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ags/tag2.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56" r:id="rId2"/>
    <p:sldId id="257" r:id="rId3"/>
    <p:sldId id="258" r:id="rId4"/>
    <p:sldId id="259" r:id="rId5"/>
  </p:sldIdLst>
  <p:sldSz cx="9144000" cy="6858000" type="screen4x3"/>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15611" autoAdjust="0"/>
    <p:restoredTop sz="94671" autoAdjust="0"/>
  </p:normalViewPr>
  <p:slideViewPr>
    <p:cSldViewPr>
      <p:cViewPr>
        <p:scale>
          <a:sx n="66" d="100"/>
          <a:sy n="66" d="100"/>
        </p:scale>
        <p:origin x="-1506" y="-19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r>
              <a:rPr lang="en-US" smtClean="0"/>
              <a:t>picture</a:t>
            </a:r>
            <a:endParaRPr lang="en-US"/>
          </a:p>
        </p:txBody>
      </p:sp>
      <p:sp>
        <p:nvSpPr>
          <p:cNvPr id="3" name="Date Placeholder 2"/>
          <p:cNvSpPr>
            <a:spLocks noGrp="1"/>
          </p:cNvSpPr>
          <p:nvPr>
            <p:ph type="dt" sz="quarter" idx="1"/>
          </p:nvPr>
        </p:nvSpPr>
        <p:spPr>
          <a:xfrm>
            <a:off x="3927775" y="0"/>
            <a:ext cx="3004820" cy="461010"/>
          </a:xfrm>
          <a:prstGeom prst="rect">
            <a:avLst/>
          </a:prstGeom>
        </p:spPr>
        <p:txBody>
          <a:bodyPr vert="horz" lIns="92309" tIns="46154" rIns="92309" bIns="46154" rtlCol="0"/>
          <a:lstStyle>
            <a:lvl1pPr algn="r">
              <a:defRPr sz="1200"/>
            </a:lvl1pPr>
          </a:lstStyle>
          <a:p>
            <a:fld id="{4A29A01D-D90C-46DF-A53C-2A741BC41805}" type="datetimeFigureOut">
              <a:rPr lang="en-US" smtClean="0"/>
              <a:pPr/>
              <a:t>11/3/2009</a:t>
            </a:fld>
            <a:endParaRPr lang="en-US"/>
          </a:p>
        </p:txBody>
      </p:sp>
      <p:sp>
        <p:nvSpPr>
          <p:cNvPr id="4" name="Footer Placeholder 3"/>
          <p:cNvSpPr>
            <a:spLocks noGrp="1"/>
          </p:cNvSpPr>
          <p:nvPr>
            <p:ph type="ftr" sz="quarter" idx="2"/>
          </p:nvPr>
        </p:nvSpPr>
        <p:spPr>
          <a:xfrm>
            <a:off x="0" y="8757590"/>
            <a:ext cx="3004820" cy="461010"/>
          </a:xfrm>
          <a:prstGeom prst="rect">
            <a:avLst/>
          </a:prstGeom>
        </p:spPr>
        <p:txBody>
          <a:bodyPr vert="horz" lIns="92309" tIns="46154" rIns="92309" bIns="46154" rtlCol="0" anchor="b"/>
          <a:lstStyle>
            <a:lvl1pPr algn="l">
              <a:defRPr sz="1200"/>
            </a:lvl1pPr>
          </a:lstStyle>
          <a:p>
            <a:endParaRPr lang="en-US"/>
          </a:p>
        </p:txBody>
      </p:sp>
      <p:sp>
        <p:nvSpPr>
          <p:cNvPr id="5" name="Slide Number Placeholder 4"/>
          <p:cNvSpPr>
            <a:spLocks noGrp="1"/>
          </p:cNvSpPr>
          <p:nvPr>
            <p:ph type="sldNum" sz="quarter" idx="3"/>
          </p:nvPr>
        </p:nvSpPr>
        <p:spPr>
          <a:xfrm>
            <a:off x="3927775" y="8757590"/>
            <a:ext cx="3004820" cy="461010"/>
          </a:xfrm>
          <a:prstGeom prst="rect">
            <a:avLst/>
          </a:prstGeom>
        </p:spPr>
        <p:txBody>
          <a:bodyPr vert="horz" lIns="92309" tIns="46154" rIns="92309" bIns="46154" rtlCol="0" anchor="b"/>
          <a:lstStyle>
            <a:lvl1pPr algn="r">
              <a:defRPr sz="1200"/>
            </a:lvl1pPr>
          </a:lstStyle>
          <a:p>
            <a:fld id="{10FFF1A6-36DA-4EDE-9C0C-E646F4CCFCCC}" type="slidenum">
              <a:rPr lang="en-US" smtClean="0"/>
              <a:pPr/>
              <a:t>‹#›</a:t>
            </a:fld>
            <a:endParaRPr lang="en-US"/>
          </a:p>
        </p:txBody>
      </p:sp>
    </p:spTree>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r>
              <a:rPr lang="en-US" smtClean="0"/>
              <a:t>picture</a:t>
            </a:r>
            <a:endParaRPr lang="en-US"/>
          </a:p>
        </p:txBody>
      </p:sp>
      <p:sp>
        <p:nvSpPr>
          <p:cNvPr id="3" name="Date Placeholder 2"/>
          <p:cNvSpPr>
            <a:spLocks noGrp="1"/>
          </p:cNvSpPr>
          <p:nvPr>
            <p:ph type="dt" idx="1"/>
          </p:nvPr>
        </p:nvSpPr>
        <p:spPr>
          <a:xfrm>
            <a:off x="3927775" y="0"/>
            <a:ext cx="3004820" cy="461010"/>
          </a:xfrm>
          <a:prstGeom prst="rect">
            <a:avLst/>
          </a:prstGeom>
        </p:spPr>
        <p:txBody>
          <a:bodyPr vert="horz" lIns="92309" tIns="46154" rIns="92309" bIns="46154" rtlCol="0"/>
          <a:lstStyle>
            <a:lvl1pPr algn="r">
              <a:defRPr sz="1200"/>
            </a:lvl1pPr>
          </a:lstStyle>
          <a:p>
            <a:fld id="{DEB9A4D5-FBE4-436B-8634-FE24ED0124E8}" type="datetimeFigureOut">
              <a:rPr lang="en-US" smtClean="0"/>
              <a:pPr/>
              <a:t>11/3/2009</a:t>
            </a:fld>
            <a:endParaRPr lang="en-US"/>
          </a:p>
        </p:txBody>
      </p:sp>
      <p:sp>
        <p:nvSpPr>
          <p:cNvPr id="4" name="Slide Image Placeholder 3"/>
          <p:cNvSpPr>
            <a:spLocks noGrp="1" noRot="1" noChangeAspect="1"/>
          </p:cNvSpPr>
          <p:nvPr>
            <p:ph type="sldImg" idx="2"/>
          </p:nvPr>
        </p:nvSpPr>
        <p:spPr>
          <a:xfrm>
            <a:off x="1162050" y="692150"/>
            <a:ext cx="4610100" cy="3457575"/>
          </a:xfrm>
          <a:prstGeom prst="rect">
            <a:avLst/>
          </a:prstGeom>
          <a:noFill/>
          <a:ln w="12700">
            <a:solidFill>
              <a:prstClr val="black"/>
            </a:solidFill>
          </a:ln>
        </p:spPr>
        <p:txBody>
          <a:bodyPr vert="horz" lIns="92309" tIns="46154" rIns="92309" bIns="46154" rtlCol="0" anchor="ctr"/>
          <a:lstStyle/>
          <a:p>
            <a:endParaRPr lang="en-US"/>
          </a:p>
        </p:txBody>
      </p:sp>
      <p:sp>
        <p:nvSpPr>
          <p:cNvPr id="5" name="Notes Placeholder 4"/>
          <p:cNvSpPr>
            <a:spLocks noGrp="1"/>
          </p:cNvSpPr>
          <p:nvPr>
            <p:ph type="body" sz="quarter" idx="3"/>
          </p:nvPr>
        </p:nvSpPr>
        <p:spPr>
          <a:xfrm>
            <a:off x="693420" y="4379595"/>
            <a:ext cx="5547360" cy="4149090"/>
          </a:xfrm>
          <a:prstGeom prst="rect">
            <a:avLst/>
          </a:prstGeom>
        </p:spPr>
        <p:txBody>
          <a:bodyPr vert="horz" lIns="92309" tIns="46154" rIns="92309" bIns="461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57590"/>
            <a:ext cx="3004820" cy="461010"/>
          </a:xfrm>
          <a:prstGeom prst="rect">
            <a:avLst/>
          </a:prstGeom>
        </p:spPr>
        <p:txBody>
          <a:bodyPr vert="horz" lIns="92309" tIns="46154" rIns="92309" bIns="46154" rtlCol="0" anchor="b"/>
          <a:lstStyle>
            <a:lvl1pPr algn="l">
              <a:defRPr sz="1200"/>
            </a:lvl1pPr>
          </a:lstStyle>
          <a:p>
            <a:endParaRPr lang="en-US"/>
          </a:p>
        </p:txBody>
      </p:sp>
      <p:sp>
        <p:nvSpPr>
          <p:cNvPr id="7" name="Slide Number Placeholder 6"/>
          <p:cNvSpPr>
            <a:spLocks noGrp="1"/>
          </p:cNvSpPr>
          <p:nvPr>
            <p:ph type="sldNum" sz="quarter" idx="5"/>
          </p:nvPr>
        </p:nvSpPr>
        <p:spPr>
          <a:xfrm>
            <a:off x="3927775" y="8757590"/>
            <a:ext cx="3004820" cy="461010"/>
          </a:xfrm>
          <a:prstGeom prst="rect">
            <a:avLst/>
          </a:prstGeom>
        </p:spPr>
        <p:txBody>
          <a:bodyPr vert="horz" lIns="92309" tIns="46154" rIns="92309" bIns="46154" rtlCol="0" anchor="b"/>
          <a:lstStyle>
            <a:lvl1pPr algn="r">
              <a:defRPr sz="1200"/>
            </a:lvl1pPr>
          </a:lstStyle>
          <a:p>
            <a:fld id="{117D410B-DA0C-4B96-BF8F-B01F7AFCE521}" type="slidenum">
              <a:rPr lang="en-US" smtClean="0"/>
              <a:pPr/>
              <a:t>‹#›</a:t>
            </a:fld>
            <a:endParaRPr lang="en-US"/>
          </a:p>
        </p:txBody>
      </p:sp>
    </p:spTree>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Header Placeholder 4"/>
          <p:cNvSpPr>
            <a:spLocks noGrp="1"/>
          </p:cNvSpPr>
          <p:nvPr>
            <p:ph type="hdr" sz="quarter" idx="11"/>
          </p:nvPr>
        </p:nvSpPr>
        <p:spPr/>
        <p:txBody>
          <a:bodyPr/>
          <a:lstStyle/>
          <a:p>
            <a:r>
              <a:rPr lang="en-US" smtClean="0"/>
              <a:t>picture</a:t>
            </a: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picture</a:t>
            </a: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picture</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C9CBB8-8675-4EA7-A6A7-5E25F7B6D1E6}" type="datetime1">
              <a:rPr lang="en-US" smtClean="0"/>
              <a:pPr/>
              <a:t>11/3/2009</a:t>
            </a:fld>
            <a:endParaRPr lang="en-US"/>
          </a:p>
        </p:txBody>
      </p:sp>
      <p:sp>
        <p:nvSpPr>
          <p:cNvPr id="5" name="Footer Placeholder 4"/>
          <p:cNvSpPr>
            <a:spLocks noGrp="1"/>
          </p:cNvSpPr>
          <p:nvPr>
            <p:ph type="ftr" sz="quarter" idx="11"/>
          </p:nvPr>
        </p:nvSpPr>
        <p:spPr/>
        <p:txBody>
          <a:bodyPr/>
          <a:lstStyle/>
          <a:p>
            <a:r>
              <a:rPr lang="en-US" smtClean="0"/>
              <a:t>www.WeltmanBernfield.com</a:t>
            </a:r>
            <a:endParaRPr lang="en-US"/>
          </a:p>
        </p:txBody>
      </p:sp>
      <p:sp>
        <p:nvSpPr>
          <p:cNvPr id="6" name="Slide Number Placeholder 5"/>
          <p:cNvSpPr>
            <a:spLocks noGrp="1"/>
          </p:cNvSpPr>
          <p:nvPr>
            <p:ph type="sldNum" sz="quarter" idx="12"/>
          </p:nvPr>
        </p:nvSpPr>
        <p:spPr/>
        <p:txBody>
          <a:bodyPr/>
          <a:lstStyle/>
          <a:p>
            <a:fld id="{C96D3CDB-0E44-4DC2-A731-2AA0BD5F2D2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023341-E465-4914-9BDB-A55E4B2D0365}" type="datetime1">
              <a:rPr lang="en-US" smtClean="0"/>
              <a:pPr/>
              <a:t>11/3/2009</a:t>
            </a:fld>
            <a:endParaRPr lang="en-US"/>
          </a:p>
        </p:txBody>
      </p:sp>
      <p:sp>
        <p:nvSpPr>
          <p:cNvPr id="5" name="Footer Placeholder 4"/>
          <p:cNvSpPr>
            <a:spLocks noGrp="1"/>
          </p:cNvSpPr>
          <p:nvPr>
            <p:ph type="ftr" sz="quarter" idx="11"/>
          </p:nvPr>
        </p:nvSpPr>
        <p:spPr/>
        <p:txBody>
          <a:bodyPr/>
          <a:lstStyle/>
          <a:p>
            <a:r>
              <a:rPr lang="en-US" smtClean="0"/>
              <a:t>www.WeltmanBernfield.com</a:t>
            </a:r>
            <a:endParaRPr lang="en-US"/>
          </a:p>
        </p:txBody>
      </p:sp>
      <p:sp>
        <p:nvSpPr>
          <p:cNvPr id="6" name="Slide Number Placeholder 5"/>
          <p:cNvSpPr>
            <a:spLocks noGrp="1"/>
          </p:cNvSpPr>
          <p:nvPr>
            <p:ph type="sldNum" sz="quarter" idx="12"/>
          </p:nvPr>
        </p:nvSpPr>
        <p:spPr/>
        <p:txBody>
          <a:bodyPr/>
          <a:lstStyle/>
          <a:p>
            <a:fld id="{C96D3CDB-0E44-4DC2-A731-2AA0BD5F2D2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808AA8-9385-4675-9826-11093F67DB94}" type="datetime1">
              <a:rPr lang="en-US" smtClean="0"/>
              <a:pPr/>
              <a:t>11/3/2009</a:t>
            </a:fld>
            <a:endParaRPr lang="en-US"/>
          </a:p>
        </p:txBody>
      </p:sp>
      <p:sp>
        <p:nvSpPr>
          <p:cNvPr id="5" name="Footer Placeholder 4"/>
          <p:cNvSpPr>
            <a:spLocks noGrp="1"/>
          </p:cNvSpPr>
          <p:nvPr>
            <p:ph type="ftr" sz="quarter" idx="11"/>
          </p:nvPr>
        </p:nvSpPr>
        <p:spPr/>
        <p:txBody>
          <a:bodyPr/>
          <a:lstStyle/>
          <a:p>
            <a:r>
              <a:rPr lang="en-US" smtClean="0"/>
              <a:t>www.WeltmanBernfield.com</a:t>
            </a:r>
            <a:endParaRPr lang="en-US"/>
          </a:p>
        </p:txBody>
      </p:sp>
      <p:sp>
        <p:nvSpPr>
          <p:cNvPr id="6" name="Slide Number Placeholder 5"/>
          <p:cNvSpPr>
            <a:spLocks noGrp="1"/>
          </p:cNvSpPr>
          <p:nvPr>
            <p:ph type="sldNum" sz="quarter" idx="12"/>
          </p:nvPr>
        </p:nvSpPr>
        <p:spPr/>
        <p:txBody>
          <a:bodyPr/>
          <a:lstStyle/>
          <a:p>
            <a:fld id="{C96D3CDB-0E44-4DC2-A731-2AA0BD5F2D2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CFA133-5DC5-4388-A2E9-A697350038C2}" type="datetime1">
              <a:rPr lang="en-US" smtClean="0"/>
              <a:pPr/>
              <a:t>11/3/2009</a:t>
            </a:fld>
            <a:endParaRPr lang="en-US"/>
          </a:p>
        </p:txBody>
      </p:sp>
      <p:sp>
        <p:nvSpPr>
          <p:cNvPr id="5" name="Footer Placeholder 4"/>
          <p:cNvSpPr>
            <a:spLocks noGrp="1"/>
          </p:cNvSpPr>
          <p:nvPr>
            <p:ph type="ftr" sz="quarter" idx="11"/>
          </p:nvPr>
        </p:nvSpPr>
        <p:spPr/>
        <p:txBody>
          <a:bodyPr/>
          <a:lstStyle/>
          <a:p>
            <a:r>
              <a:rPr lang="en-US" smtClean="0"/>
              <a:t>www.WeltmanBernfield.com</a:t>
            </a:r>
            <a:endParaRPr lang="en-US"/>
          </a:p>
        </p:txBody>
      </p:sp>
      <p:sp>
        <p:nvSpPr>
          <p:cNvPr id="6" name="Slide Number Placeholder 5"/>
          <p:cNvSpPr>
            <a:spLocks noGrp="1"/>
          </p:cNvSpPr>
          <p:nvPr>
            <p:ph type="sldNum" sz="quarter" idx="12"/>
          </p:nvPr>
        </p:nvSpPr>
        <p:spPr/>
        <p:txBody>
          <a:bodyPr/>
          <a:lstStyle/>
          <a:p>
            <a:fld id="{C96D3CDB-0E44-4DC2-A731-2AA0BD5F2D2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F260DD-8B08-4BA5-BA72-D3ECE198E506}" type="datetime1">
              <a:rPr lang="en-US" smtClean="0"/>
              <a:pPr/>
              <a:t>11/3/2009</a:t>
            </a:fld>
            <a:endParaRPr lang="en-US"/>
          </a:p>
        </p:txBody>
      </p:sp>
      <p:sp>
        <p:nvSpPr>
          <p:cNvPr id="5" name="Footer Placeholder 4"/>
          <p:cNvSpPr>
            <a:spLocks noGrp="1"/>
          </p:cNvSpPr>
          <p:nvPr>
            <p:ph type="ftr" sz="quarter" idx="11"/>
          </p:nvPr>
        </p:nvSpPr>
        <p:spPr/>
        <p:txBody>
          <a:bodyPr/>
          <a:lstStyle/>
          <a:p>
            <a:r>
              <a:rPr lang="en-US" smtClean="0"/>
              <a:t>www.WeltmanBernfield.com</a:t>
            </a:r>
            <a:endParaRPr lang="en-US"/>
          </a:p>
        </p:txBody>
      </p:sp>
      <p:sp>
        <p:nvSpPr>
          <p:cNvPr id="6" name="Slide Number Placeholder 5"/>
          <p:cNvSpPr>
            <a:spLocks noGrp="1"/>
          </p:cNvSpPr>
          <p:nvPr>
            <p:ph type="sldNum" sz="quarter" idx="12"/>
          </p:nvPr>
        </p:nvSpPr>
        <p:spPr/>
        <p:txBody>
          <a:bodyPr/>
          <a:lstStyle/>
          <a:p>
            <a:fld id="{C96D3CDB-0E44-4DC2-A731-2AA0BD5F2D2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1A13B20-523B-4C65-8F42-B917F375C2E9}" type="datetime1">
              <a:rPr lang="en-US" smtClean="0"/>
              <a:pPr/>
              <a:t>11/3/2009</a:t>
            </a:fld>
            <a:endParaRPr lang="en-US"/>
          </a:p>
        </p:txBody>
      </p:sp>
      <p:sp>
        <p:nvSpPr>
          <p:cNvPr id="6" name="Footer Placeholder 5"/>
          <p:cNvSpPr>
            <a:spLocks noGrp="1"/>
          </p:cNvSpPr>
          <p:nvPr>
            <p:ph type="ftr" sz="quarter" idx="11"/>
          </p:nvPr>
        </p:nvSpPr>
        <p:spPr/>
        <p:txBody>
          <a:bodyPr/>
          <a:lstStyle/>
          <a:p>
            <a:r>
              <a:rPr lang="en-US" smtClean="0"/>
              <a:t>www.WeltmanBernfield.com</a:t>
            </a:r>
            <a:endParaRPr lang="en-US"/>
          </a:p>
        </p:txBody>
      </p:sp>
      <p:sp>
        <p:nvSpPr>
          <p:cNvPr id="7" name="Slide Number Placeholder 6"/>
          <p:cNvSpPr>
            <a:spLocks noGrp="1"/>
          </p:cNvSpPr>
          <p:nvPr>
            <p:ph type="sldNum" sz="quarter" idx="12"/>
          </p:nvPr>
        </p:nvSpPr>
        <p:spPr/>
        <p:txBody>
          <a:bodyPr/>
          <a:lstStyle/>
          <a:p>
            <a:fld id="{C96D3CDB-0E44-4DC2-A731-2AA0BD5F2D2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242974A-FF3B-4576-B78A-840DEB7C6866}" type="datetime1">
              <a:rPr lang="en-US" smtClean="0"/>
              <a:pPr/>
              <a:t>11/3/2009</a:t>
            </a:fld>
            <a:endParaRPr lang="en-US"/>
          </a:p>
        </p:txBody>
      </p:sp>
      <p:sp>
        <p:nvSpPr>
          <p:cNvPr id="8" name="Footer Placeholder 7"/>
          <p:cNvSpPr>
            <a:spLocks noGrp="1"/>
          </p:cNvSpPr>
          <p:nvPr>
            <p:ph type="ftr" sz="quarter" idx="11"/>
          </p:nvPr>
        </p:nvSpPr>
        <p:spPr/>
        <p:txBody>
          <a:bodyPr/>
          <a:lstStyle/>
          <a:p>
            <a:r>
              <a:rPr lang="en-US" smtClean="0"/>
              <a:t>www.WeltmanBernfield.com</a:t>
            </a:r>
            <a:endParaRPr lang="en-US"/>
          </a:p>
        </p:txBody>
      </p:sp>
      <p:sp>
        <p:nvSpPr>
          <p:cNvPr id="9" name="Slide Number Placeholder 8"/>
          <p:cNvSpPr>
            <a:spLocks noGrp="1"/>
          </p:cNvSpPr>
          <p:nvPr>
            <p:ph type="sldNum" sz="quarter" idx="12"/>
          </p:nvPr>
        </p:nvSpPr>
        <p:spPr/>
        <p:txBody>
          <a:bodyPr/>
          <a:lstStyle/>
          <a:p>
            <a:fld id="{C96D3CDB-0E44-4DC2-A731-2AA0BD5F2D2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14D9849-4CE4-4BA2-A16F-0E3E9C9D0AA7}" type="datetime1">
              <a:rPr lang="en-US" smtClean="0"/>
              <a:pPr/>
              <a:t>11/3/2009</a:t>
            </a:fld>
            <a:endParaRPr lang="en-US"/>
          </a:p>
        </p:txBody>
      </p:sp>
      <p:sp>
        <p:nvSpPr>
          <p:cNvPr id="4" name="Footer Placeholder 3"/>
          <p:cNvSpPr>
            <a:spLocks noGrp="1"/>
          </p:cNvSpPr>
          <p:nvPr>
            <p:ph type="ftr" sz="quarter" idx="11"/>
          </p:nvPr>
        </p:nvSpPr>
        <p:spPr/>
        <p:txBody>
          <a:bodyPr/>
          <a:lstStyle/>
          <a:p>
            <a:r>
              <a:rPr lang="en-US" smtClean="0"/>
              <a:t>www.WeltmanBernfield.com</a:t>
            </a:r>
            <a:endParaRPr lang="en-US"/>
          </a:p>
        </p:txBody>
      </p:sp>
      <p:sp>
        <p:nvSpPr>
          <p:cNvPr id="5" name="Slide Number Placeholder 4"/>
          <p:cNvSpPr>
            <a:spLocks noGrp="1"/>
          </p:cNvSpPr>
          <p:nvPr>
            <p:ph type="sldNum" sz="quarter" idx="12"/>
          </p:nvPr>
        </p:nvSpPr>
        <p:spPr/>
        <p:txBody>
          <a:bodyPr/>
          <a:lstStyle/>
          <a:p>
            <a:fld id="{C96D3CDB-0E44-4DC2-A731-2AA0BD5F2D2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5D6A6C-36B0-4024-8207-01367F18E59A}" type="datetime1">
              <a:rPr lang="en-US" smtClean="0"/>
              <a:pPr/>
              <a:t>11/3/2009</a:t>
            </a:fld>
            <a:endParaRPr lang="en-US"/>
          </a:p>
        </p:txBody>
      </p:sp>
      <p:sp>
        <p:nvSpPr>
          <p:cNvPr id="3" name="Footer Placeholder 2"/>
          <p:cNvSpPr>
            <a:spLocks noGrp="1"/>
          </p:cNvSpPr>
          <p:nvPr>
            <p:ph type="ftr" sz="quarter" idx="11"/>
          </p:nvPr>
        </p:nvSpPr>
        <p:spPr/>
        <p:txBody>
          <a:bodyPr/>
          <a:lstStyle/>
          <a:p>
            <a:r>
              <a:rPr lang="en-US" smtClean="0"/>
              <a:t>www.WeltmanBernfield.com</a:t>
            </a:r>
            <a:endParaRPr lang="en-US"/>
          </a:p>
        </p:txBody>
      </p:sp>
      <p:sp>
        <p:nvSpPr>
          <p:cNvPr id="4" name="Slide Number Placeholder 3"/>
          <p:cNvSpPr>
            <a:spLocks noGrp="1"/>
          </p:cNvSpPr>
          <p:nvPr>
            <p:ph type="sldNum" sz="quarter" idx="12"/>
          </p:nvPr>
        </p:nvSpPr>
        <p:spPr/>
        <p:txBody>
          <a:bodyPr/>
          <a:lstStyle/>
          <a:p>
            <a:fld id="{C96D3CDB-0E44-4DC2-A731-2AA0BD5F2D2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A91B2B-A8FE-4428-BB95-CF8F858A9AC8}" type="datetime1">
              <a:rPr lang="en-US" smtClean="0"/>
              <a:pPr/>
              <a:t>11/3/2009</a:t>
            </a:fld>
            <a:endParaRPr lang="en-US"/>
          </a:p>
        </p:txBody>
      </p:sp>
      <p:sp>
        <p:nvSpPr>
          <p:cNvPr id="6" name="Footer Placeholder 5"/>
          <p:cNvSpPr>
            <a:spLocks noGrp="1"/>
          </p:cNvSpPr>
          <p:nvPr>
            <p:ph type="ftr" sz="quarter" idx="11"/>
          </p:nvPr>
        </p:nvSpPr>
        <p:spPr/>
        <p:txBody>
          <a:bodyPr/>
          <a:lstStyle/>
          <a:p>
            <a:r>
              <a:rPr lang="en-US" smtClean="0"/>
              <a:t>www.WeltmanBernfield.com</a:t>
            </a:r>
            <a:endParaRPr lang="en-US"/>
          </a:p>
        </p:txBody>
      </p:sp>
      <p:sp>
        <p:nvSpPr>
          <p:cNvPr id="7" name="Slide Number Placeholder 6"/>
          <p:cNvSpPr>
            <a:spLocks noGrp="1"/>
          </p:cNvSpPr>
          <p:nvPr>
            <p:ph type="sldNum" sz="quarter" idx="12"/>
          </p:nvPr>
        </p:nvSpPr>
        <p:spPr/>
        <p:txBody>
          <a:bodyPr/>
          <a:lstStyle/>
          <a:p>
            <a:fld id="{C96D3CDB-0E44-4DC2-A731-2AA0BD5F2D2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7BE294-7ADD-4063-8BE4-DBC27B5832E6}" type="datetime1">
              <a:rPr lang="en-US" smtClean="0"/>
              <a:pPr/>
              <a:t>11/3/2009</a:t>
            </a:fld>
            <a:endParaRPr lang="en-US"/>
          </a:p>
        </p:txBody>
      </p:sp>
      <p:sp>
        <p:nvSpPr>
          <p:cNvPr id="6" name="Footer Placeholder 5"/>
          <p:cNvSpPr>
            <a:spLocks noGrp="1"/>
          </p:cNvSpPr>
          <p:nvPr>
            <p:ph type="ftr" sz="quarter" idx="11"/>
          </p:nvPr>
        </p:nvSpPr>
        <p:spPr/>
        <p:txBody>
          <a:bodyPr/>
          <a:lstStyle/>
          <a:p>
            <a:r>
              <a:rPr lang="en-US" smtClean="0"/>
              <a:t>www.WeltmanBernfield.com</a:t>
            </a:r>
            <a:endParaRPr lang="en-US"/>
          </a:p>
        </p:txBody>
      </p:sp>
      <p:sp>
        <p:nvSpPr>
          <p:cNvPr id="7" name="Slide Number Placeholder 6"/>
          <p:cNvSpPr>
            <a:spLocks noGrp="1"/>
          </p:cNvSpPr>
          <p:nvPr>
            <p:ph type="sldNum" sz="quarter" idx="12"/>
          </p:nvPr>
        </p:nvSpPr>
        <p:spPr/>
        <p:txBody>
          <a:bodyPr/>
          <a:lstStyle/>
          <a:p>
            <a:fld id="{C96D3CDB-0E44-4DC2-A731-2AA0BD5F2D2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841692-1C47-4CF1-B072-5808A17356F7}" type="datetime1">
              <a:rPr lang="en-US" smtClean="0"/>
              <a:pPr/>
              <a:t>11/3/2009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www.WeltmanBernfield.com</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6D3CDB-0E44-4DC2-A731-2AA0BD5F2D2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7.xml"/><Relationship Id="rId1" Type="http://schemas.openxmlformats.org/officeDocument/2006/relationships/tags" Target="../tags/tag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descr="Millbrook Business Center.JPG"/>
          <p:cNvPicPr>
            <a:picLocks noChangeAspect="1"/>
          </p:cNvPicPr>
          <p:nvPr/>
        </p:nvPicPr>
        <p:blipFill>
          <a:blip r:embed="rId3" cstate="print"/>
          <a:stretch>
            <a:fillRect/>
          </a:stretch>
        </p:blipFill>
        <p:spPr>
          <a:xfrm>
            <a:off x="152400" y="457200"/>
            <a:ext cx="3962400" cy="2971800"/>
          </a:xfrm>
          <a:prstGeom prst="rect">
            <a:avLst/>
          </a:prstGeom>
        </p:spPr>
      </p:pic>
      <p:pic>
        <p:nvPicPr>
          <p:cNvPr id="1026" name="Picture 2"/>
          <p:cNvPicPr>
            <a:picLocks noChangeAspect="1" noChangeArrowheads="1"/>
          </p:cNvPicPr>
          <p:nvPr/>
        </p:nvPicPr>
        <p:blipFill>
          <a:blip r:embed="rId4"/>
          <a:srcRect/>
          <a:stretch>
            <a:fillRect/>
          </a:stretch>
        </p:blipFill>
        <p:spPr bwMode="auto">
          <a:xfrm>
            <a:off x="3285672" y="3810000"/>
            <a:ext cx="2552700" cy="876300"/>
          </a:xfrm>
          <a:prstGeom prst="rect">
            <a:avLst/>
          </a:prstGeom>
          <a:noFill/>
          <a:ln w="9525">
            <a:noFill/>
            <a:miter lim="800000"/>
            <a:headEnd/>
            <a:tailEnd/>
          </a:ln>
          <a:effectLst/>
        </p:spPr>
      </p:pic>
      <p:cxnSp>
        <p:nvCxnSpPr>
          <p:cNvPr id="18" name="Straight Connector 17"/>
          <p:cNvCxnSpPr/>
          <p:nvPr/>
        </p:nvCxnSpPr>
        <p:spPr>
          <a:xfrm>
            <a:off x="2971800" y="4686300"/>
            <a:ext cx="3124200" cy="1588"/>
          </a:xfrm>
          <a:prstGeom prst="line">
            <a:avLst/>
          </a:prstGeom>
          <a:ln w="190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2847976" y="4683949"/>
            <a:ext cx="3429000" cy="1031051"/>
          </a:xfrm>
          <a:prstGeom prst="rect">
            <a:avLst/>
          </a:prstGeom>
          <a:noFill/>
        </p:spPr>
        <p:txBody>
          <a:bodyPr wrap="square" rtlCol="0">
            <a:spAutoFit/>
          </a:bodyPr>
          <a:lstStyle/>
          <a:p>
            <a:pPr algn="ctr"/>
            <a:r>
              <a:rPr lang="en-US" sz="2500" dirty="0" smtClean="0">
                <a:latin typeface="Times New Roman" pitchFamily="18" charset="0"/>
              </a:rPr>
              <a:t>Weltman Bernfield LLC</a:t>
            </a:r>
          </a:p>
          <a:p>
            <a:pPr algn="ctr"/>
            <a:r>
              <a:rPr lang="en-US" dirty="0" smtClean="0">
                <a:latin typeface="Times New Roman" pitchFamily="18" charset="0"/>
              </a:rPr>
              <a:t>Certified Public Accountants and Business Consultants</a:t>
            </a:r>
            <a:endParaRPr lang="en-US" dirty="0">
              <a:latin typeface="Times New Roman" pitchFamily="18" charset="0"/>
            </a:endParaRPr>
          </a:p>
        </p:txBody>
      </p:sp>
      <p:pic>
        <p:nvPicPr>
          <p:cNvPr id="24" name="Picture 23" descr="485 Full front.jpg"/>
          <p:cNvPicPr>
            <a:picLocks noChangeAspect="1"/>
          </p:cNvPicPr>
          <p:nvPr/>
        </p:nvPicPr>
        <p:blipFill>
          <a:blip r:embed="rId5"/>
          <a:stretch>
            <a:fillRect/>
          </a:stretch>
        </p:blipFill>
        <p:spPr>
          <a:xfrm>
            <a:off x="4157429" y="685800"/>
            <a:ext cx="4834171" cy="2743200"/>
          </a:xfrm>
          <a:prstGeom prst="rect">
            <a:avLst/>
          </a:prstGeom>
        </p:spPr>
      </p:pic>
      <p:sp>
        <p:nvSpPr>
          <p:cNvPr id="25" name="Footer Placeholder 24"/>
          <p:cNvSpPr>
            <a:spLocks noGrp="1"/>
          </p:cNvSpPr>
          <p:nvPr>
            <p:ph type="ftr" sz="quarter" idx="11"/>
          </p:nvPr>
        </p:nvSpPr>
        <p:spPr/>
        <p:txBody>
          <a:bodyPr/>
          <a:lstStyle/>
          <a:p>
            <a:r>
              <a:rPr lang="en-US" sz="1400" dirty="0" smtClean="0"/>
              <a:t>www.WeltmanBernfield.com</a:t>
            </a:r>
            <a:endParaRPr lang="en-US" sz="1400" dirty="0"/>
          </a:p>
        </p:txBody>
      </p:sp>
    </p:spTree>
  </p:cSld>
  <p:clrMapOvr>
    <a:masterClrMapping/>
  </p:clrMapOvr>
  <p:transition advTm="3510">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a:xfrm>
            <a:off x="2667000" y="228600"/>
            <a:ext cx="6400800" cy="2133600"/>
          </a:xfrm>
          <a:prstGeom prst="roundRect">
            <a:avLst/>
          </a:prstGeom>
          <a:blipFill>
            <a:blip r:embed="rId3"/>
            <a:tile tx="0" ty="0" sx="100000" sy="100000" flip="none" algn="tl"/>
          </a:blipFill>
          <a:ln>
            <a:solidFill>
              <a:schemeClr val="accent3">
                <a:lumMod val="50000"/>
              </a:schemeClr>
            </a:solidFill>
          </a:ln>
          <a:effectLst>
            <a:innerShdw blurRad="63500" dist="508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ooter Placeholder 1"/>
          <p:cNvSpPr>
            <a:spLocks noGrp="1"/>
          </p:cNvSpPr>
          <p:nvPr>
            <p:ph type="ftr" sz="quarter" idx="11"/>
          </p:nvPr>
        </p:nvSpPr>
        <p:spPr/>
        <p:txBody>
          <a:bodyPr/>
          <a:lstStyle/>
          <a:p>
            <a:r>
              <a:rPr lang="en-US" smtClean="0"/>
              <a:t>www.WeltmanBernfield.com</a:t>
            </a:r>
            <a:endParaRPr lang="en-US"/>
          </a:p>
        </p:txBody>
      </p:sp>
      <p:pic>
        <p:nvPicPr>
          <p:cNvPr id="6" name="Picture 2"/>
          <p:cNvPicPr>
            <a:picLocks noChangeAspect="1" noChangeArrowheads="1"/>
          </p:cNvPicPr>
          <p:nvPr/>
        </p:nvPicPr>
        <p:blipFill>
          <a:blip r:embed="rId4"/>
          <a:srcRect/>
          <a:stretch>
            <a:fillRect/>
          </a:stretch>
        </p:blipFill>
        <p:spPr bwMode="auto">
          <a:xfrm>
            <a:off x="438976" y="327191"/>
            <a:ext cx="1819728" cy="624683"/>
          </a:xfrm>
          <a:prstGeom prst="rect">
            <a:avLst/>
          </a:prstGeom>
          <a:noFill/>
          <a:ln w="9525">
            <a:noFill/>
            <a:miter lim="800000"/>
            <a:headEnd/>
            <a:tailEnd/>
          </a:ln>
          <a:effectLst/>
        </p:spPr>
      </p:pic>
      <p:cxnSp>
        <p:nvCxnSpPr>
          <p:cNvPr id="7" name="Straight Connector 6"/>
          <p:cNvCxnSpPr/>
          <p:nvPr/>
        </p:nvCxnSpPr>
        <p:spPr>
          <a:xfrm>
            <a:off x="228600" y="989974"/>
            <a:ext cx="2195617" cy="1353"/>
          </a:xfrm>
          <a:prstGeom prst="line">
            <a:avLst/>
          </a:prstGeom>
          <a:ln w="190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04776" y="987623"/>
            <a:ext cx="2409824" cy="307777"/>
          </a:xfrm>
          <a:prstGeom prst="rect">
            <a:avLst/>
          </a:prstGeom>
          <a:noFill/>
        </p:spPr>
        <p:txBody>
          <a:bodyPr wrap="square" rtlCol="0">
            <a:spAutoFit/>
          </a:bodyPr>
          <a:lstStyle/>
          <a:p>
            <a:pPr algn="ctr"/>
            <a:r>
              <a:rPr lang="en-US" sz="1400" dirty="0" smtClean="0">
                <a:latin typeface="Times New Roman" pitchFamily="18" charset="0"/>
              </a:rPr>
              <a:t>Weltman Bernfield LLC</a:t>
            </a:r>
          </a:p>
        </p:txBody>
      </p:sp>
      <p:sp>
        <p:nvSpPr>
          <p:cNvPr id="10" name="TextBox 9"/>
          <p:cNvSpPr txBox="1"/>
          <p:nvPr/>
        </p:nvSpPr>
        <p:spPr>
          <a:xfrm>
            <a:off x="2743200" y="228600"/>
            <a:ext cx="6172200" cy="2031325"/>
          </a:xfrm>
          <a:prstGeom prst="rect">
            <a:avLst/>
          </a:prstGeom>
          <a:noFill/>
        </p:spPr>
        <p:txBody>
          <a:bodyPr wrap="square" rtlCol="0">
            <a:spAutoFit/>
          </a:bodyPr>
          <a:lstStyle/>
          <a:p>
            <a:pPr algn="just"/>
            <a:r>
              <a:rPr lang="en-US" dirty="0" smtClean="0"/>
              <a:t>Since 1925 Weltman Bernfield LLC has remained strongly tied to the ethics and philosophy of its founders.  Though we’re rooted in tradition, we’re committed to the future of our clients and out employees.  We will continue to build the staff and capabilities you’ve come to expect, and offer a wide range of personalized services to both individuals and business clients.  How can we help you?</a:t>
            </a:r>
            <a:endParaRPr lang="en-US" dirty="0"/>
          </a:p>
        </p:txBody>
      </p:sp>
      <p:sp>
        <p:nvSpPr>
          <p:cNvPr id="11" name="TextBox 10"/>
          <p:cNvSpPr txBox="1"/>
          <p:nvPr/>
        </p:nvSpPr>
        <p:spPr>
          <a:xfrm>
            <a:off x="228600" y="2695813"/>
            <a:ext cx="4724400" cy="3647152"/>
          </a:xfrm>
          <a:prstGeom prst="rect">
            <a:avLst/>
          </a:prstGeom>
          <a:noFill/>
        </p:spPr>
        <p:txBody>
          <a:bodyPr wrap="square" rtlCol="0">
            <a:spAutoFit/>
          </a:bodyPr>
          <a:lstStyle/>
          <a:p>
            <a:pPr>
              <a:lnSpc>
                <a:spcPct val="150000"/>
              </a:lnSpc>
              <a:buFont typeface="Arial" pitchFamily="34" charset="0"/>
              <a:buChar char="•"/>
            </a:pPr>
            <a:r>
              <a:rPr lang="en-US" sz="1400" dirty="0" smtClean="0"/>
              <a:t>  Audits, Reviews, and Compilations of Financial </a:t>
            </a:r>
          </a:p>
          <a:p>
            <a:pPr>
              <a:lnSpc>
                <a:spcPct val="150000"/>
              </a:lnSpc>
            </a:pPr>
            <a:r>
              <a:rPr lang="en-US" sz="1400" dirty="0" smtClean="0"/>
              <a:t>      Statements</a:t>
            </a:r>
          </a:p>
          <a:p>
            <a:pPr>
              <a:lnSpc>
                <a:spcPct val="150000"/>
              </a:lnSpc>
              <a:buFont typeface="Arial" pitchFamily="34" charset="0"/>
              <a:buChar char="•"/>
            </a:pPr>
            <a:r>
              <a:rPr lang="en-US" sz="1400" dirty="0" smtClean="0"/>
              <a:t>  Business Start-up and Entity Selection</a:t>
            </a:r>
          </a:p>
          <a:p>
            <a:pPr>
              <a:lnSpc>
                <a:spcPct val="150000"/>
              </a:lnSpc>
              <a:buFont typeface="Arial" pitchFamily="34" charset="0"/>
              <a:buChar char="•"/>
            </a:pPr>
            <a:r>
              <a:rPr lang="en-US" sz="1400" dirty="0" smtClean="0"/>
              <a:t>  Succession Planning</a:t>
            </a:r>
          </a:p>
          <a:p>
            <a:pPr>
              <a:lnSpc>
                <a:spcPct val="150000"/>
              </a:lnSpc>
              <a:buFont typeface="Arial" pitchFamily="34" charset="0"/>
              <a:buChar char="•"/>
            </a:pPr>
            <a:r>
              <a:rPr lang="en-US" sz="1400" dirty="0" smtClean="0"/>
              <a:t>  Business Valuations</a:t>
            </a:r>
          </a:p>
          <a:p>
            <a:pPr>
              <a:lnSpc>
                <a:spcPct val="150000"/>
              </a:lnSpc>
              <a:buFont typeface="Arial" pitchFamily="34" charset="0"/>
              <a:buChar char="•"/>
            </a:pPr>
            <a:r>
              <a:rPr lang="en-US" sz="1400" dirty="0" smtClean="0"/>
              <a:t>  Cash Flow and Budgeting Analysis</a:t>
            </a:r>
          </a:p>
          <a:p>
            <a:pPr>
              <a:lnSpc>
                <a:spcPct val="150000"/>
              </a:lnSpc>
              <a:buFont typeface="Arial" pitchFamily="34" charset="0"/>
              <a:buChar char="•"/>
            </a:pPr>
            <a:r>
              <a:rPr lang="en-US" sz="1400" dirty="0" smtClean="0"/>
              <a:t>  Senior Advisory Services</a:t>
            </a:r>
          </a:p>
          <a:p>
            <a:pPr>
              <a:lnSpc>
                <a:spcPct val="150000"/>
              </a:lnSpc>
              <a:buFont typeface="Arial" pitchFamily="34" charset="0"/>
              <a:buChar char="•"/>
            </a:pPr>
            <a:r>
              <a:rPr lang="en-US" sz="1400" dirty="0" smtClean="0"/>
              <a:t>  Estate and Gift Tax Preparation and Planning</a:t>
            </a:r>
          </a:p>
          <a:p>
            <a:pPr>
              <a:lnSpc>
                <a:spcPct val="150000"/>
              </a:lnSpc>
              <a:buFont typeface="Arial" pitchFamily="34" charset="0"/>
              <a:buChar char="•"/>
            </a:pPr>
            <a:r>
              <a:rPr lang="en-US" sz="1400" dirty="0" smtClean="0"/>
              <a:t>  Family Business Consulting </a:t>
            </a:r>
          </a:p>
          <a:p>
            <a:pPr>
              <a:lnSpc>
                <a:spcPct val="150000"/>
              </a:lnSpc>
              <a:buFont typeface="Arial" pitchFamily="34" charset="0"/>
              <a:buChar char="•"/>
            </a:pPr>
            <a:r>
              <a:rPr lang="en-US" sz="1400" dirty="0" smtClean="0"/>
              <a:t>  Financial Forecasts and Projections</a:t>
            </a:r>
          </a:p>
          <a:p>
            <a:pPr>
              <a:lnSpc>
                <a:spcPct val="150000"/>
              </a:lnSpc>
              <a:buFont typeface="Arial" pitchFamily="34" charset="0"/>
              <a:buChar char="•"/>
            </a:pPr>
            <a:r>
              <a:rPr lang="en-US" sz="1400" dirty="0" smtClean="0"/>
              <a:t>  Financial and Retirement Planning</a:t>
            </a:r>
          </a:p>
        </p:txBody>
      </p:sp>
      <p:sp>
        <p:nvSpPr>
          <p:cNvPr id="12" name="TextBox 11"/>
          <p:cNvSpPr txBox="1"/>
          <p:nvPr/>
        </p:nvSpPr>
        <p:spPr>
          <a:xfrm>
            <a:off x="4648200" y="2695813"/>
            <a:ext cx="4495800" cy="3323987"/>
          </a:xfrm>
          <a:prstGeom prst="rect">
            <a:avLst/>
          </a:prstGeom>
          <a:noFill/>
        </p:spPr>
        <p:txBody>
          <a:bodyPr wrap="square" rtlCol="0">
            <a:spAutoFit/>
          </a:bodyPr>
          <a:lstStyle/>
          <a:p>
            <a:pPr>
              <a:lnSpc>
                <a:spcPct val="150000"/>
              </a:lnSpc>
              <a:buFont typeface="Arial" pitchFamily="34" charset="0"/>
              <a:buChar char="•"/>
            </a:pPr>
            <a:r>
              <a:rPr lang="en-US" sz="1400" dirty="0" smtClean="0"/>
              <a:t>  Healthcare Financial Management Solutions</a:t>
            </a:r>
          </a:p>
          <a:p>
            <a:pPr>
              <a:lnSpc>
                <a:spcPct val="150000"/>
              </a:lnSpc>
              <a:buFont typeface="Arial" pitchFamily="34" charset="0"/>
              <a:buChar char="•"/>
            </a:pPr>
            <a:r>
              <a:rPr lang="en-US" sz="1400" dirty="0" smtClean="0"/>
              <a:t>  Individual and Business Tax Planning and Preparation</a:t>
            </a:r>
          </a:p>
          <a:p>
            <a:pPr>
              <a:lnSpc>
                <a:spcPct val="150000"/>
              </a:lnSpc>
              <a:buFont typeface="Arial" pitchFamily="34" charset="0"/>
              <a:buChar char="•"/>
            </a:pPr>
            <a:r>
              <a:rPr lang="en-US" sz="1400" dirty="0" smtClean="0"/>
              <a:t>  IRS Representation</a:t>
            </a:r>
          </a:p>
          <a:p>
            <a:pPr>
              <a:lnSpc>
                <a:spcPct val="150000"/>
              </a:lnSpc>
              <a:buFont typeface="Arial" pitchFamily="34" charset="0"/>
              <a:buChar char="•"/>
            </a:pPr>
            <a:r>
              <a:rPr lang="en-US" sz="1400" dirty="0" smtClean="0"/>
              <a:t>  Mergers &amp; Acquisitions Consulting</a:t>
            </a:r>
          </a:p>
          <a:p>
            <a:pPr>
              <a:lnSpc>
                <a:spcPct val="150000"/>
              </a:lnSpc>
              <a:buFont typeface="Arial" pitchFamily="34" charset="0"/>
              <a:buChar char="•"/>
            </a:pPr>
            <a:r>
              <a:rPr lang="en-US" sz="1400" dirty="0" smtClean="0"/>
              <a:t>  Not for Profit Accounting and Tax Services</a:t>
            </a:r>
          </a:p>
          <a:p>
            <a:pPr>
              <a:lnSpc>
                <a:spcPct val="150000"/>
              </a:lnSpc>
              <a:buFont typeface="Arial" pitchFamily="34" charset="0"/>
              <a:buChar char="•"/>
            </a:pPr>
            <a:r>
              <a:rPr lang="en-US" sz="1400" dirty="0" smtClean="0"/>
              <a:t>  Public Company Reporting and Compliance</a:t>
            </a:r>
          </a:p>
          <a:p>
            <a:pPr>
              <a:lnSpc>
                <a:spcPct val="150000"/>
              </a:lnSpc>
              <a:buFont typeface="Arial" pitchFamily="34" charset="0"/>
              <a:buChar char="•"/>
            </a:pPr>
            <a:r>
              <a:rPr lang="en-US" sz="1400" dirty="0" smtClean="0"/>
              <a:t>  QuickBooks and other Accounting Software Design and    </a:t>
            </a:r>
          </a:p>
          <a:p>
            <a:pPr>
              <a:lnSpc>
                <a:spcPct val="150000"/>
              </a:lnSpc>
            </a:pPr>
            <a:r>
              <a:rPr lang="en-US" sz="1400" dirty="0" smtClean="0"/>
              <a:t>       Implementation</a:t>
            </a:r>
          </a:p>
          <a:p>
            <a:pPr>
              <a:lnSpc>
                <a:spcPct val="150000"/>
              </a:lnSpc>
              <a:buFont typeface="Arial" pitchFamily="34" charset="0"/>
              <a:buChar char="•"/>
            </a:pPr>
            <a:r>
              <a:rPr lang="en-US" sz="1400" dirty="0" smtClean="0"/>
              <a:t>  Real Estate Accounting and Tax Services</a:t>
            </a:r>
          </a:p>
          <a:p>
            <a:pPr>
              <a:lnSpc>
                <a:spcPct val="150000"/>
              </a:lnSpc>
              <a:buFont typeface="Arial" pitchFamily="34" charset="0"/>
              <a:buChar char="•"/>
            </a:pPr>
            <a:r>
              <a:rPr lang="en-US" sz="1400" dirty="0" smtClean="0"/>
              <a:t>  Restructuring and Turnaround Solutions</a:t>
            </a:r>
          </a:p>
        </p:txBody>
      </p:sp>
      <p:sp>
        <p:nvSpPr>
          <p:cNvPr id="13" name="TextBox 12"/>
          <p:cNvSpPr txBox="1"/>
          <p:nvPr/>
        </p:nvSpPr>
        <p:spPr>
          <a:xfrm>
            <a:off x="76200" y="2450068"/>
            <a:ext cx="2362200" cy="338554"/>
          </a:xfrm>
          <a:prstGeom prst="rect">
            <a:avLst/>
          </a:prstGeom>
          <a:noFill/>
        </p:spPr>
        <p:txBody>
          <a:bodyPr wrap="square" rtlCol="0">
            <a:spAutoFit/>
          </a:bodyPr>
          <a:lstStyle/>
          <a:p>
            <a:r>
              <a:rPr lang="en-US" sz="1600" b="1" dirty="0" smtClean="0">
                <a:solidFill>
                  <a:schemeClr val="tx2">
                    <a:lumMod val="50000"/>
                  </a:schemeClr>
                </a:solidFill>
              </a:rPr>
              <a:t>Our Services Include:</a:t>
            </a:r>
            <a:endParaRPr lang="en-US" sz="1600" b="1" dirty="0">
              <a:solidFill>
                <a:schemeClr val="tx2">
                  <a:lumMod val="50000"/>
                </a:schemeClr>
              </a:solidFill>
            </a:endParaRPr>
          </a:p>
        </p:txBody>
      </p:sp>
    </p:spTree>
  </p:cSld>
  <p:clrMapOvr>
    <a:masterClrMapping/>
  </p:clrMapOvr>
  <p:transition advTm="17316">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www.WeltmanBernfield.com</a:t>
            </a:r>
            <a:endParaRPr lang="en-US"/>
          </a:p>
        </p:txBody>
      </p:sp>
      <p:pic>
        <p:nvPicPr>
          <p:cNvPr id="3" name="Picture 2"/>
          <p:cNvPicPr>
            <a:picLocks noChangeAspect="1" noChangeArrowheads="1"/>
          </p:cNvPicPr>
          <p:nvPr/>
        </p:nvPicPr>
        <p:blipFill>
          <a:blip r:embed="rId4"/>
          <a:srcRect/>
          <a:stretch>
            <a:fillRect/>
          </a:stretch>
        </p:blipFill>
        <p:spPr bwMode="auto">
          <a:xfrm>
            <a:off x="609600" y="228600"/>
            <a:ext cx="1819728" cy="624683"/>
          </a:xfrm>
          <a:prstGeom prst="rect">
            <a:avLst/>
          </a:prstGeom>
          <a:noFill/>
          <a:ln w="9525">
            <a:noFill/>
            <a:miter lim="800000"/>
            <a:headEnd/>
            <a:tailEnd/>
          </a:ln>
          <a:effectLst/>
        </p:spPr>
      </p:pic>
      <p:cxnSp>
        <p:nvCxnSpPr>
          <p:cNvPr id="4" name="Straight Connector 3"/>
          <p:cNvCxnSpPr/>
          <p:nvPr/>
        </p:nvCxnSpPr>
        <p:spPr>
          <a:xfrm>
            <a:off x="399224" y="891383"/>
            <a:ext cx="2195617" cy="1353"/>
          </a:xfrm>
          <a:prstGeom prst="line">
            <a:avLst/>
          </a:prstGeom>
          <a:ln w="190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275400" y="889032"/>
            <a:ext cx="2409824" cy="307777"/>
          </a:xfrm>
          <a:prstGeom prst="rect">
            <a:avLst/>
          </a:prstGeom>
          <a:noFill/>
        </p:spPr>
        <p:txBody>
          <a:bodyPr wrap="square" rtlCol="0">
            <a:spAutoFit/>
          </a:bodyPr>
          <a:lstStyle/>
          <a:p>
            <a:pPr algn="ctr"/>
            <a:r>
              <a:rPr lang="en-US" sz="1400" dirty="0" smtClean="0">
                <a:latin typeface="Times New Roman" pitchFamily="18" charset="0"/>
              </a:rPr>
              <a:t>Weltman Bernfield LLC</a:t>
            </a:r>
          </a:p>
        </p:txBody>
      </p:sp>
      <p:sp>
        <p:nvSpPr>
          <p:cNvPr id="6" name="Rectangle 5"/>
          <p:cNvSpPr/>
          <p:nvPr/>
        </p:nvSpPr>
        <p:spPr>
          <a:xfrm>
            <a:off x="1295400" y="1752600"/>
            <a:ext cx="4865820" cy="1015663"/>
          </a:xfrm>
          <a:prstGeom prst="rect">
            <a:avLst/>
          </a:prstGeom>
          <a:noFill/>
        </p:spPr>
        <p:txBody>
          <a:bodyPr wrap="none" lIns="91440" tIns="45720" rIns="91440" bIns="45720">
            <a:spAutoFit/>
          </a:bodyPr>
          <a:lstStyle/>
          <a:p>
            <a:pPr algn="ctr"/>
            <a:r>
              <a:rPr lang="en-US" sz="6000" b="1" cap="small"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Introducing…</a:t>
            </a:r>
            <a:endParaRPr lang="en-US" sz="6000" b="1" cap="small"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7" name="Rectangle 6"/>
          <p:cNvSpPr/>
          <p:nvPr/>
        </p:nvSpPr>
        <p:spPr>
          <a:xfrm>
            <a:off x="3048000" y="3276600"/>
            <a:ext cx="5562600" cy="1938992"/>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000" b="1" cap="none" spc="50" dirty="0" smtClean="0">
                <a:ln w="11430"/>
                <a:gradFill>
                  <a:gsLst>
                    <a:gs pos="25000">
                      <a:schemeClr val="accent2">
                        <a:satMod val="155000"/>
                      </a:schemeClr>
                    </a:gs>
                    <a:gs pos="100000">
                      <a:schemeClr val="accent2">
                        <a:shade val="45000"/>
                        <a:satMod val="165000"/>
                      </a:schemeClr>
                    </a:gs>
                  </a:gsLst>
                  <a:lin ang="5400000"/>
                </a:gradFill>
                <a:effectLst>
                  <a:glow rad="228600">
                    <a:schemeClr val="accent2">
                      <a:satMod val="175000"/>
                      <a:alpha val="40000"/>
                    </a:schemeClr>
                  </a:glow>
                  <a:outerShdw blurRad="76200" dist="50800" dir="5400000" algn="tl" rotWithShape="0">
                    <a:srgbClr val="000000">
                      <a:alpha val="65000"/>
                    </a:srgbClr>
                  </a:outerShdw>
                </a:effectLst>
              </a:rPr>
              <a:t>Partner Insights </a:t>
            </a:r>
          </a:p>
          <a:p>
            <a:pPr algn="ctr"/>
            <a:r>
              <a:rPr lang="en-US" sz="6000" b="1" cap="none" spc="50" dirty="0" smtClean="0">
                <a:ln w="11430"/>
                <a:gradFill>
                  <a:gsLst>
                    <a:gs pos="25000">
                      <a:schemeClr val="accent2">
                        <a:satMod val="155000"/>
                      </a:schemeClr>
                    </a:gs>
                    <a:gs pos="100000">
                      <a:schemeClr val="accent2">
                        <a:shade val="45000"/>
                        <a:satMod val="165000"/>
                      </a:schemeClr>
                    </a:gs>
                  </a:gsLst>
                  <a:lin ang="5400000"/>
                </a:gradFill>
                <a:effectLst>
                  <a:glow rad="228600">
                    <a:schemeClr val="accent2">
                      <a:satMod val="175000"/>
                      <a:alpha val="40000"/>
                    </a:schemeClr>
                  </a:glow>
                  <a:outerShdw blurRad="76200" dist="50800" dir="5400000" algn="tl" rotWithShape="0">
                    <a:srgbClr val="000000">
                      <a:alpha val="65000"/>
                    </a:srgbClr>
                  </a:outerShdw>
                </a:effectLst>
              </a:rPr>
              <a:t>with WB</a:t>
            </a:r>
            <a:endParaRPr lang="en-US" sz="6000" b="1" cap="all" spc="50" dirty="0">
              <a:ln w="11430"/>
              <a:gradFill>
                <a:gsLst>
                  <a:gs pos="25000">
                    <a:schemeClr val="accent2">
                      <a:satMod val="155000"/>
                    </a:schemeClr>
                  </a:gs>
                  <a:gs pos="100000">
                    <a:schemeClr val="accent2">
                      <a:shade val="45000"/>
                      <a:satMod val="165000"/>
                    </a:schemeClr>
                  </a:gs>
                </a:gsLst>
                <a:lin ang="5400000"/>
              </a:gradFill>
              <a:effectLst>
                <a:glow rad="228600">
                  <a:schemeClr val="accent2">
                    <a:satMod val="175000"/>
                    <a:alpha val="40000"/>
                  </a:schemeClr>
                </a:glow>
                <a:outerShdw blurRad="76200" dist="50800" dir="5400000" algn="tl" rotWithShape="0">
                  <a:srgbClr val="000000">
                    <a:alpha val="65000"/>
                  </a:srgbClr>
                </a:outerShdw>
              </a:effectLst>
            </a:endParaRPr>
          </a:p>
        </p:txBody>
      </p:sp>
    </p:spTree>
    <p:custDataLst>
      <p:tags r:id="rId1"/>
    </p:custDataLst>
  </p:cSld>
  <p:clrMapOvr>
    <a:masterClrMapping/>
  </p:clrMapOvr>
  <p:transition advTm="17660">
    <p:sndAc>
      <p:stSnd>
        <p:snd r:embed="rId3" name="applause.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6"/>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2" presetClass="entr" presetSubtype="9" fill="hold" grpId="1"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 calcmode="lin" valueType="num">
                                      <p:cBhvr additive="base">
                                        <p:cTn id="11" dur="5000" fill="hold"/>
                                        <p:tgtEl>
                                          <p:spTgt spid="7">
                                            <p:txEl>
                                              <p:pRg st="0" end="0"/>
                                            </p:txEl>
                                          </p:spTgt>
                                        </p:tgtEl>
                                        <p:attrNameLst>
                                          <p:attrName>ppt_x</p:attrName>
                                        </p:attrNameLst>
                                      </p:cBhvr>
                                      <p:tavLst>
                                        <p:tav tm="0">
                                          <p:val>
                                            <p:strVal val="0-#ppt_w/2"/>
                                          </p:val>
                                        </p:tav>
                                        <p:tav tm="100000">
                                          <p:val>
                                            <p:strVal val="#ppt_x"/>
                                          </p:val>
                                        </p:tav>
                                      </p:tavLst>
                                    </p:anim>
                                    <p:anim calcmode="lin" valueType="num">
                                      <p:cBhvr additive="base">
                                        <p:cTn id="12" dur="5000" fill="hold"/>
                                        <p:tgtEl>
                                          <p:spTgt spid="7">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9" fill="hold" grpId="1"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 calcmode="lin" valueType="num">
                                      <p:cBhvr additive="base">
                                        <p:cTn id="17" dur="5000" fill="hold"/>
                                        <p:tgtEl>
                                          <p:spTgt spid="7">
                                            <p:txEl>
                                              <p:pRg st="1" end="1"/>
                                            </p:txEl>
                                          </p:spTgt>
                                        </p:tgtEl>
                                        <p:attrNameLst>
                                          <p:attrName>ppt_x</p:attrName>
                                        </p:attrNameLst>
                                      </p:cBhvr>
                                      <p:tavLst>
                                        <p:tav tm="0">
                                          <p:val>
                                            <p:strVal val="0-#ppt_w/2"/>
                                          </p:val>
                                        </p:tav>
                                        <p:tav tm="100000">
                                          <p:val>
                                            <p:strVal val="#ppt_x"/>
                                          </p:val>
                                        </p:tav>
                                      </p:tavLst>
                                    </p:anim>
                                    <p:anim calcmode="lin" valueType="num">
                                      <p:cBhvr additive="base">
                                        <p:cTn id="18" dur="5000" fill="hold"/>
                                        <p:tgtEl>
                                          <p:spTgt spid="7">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8" presetClass="emph" presetSubtype="0" fill="hold" grpId="2" nodeType="clickEffect">
                                  <p:stCondLst>
                                    <p:cond delay="0"/>
                                  </p:stCondLst>
                                  <p:childTnLst>
                                    <p:animRot by="21600000">
                                      <p:cBhvr>
                                        <p:cTn id="22" dur="1000" fill="hold"/>
                                        <p:tgtEl>
                                          <p:spTgt spid="7">
                                            <p:txEl>
                                              <p:pRg st="0" end="0"/>
                                            </p:txEl>
                                          </p:spTgt>
                                        </p:tgtEl>
                                        <p:attrNameLst>
                                          <p:attrName>r</p:attrName>
                                        </p:attrNameLst>
                                      </p:cBhvr>
                                    </p:animRot>
                                  </p:childTnLst>
                                </p:cTn>
                              </p:par>
                            </p:childTnLst>
                          </p:cTn>
                        </p:par>
                      </p:childTnLst>
                    </p:cTn>
                  </p:par>
                  <p:par>
                    <p:cTn id="23" fill="hold">
                      <p:stCondLst>
                        <p:cond delay="indefinite"/>
                      </p:stCondLst>
                      <p:childTnLst>
                        <p:par>
                          <p:cTn id="24" fill="hold">
                            <p:stCondLst>
                              <p:cond delay="0"/>
                            </p:stCondLst>
                            <p:childTnLst>
                              <p:par>
                                <p:cTn id="25" presetID="8" presetClass="emph" presetSubtype="0" fill="hold" grpId="2" nodeType="clickEffect">
                                  <p:stCondLst>
                                    <p:cond delay="0"/>
                                  </p:stCondLst>
                                  <p:childTnLst>
                                    <p:animRot by="21600000">
                                      <p:cBhvr>
                                        <p:cTn id="26" dur="1000" fill="hold"/>
                                        <p:tgtEl>
                                          <p:spTgt spid="7">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1" build="allAtOnce"/>
      <p:bldP spid="7" grpId="2"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www.WeltmanBernfield.com</a:t>
            </a:r>
            <a:endParaRPr lang="en-US"/>
          </a:p>
        </p:txBody>
      </p:sp>
      <p:pic>
        <p:nvPicPr>
          <p:cNvPr id="3" name="Picture 2"/>
          <p:cNvPicPr>
            <a:picLocks noChangeAspect="1" noChangeArrowheads="1"/>
          </p:cNvPicPr>
          <p:nvPr/>
        </p:nvPicPr>
        <p:blipFill>
          <a:blip r:embed="rId4"/>
          <a:srcRect/>
          <a:stretch>
            <a:fillRect/>
          </a:stretch>
        </p:blipFill>
        <p:spPr bwMode="auto">
          <a:xfrm>
            <a:off x="609600" y="228600"/>
            <a:ext cx="1819728" cy="624683"/>
          </a:xfrm>
          <a:prstGeom prst="rect">
            <a:avLst/>
          </a:prstGeom>
          <a:noFill/>
          <a:ln w="9525">
            <a:noFill/>
            <a:miter lim="800000"/>
            <a:headEnd/>
            <a:tailEnd/>
          </a:ln>
          <a:effectLst/>
        </p:spPr>
      </p:pic>
      <p:cxnSp>
        <p:nvCxnSpPr>
          <p:cNvPr id="4" name="Straight Connector 3"/>
          <p:cNvCxnSpPr/>
          <p:nvPr/>
        </p:nvCxnSpPr>
        <p:spPr>
          <a:xfrm>
            <a:off x="399224" y="891383"/>
            <a:ext cx="2195617" cy="1353"/>
          </a:xfrm>
          <a:prstGeom prst="line">
            <a:avLst/>
          </a:prstGeom>
          <a:ln w="190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275400" y="889032"/>
            <a:ext cx="2409824" cy="307777"/>
          </a:xfrm>
          <a:prstGeom prst="rect">
            <a:avLst/>
          </a:prstGeom>
          <a:noFill/>
        </p:spPr>
        <p:txBody>
          <a:bodyPr wrap="square" rtlCol="0">
            <a:spAutoFit/>
          </a:bodyPr>
          <a:lstStyle/>
          <a:p>
            <a:pPr algn="ctr"/>
            <a:r>
              <a:rPr lang="en-US" sz="1400" dirty="0" smtClean="0">
                <a:latin typeface="Times New Roman" pitchFamily="18" charset="0"/>
              </a:rPr>
              <a:t>Weltman Bernfield LLC</a:t>
            </a:r>
          </a:p>
        </p:txBody>
      </p:sp>
      <p:sp>
        <p:nvSpPr>
          <p:cNvPr id="8" name="TextBox 7"/>
          <p:cNvSpPr txBox="1"/>
          <p:nvPr/>
        </p:nvSpPr>
        <p:spPr>
          <a:xfrm>
            <a:off x="838200" y="1531203"/>
            <a:ext cx="7162800" cy="738664"/>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en-US" sz="2100" b="1" dirty="0" smtClean="0"/>
              <a:t>Come discuss topics on information that will help you in your business and personal life.</a:t>
            </a:r>
          </a:p>
        </p:txBody>
      </p:sp>
      <p:sp>
        <p:nvSpPr>
          <p:cNvPr id="11" name="TextBox 10"/>
          <p:cNvSpPr txBox="1"/>
          <p:nvPr/>
        </p:nvSpPr>
        <p:spPr>
          <a:xfrm>
            <a:off x="838200" y="2602468"/>
            <a:ext cx="4038600" cy="369332"/>
          </a:xfrm>
          <a:prstGeom prst="rect">
            <a:avLst/>
          </a:prstGeom>
          <a:noFill/>
        </p:spPr>
        <p:txBody>
          <a:bodyPr wrap="square" rtlCol="0">
            <a:spAutoFit/>
          </a:bodyPr>
          <a:lstStyle/>
          <a:p>
            <a:pPr>
              <a:buFont typeface="Arial" pitchFamily="34" charset="0"/>
              <a:buChar char="•"/>
            </a:pPr>
            <a:r>
              <a:rPr lang="en-US" dirty="0" smtClean="0"/>
              <a:t>  Income and Estate Tax Planning</a:t>
            </a:r>
            <a:endParaRPr lang="en-US" dirty="0"/>
          </a:p>
        </p:txBody>
      </p:sp>
      <p:sp>
        <p:nvSpPr>
          <p:cNvPr id="13" name="TextBox 12"/>
          <p:cNvSpPr txBox="1"/>
          <p:nvPr/>
        </p:nvSpPr>
        <p:spPr>
          <a:xfrm>
            <a:off x="838200" y="2971800"/>
            <a:ext cx="3581400" cy="369332"/>
          </a:xfrm>
          <a:prstGeom prst="rect">
            <a:avLst/>
          </a:prstGeom>
          <a:noFill/>
        </p:spPr>
        <p:txBody>
          <a:bodyPr wrap="square" rtlCol="0">
            <a:spAutoFit/>
          </a:bodyPr>
          <a:lstStyle/>
          <a:p>
            <a:pPr>
              <a:buFont typeface="Arial" pitchFamily="34" charset="0"/>
              <a:buChar char="•"/>
            </a:pPr>
            <a:r>
              <a:rPr lang="en-US" dirty="0" smtClean="0"/>
              <a:t>  Healthcare Management</a:t>
            </a:r>
            <a:endParaRPr lang="en-US" dirty="0"/>
          </a:p>
        </p:txBody>
      </p:sp>
      <p:sp>
        <p:nvSpPr>
          <p:cNvPr id="14" name="TextBox 13"/>
          <p:cNvSpPr txBox="1"/>
          <p:nvPr/>
        </p:nvSpPr>
        <p:spPr>
          <a:xfrm>
            <a:off x="838200" y="3352800"/>
            <a:ext cx="2514600" cy="369332"/>
          </a:xfrm>
          <a:prstGeom prst="rect">
            <a:avLst/>
          </a:prstGeom>
          <a:noFill/>
        </p:spPr>
        <p:txBody>
          <a:bodyPr wrap="square" rtlCol="0">
            <a:spAutoFit/>
          </a:bodyPr>
          <a:lstStyle/>
          <a:p>
            <a:pPr>
              <a:buFont typeface="Arial" pitchFamily="34" charset="0"/>
              <a:buChar char="•"/>
            </a:pPr>
            <a:r>
              <a:rPr lang="en-US" dirty="0" smtClean="0"/>
              <a:t>  Retirement Planning</a:t>
            </a:r>
            <a:endParaRPr lang="en-US" dirty="0"/>
          </a:p>
        </p:txBody>
      </p:sp>
      <p:sp>
        <p:nvSpPr>
          <p:cNvPr id="15" name="TextBox 14"/>
          <p:cNvSpPr txBox="1"/>
          <p:nvPr/>
        </p:nvSpPr>
        <p:spPr>
          <a:xfrm>
            <a:off x="838200" y="3733800"/>
            <a:ext cx="3886200" cy="369332"/>
          </a:xfrm>
          <a:prstGeom prst="rect">
            <a:avLst/>
          </a:prstGeom>
          <a:noFill/>
        </p:spPr>
        <p:txBody>
          <a:bodyPr wrap="square" rtlCol="0">
            <a:spAutoFit/>
          </a:bodyPr>
          <a:lstStyle/>
          <a:p>
            <a:pPr>
              <a:buFont typeface="Arial" pitchFamily="34" charset="0"/>
              <a:buChar char="•"/>
            </a:pPr>
            <a:r>
              <a:rPr lang="en-US" dirty="0" smtClean="0"/>
              <a:t>  Business Succession Planning</a:t>
            </a:r>
            <a:endParaRPr lang="en-US" dirty="0"/>
          </a:p>
        </p:txBody>
      </p:sp>
      <p:sp>
        <p:nvSpPr>
          <p:cNvPr id="16" name="TextBox 15"/>
          <p:cNvSpPr txBox="1"/>
          <p:nvPr/>
        </p:nvSpPr>
        <p:spPr>
          <a:xfrm>
            <a:off x="838200" y="4126468"/>
            <a:ext cx="3962400" cy="646331"/>
          </a:xfrm>
          <a:prstGeom prst="rect">
            <a:avLst/>
          </a:prstGeom>
          <a:noFill/>
        </p:spPr>
        <p:txBody>
          <a:bodyPr wrap="square" rtlCol="0">
            <a:spAutoFit/>
          </a:bodyPr>
          <a:lstStyle/>
          <a:p>
            <a:pPr>
              <a:buFont typeface="Arial" pitchFamily="34" charset="0"/>
              <a:buChar char="•"/>
            </a:pPr>
            <a:r>
              <a:rPr lang="en-US" dirty="0" smtClean="0"/>
              <a:t>  Business Valuation Process and  </a:t>
            </a:r>
          </a:p>
          <a:p>
            <a:r>
              <a:rPr lang="en-US" dirty="0" smtClean="0"/>
              <a:t>      Strategies</a:t>
            </a:r>
            <a:endParaRPr lang="en-US" dirty="0"/>
          </a:p>
        </p:txBody>
      </p:sp>
      <p:sp>
        <p:nvSpPr>
          <p:cNvPr id="17" name="TextBox 16"/>
          <p:cNvSpPr txBox="1"/>
          <p:nvPr/>
        </p:nvSpPr>
        <p:spPr>
          <a:xfrm>
            <a:off x="838200" y="4736068"/>
            <a:ext cx="4038600" cy="646331"/>
          </a:xfrm>
          <a:prstGeom prst="rect">
            <a:avLst/>
          </a:prstGeom>
          <a:noFill/>
        </p:spPr>
        <p:txBody>
          <a:bodyPr wrap="square" rtlCol="0">
            <a:spAutoFit/>
          </a:bodyPr>
          <a:lstStyle/>
          <a:p>
            <a:pPr>
              <a:buFont typeface="Arial" pitchFamily="34" charset="0"/>
              <a:buChar char="•"/>
            </a:pPr>
            <a:r>
              <a:rPr lang="en-US" dirty="0" smtClean="0"/>
              <a:t>  Sarbanes-Oxley (Sox) Implementation </a:t>
            </a:r>
          </a:p>
          <a:p>
            <a:r>
              <a:rPr lang="en-US" dirty="0" smtClean="0"/>
              <a:t>      and Compliance</a:t>
            </a:r>
            <a:endParaRPr lang="en-US" dirty="0"/>
          </a:p>
        </p:txBody>
      </p:sp>
      <p:sp>
        <p:nvSpPr>
          <p:cNvPr id="18" name="TextBox 17"/>
          <p:cNvSpPr txBox="1"/>
          <p:nvPr/>
        </p:nvSpPr>
        <p:spPr>
          <a:xfrm>
            <a:off x="838200" y="5345668"/>
            <a:ext cx="4191000" cy="369332"/>
          </a:xfrm>
          <a:prstGeom prst="rect">
            <a:avLst/>
          </a:prstGeom>
          <a:noFill/>
        </p:spPr>
        <p:txBody>
          <a:bodyPr wrap="square" rtlCol="0">
            <a:spAutoFit/>
          </a:bodyPr>
          <a:lstStyle/>
          <a:p>
            <a:pPr>
              <a:buFont typeface="Arial" pitchFamily="34" charset="0"/>
              <a:buChar char="•"/>
            </a:pPr>
            <a:r>
              <a:rPr lang="en-US" dirty="0" smtClean="0"/>
              <a:t>  Alternative Investment Strategies</a:t>
            </a:r>
            <a:endParaRPr lang="en-US" dirty="0"/>
          </a:p>
        </p:txBody>
      </p:sp>
      <p:sp>
        <p:nvSpPr>
          <p:cNvPr id="19" name="TextBox 18"/>
          <p:cNvSpPr txBox="1"/>
          <p:nvPr/>
        </p:nvSpPr>
        <p:spPr>
          <a:xfrm>
            <a:off x="5105400" y="2743200"/>
            <a:ext cx="2743200" cy="369332"/>
          </a:xfrm>
          <a:prstGeom prst="rect">
            <a:avLst/>
          </a:prstGeom>
          <a:noFill/>
        </p:spPr>
        <p:txBody>
          <a:bodyPr wrap="square" rtlCol="0">
            <a:spAutoFit/>
          </a:bodyPr>
          <a:lstStyle/>
          <a:p>
            <a:pPr>
              <a:buFont typeface="Arial" pitchFamily="34" charset="0"/>
              <a:buChar char="•"/>
            </a:pPr>
            <a:r>
              <a:rPr lang="en-US" dirty="0" smtClean="0"/>
              <a:t>  Starting a Business</a:t>
            </a:r>
            <a:endParaRPr lang="en-US" dirty="0"/>
          </a:p>
        </p:txBody>
      </p:sp>
      <p:sp>
        <p:nvSpPr>
          <p:cNvPr id="20" name="TextBox 19"/>
          <p:cNvSpPr txBox="1"/>
          <p:nvPr/>
        </p:nvSpPr>
        <p:spPr>
          <a:xfrm>
            <a:off x="5105400" y="4736068"/>
            <a:ext cx="3810000" cy="369332"/>
          </a:xfrm>
          <a:prstGeom prst="rect">
            <a:avLst/>
          </a:prstGeom>
          <a:noFill/>
        </p:spPr>
        <p:txBody>
          <a:bodyPr wrap="square" rtlCol="0">
            <a:spAutoFit/>
          </a:bodyPr>
          <a:lstStyle/>
          <a:p>
            <a:pPr>
              <a:buFont typeface="Arial" pitchFamily="34" charset="0"/>
              <a:buChar char="•"/>
            </a:pPr>
            <a:r>
              <a:rPr lang="en-US" dirty="0" smtClean="0"/>
              <a:t>  Equity Funding Strategies</a:t>
            </a:r>
            <a:endParaRPr lang="en-US" dirty="0"/>
          </a:p>
        </p:txBody>
      </p:sp>
      <p:sp>
        <p:nvSpPr>
          <p:cNvPr id="21" name="TextBox 20"/>
          <p:cNvSpPr txBox="1"/>
          <p:nvPr/>
        </p:nvSpPr>
        <p:spPr>
          <a:xfrm>
            <a:off x="5105400" y="3124200"/>
            <a:ext cx="3581400" cy="646331"/>
          </a:xfrm>
          <a:prstGeom prst="rect">
            <a:avLst/>
          </a:prstGeom>
          <a:noFill/>
        </p:spPr>
        <p:txBody>
          <a:bodyPr wrap="square" rtlCol="0">
            <a:spAutoFit/>
          </a:bodyPr>
          <a:lstStyle/>
          <a:p>
            <a:pPr>
              <a:buFont typeface="Arial" pitchFamily="34" charset="0"/>
              <a:buChar char="•"/>
            </a:pPr>
            <a:r>
              <a:rPr lang="en-US" dirty="0" smtClean="0"/>
              <a:t>  Personal Investment and Credit </a:t>
            </a:r>
          </a:p>
          <a:p>
            <a:r>
              <a:rPr lang="en-US" dirty="0" smtClean="0"/>
              <a:t>       Strategies</a:t>
            </a:r>
          </a:p>
        </p:txBody>
      </p:sp>
      <p:sp>
        <p:nvSpPr>
          <p:cNvPr id="23" name="TextBox 22"/>
          <p:cNvSpPr txBox="1"/>
          <p:nvPr/>
        </p:nvSpPr>
        <p:spPr>
          <a:xfrm>
            <a:off x="5105400" y="3733800"/>
            <a:ext cx="3581400" cy="369332"/>
          </a:xfrm>
          <a:prstGeom prst="rect">
            <a:avLst/>
          </a:prstGeom>
          <a:noFill/>
        </p:spPr>
        <p:txBody>
          <a:bodyPr wrap="square" rtlCol="0">
            <a:spAutoFit/>
          </a:bodyPr>
          <a:lstStyle/>
          <a:p>
            <a:pPr>
              <a:buFont typeface="Arial" pitchFamily="34" charset="0"/>
              <a:buChar char="•"/>
            </a:pPr>
            <a:r>
              <a:rPr lang="en-US" dirty="0" smtClean="0"/>
              <a:t>  Facts About Your Next IRS Audit</a:t>
            </a:r>
            <a:endParaRPr lang="en-US" dirty="0"/>
          </a:p>
        </p:txBody>
      </p:sp>
      <p:sp>
        <p:nvSpPr>
          <p:cNvPr id="24" name="TextBox 23"/>
          <p:cNvSpPr txBox="1"/>
          <p:nvPr/>
        </p:nvSpPr>
        <p:spPr>
          <a:xfrm>
            <a:off x="5105400" y="4103132"/>
            <a:ext cx="3810000" cy="646331"/>
          </a:xfrm>
          <a:prstGeom prst="rect">
            <a:avLst/>
          </a:prstGeom>
          <a:noFill/>
        </p:spPr>
        <p:txBody>
          <a:bodyPr wrap="square" rtlCol="0">
            <a:spAutoFit/>
          </a:bodyPr>
          <a:lstStyle/>
          <a:p>
            <a:pPr>
              <a:buFont typeface="Arial" pitchFamily="34" charset="0"/>
              <a:buChar char="•"/>
            </a:pPr>
            <a:r>
              <a:rPr lang="en-US" dirty="0" smtClean="0"/>
              <a:t>  Business Fraud Detection and  </a:t>
            </a:r>
          </a:p>
          <a:p>
            <a:r>
              <a:rPr lang="en-US" dirty="0" smtClean="0"/>
              <a:t>       Prevention</a:t>
            </a:r>
            <a:endParaRPr lang="en-US" dirty="0"/>
          </a:p>
        </p:txBody>
      </p:sp>
      <p:sp>
        <p:nvSpPr>
          <p:cNvPr id="25" name="Rectangle 24"/>
          <p:cNvSpPr/>
          <p:nvPr/>
        </p:nvSpPr>
        <p:spPr>
          <a:xfrm>
            <a:off x="2613576" y="295870"/>
            <a:ext cx="6454224" cy="769441"/>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400" b="1" cap="none" spc="50" dirty="0" smtClean="0">
                <a:ln w="11430"/>
                <a:gradFill>
                  <a:gsLst>
                    <a:gs pos="25000">
                      <a:schemeClr val="accent2">
                        <a:satMod val="155000"/>
                      </a:schemeClr>
                    </a:gs>
                    <a:gs pos="100000">
                      <a:schemeClr val="accent2">
                        <a:shade val="45000"/>
                        <a:satMod val="165000"/>
                      </a:schemeClr>
                    </a:gs>
                  </a:gsLst>
                  <a:lin ang="5400000"/>
                </a:gradFill>
                <a:effectLst>
                  <a:glow rad="228600">
                    <a:schemeClr val="accent2">
                      <a:satMod val="175000"/>
                      <a:alpha val="40000"/>
                    </a:schemeClr>
                  </a:glow>
                  <a:outerShdw blurRad="76200" dist="50800" dir="5400000" algn="tl" rotWithShape="0">
                    <a:srgbClr val="000000">
                      <a:alpha val="65000"/>
                    </a:srgbClr>
                  </a:outerShdw>
                </a:effectLst>
              </a:rPr>
              <a:t>Partner Insights with WB</a:t>
            </a:r>
            <a:endParaRPr lang="en-US" sz="4400" b="1" cap="all" spc="50" dirty="0">
              <a:ln w="11430"/>
              <a:gradFill>
                <a:gsLst>
                  <a:gs pos="25000">
                    <a:schemeClr val="accent2">
                      <a:satMod val="155000"/>
                    </a:schemeClr>
                  </a:gs>
                  <a:gs pos="100000">
                    <a:schemeClr val="accent2">
                      <a:shade val="45000"/>
                      <a:satMod val="165000"/>
                    </a:schemeClr>
                  </a:gs>
                </a:gsLst>
                <a:lin ang="5400000"/>
              </a:gradFill>
              <a:effectLst>
                <a:glow rad="228600">
                  <a:schemeClr val="accent2">
                    <a:satMod val="175000"/>
                    <a:alpha val="40000"/>
                  </a:schemeClr>
                </a:glow>
                <a:outerShdw blurRad="76200" dist="50800" dir="5400000" algn="tl" rotWithShape="0">
                  <a:srgbClr val="000000">
                    <a:alpha val="65000"/>
                  </a:srgbClr>
                </a:outerShdw>
              </a:effectLst>
            </a:endParaRPr>
          </a:p>
        </p:txBody>
      </p:sp>
    </p:spTree>
    <p:custDataLst>
      <p:tags r:id="rId1"/>
    </p:custDataLst>
  </p:cSld>
  <p:clrMapOvr>
    <a:masterClrMapping/>
  </p:clrMapOvr>
  <p:transition spd="med" advTm="26735"/>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2000" fill="hold"/>
                                        <p:tgtEl>
                                          <p:spTgt spid="11"/>
                                        </p:tgtEl>
                                        <p:attrNameLst>
                                          <p:attrName>ppt_x</p:attrName>
                                        </p:attrNameLst>
                                      </p:cBhvr>
                                      <p:tavLst>
                                        <p:tav tm="0">
                                          <p:val>
                                            <p:strVal val="#ppt_x"/>
                                          </p:val>
                                        </p:tav>
                                        <p:tav tm="100000">
                                          <p:val>
                                            <p:strVal val="#ppt_x"/>
                                          </p:val>
                                        </p:tav>
                                      </p:tavLst>
                                    </p:anim>
                                    <p:anim calcmode="lin" valueType="num">
                                      <p:cBhvr additive="base">
                                        <p:cTn id="8" dur="2000" fill="hold"/>
                                        <p:tgtEl>
                                          <p:spTgt spid="1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2000" fill="hold"/>
                                        <p:tgtEl>
                                          <p:spTgt spid="13"/>
                                        </p:tgtEl>
                                        <p:attrNameLst>
                                          <p:attrName>ppt_x</p:attrName>
                                        </p:attrNameLst>
                                      </p:cBhvr>
                                      <p:tavLst>
                                        <p:tav tm="0">
                                          <p:val>
                                            <p:strVal val="#ppt_x"/>
                                          </p:val>
                                        </p:tav>
                                        <p:tav tm="100000">
                                          <p:val>
                                            <p:strVal val="#ppt_x"/>
                                          </p:val>
                                        </p:tav>
                                      </p:tavLst>
                                    </p:anim>
                                    <p:anim calcmode="lin" valueType="num">
                                      <p:cBhvr additive="base">
                                        <p:cTn id="12" dur="20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additive="base">
                                        <p:cTn id="17" dur="2000" fill="hold"/>
                                        <p:tgtEl>
                                          <p:spTgt spid="14"/>
                                        </p:tgtEl>
                                        <p:attrNameLst>
                                          <p:attrName>ppt_x</p:attrName>
                                        </p:attrNameLst>
                                      </p:cBhvr>
                                      <p:tavLst>
                                        <p:tav tm="0">
                                          <p:val>
                                            <p:strVal val="0-#ppt_w/2"/>
                                          </p:val>
                                        </p:tav>
                                        <p:tav tm="100000">
                                          <p:val>
                                            <p:strVal val="#ppt_x"/>
                                          </p:val>
                                        </p:tav>
                                      </p:tavLst>
                                    </p:anim>
                                    <p:anim calcmode="lin" valueType="num">
                                      <p:cBhvr additive="base">
                                        <p:cTn id="18" dur="2000" fill="hold"/>
                                        <p:tgtEl>
                                          <p:spTgt spid="14"/>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2000" fill="hold"/>
                                        <p:tgtEl>
                                          <p:spTgt spid="15"/>
                                        </p:tgtEl>
                                        <p:attrNameLst>
                                          <p:attrName>ppt_x</p:attrName>
                                        </p:attrNameLst>
                                      </p:cBhvr>
                                      <p:tavLst>
                                        <p:tav tm="0">
                                          <p:val>
                                            <p:strVal val="0-#ppt_w/2"/>
                                          </p:val>
                                        </p:tav>
                                        <p:tav tm="100000">
                                          <p:val>
                                            <p:strVal val="#ppt_x"/>
                                          </p:val>
                                        </p:tav>
                                      </p:tavLst>
                                    </p:anim>
                                    <p:anim calcmode="lin" valueType="num">
                                      <p:cBhvr additive="base">
                                        <p:cTn id="22" dur="20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2000" fill="hold"/>
                                        <p:tgtEl>
                                          <p:spTgt spid="16"/>
                                        </p:tgtEl>
                                        <p:attrNameLst>
                                          <p:attrName>ppt_x</p:attrName>
                                        </p:attrNameLst>
                                      </p:cBhvr>
                                      <p:tavLst>
                                        <p:tav tm="0">
                                          <p:val>
                                            <p:strVal val="1+#ppt_w/2"/>
                                          </p:val>
                                        </p:tav>
                                        <p:tav tm="100000">
                                          <p:val>
                                            <p:strVal val="#ppt_x"/>
                                          </p:val>
                                        </p:tav>
                                      </p:tavLst>
                                    </p:anim>
                                    <p:anim calcmode="lin" valueType="num">
                                      <p:cBhvr additive="base">
                                        <p:cTn id="28" dur="2000" fill="hold"/>
                                        <p:tgtEl>
                                          <p:spTgt spid="16"/>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additive="base">
                                        <p:cTn id="31" dur="2000" fill="hold"/>
                                        <p:tgtEl>
                                          <p:spTgt spid="17"/>
                                        </p:tgtEl>
                                        <p:attrNameLst>
                                          <p:attrName>ppt_x</p:attrName>
                                        </p:attrNameLst>
                                      </p:cBhvr>
                                      <p:tavLst>
                                        <p:tav tm="0">
                                          <p:val>
                                            <p:strVal val="1+#ppt_w/2"/>
                                          </p:val>
                                        </p:tav>
                                        <p:tav tm="100000">
                                          <p:val>
                                            <p:strVal val="#ppt_x"/>
                                          </p:val>
                                        </p:tav>
                                      </p:tavLst>
                                    </p:anim>
                                    <p:anim calcmode="lin" valueType="num">
                                      <p:cBhvr additive="base">
                                        <p:cTn id="32" dur="20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cBhvr additive="base">
                                        <p:cTn id="37" dur="2000" fill="hold"/>
                                        <p:tgtEl>
                                          <p:spTgt spid="18"/>
                                        </p:tgtEl>
                                        <p:attrNameLst>
                                          <p:attrName>ppt_x</p:attrName>
                                        </p:attrNameLst>
                                      </p:cBhvr>
                                      <p:tavLst>
                                        <p:tav tm="0">
                                          <p:val>
                                            <p:strVal val="#ppt_x"/>
                                          </p:val>
                                        </p:tav>
                                        <p:tav tm="100000">
                                          <p:val>
                                            <p:strVal val="#ppt_x"/>
                                          </p:val>
                                        </p:tav>
                                      </p:tavLst>
                                    </p:anim>
                                    <p:anim calcmode="lin" valueType="num">
                                      <p:cBhvr additive="base">
                                        <p:cTn id="38" dur="2000" fill="hold"/>
                                        <p:tgtEl>
                                          <p:spTgt spid="18"/>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12"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 calcmode="lin" valueType="num">
                                      <p:cBhvr additive="base">
                                        <p:cTn id="43" dur="2000" fill="hold"/>
                                        <p:tgtEl>
                                          <p:spTgt spid="19"/>
                                        </p:tgtEl>
                                        <p:attrNameLst>
                                          <p:attrName>ppt_x</p:attrName>
                                        </p:attrNameLst>
                                      </p:cBhvr>
                                      <p:tavLst>
                                        <p:tav tm="0">
                                          <p:val>
                                            <p:strVal val="0-#ppt_w/2"/>
                                          </p:val>
                                        </p:tav>
                                        <p:tav tm="100000">
                                          <p:val>
                                            <p:strVal val="#ppt_x"/>
                                          </p:val>
                                        </p:tav>
                                      </p:tavLst>
                                    </p:anim>
                                    <p:anim calcmode="lin" valueType="num">
                                      <p:cBhvr additive="base">
                                        <p:cTn id="44" dur="2000" fill="hold"/>
                                        <p:tgtEl>
                                          <p:spTgt spid="19"/>
                                        </p:tgtEl>
                                        <p:attrNameLst>
                                          <p:attrName>ppt_y</p:attrName>
                                        </p:attrNameLst>
                                      </p:cBhvr>
                                      <p:tavLst>
                                        <p:tav tm="0">
                                          <p:val>
                                            <p:strVal val="1+#ppt_h/2"/>
                                          </p:val>
                                        </p:tav>
                                        <p:tav tm="100000">
                                          <p:val>
                                            <p:strVal val="#ppt_y"/>
                                          </p:val>
                                        </p:tav>
                                      </p:tavLst>
                                    </p:anim>
                                  </p:childTnLst>
                                </p:cTn>
                              </p:par>
                              <p:par>
                                <p:cTn id="45" presetID="2" presetClass="entr" presetSubtype="12" fill="hold" grpId="0" nodeType="with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additive="base">
                                        <p:cTn id="47" dur="2000" fill="hold"/>
                                        <p:tgtEl>
                                          <p:spTgt spid="21"/>
                                        </p:tgtEl>
                                        <p:attrNameLst>
                                          <p:attrName>ppt_x</p:attrName>
                                        </p:attrNameLst>
                                      </p:cBhvr>
                                      <p:tavLst>
                                        <p:tav tm="0">
                                          <p:val>
                                            <p:strVal val="0-#ppt_w/2"/>
                                          </p:val>
                                        </p:tav>
                                        <p:tav tm="100000">
                                          <p:val>
                                            <p:strVal val="#ppt_x"/>
                                          </p:val>
                                        </p:tav>
                                      </p:tavLst>
                                    </p:anim>
                                    <p:anim calcmode="lin" valueType="num">
                                      <p:cBhvr additive="base">
                                        <p:cTn id="48" dur="2000" fill="hold"/>
                                        <p:tgtEl>
                                          <p:spTgt spid="21"/>
                                        </p:tgtEl>
                                        <p:attrNameLst>
                                          <p:attrName>ppt_y</p:attrName>
                                        </p:attrNameLst>
                                      </p:cBhvr>
                                      <p:tavLst>
                                        <p:tav tm="0">
                                          <p:val>
                                            <p:strVal val="1+#ppt_h/2"/>
                                          </p:val>
                                        </p:tav>
                                        <p:tav tm="100000">
                                          <p:val>
                                            <p:strVal val="#ppt_y"/>
                                          </p:val>
                                        </p:tav>
                                      </p:tavLst>
                                    </p:anim>
                                  </p:childTnLst>
                                </p:cTn>
                              </p:par>
                              <p:par>
                                <p:cTn id="49" presetID="2" presetClass="entr" presetSubtype="6" fill="hold" grpId="0" nodeType="withEffect">
                                  <p:stCondLst>
                                    <p:cond delay="0"/>
                                  </p:stCondLst>
                                  <p:childTnLst>
                                    <p:set>
                                      <p:cBhvr>
                                        <p:cTn id="50" dur="1" fill="hold">
                                          <p:stCondLst>
                                            <p:cond delay="0"/>
                                          </p:stCondLst>
                                        </p:cTn>
                                        <p:tgtEl>
                                          <p:spTgt spid="23"/>
                                        </p:tgtEl>
                                        <p:attrNameLst>
                                          <p:attrName>style.visibility</p:attrName>
                                        </p:attrNameLst>
                                      </p:cBhvr>
                                      <p:to>
                                        <p:strVal val="visible"/>
                                      </p:to>
                                    </p:set>
                                    <p:anim calcmode="lin" valueType="num">
                                      <p:cBhvr additive="base">
                                        <p:cTn id="51" dur="2000" fill="hold"/>
                                        <p:tgtEl>
                                          <p:spTgt spid="23"/>
                                        </p:tgtEl>
                                        <p:attrNameLst>
                                          <p:attrName>ppt_x</p:attrName>
                                        </p:attrNameLst>
                                      </p:cBhvr>
                                      <p:tavLst>
                                        <p:tav tm="0">
                                          <p:val>
                                            <p:strVal val="1+#ppt_w/2"/>
                                          </p:val>
                                        </p:tav>
                                        <p:tav tm="100000">
                                          <p:val>
                                            <p:strVal val="#ppt_x"/>
                                          </p:val>
                                        </p:tav>
                                      </p:tavLst>
                                    </p:anim>
                                    <p:anim calcmode="lin" valueType="num">
                                      <p:cBhvr additive="base">
                                        <p:cTn id="52" dur="20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9" fill="hold" grpId="0" nodeType="clickEffect">
                                  <p:stCondLst>
                                    <p:cond delay="0"/>
                                  </p:stCondLst>
                                  <p:childTnLst>
                                    <p:set>
                                      <p:cBhvr>
                                        <p:cTn id="56" dur="1" fill="hold">
                                          <p:stCondLst>
                                            <p:cond delay="0"/>
                                          </p:stCondLst>
                                        </p:cTn>
                                        <p:tgtEl>
                                          <p:spTgt spid="20"/>
                                        </p:tgtEl>
                                        <p:attrNameLst>
                                          <p:attrName>style.visibility</p:attrName>
                                        </p:attrNameLst>
                                      </p:cBhvr>
                                      <p:to>
                                        <p:strVal val="visible"/>
                                      </p:to>
                                    </p:set>
                                    <p:anim calcmode="lin" valueType="num">
                                      <p:cBhvr additive="base">
                                        <p:cTn id="57" dur="2000" fill="hold"/>
                                        <p:tgtEl>
                                          <p:spTgt spid="20"/>
                                        </p:tgtEl>
                                        <p:attrNameLst>
                                          <p:attrName>ppt_x</p:attrName>
                                        </p:attrNameLst>
                                      </p:cBhvr>
                                      <p:tavLst>
                                        <p:tav tm="0">
                                          <p:val>
                                            <p:strVal val="0-#ppt_w/2"/>
                                          </p:val>
                                        </p:tav>
                                        <p:tav tm="100000">
                                          <p:val>
                                            <p:strVal val="#ppt_x"/>
                                          </p:val>
                                        </p:tav>
                                      </p:tavLst>
                                    </p:anim>
                                    <p:anim calcmode="lin" valueType="num">
                                      <p:cBhvr additive="base">
                                        <p:cTn id="58" dur="2000" fill="hold"/>
                                        <p:tgtEl>
                                          <p:spTgt spid="20"/>
                                        </p:tgtEl>
                                        <p:attrNameLst>
                                          <p:attrName>ppt_y</p:attrName>
                                        </p:attrNameLst>
                                      </p:cBhvr>
                                      <p:tavLst>
                                        <p:tav tm="0">
                                          <p:val>
                                            <p:strVal val="0-#ppt_h/2"/>
                                          </p:val>
                                        </p:tav>
                                        <p:tav tm="100000">
                                          <p:val>
                                            <p:strVal val="#ppt_y"/>
                                          </p:val>
                                        </p:tav>
                                      </p:tavLst>
                                    </p:anim>
                                  </p:childTnLst>
                                </p:cTn>
                              </p:par>
                              <p:par>
                                <p:cTn id="59" presetID="2" presetClass="entr" presetSubtype="9" fill="hold" grpId="0" nodeType="withEffect">
                                  <p:stCondLst>
                                    <p:cond delay="0"/>
                                  </p:stCondLst>
                                  <p:childTnLst>
                                    <p:set>
                                      <p:cBhvr>
                                        <p:cTn id="60" dur="1" fill="hold">
                                          <p:stCondLst>
                                            <p:cond delay="0"/>
                                          </p:stCondLst>
                                        </p:cTn>
                                        <p:tgtEl>
                                          <p:spTgt spid="24"/>
                                        </p:tgtEl>
                                        <p:attrNameLst>
                                          <p:attrName>style.visibility</p:attrName>
                                        </p:attrNameLst>
                                      </p:cBhvr>
                                      <p:to>
                                        <p:strVal val="visible"/>
                                      </p:to>
                                    </p:set>
                                    <p:anim calcmode="lin" valueType="num">
                                      <p:cBhvr additive="base">
                                        <p:cTn id="61" dur="2000" fill="hold"/>
                                        <p:tgtEl>
                                          <p:spTgt spid="24"/>
                                        </p:tgtEl>
                                        <p:attrNameLst>
                                          <p:attrName>ppt_x</p:attrName>
                                        </p:attrNameLst>
                                      </p:cBhvr>
                                      <p:tavLst>
                                        <p:tav tm="0">
                                          <p:val>
                                            <p:strVal val="0-#ppt_w/2"/>
                                          </p:val>
                                        </p:tav>
                                        <p:tav tm="100000">
                                          <p:val>
                                            <p:strVal val="#ppt_x"/>
                                          </p:val>
                                        </p:tav>
                                      </p:tavLst>
                                    </p:anim>
                                    <p:anim calcmode="lin" valueType="num">
                                      <p:cBhvr additive="base">
                                        <p:cTn id="62" dur="2000" fill="hold"/>
                                        <p:tgtEl>
                                          <p:spTgt spid="2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4" grpId="0"/>
      <p:bldP spid="15" grpId="0"/>
      <p:bldP spid="16" grpId="0"/>
      <p:bldP spid="17" grpId="0"/>
      <p:bldP spid="18" grpId="0"/>
      <p:bldP spid="19" grpId="0"/>
      <p:bldP spid="20" grpId="0"/>
      <p:bldP spid="21" grpId="0"/>
      <p:bldP spid="23" grpId="0"/>
      <p:bldP spid="24"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9|2.4|5.4|5.3|0.6"/>
</p:tagLst>
</file>

<file path=ppt/tags/tag2.xml><?xml version="1.0" encoding="utf-8"?>
<p:tagLst xmlns:a="http://schemas.openxmlformats.org/drawingml/2006/main" xmlns:r="http://schemas.openxmlformats.org/officeDocument/2006/relationships" xmlns:p="http://schemas.openxmlformats.org/presentationml/2006/main">
  <p:tag name="TIMING" val="|2.9|2.8|3.6|3.4|3|3.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2153</TotalTime>
  <Words>303</Words>
  <Application>Microsoft Office PowerPoint</Application>
  <PresentationFormat>On-screen Show (4:3)</PresentationFormat>
  <Paragraphs>56</Paragraphs>
  <Slides>4</Slides>
  <Notes>3</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Slide 1</vt:lpstr>
      <vt:lpstr>Slide 2</vt:lpstr>
      <vt:lpstr>Slide 3</vt:lpstr>
      <vt:lpstr>Slide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Christine Golz</dc:creator>
  <cp:lastModifiedBy>Christine</cp:lastModifiedBy>
  <cp:revision>189</cp:revision>
  <dcterms:created xsi:type="dcterms:W3CDTF">2009-10-31T14:42:36Z</dcterms:created>
  <dcterms:modified xsi:type="dcterms:W3CDTF">2009-11-04T05:50:47Z</dcterms:modified>
</cp:coreProperties>
</file>