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4.0331758530183726E-2"/>
          <c:y val="5.5555282152230982E-2"/>
          <c:w val="0.90702228819758191"/>
          <c:h val="0.89814814814814814"/>
        </c:manualLayout>
      </c:layout>
      <c:barChart>
        <c:barDir val="col"/>
        <c:grouping val="percentStacked"/>
        <c:ser>
          <c:idx val="0"/>
          <c:order val="0"/>
          <c:tx>
            <c:strRef>
              <c:f>Sheet1!$B$1</c:f>
              <c:strCache>
                <c:ptCount val="1"/>
                <c:pt idx="0">
                  <c:v>Little to no impact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Val val="1"/>
          </c:dLbls>
          <c:cat>
            <c:strRef>
              <c:f>Sheet1!$A$2</c:f>
              <c:strCache>
                <c:ptCount val="1"/>
                <c:pt idx="0">
                  <c:v>Tax credits</c:v>
                </c:pt>
              </c:strCache>
            </c:strRef>
          </c:cat>
          <c:val>
            <c:numRef>
              <c:f>Sheet1!$B$2</c:f>
              <c:numCache>
                <c:formatCode>0%</c:formatCode>
                <c:ptCount val="1"/>
                <c:pt idx="0">
                  <c:v>0.27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Moderately negative impact</c:v>
                </c:pt>
              </c:strCache>
            </c:strRef>
          </c:tx>
          <c:spPr>
            <a:solidFill>
              <a:srgbClr val="FFFF9B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Val val="1"/>
          </c:dLbls>
          <c:cat>
            <c:strRef>
              <c:f>Sheet1!$A$2</c:f>
              <c:strCache>
                <c:ptCount val="1"/>
                <c:pt idx="0">
                  <c:v>Tax credits</c:v>
                </c:pt>
              </c:strCache>
            </c:strRef>
          </c:cat>
          <c:val>
            <c:numRef>
              <c:f>Sheet1!$C$2</c:f>
              <c:numCache>
                <c:formatCode>0%</c:formatCode>
                <c:ptCount val="1"/>
                <c:pt idx="0">
                  <c:v>0.59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Strong negative impact</c:v>
                </c:pt>
              </c:strCache>
            </c:strRef>
          </c:tx>
          <c:spPr>
            <a:solidFill>
              <a:schemeClr val="accent2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</c:dLbls>
          <c:cat>
            <c:strRef>
              <c:f>Sheet1!$A$2</c:f>
              <c:strCache>
                <c:ptCount val="1"/>
                <c:pt idx="0">
                  <c:v>Tax credits</c:v>
                </c:pt>
              </c:strCache>
            </c:strRef>
          </c:cat>
          <c:val>
            <c:numRef>
              <c:f>Sheet1!$D$2</c:f>
              <c:numCache>
                <c:formatCode>0%</c:formatCode>
                <c:ptCount val="1"/>
                <c:pt idx="0">
                  <c:v>0.14000000000000001</c:v>
                </c:pt>
              </c:numCache>
            </c:numRef>
          </c:val>
        </c:ser>
        <c:overlap val="100"/>
        <c:axId val="95761920"/>
        <c:axId val="95810304"/>
      </c:barChart>
      <c:catAx>
        <c:axId val="95761920"/>
        <c:scaling>
          <c:orientation val="minMax"/>
        </c:scaling>
        <c:delete val="1"/>
        <c:axPos val="b"/>
        <c:tickLblPos val="nextTo"/>
        <c:crossAx val="95810304"/>
        <c:crosses val="autoZero"/>
        <c:auto val="1"/>
        <c:lblAlgn val="ctr"/>
        <c:lblOffset val="100"/>
      </c:catAx>
      <c:valAx>
        <c:axId val="95810304"/>
        <c:scaling>
          <c:orientation val="minMax"/>
        </c:scaling>
        <c:delete val="1"/>
        <c:axPos val="l"/>
        <c:numFmt formatCode="0%" sourceLinked="1"/>
        <c:tickLblPos val="nextTo"/>
        <c:crossAx val="95761920"/>
        <c:crosses val="autoZero"/>
        <c:crossBetween val="between"/>
      </c:valAx>
      <c:spPr>
        <a:noFill/>
        <a:ln w="25400">
          <a:noFill/>
        </a:ln>
      </c:spPr>
    </c:plotArea>
    <c:plotVisOnly val="1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4.0331758530183726E-2"/>
          <c:y val="5.5555282152230982E-2"/>
          <c:w val="0.90702228819758191"/>
          <c:h val="0.89814814814814814"/>
        </c:manualLayout>
      </c:layout>
      <c:barChart>
        <c:barDir val="col"/>
        <c:grouping val="percentStacked"/>
        <c:ser>
          <c:idx val="0"/>
          <c:order val="0"/>
          <c:tx>
            <c:strRef>
              <c:f>Sheet1!$B$1</c:f>
              <c:strCache>
                <c:ptCount val="1"/>
                <c:pt idx="0">
                  <c:v>Little to no effect on your interest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Val val="1"/>
          </c:dLbls>
          <c:cat>
            <c:strRef>
              <c:f>Sheet1!$A$2</c:f>
              <c:strCache>
                <c:ptCount val="1"/>
                <c:pt idx="0">
                  <c:v>Tax credits</c:v>
                </c:pt>
              </c:strCache>
            </c:strRef>
          </c:cat>
          <c:val>
            <c:numRef>
              <c:f>Sheet1!$B$2</c:f>
              <c:numCache>
                <c:formatCode>0%</c:formatCode>
                <c:ptCount val="1"/>
                <c:pt idx="0">
                  <c:v>0.6500000000000008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Somewhat less interested</c:v>
                </c:pt>
              </c:strCache>
            </c:strRef>
          </c:tx>
          <c:spPr>
            <a:solidFill>
              <a:srgbClr val="FFFF9B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Val val="1"/>
          </c:dLbls>
          <c:cat>
            <c:strRef>
              <c:f>Sheet1!$A$2</c:f>
              <c:strCache>
                <c:ptCount val="1"/>
                <c:pt idx="0">
                  <c:v>Tax credits</c:v>
                </c:pt>
              </c:strCache>
            </c:strRef>
          </c:cat>
          <c:val>
            <c:numRef>
              <c:f>Sheet1!$C$2</c:f>
              <c:numCache>
                <c:formatCode>0%</c:formatCode>
                <c:ptCount val="1"/>
                <c:pt idx="0">
                  <c:v>0.27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Much less interested in purchasing</c:v>
                </c:pt>
              </c:strCache>
            </c:strRef>
          </c:tx>
          <c:spPr>
            <a:solidFill>
              <a:schemeClr val="accent2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</c:dLbls>
          <c:cat>
            <c:strRef>
              <c:f>Sheet1!$A$2</c:f>
              <c:strCache>
                <c:ptCount val="1"/>
                <c:pt idx="0">
                  <c:v>Tax credits</c:v>
                </c:pt>
              </c:strCache>
            </c:strRef>
          </c:cat>
          <c:val>
            <c:numRef>
              <c:f>Sheet1!$D$2</c:f>
              <c:numCache>
                <c:formatCode>0%</c:formatCode>
                <c:ptCount val="1"/>
                <c:pt idx="0">
                  <c:v>8.0000000000000043E-2</c:v>
                </c:pt>
              </c:numCache>
            </c:numRef>
          </c:val>
        </c:ser>
        <c:overlap val="100"/>
        <c:axId val="115081984"/>
        <c:axId val="115083520"/>
      </c:barChart>
      <c:catAx>
        <c:axId val="115081984"/>
        <c:scaling>
          <c:orientation val="minMax"/>
        </c:scaling>
        <c:delete val="1"/>
        <c:axPos val="b"/>
        <c:tickLblPos val="nextTo"/>
        <c:crossAx val="115083520"/>
        <c:crosses val="autoZero"/>
        <c:auto val="1"/>
        <c:lblAlgn val="ctr"/>
        <c:lblOffset val="100"/>
      </c:catAx>
      <c:valAx>
        <c:axId val="115083520"/>
        <c:scaling>
          <c:orientation val="minMax"/>
        </c:scaling>
        <c:delete val="1"/>
        <c:axPos val="l"/>
        <c:numFmt formatCode="0%" sourceLinked="1"/>
        <c:tickLblPos val="nextTo"/>
        <c:crossAx val="115081984"/>
        <c:crosses val="autoZero"/>
        <c:crossBetween val="between"/>
      </c:valAx>
      <c:spPr>
        <a:noFill/>
        <a:ln w="25400">
          <a:noFill/>
        </a:ln>
      </c:spPr>
    </c:plotArea>
    <c:plotVisOnly val="1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F619-DA77-4EA7-855F-DE7ADCD7472B}" type="datetimeFigureOut">
              <a:rPr lang="en-US" smtClean="0"/>
              <a:t>4/28/2010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856A-DD85-4DB3-8FC8-393708AE8D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F619-DA77-4EA7-855F-DE7ADCD7472B}" type="datetimeFigureOut">
              <a:rPr lang="en-US" smtClean="0"/>
              <a:t>4/28/2010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856A-DD85-4DB3-8FC8-393708AE8D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F619-DA77-4EA7-855F-DE7ADCD7472B}" type="datetimeFigureOut">
              <a:rPr lang="en-US" smtClean="0"/>
              <a:t>4/28/2010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856A-DD85-4DB3-8FC8-393708AE8D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F619-DA77-4EA7-855F-DE7ADCD7472B}" type="datetimeFigureOut">
              <a:rPr lang="en-US" smtClean="0"/>
              <a:t>4/28/2010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856A-DD85-4DB3-8FC8-393708AE8D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F619-DA77-4EA7-855F-DE7ADCD7472B}" type="datetimeFigureOut">
              <a:rPr lang="en-US" smtClean="0"/>
              <a:t>4/28/2010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856A-DD85-4DB3-8FC8-393708AE8D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F619-DA77-4EA7-855F-DE7ADCD7472B}" type="datetimeFigureOut">
              <a:rPr lang="en-US" smtClean="0"/>
              <a:t>4/28/2010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856A-DD85-4DB3-8FC8-393708AE8D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F619-DA77-4EA7-855F-DE7ADCD7472B}" type="datetimeFigureOut">
              <a:rPr lang="en-US" smtClean="0"/>
              <a:t>4/28/2010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856A-DD85-4DB3-8FC8-393708AE8D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F619-DA77-4EA7-855F-DE7ADCD7472B}" type="datetimeFigureOut">
              <a:rPr lang="en-US" smtClean="0"/>
              <a:t>4/28/2010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856A-DD85-4DB3-8FC8-393708AE8D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F619-DA77-4EA7-855F-DE7ADCD7472B}" type="datetimeFigureOut">
              <a:rPr lang="en-US" smtClean="0"/>
              <a:t>4/28/2010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856A-DD85-4DB3-8FC8-393708AE8D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F619-DA77-4EA7-855F-DE7ADCD7472B}" type="datetimeFigureOut">
              <a:rPr lang="en-US" smtClean="0"/>
              <a:t>4/28/2010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856A-DD85-4DB3-8FC8-393708AE8D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F619-DA77-4EA7-855F-DE7ADCD7472B}" type="datetimeFigureOut">
              <a:rPr lang="en-US" smtClean="0"/>
              <a:t>4/28/2010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856A-DD85-4DB3-8FC8-393708AE8D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82F619-DA77-4EA7-855F-DE7ADCD7472B}" type="datetimeFigureOut">
              <a:rPr lang="en-US" smtClean="0"/>
              <a:t>4/28/2010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6856A-DD85-4DB3-8FC8-393708AE8D8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200" b="1" dirty="0" smtClean="0"/>
              <a:t>Concerns about the expiration of the tax credit are not echoed</a:t>
            </a:r>
            <a:br>
              <a:rPr lang="en-US" sz="2200" b="1" dirty="0" smtClean="0"/>
            </a:br>
            <a:r>
              <a:rPr lang="en-US" sz="2200" b="1" dirty="0" smtClean="0"/>
              <a:t>by current shoppers</a:t>
            </a:r>
            <a:endParaRPr lang="en-US" sz="2200" b="1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Source: 2010 Prudential Real Estate Outlook Survey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31256-8384-4AFE-863B-EB5653364588}" type="slidenum">
              <a:rPr lang="en-US" smtClean="0"/>
              <a:pPr/>
              <a:t>1</a:t>
            </a:fld>
            <a:endParaRPr lang="en-US"/>
          </a:p>
        </p:txBody>
      </p:sp>
      <p:graphicFrame>
        <p:nvGraphicFramePr>
          <p:cNvPr id="5" name="Chart 4"/>
          <p:cNvGraphicFramePr/>
          <p:nvPr/>
        </p:nvGraphicFramePr>
        <p:xfrm>
          <a:off x="1746623" y="3950073"/>
          <a:ext cx="3149600" cy="24103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25927" y="4877933"/>
            <a:ext cx="24862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Moderately negative impact</a:t>
            </a:r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525928" y="3980329"/>
            <a:ext cx="21365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Strong negative impact on</a:t>
            </a:r>
            <a:br>
              <a:rPr lang="en-US" sz="1400" dirty="0" smtClean="0"/>
            </a:br>
            <a:r>
              <a:rPr lang="en-US" sz="1400" dirty="0" smtClean="0"/>
              <a:t>the housing market</a:t>
            </a:r>
            <a:endParaRPr lang="en-US" sz="1400" dirty="0"/>
          </a:p>
        </p:txBody>
      </p:sp>
      <p:graphicFrame>
        <p:nvGraphicFramePr>
          <p:cNvPr id="9" name="Chart 8"/>
          <p:cNvGraphicFramePr/>
          <p:nvPr/>
        </p:nvGraphicFramePr>
        <p:xfrm>
          <a:off x="4255248" y="3950073"/>
          <a:ext cx="3352800" cy="24103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559178" y="5395632"/>
            <a:ext cx="1828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Little to no effect</a:t>
            </a:r>
            <a:endParaRPr lang="en-US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6559178" y="4514849"/>
            <a:ext cx="2235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Somewhat less interested </a:t>
            </a:r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6559178" y="3980329"/>
            <a:ext cx="203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Much less interested in purchasing a home</a:t>
            </a:r>
            <a:endParaRPr lang="en-US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398929" y="3042398"/>
            <a:ext cx="3931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What the General Public Thinks</a:t>
            </a:r>
            <a:endParaRPr lang="en-US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4926105" y="3042398"/>
            <a:ext cx="36934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What Current Home Shoppers Say</a:t>
            </a:r>
            <a:endParaRPr lang="en-US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4926104" y="3359084"/>
            <a:ext cx="31690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Will the expiration of the tax credit make you….?</a:t>
            </a:r>
            <a:endParaRPr lang="en-US" sz="1600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398929" y="3338233"/>
            <a:ext cx="38396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Do you think the expiration of the tax credit</a:t>
            </a:r>
            <a:br>
              <a:rPr lang="en-US" sz="1600" i="1" dirty="0" smtClean="0"/>
            </a:br>
            <a:r>
              <a:rPr lang="en-US" sz="1600" i="1" dirty="0" smtClean="0"/>
              <a:t>will have  a….?</a:t>
            </a:r>
            <a:endParaRPr lang="en-US" sz="1600" i="1" dirty="0"/>
          </a:p>
        </p:txBody>
      </p:sp>
      <p:sp>
        <p:nvSpPr>
          <p:cNvPr id="30" name="TextBox 29"/>
          <p:cNvSpPr txBox="1"/>
          <p:nvPr/>
        </p:nvSpPr>
        <p:spPr>
          <a:xfrm>
            <a:off x="304239" y="1071283"/>
            <a:ext cx="85355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650" indent="-120650">
              <a:buFont typeface="Arial" pitchFamily="34" charset="0"/>
              <a:buChar char="•"/>
            </a:pPr>
            <a:r>
              <a:rPr lang="en-US" sz="2000" dirty="0" smtClean="0"/>
              <a:t>Nearly three-quarters of consumers believe the expiration of the tax credits will have a negative impact on the housing market…</a:t>
            </a:r>
          </a:p>
          <a:p>
            <a:pPr marL="120650" indent="-120650">
              <a:buFont typeface="Arial" pitchFamily="34" charset="0"/>
              <a:buChar char="•"/>
            </a:pPr>
            <a:r>
              <a:rPr lang="en-US" sz="2000" dirty="0" smtClean="0"/>
              <a:t>But just 8% of consumers indicate that the expiration will make them much</a:t>
            </a:r>
            <a:br>
              <a:rPr lang="en-US" sz="2000" dirty="0" smtClean="0"/>
            </a:br>
            <a:r>
              <a:rPr lang="en-US" sz="2000" dirty="0" smtClean="0"/>
              <a:t>less interested in purchasing a home.  Nearly two-thirds say it will have little</a:t>
            </a:r>
            <a:br>
              <a:rPr lang="en-US" sz="2000" dirty="0" smtClean="0"/>
            </a:br>
            <a:r>
              <a:rPr lang="en-US" sz="2000" dirty="0" smtClean="0"/>
              <a:t>to no effect.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25928" y="5819226"/>
            <a:ext cx="1828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Little to no impact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109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Concerns about the expiration of the tax credit are not echoed by current shoppers</vt:lpstr>
    </vt:vector>
  </TitlesOfParts>
  <Company>Prudential Financial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Concerns about the expiration of the tax credit are not echoed by current shoppers</dc:title>
  <dc:creator>X045979</dc:creator>
  <cp:lastModifiedBy>X045979</cp:lastModifiedBy>
  <cp:revision>1</cp:revision>
  <dcterms:created xsi:type="dcterms:W3CDTF">2010-04-28T16:03:58Z</dcterms:created>
  <dcterms:modified xsi:type="dcterms:W3CDTF">2010-04-28T16:07:02Z</dcterms:modified>
</cp:coreProperties>
</file>