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charts/chart13.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diagrams/layout5.xml" ContentType="application/vnd.openxmlformats-officedocument.drawingml.diagramLayout+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diagrams/layout4.xml" ContentType="application/vnd.openxmlformats-officedocument.drawingml.diagram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diagrams/layout2.xml" ContentType="application/vnd.openxmlformats-officedocument.drawingml.diagramLayout+xml"/>
  <Override PartName="/ppt/diagrams/data5.xml" ContentType="application/vnd.openxmlformats-officedocument.drawingml.diagramData+xml"/>
  <Override PartName="/ppt/notesSlides/notesSlide6.xml" ContentType="application/vnd.openxmlformats-officedocument.presentationml.notesSlide+xml"/>
  <Override PartName="/ppt/charts/chart4.xml" ContentType="application/vnd.openxmlformats-officedocument.drawingml.chart+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389" r:id="rId2"/>
    <p:sldId id="271" r:id="rId3"/>
    <p:sldId id="328" r:id="rId4"/>
    <p:sldId id="308" r:id="rId5"/>
    <p:sldId id="332" r:id="rId6"/>
    <p:sldId id="307" r:id="rId7"/>
    <p:sldId id="309" r:id="rId8"/>
    <p:sldId id="264" r:id="rId9"/>
    <p:sldId id="339" r:id="rId10"/>
    <p:sldId id="310" r:id="rId11"/>
    <p:sldId id="314" r:id="rId12"/>
    <p:sldId id="326" r:id="rId13"/>
    <p:sldId id="319" r:id="rId14"/>
    <p:sldId id="297" r:id="rId15"/>
    <p:sldId id="324" r:id="rId16"/>
    <p:sldId id="311" r:id="rId17"/>
    <p:sldId id="312" r:id="rId18"/>
    <p:sldId id="322"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3333FF"/>
    <a:srgbClr val="000066"/>
    <a:srgbClr val="0000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4505" autoAdjust="0"/>
    <p:restoredTop sz="94627" autoAdjust="0"/>
  </p:normalViewPr>
  <p:slideViewPr>
    <p:cSldViewPr>
      <p:cViewPr>
        <p:scale>
          <a:sx n="89" d="100"/>
          <a:sy n="89" d="100"/>
        </p:scale>
        <p:origin x="-427"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09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0.10859308908700568"/>
          <c:y val="0.10382796819515185"/>
          <c:w val="0.86936834341989133"/>
          <c:h val="0.61888434175991147"/>
        </c:manualLayout>
      </c:layout>
      <c:barChart>
        <c:barDir val="col"/>
        <c:grouping val="stacked"/>
        <c:ser>
          <c:idx val="0"/>
          <c:order val="0"/>
          <c:tx>
            <c:strRef>
              <c:f>Sheet1!$C$1</c:f>
              <c:strCache>
                <c:ptCount val="1"/>
                <c:pt idx="0">
                  <c:v>Strongly</c:v>
                </c:pt>
              </c:strCache>
            </c:strRef>
          </c:tx>
          <c:spPr>
            <a:solidFill>
              <a:srgbClr val="000099"/>
            </a:solidFill>
          </c:spPr>
          <c:dLbls>
            <c:dLbl>
              <c:idx val="3"/>
              <c:layout/>
              <c:tx>
                <c:rich>
                  <a:bodyPr/>
                  <a:lstStyle/>
                  <a:p>
                    <a:r>
                      <a:rPr lang="en-US" sz="1600" b="1" dirty="0" smtClean="0">
                        <a:solidFill>
                          <a:schemeClr val="bg1"/>
                        </a:solidFill>
                        <a:latin typeface="Arial" pitchFamily="34" charset="0"/>
                        <a:cs typeface="Arial" pitchFamily="34" charset="0"/>
                      </a:rPr>
                      <a:t>12%</a:t>
                    </a:r>
                    <a:endParaRPr lang="en-US" sz="1600" b="1" dirty="0">
                      <a:solidFill>
                        <a:schemeClr val="bg1"/>
                      </a:solidFill>
                      <a:latin typeface="Arial" pitchFamily="34" charset="0"/>
                      <a:cs typeface="Arial" pitchFamily="34" charset="0"/>
                    </a:endParaRPr>
                  </a:p>
                </c:rich>
              </c:tx>
              <c:dLblPos val="ctr"/>
              <c:showVal val="1"/>
            </c:dLbl>
            <c:dLbl>
              <c:idx val="4"/>
              <c:delete val="1"/>
            </c:dLbl>
            <c:dLbl>
              <c:idx val="5"/>
              <c:delete val="1"/>
            </c:dLbl>
            <c:txPr>
              <a:bodyPr/>
              <a:lstStyle/>
              <a:p>
                <a:pPr>
                  <a:defRPr sz="1600" b="1">
                    <a:solidFill>
                      <a:schemeClr val="bg1"/>
                    </a:solidFill>
                    <a:latin typeface="Arial" pitchFamily="34" charset="0"/>
                    <a:cs typeface="Arial" pitchFamily="34" charset="0"/>
                  </a:defRPr>
                </a:pPr>
                <a:endParaRPr lang="en-US"/>
              </a:p>
            </c:txPr>
            <c:dLblPos val="ctr"/>
            <c:showVal val="1"/>
          </c:dLbls>
          <c:cat>
            <c:multiLvlStrRef>
              <c:f>Sheet1!$A$2:$B$5</c:f>
              <c:multiLvlStrCache>
                <c:ptCount val="4"/>
                <c:lvl>
                  <c:pt idx="0">
                    <c:v>2008</c:v>
                  </c:pt>
                  <c:pt idx="1">
                    <c:v>2010</c:v>
                  </c:pt>
                  <c:pt idx="2">
                    <c:v>2008</c:v>
                  </c:pt>
                  <c:pt idx="3">
                    <c:v>2010</c:v>
                  </c:pt>
                </c:lvl>
                <c:lvl>
                  <c:pt idx="0">
                    <c:v>Support</c:v>
                  </c:pt>
                  <c:pt idx="2">
                    <c:v>Oppose</c:v>
                  </c:pt>
                </c:lvl>
              </c:multiLvlStrCache>
            </c:multiLvlStrRef>
          </c:cat>
          <c:val>
            <c:numRef>
              <c:f>Sheet1!$C$2:$C$5</c:f>
              <c:numCache>
                <c:formatCode>0%</c:formatCode>
                <c:ptCount val="4"/>
                <c:pt idx="0">
                  <c:v>0.41000000000000031</c:v>
                </c:pt>
                <c:pt idx="1">
                  <c:v>0.49000000000000032</c:v>
                </c:pt>
                <c:pt idx="2">
                  <c:v>0.21000000000000021</c:v>
                </c:pt>
                <c:pt idx="3">
                  <c:v>0.12000000000000002</c:v>
                </c:pt>
              </c:numCache>
            </c:numRef>
          </c:val>
        </c:ser>
        <c:ser>
          <c:idx val="1"/>
          <c:order val="1"/>
          <c:tx>
            <c:strRef>
              <c:f>Sheet1!$D$1</c:f>
              <c:strCache>
                <c:ptCount val="1"/>
                <c:pt idx="0">
                  <c:v>Somewhat </c:v>
                </c:pt>
              </c:strCache>
            </c:strRef>
          </c:tx>
          <c:spPr>
            <a:solidFill>
              <a:schemeClr val="tx2">
                <a:lumMod val="60000"/>
                <a:lumOff val="40000"/>
              </a:schemeClr>
            </a:solidFill>
          </c:spPr>
          <c:dLbls>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Support</c:v>
                  </c:pt>
                  <c:pt idx="2">
                    <c:v>Oppose</c:v>
                  </c:pt>
                </c:lvl>
              </c:multiLvlStrCache>
            </c:multiLvlStrRef>
          </c:cat>
          <c:val>
            <c:numRef>
              <c:f>Sheet1!$D$2:$D$5</c:f>
              <c:numCache>
                <c:formatCode>0%</c:formatCode>
                <c:ptCount val="4"/>
                <c:pt idx="0">
                  <c:v>0.21000000000000021</c:v>
                </c:pt>
                <c:pt idx="1">
                  <c:v>0.26</c:v>
                </c:pt>
                <c:pt idx="2">
                  <c:v>9.0000000000000066E-2</c:v>
                </c:pt>
                <c:pt idx="3">
                  <c:v>7.0000000000000034E-2</c:v>
                </c:pt>
              </c:numCache>
            </c:numRef>
          </c:val>
        </c:ser>
        <c:overlap val="100"/>
        <c:axId val="61303808"/>
        <c:axId val="64644224"/>
      </c:barChart>
      <c:catAx>
        <c:axId val="61303808"/>
        <c:scaling>
          <c:orientation val="minMax"/>
        </c:scaling>
        <c:axPos val="b"/>
        <c:tickLblPos val="nextTo"/>
        <c:txPr>
          <a:bodyPr/>
          <a:lstStyle/>
          <a:p>
            <a:pPr>
              <a:defRPr b="1"/>
            </a:pPr>
            <a:endParaRPr lang="en-US"/>
          </a:p>
        </c:txPr>
        <c:crossAx val="64644224"/>
        <c:crosses val="autoZero"/>
        <c:auto val="1"/>
        <c:lblAlgn val="ctr"/>
        <c:lblOffset val="100"/>
      </c:catAx>
      <c:valAx>
        <c:axId val="64644224"/>
        <c:scaling>
          <c:orientation val="minMax"/>
          <c:max val="1"/>
        </c:scaling>
        <c:axPos val="l"/>
        <c:numFmt formatCode="0%" sourceLinked="1"/>
        <c:tickLblPos val="nextTo"/>
        <c:crossAx val="61303808"/>
        <c:crosses val="autoZero"/>
        <c:crossBetween val="between"/>
        <c:majorUnit val="0.2"/>
      </c:valAx>
    </c:plotArea>
    <c:legend>
      <c:legendPos val="t"/>
      <c:layout>
        <c:manualLayout>
          <c:xMode val="edge"/>
          <c:yMode val="edge"/>
          <c:x val="0.35153605799275239"/>
          <c:y val="3.8856286832070541E-2"/>
          <c:w val="0.34555230596175701"/>
          <c:h val="8.4106657122405198E-2"/>
        </c:manualLayout>
      </c:layout>
    </c:legend>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75"/>
      <c:perspective val="30"/>
    </c:view3D>
    <c:plotArea>
      <c:layout/>
      <c:pie3DChart>
        <c:varyColors val="1"/>
        <c:ser>
          <c:idx val="0"/>
          <c:order val="0"/>
          <c:tx>
            <c:strRef>
              <c:f>Sheet1!$B$1</c:f>
              <c:strCache>
                <c:ptCount val="1"/>
                <c:pt idx="0">
                  <c:v>Sales</c:v>
                </c:pt>
              </c:strCache>
            </c:strRef>
          </c:tx>
          <c:spPr>
            <a:solidFill>
              <a:srgbClr val="0000CC"/>
            </a:solidFill>
          </c:spPr>
          <c:explosion val="25"/>
          <c:dPt>
            <c:idx val="0"/>
            <c:spPr>
              <a:solidFill>
                <a:srgbClr val="000099"/>
              </a:solidFill>
            </c:spPr>
          </c:dPt>
          <c:dPt>
            <c:idx val="1"/>
            <c:spPr>
              <a:solidFill>
                <a:schemeClr val="tx2">
                  <a:lumMod val="60000"/>
                  <a:lumOff val="40000"/>
                </a:schemeClr>
              </a:solidFill>
            </c:spPr>
          </c:dPt>
          <c:dLbls>
            <c:txPr>
              <a:bodyPr/>
              <a:lstStyle/>
              <a:p>
                <a:pPr>
                  <a:defRPr sz="1200" b="1" baseline="0">
                    <a:solidFill>
                      <a:schemeClr val="bg1"/>
                    </a:solidFill>
                    <a:latin typeface="Arial" pitchFamily="34" charset="0"/>
                  </a:defRPr>
                </a:pPr>
                <a:endParaRPr lang="en-US"/>
              </a:p>
            </c:txPr>
            <c:showVal val="1"/>
            <c:showLeaderLines val="1"/>
          </c:dLbls>
          <c:cat>
            <c:strRef>
              <c:f>Sheet1!$A$2:$A$3</c:f>
              <c:strCache>
                <c:ptCount val="2"/>
                <c:pt idx="0">
                  <c:v>Strongly agree</c:v>
                </c:pt>
                <c:pt idx="1">
                  <c:v>Somewhat agree</c:v>
                </c:pt>
              </c:strCache>
            </c:strRef>
          </c:cat>
          <c:val>
            <c:numRef>
              <c:f>Sheet1!$B$2:$B$3</c:f>
              <c:numCache>
                <c:formatCode>0%</c:formatCode>
                <c:ptCount val="2"/>
                <c:pt idx="0">
                  <c:v>0.94000000000000061</c:v>
                </c:pt>
                <c:pt idx="1">
                  <c:v>3.0000000000000002E-2</c:v>
                </c:pt>
              </c:numCache>
            </c:numRef>
          </c:val>
        </c:ser>
      </c:pie3DChart>
      <c:spPr>
        <a:noFill/>
        <a:ln w="25398">
          <a:noFill/>
        </a:ln>
      </c:spPr>
    </c:plotArea>
    <c:legend>
      <c:legendPos val="b"/>
      <c:layout/>
      <c:txPr>
        <a:bodyPr/>
        <a:lstStyle/>
        <a:p>
          <a:pPr>
            <a:defRPr sz="1100" baseline="0">
              <a:latin typeface="Arial" pitchFamily="34" charset="0"/>
            </a:defRPr>
          </a:pPr>
          <a:endParaRPr lang="en-US"/>
        </a:p>
      </c:txPr>
    </c:legend>
    <c:plotVisOnly val="1"/>
    <c:dispBlanksAs val="zero"/>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2010</a:t>
            </a:r>
            <a:endParaRPr lang="en-US" dirty="0"/>
          </a:p>
        </c:rich>
      </c:tx>
      <c:layout/>
    </c:title>
    <c:view3D>
      <c:rotX val="75"/>
      <c:perspective val="30"/>
    </c:view3D>
    <c:plotArea>
      <c:layout/>
      <c:pie3DChart>
        <c:varyColors val="1"/>
        <c:ser>
          <c:idx val="0"/>
          <c:order val="0"/>
          <c:tx>
            <c:strRef>
              <c:f>Sheet1!$B$1</c:f>
              <c:strCache>
                <c:ptCount val="1"/>
                <c:pt idx="0">
                  <c:v>Sales</c:v>
                </c:pt>
              </c:strCache>
            </c:strRef>
          </c:tx>
          <c:spPr>
            <a:solidFill>
              <a:srgbClr val="0000CC"/>
            </a:solidFill>
          </c:spPr>
          <c:explosion val="25"/>
          <c:dPt>
            <c:idx val="0"/>
            <c:spPr>
              <a:solidFill>
                <a:srgbClr val="000099"/>
              </a:solidFill>
            </c:spPr>
          </c:dPt>
          <c:dPt>
            <c:idx val="1"/>
            <c:spPr>
              <a:solidFill>
                <a:schemeClr val="tx2">
                  <a:lumMod val="60000"/>
                  <a:lumOff val="40000"/>
                </a:schemeClr>
              </a:solidFill>
            </c:spPr>
          </c:dPt>
          <c:dLbls>
            <c:dLbl>
              <c:idx val="1"/>
              <c:layout>
                <c:manualLayout>
                  <c:x val="0.12000131233595801"/>
                  <c:y val="0.10086239220097488"/>
                </c:manualLayout>
              </c:layout>
              <c:showVal val="1"/>
            </c:dLbl>
            <c:txPr>
              <a:bodyPr/>
              <a:lstStyle/>
              <a:p>
                <a:pPr>
                  <a:defRPr sz="1200" b="1" baseline="0">
                    <a:solidFill>
                      <a:schemeClr val="bg1"/>
                    </a:solidFill>
                    <a:latin typeface="Arial" pitchFamily="34" charset="0"/>
                  </a:defRPr>
                </a:pPr>
                <a:endParaRPr lang="en-US"/>
              </a:p>
            </c:txPr>
            <c:showVal val="1"/>
            <c:showLeaderLines val="1"/>
          </c:dLbls>
          <c:cat>
            <c:strRef>
              <c:f>Sheet1!$A$2:$A$3</c:f>
              <c:strCache>
                <c:ptCount val="2"/>
                <c:pt idx="0">
                  <c:v>Strongly agree</c:v>
                </c:pt>
                <c:pt idx="1">
                  <c:v>Somewhat agree</c:v>
                </c:pt>
              </c:strCache>
            </c:strRef>
          </c:cat>
          <c:val>
            <c:numRef>
              <c:f>Sheet1!$B$2:$B$3</c:f>
              <c:numCache>
                <c:formatCode>0%</c:formatCode>
                <c:ptCount val="2"/>
                <c:pt idx="0">
                  <c:v>0.72000000000000064</c:v>
                </c:pt>
                <c:pt idx="1">
                  <c:v>0.13</c:v>
                </c:pt>
              </c:numCache>
            </c:numRef>
          </c:val>
        </c:ser>
      </c:pie3DChart>
      <c:spPr>
        <a:noFill/>
        <a:ln w="25398">
          <a:noFill/>
        </a:ln>
      </c:spPr>
    </c:plotArea>
    <c:plotVisOnly val="1"/>
    <c:dispBlanksAs val="zero"/>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2008</a:t>
            </a:r>
            <a:endParaRPr lang="en-US" dirty="0"/>
          </a:p>
        </c:rich>
      </c:tx>
      <c:layout>
        <c:manualLayout>
          <c:xMode val="edge"/>
          <c:yMode val="edge"/>
          <c:x val="0.34920535795094582"/>
          <c:y val="7.1527996500437438E-2"/>
        </c:manualLayout>
      </c:layout>
    </c:title>
    <c:view3D>
      <c:rotX val="75"/>
      <c:perspective val="30"/>
    </c:view3D>
    <c:plotArea>
      <c:layout/>
      <c:pie3DChart>
        <c:varyColors val="1"/>
        <c:ser>
          <c:idx val="0"/>
          <c:order val="0"/>
          <c:tx>
            <c:strRef>
              <c:f>Sheet1!$B$1</c:f>
              <c:strCache>
                <c:ptCount val="1"/>
                <c:pt idx="0">
                  <c:v>Sales</c:v>
                </c:pt>
              </c:strCache>
            </c:strRef>
          </c:tx>
          <c:spPr>
            <a:solidFill>
              <a:srgbClr val="0000CC"/>
            </a:solidFill>
          </c:spPr>
          <c:explosion val="25"/>
          <c:dPt>
            <c:idx val="0"/>
            <c:spPr>
              <a:solidFill>
                <a:srgbClr val="000099"/>
              </a:solidFill>
            </c:spPr>
          </c:dPt>
          <c:dPt>
            <c:idx val="1"/>
            <c:spPr>
              <a:solidFill>
                <a:schemeClr val="tx2">
                  <a:lumMod val="60000"/>
                  <a:lumOff val="40000"/>
                </a:schemeClr>
              </a:solidFill>
            </c:spPr>
          </c:dPt>
          <c:dLbls>
            <c:dLbl>
              <c:idx val="1"/>
              <c:layout>
                <c:manualLayout>
                  <c:x val="8.1857132723274717E-2"/>
                  <c:y val="9.3366551837270398E-2"/>
                </c:manualLayout>
              </c:layout>
              <c:tx>
                <c:rich>
                  <a:bodyPr/>
                  <a:lstStyle/>
                  <a:p>
                    <a:r>
                      <a:rPr lang="en-US" dirty="0" smtClean="0"/>
                      <a:t>13%</a:t>
                    </a:r>
                    <a:endParaRPr lang="en-US" dirty="0"/>
                  </a:p>
                </c:rich>
              </c:tx>
              <c:showVal val="1"/>
            </c:dLbl>
            <c:txPr>
              <a:bodyPr/>
              <a:lstStyle/>
              <a:p>
                <a:pPr>
                  <a:defRPr sz="1200" b="1" baseline="0">
                    <a:solidFill>
                      <a:schemeClr val="bg1"/>
                    </a:solidFill>
                    <a:latin typeface="Arial" pitchFamily="34" charset="0"/>
                  </a:defRPr>
                </a:pPr>
                <a:endParaRPr lang="en-US"/>
              </a:p>
            </c:txPr>
            <c:showVal val="1"/>
            <c:showLeaderLines val="1"/>
          </c:dLbls>
          <c:cat>
            <c:strRef>
              <c:f>Sheet1!$A$2:$A$3</c:f>
              <c:strCache>
                <c:ptCount val="2"/>
                <c:pt idx="0">
                  <c:v>Strongly agree</c:v>
                </c:pt>
                <c:pt idx="1">
                  <c:v>Somewhat agree</c:v>
                </c:pt>
              </c:strCache>
            </c:strRef>
          </c:cat>
          <c:val>
            <c:numRef>
              <c:f>Sheet1!$B$2:$B$3</c:f>
              <c:numCache>
                <c:formatCode>0%</c:formatCode>
                <c:ptCount val="2"/>
                <c:pt idx="0">
                  <c:v>0.65000000000000291</c:v>
                </c:pt>
                <c:pt idx="1">
                  <c:v>0.11</c:v>
                </c:pt>
              </c:numCache>
            </c:numRef>
          </c:val>
        </c:ser>
      </c:pie3DChart>
      <c:spPr>
        <a:noFill/>
        <a:ln w="25398">
          <a:noFill/>
        </a:ln>
      </c:spPr>
    </c:plotArea>
    <c:legend>
      <c:legendPos val="b"/>
      <c:layout/>
      <c:txPr>
        <a:bodyPr/>
        <a:lstStyle/>
        <a:p>
          <a:pPr>
            <a:defRPr sz="1100">
              <a:latin typeface="Arial" pitchFamily="34" charset="0"/>
              <a:cs typeface="Arial" pitchFamily="34" charset="0"/>
            </a:defRPr>
          </a:pPr>
          <a:endParaRPr lang="en-US"/>
        </a:p>
      </c:txPr>
    </c:legend>
    <c:plotVisOnly val="1"/>
    <c:dispBlanksAs val="zero"/>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0.10859308908700577"/>
          <c:y val="0.10382796819515185"/>
          <c:w val="0.869368343419892"/>
          <c:h val="0.61888434175991147"/>
        </c:manualLayout>
      </c:layout>
      <c:barChart>
        <c:barDir val="col"/>
        <c:grouping val="stacked"/>
        <c:ser>
          <c:idx val="0"/>
          <c:order val="0"/>
          <c:tx>
            <c:strRef>
              <c:f>Sheet1!$C$1</c:f>
              <c:strCache>
                <c:ptCount val="1"/>
                <c:pt idx="0">
                  <c:v>Strongly</c:v>
                </c:pt>
              </c:strCache>
            </c:strRef>
          </c:tx>
          <c:spPr>
            <a:solidFill>
              <a:srgbClr val="000099"/>
            </a:solidFill>
          </c:spPr>
          <c:dLbls>
            <c:dLbl>
              <c:idx val="3"/>
              <c:layout/>
              <c:tx>
                <c:rich>
                  <a:bodyPr/>
                  <a:lstStyle/>
                  <a:p>
                    <a:r>
                      <a:rPr lang="en-US" sz="1600" b="1" dirty="0" smtClean="0">
                        <a:solidFill>
                          <a:schemeClr val="bg1"/>
                        </a:solidFill>
                        <a:latin typeface="Arial" pitchFamily="34" charset="0"/>
                        <a:cs typeface="Arial" pitchFamily="34" charset="0"/>
                      </a:rPr>
                      <a:t>27%</a:t>
                    </a:r>
                    <a:endParaRPr lang="en-US" sz="1600" b="1" dirty="0">
                      <a:solidFill>
                        <a:schemeClr val="bg1"/>
                      </a:solidFill>
                      <a:latin typeface="Arial" pitchFamily="34" charset="0"/>
                      <a:cs typeface="Arial" pitchFamily="34" charset="0"/>
                    </a:endParaRPr>
                  </a:p>
                </c:rich>
              </c:tx>
              <c:dLblPos val="ctr"/>
              <c:showVal val="1"/>
            </c:dLbl>
            <c:dLbl>
              <c:idx val="4"/>
              <c:delete val="1"/>
            </c:dLbl>
            <c:dLbl>
              <c:idx val="5"/>
              <c:delete val="1"/>
            </c:dLbl>
            <c:txPr>
              <a:bodyPr/>
              <a:lstStyle/>
              <a:p>
                <a:pPr>
                  <a:defRPr sz="1600" b="1">
                    <a:solidFill>
                      <a:schemeClr val="bg1"/>
                    </a:solidFill>
                    <a:latin typeface="Arial" pitchFamily="34" charset="0"/>
                    <a:cs typeface="Arial" pitchFamily="34" charset="0"/>
                  </a:defRPr>
                </a:pPr>
                <a:endParaRPr lang="en-US"/>
              </a:p>
            </c:txPr>
            <c:dLblPos val="ct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Sheet1!$C$2:$C$5</c:f>
              <c:numCache>
                <c:formatCode>0%</c:formatCode>
                <c:ptCount val="4"/>
                <c:pt idx="0">
                  <c:v>0.32000000000000112</c:v>
                </c:pt>
                <c:pt idx="1">
                  <c:v>0.21000000000000021</c:v>
                </c:pt>
                <c:pt idx="2">
                  <c:v>0.28000000000000008</c:v>
                </c:pt>
                <c:pt idx="3">
                  <c:v>0.27</c:v>
                </c:pt>
              </c:numCache>
            </c:numRef>
          </c:val>
        </c:ser>
        <c:ser>
          <c:idx val="1"/>
          <c:order val="1"/>
          <c:tx>
            <c:strRef>
              <c:f>Sheet1!$D$1</c:f>
              <c:strCache>
                <c:ptCount val="1"/>
                <c:pt idx="0">
                  <c:v>Somewhat </c:v>
                </c:pt>
              </c:strCache>
            </c:strRef>
          </c:tx>
          <c:spPr>
            <a:solidFill>
              <a:schemeClr val="tx2">
                <a:lumMod val="60000"/>
                <a:lumOff val="40000"/>
              </a:schemeClr>
            </a:solidFill>
          </c:spPr>
          <c:dLbls>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Sheet1!$D$2:$D$5</c:f>
              <c:numCache>
                <c:formatCode>0%</c:formatCode>
                <c:ptCount val="4"/>
                <c:pt idx="0">
                  <c:v>0.16</c:v>
                </c:pt>
                <c:pt idx="1">
                  <c:v>0.18000000000000024</c:v>
                </c:pt>
                <c:pt idx="2">
                  <c:v>0.14000000000000001</c:v>
                </c:pt>
                <c:pt idx="3">
                  <c:v>0.16</c:v>
                </c:pt>
              </c:numCache>
            </c:numRef>
          </c:val>
        </c:ser>
        <c:overlap val="100"/>
        <c:axId val="102340864"/>
        <c:axId val="102346752"/>
      </c:barChart>
      <c:catAx>
        <c:axId val="102340864"/>
        <c:scaling>
          <c:orientation val="minMax"/>
        </c:scaling>
        <c:axPos val="b"/>
        <c:tickLblPos val="nextTo"/>
        <c:txPr>
          <a:bodyPr/>
          <a:lstStyle/>
          <a:p>
            <a:pPr>
              <a:defRPr b="1"/>
            </a:pPr>
            <a:endParaRPr lang="en-US"/>
          </a:p>
        </c:txPr>
        <c:crossAx val="102346752"/>
        <c:crosses val="autoZero"/>
        <c:auto val="1"/>
        <c:lblAlgn val="ctr"/>
        <c:lblOffset val="100"/>
      </c:catAx>
      <c:valAx>
        <c:axId val="102346752"/>
        <c:scaling>
          <c:orientation val="minMax"/>
          <c:max val="1"/>
        </c:scaling>
        <c:axPos val="l"/>
        <c:numFmt formatCode="0%" sourceLinked="1"/>
        <c:tickLblPos val="nextTo"/>
        <c:crossAx val="102340864"/>
        <c:crosses val="autoZero"/>
        <c:crossBetween val="between"/>
        <c:majorUnit val="0.2"/>
      </c:valAx>
    </c:plotArea>
    <c:legend>
      <c:legendPos val="t"/>
      <c:layout>
        <c:manualLayout>
          <c:xMode val="edge"/>
          <c:yMode val="edge"/>
          <c:x val="0.35153605799275239"/>
          <c:y val="2.4927225005965201E-3"/>
          <c:w val="0.34555230596175657"/>
          <c:h val="8.4106657122405157E-2"/>
        </c:manualLayout>
      </c:layout>
    </c:legend>
    <c:plotVisOnly val="1"/>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75"/>
      <c:perspective val="30"/>
    </c:view3D>
    <c:plotArea>
      <c:layout/>
      <c:pie3DChart>
        <c:varyColors val="1"/>
        <c:ser>
          <c:idx val="0"/>
          <c:order val="0"/>
          <c:tx>
            <c:strRef>
              <c:f>Sheet1!$B$1</c:f>
              <c:strCache>
                <c:ptCount val="1"/>
                <c:pt idx="0">
                  <c:v>Sales</c:v>
                </c:pt>
              </c:strCache>
            </c:strRef>
          </c:tx>
          <c:spPr>
            <a:solidFill>
              <a:srgbClr val="0000CC"/>
            </a:solidFill>
          </c:spPr>
          <c:explosion val="25"/>
          <c:dPt>
            <c:idx val="0"/>
            <c:spPr>
              <a:solidFill>
                <a:srgbClr val="000099"/>
              </a:solidFill>
            </c:spPr>
          </c:dPt>
          <c:dPt>
            <c:idx val="1"/>
            <c:spPr>
              <a:solidFill>
                <a:schemeClr val="tx2">
                  <a:lumMod val="60000"/>
                  <a:lumOff val="40000"/>
                </a:schemeClr>
              </a:solidFill>
            </c:spPr>
          </c:dPt>
          <c:dLbls>
            <c:txPr>
              <a:bodyPr/>
              <a:lstStyle/>
              <a:p>
                <a:pPr>
                  <a:defRPr sz="1200" b="1" baseline="0">
                    <a:solidFill>
                      <a:schemeClr val="bg1"/>
                    </a:solidFill>
                    <a:latin typeface="Arial" pitchFamily="34" charset="0"/>
                  </a:defRPr>
                </a:pPr>
                <a:endParaRPr lang="en-US"/>
              </a:p>
            </c:txPr>
            <c:showVal val="1"/>
            <c:showLeaderLines val="1"/>
          </c:dLbls>
          <c:cat>
            <c:strRef>
              <c:f>Sheet1!$A$2:$A$3</c:f>
              <c:strCache>
                <c:ptCount val="2"/>
                <c:pt idx="0">
                  <c:v>Strongly agree</c:v>
                </c:pt>
                <c:pt idx="1">
                  <c:v>Somewhat agree</c:v>
                </c:pt>
              </c:strCache>
            </c:strRef>
          </c:cat>
          <c:val>
            <c:numRef>
              <c:f>Sheet1!$B$2:$B$3</c:f>
              <c:numCache>
                <c:formatCode>0%</c:formatCode>
                <c:ptCount val="2"/>
                <c:pt idx="0">
                  <c:v>0.70000000000000062</c:v>
                </c:pt>
                <c:pt idx="1">
                  <c:v>0.17</c:v>
                </c:pt>
              </c:numCache>
            </c:numRef>
          </c:val>
        </c:ser>
      </c:pie3DChart>
      <c:spPr>
        <a:noFill/>
        <a:ln w="25398">
          <a:noFill/>
        </a:ln>
      </c:spPr>
    </c:plotArea>
    <c:legend>
      <c:legendPos val="b"/>
      <c:layout/>
      <c:txPr>
        <a:bodyPr/>
        <a:lstStyle/>
        <a:p>
          <a:pPr>
            <a:defRPr sz="1100" baseline="0">
              <a:latin typeface="Arial" pitchFamily="34" charset="0"/>
            </a:defRPr>
          </a:pPr>
          <a:endParaRPr lang="en-US"/>
        </a:p>
      </c:txPr>
    </c:legend>
    <c:plotVisOnly val="1"/>
    <c:dispBlanksAs val="zero"/>
  </c:chart>
  <c:txPr>
    <a:bodyPr/>
    <a:lstStyle/>
    <a:p>
      <a:pPr>
        <a:defRPr sz="1800"/>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75"/>
      <c:perspective val="30"/>
    </c:view3D>
    <c:plotArea>
      <c:layout/>
      <c:pie3DChart>
        <c:varyColors val="1"/>
        <c:ser>
          <c:idx val="0"/>
          <c:order val="0"/>
          <c:tx>
            <c:strRef>
              <c:f>Sheet1!$B$1</c:f>
              <c:strCache>
                <c:ptCount val="1"/>
                <c:pt idx="0">
                  <c:v>Sales</c:v>
                </c:pt>
              </c:strCache>
            </c:strRef>
          </c:tx>
          <c:spPr>
            <a:solidFill>
              <a:srgbClr val="0000CC"/>
            </a:solidFill>
          </c:spPr>
          <c:explosion val="25"/>
          <c:dPt>
            <c:idx val="0"/>
            <c:spPr>
              <a:solidFill>
                <a:srgbClr val="000099"/>
              </a:solidFill>
            </c:spPr>
          </c:dPt>
          <c:dPt>
            <c:idx val="1"/>
            <c:spPr>
              <a:solidFill>
                <a:schemeClr val="tx2">
                  <a:lumMod val="60000"/>
                  <a:lumOff val="40000"/>
                </a:schemeClr>
              </a:solidFill>
            </c:spPr>
          </c:dPt>
          <c:dLbls>
            <c:txPr>
              <a:bodyPr/>
              <a:lstStyle/>
              <a:p>
                <a:pPr>
                  <a:defRPr sz="1200" b="1" baseline="0">
                    <a:solidFill>
                      <a:schemeClr val="bg1"/>
                    </a:solidFill>
                    <a:latin typeface="Arial" pitchFamily="34" charset="0"/>
                  </a:defRPr>
                </a:pPr>
                <a:endParaRPr lang="en-US"/>
              </a:p>
            </c:txPr>
            <c:showVal val="1"/>
            <c:showLeaderLines val="1"/>
          </c:dLbls>
          <c:cat>
            <c:strRef>
              <c:f>Sheet1!$A$2:$A$3</c:f>
              <c:strCache>
                <c:ptCount val="2"/>
                <c:pt idx="0">
                  <c:v>Strongly agree</c:v>
                </c:pt>
                <c:pt idx="1">
                  <c:v>Somewhat agree</c:v>
                </c:pt>
              </c:strCache>
            </c:strRef>
          </c:cat>
          <c:val>
            <c:numRef>
              <c:f>Sheet1!$B$2:$B$3</c:f>
              <c:numCache>
                <c:formatCode>0%</c:formatCode>
                <c:ptCount val="2"/>
                <c:pt idx="0">
                  <c:v>0.62000000000000122</c:v>
                </c:pt>
                <c:pt idx="1">
                  <c:v>0.21000000000000021</c:v>
                </c:pt>
              </c:numCache>
            </c:numRef>
          </c:val>
        </c:ser>
      </c:pie3DChart>
      <c:spPr>
        <a:noFill/>
        <a:ln w="25398">
          <a:noFill/>
        </a:ln>
      </c:spPr>
    </c:plotArea>
    <c:legend>
      <c:legendPos val="b"/>
      <c:layout/>
      <c:txPr>
        <a:bodyPr/>
        <a:lstStyle/>
        <a:p>
          <a:pPr>
            <a:defRPr sz="1100" baseline="0">
              <a:latin typeface="Arial" pitchFamily="34" charset="0"/>
            </a:defRPr>
          </a:pPr>
          <a:endParaRPr lang="en-US"/>
        </a:p>
      </c:txPr>
    </c:legend>
    <c:plotVisOnly val="1"/>
    <c:dispBlanksAs val="zero"/>
  </c:chart>
  <c:txPr>
    <a:bodyPr/>
    <a:lstStyle/>
    <a:p>
      <a:pPr>
        <a:defRPr sz="1800"/>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75"/>
      <c:perspective val="30"/>
    </c:view3D>
    <c:plotArea>
      <c:layout/>
      <c:pie3DChart>
        <c:varyColors val="1"/>
        <c:ser>
          <c:idx val="0"/>
          <c:order val="0"/>
          <c:tx>
            <c:strRef>
              <c:f>Sheet1!$B$1</c:f>
              <c:strCache>
                <c:ptCount val="1"/>
                <c:pt idx="0">
                  <c:v>Sales</c:v>
                </c:pt>
              </c:strCache>
            </c:strRef>
          </c:tx>
          <c:spPr>
            <a:solidFill>
              <a:srgbClr val="0000CC"/>
            </a:solidFill>
          </c:spPr>
          <c:explosion val="25"/>
          <c:dPt>
            <c:idx val="0"/>
            <c:spPr>
              <a:solidFill>
                <a:srgbClr val="000099"/>
              </a:solidFill>
            </c:spPr>
          </c:dPt>
          <c:dPt>
            <c:idx val="1"/>
            <c:spPr>
              <a:solidFill>
                <a:schemeClr val="tx2">
                  <a:lumMod val="60000"/>
                  <a:lumOff val="40000"/>
                </a:schemeClr>
              </a:solidFill>
            </c:spPr>
          </c:dPt>
          <c:dLbls>
            <c:txPr>
              <a:bodyPr/>
              <a:lstStyle/>
              <a:p>
                <a:pPr>
                  <a:defRPr sz="1200" b="1" baseline="0">
                    <a:solidFill>
                      <a:schemeClr val="bg1"/>
                    </a:solidFill>
                    <a:latin typeface="Arial" pitchFamily="34" charset="0"/>
                  </a:defRPr>
                </a:pPr>
                <a:endParaRPr lang="en-US"/>
              </a:p>
            </c:txPr>
            <c:showVal val="1"/>
            <c:showLeaderLines val="1"/>
          </c:dLbls>
          <c:cat>
            <c:strRef>
              <c:f>Sheet1!$A$2:$A$3</c:f>
              <c:strCache>
                <c:ptCount val="2"/>
                <c:pt idx="0">
                  <c:v>Strongly agree</c:v>
                </c:pt>
                <c:pt idx="1">
                  <c:v>Somewhat agree</c:v>
                </c:pt>
              </c:strCache>
            </c:strRef>
          </c:cat>
          <c:val>
            <c:numRef>
              <c:f>Sheet1!$B$2:$B$3</c:f>
              <c:numCache>
                <c:formatCode>0%</c:formatCode>
                <c:ptCount val="2"/>
                <c:pt idx="0">
                  <c:v>0.65000000000000269</c:v>
                </c:pt>
                <c:pt idx="1">
                  <c:v>0.18000000000000024</c:v>
                </c:pt>
              </c:numCache>
            </c:numRef>
          </c:val>
        </c:ser>
      </c:pie3DChart>
      <c:spPr>
        <a:noFill/>
        <a:ln w="25398">
          <a:noFill/>
        </a:ln>
      </c:spPr>
    </c:plotArea>
    <c:legend>
      <c:legendPos val="b"/>
      <c:layout/>
      <c:txPr>
        <a:bodyPr/>
        <a:lstStyle/>
        <a:p>
          <a:pPr>
            <a:defRPr sz="1100" baseline="0">
              <a:latin typeface="Arial" pitchFamily="34" charset="0"/>
            </a:defRPr>
          </a:pPr>
          <a:endParaRPr lang="en-US"/>
        </a:p>
      </c:txPr>
    </c:legend>
    <c:plotVisOnly val="1"/>
    <c:dispBlanksAs val="zero"/>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
  <c:chart>
    <c:autoTitleDeleted val="1"/>
    <c:plotArea>
      <c:layout>
        <c:manualLayout>
          <c:layoutTarget val="inner"/>
          <c:xMode val="edge"/>
          <c:yMode val="edge"/>
          <c:x val="0.10859308908700574"/>
          <c:y val="0.10382796819515185"/>
          <c:w val="0.86936834341989178"/>
          <c:h val="0.61888434175991147"/>
        </c:manualLayout>
      </c:layout>
      <c:barChart>
        <c:barDir val="col"/>
        <c:grouping val="stacked"/>
        <c:ser>
          <c:idx val="0"/>
          <c:order val="0"/>
          <c:tx>
            <c:strRef>
              <c:f>Sheet1!$C$1</c:f>
              <c:strCache>
                <c:ptCount val="1"/>
                <c:pt idx="0">
                  <c:v>Support (% Strongly + Somewhat)</c:v>
                </c:pt>
              </c:strCache>
            </c:strRef>
          </c:tx>
          <c:spPr>
            <a:solidFill>
              <a:srgbClr val="000099"/>
            </a:solidFill>
          </c:spPr>
          <c:dLbls>
            <c:dLbl>
              <c:idx val="0"/>
              <c:layout>
                <c:manualLayout>
                  <c:x val="4.464285714285714E-3"/>
                  <c:y val="-0.29746623717490001"/>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1"/>
              <c:layout>
                <c:manualLayout>
                  <c:x val="2.9761904761904812E-3"/>
                  <c:y val="-0.25440085898353615"/>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2"/>
              <c:layout>
                <c:manualLayout>
                  <c:x val="1.4880952380952404E-3"/>
                  <c:y val="-0.27593342877594845"/>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3"/>
              <c:layout>
                <c:manualLayout>
                  <c:x val="5.4562861748657672E-17"/>
                  <c:y val="-0.27593342877594845"/>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4"/>
              <c:layout>
                <c:manualLayout>
                  <c:x val="0"/>
                  <c:y val="-0.27889978525411674"/>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5"/>
              <c:layout>
                <c:manualLayout>
                  <c:x val="-1.4880952380952404E-3"/>
                  <c:y val="-0.27296731090431881"/>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6"/>
              <c:layout>
                <c:manualLayout>
                  <c:x val="-2.9761904761904812E-3"/>
                  <c:y val="-0.26665020281555718"/>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dLbl>
              <c:idx val="7"/>
              <c:layout>
                <c:manualLayout>
                  <c:x val="2.9761904761904812E-3"/>
                  <c:y val="-0.27593342877594845"/>
                </c:manualLayout>
              </c:layout>
              <c:spPr/>
              <c:txPr>
                <a:bodyPr/>
                <a:lstStyle/>
                <a:p>
                  <a:pPr>
                    <a:defRPr sz="1400" b="1">
                      <a:solidFill>
                        <a:schemeClr val="tx1"/>
                      </a:solidFill>
                      <a:latin typeface="Arial" pitchFamily="34" charset="0"/>
                      <a:cs typeface="Arial" pitchFamily="34" charset="0"/>
                    </a:defRPr>
                  </a:pPr>
                  <a:endParaRPr lang="en-US"/>
                </a:p>
              </c:txPr>
              <c:dLblPos val="ctr"/>
              <c:showVal val="1"/>
            </c:dLbl>
            <c:txPr>
              <a:bodyPr/>
              <a:lstStyle/>
              <a:p>
                <a:pPr>
                  <a:defRPr sz="1400" b="1">
                    <a:solidFill>
                      <a:schemeClr val="bg1"/>
                    </a:solidFill>
                    <a:latin typeface="Arial" pitchFamily="34" charset="0"/>
                    <a:cs typeface="Arial" pitchFamily="34" charset="0"/>
                  </a:defRPr>
                </a:pPr>
                <a:endParaRPr lang="en-US"/>
              </a:p>
            </c:txPr>
            <c:dLblPos val="inEnd"/>
            <c:showVal val="1"/>
          </c:dLbls>
          <c:cat>
            <c:multiLvlStrRef>
              <c:f>Sheet1!$A$2:$B$9</c:f>
              <c:multiLvlStrCache>
                <c:ptCount val="8"/>
                <c:lvl>
                  <c:pt idx="0">
                    <c:v>GOP</c:v>
                  </c:pt>
                  <c:pt idx="1">
                    <c:v>Dem.</c:v>
                  </c:pt>
                  <c:pt idx="2">
                    <c:v>Ind.</c:v>
                  </c:pt>
                  <c:pt idx="3">
                    <c:v>Male</c:v>
                  </c:pt>
                  <c:pt idx="4">
                    <c:v>Female</c:v>
                  </c:pt>
                  <c:pt idx="5">
                    <c:v>21 - 34</c:v>
                  </c:pt>
                  <c:pt idx="6">
                    <c:v>35 - 54</c:v>
                  </c:pt>
                  <c:pt idx="7">
                    <c:v>55+</c:v>
                  </c:pt>
                </c:lvl>
                <c:lvl>
                  <c:pt idx="0">
                    <c:v>Political Party</c:v>
                  </c:pt>
                  <c:pt idx="3">
                    <c:v>Gender</c:v>
                  </c:pt>
                  <c:pt idx="5">
                    <c:v>Age</c:v>
                  </c:pt>
                </c:lvl>
              </c:multiLvlStrCache>
            </c:multiLvlStrRef>
          </c:cat>
          <c:val>
            <c:numRef>
              <c:f>Sheet1!$C$2:$C$9</c:f>
              <c:numCache>
                <c:formatCode>0%</c:formatCode>
                <c:ptCount val="8"/>
                <c:pt idx="0">
                  <c:v>0.81</c:v>
                </c:pt>
                <c:pt idx="1">
                  <c:v>0.71000000000000063</c:v>
                </c:pt>
                <c:pt idx="2">
                  <c:v>0.76000000000000134</c:v>
                </c:pt>
                <c:pt idx="3">
                  <c:v>0.76000000000000134</c:v>
                </c:pt>
                <c:pt idx="4">
                  <c:v>0.75000000000000133</c:v>
                </c:pt>
                <c:pt idx="5">
                  <c:v>0.77000000000000135</c:v>
                </c:pt>
                <c:pt idx="6">
                  <c:v>0.73000000000000065</c:v>
                </c:pt>
                <c:pt idx="7">
                  <c:v>0.76000000000000134</c:v>
                </c:pt>
              </c:numCache>
            </c:numRef>
          </c:val>
        </c:ser>
        <c:dLbls>
          <c:showVal val="1"/>
        </c:dLbls>
        <c:overlap val="100"/>
        <c:axId val="59844480"/>
        <c:axId val="59846016"/>
      </c:barChart>
      <c:catAx>
        <c:axId val="59844480"/>
        <c:scaling>
          <c:orientation val="minMax"/>
        </c:scaling>
        <c:axPos val="b"/>
        <c:tickLblPos val="nextTo"/>
        <c:txPr>
          <a:bodyPr/>
          <a:lstStyle/>
          <a:p>
            <a:pPr>
              <a:defRPr b="1"/>
            </a:pPr>
            <a:endParaRPr lang="en-US"/>
          </a:p>
        </c:txPr>
        <c:crossAx val="59846016"/>
        <c:crosses val="autoZero"/>
        <c:auto val="1"/>
        <c:lblAlgn val="ctr"/>
        <c:lblOffset val="100"/>
      </c:catAx>
      <c:valAx>
        <c:axId val="59846016"/>
        <c:scaling>
          <c:orientation val="minMax"/>
          <c:max val="1"/>
        </c:scaling>
        <c:axPos val="l"/>
        <c:numFmt formatCode="0%" sourceLinked="1"/>
        <c:tickLblPos val="nextTo"/>
        <c:crossAx val="59844480"/>
        <c:crosses val="autoZero"/>
        <c:crossBetween val="between"/>
        <c:majorUnit val="0.2"/>
      </c:valAx>
    </c:plotArea>
    <c:legend>
      <c:legendPos val="t"/>
      <c:layout>
        <c:manualLayout>
          <c:xMode val="edge"/>
          <c:yMode val="edge"/>
          <c:x val="0.23992887607799077"/>
          <c:y val="2.0674540682414831E-2"/>
          <c:w val="0.62531425759280235"/>
          <c:h val="8.4106657122405198E-2"/>
        </c:manualLayout>
      </c:layout>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0.10859308908700566"/>
          <c:y val="0.10382796819515185"/>
          <c:w val="0.86936834341989111"/>
          <c:h val="0.61888434175991147"/>
        </c:manualLayout>
      </c:layout>
      <c:barChart>
        <c:barDir val="col"/>
        <c:grouping val="stacked"/>
        <c:ser>
          <c:idx val="0"/>
          <c:order val="0"/>
          <c:tx>
            <c:strRef>
              <c:f>Sheet1!$C$1</c:f>
              <c:strCache>
                <c:ptCount val="1"/>
                <c:pt idx="0">
                  <c:v>Strongly</c:v>
                </c:pt>
              </c:strCache>
            </c:strRef>
          </c:tx>
          <c:spPr>
            <a:solidFill>
              <a:srgbClr val="000099"/>
            </a:solidFill>
          </c:spPr>
          <c:dLbls>
            <c:dLbl>
              <c:idx val="3"/>
              <c:layout/>
              <c:tx>
                <c:rich>
                  <a:bodyPr/>
                  <a:lstStyle/>
                  <a:p>
                    <a:r>
                      <a:rPr lang="en-US" sz="1600" b="1" dirty="0">
                        <a:solidFill>
                          <a:schemeClr val="bg1"/>
                        </a:solidFill>
                        <a:latin typeface="Arial" pitchFamily="34" charset="0"/>
                        <a:cs typeface="Arial" pitchFamily="34" charset="0"/>
                      </a:rPr>
                      <a:t>11%</a:t>
                    </a:r>
                  </a:p>
                </c:rich>
              </c:tx>
              <c:dLblPos val="ctr"/>
              <c:showVal val="1"/>
            </c:dLbl>
            <c:dLbl>
              <c:idx val="4"/>
              <c:delete val="1"/>
            </c:dLbl>
            <c:dLbl>
              <c:idx val="5"/>
              <c:delete val="1"/>
            </c:dLbl>
            <c:txPr>
              <a:bodyPr/>
              <a:lstStyle/>
              <a:p>
                <a:pPr>
                  <a:defRPr sz="1600" b="1">
                    <a:solidFill>
                      <a:schemeClr val="bg1"/>
                    </a:solidFill>
                    <a:latin typeface="Arial" pitchFamily="34" charset="0"/>
                    <a:cs typeface="Arial" pitchFamily="34" charset="0"/>
                  </a:defRPr>
                </a:pPr>
                <a:endParaRPr lang="en-US"/>
              </a:p>
            </c:txPr>
            <c:dLblPos val="ctr"/>
            <c:showVal val="1"/>
          </c:dLbls>
          <c:cat>
            <c:multiLvlStrRef>
              <c:f>Sheet1!$A$2:$B$5</c:f>
              <c:multiLvlStrCache>
                <c:ptCount val="4"/>
                <c:lvl>
                  <c:pt idx="0">
                    <c:v>2008</c:v>
                  </c:pt>
                  <c:pt idx="1">
                    <c:v>2010</c:v>
                  </c:pt>
                  <c:pt idx="2">
                    <c:v>2008</c:v>
                  </c:pt>
                  <c:pt idx="3">
                    <c:v>2010</c:v>
                  </c:pt>
                </c:lvl>
                <c:lvl>
                  <c:pt idx="0">
                    <c:v>Support</c:v>
                  </c:pt>
                  <c:pt idx="2">
                    <c:v>Oppose</c:v>
                  </c:pt>
                </c:lvl>
              </c:multiLvlStrCache>
            </c:multiLvlStrRef>
          </c:cat>
          <c:val>
            <c:numRef>
              <c:f>Sheet1!$C$2:$C$5</c:f>
              <c:numCache>
                <c:formatCode>0%</c:formatCode>
                <c:ptCount val="4"/>
                <c:pt idx="0">
                  <c:v>0.46</c:v>
                </c:pt>
                <c:pt idx="1">
                  <c:v>0.56999999999999995</c:v>
                </c:pt>
                <c:pt idx="2">
                  <c:v>0.17</c:v>
                </c:pt>
                <c:pt idx="3">
                  <c:v>0.11000000000000008</c:v>
                </c:pt>
              </c:numCache>
            </c:numRef>
          </c:val>
        </c:ser>
        <c:ser>
          <c:idx val="1"/>
          <c:order val="1"/>
          <c:tx>
            <c:strRef>
              <c:f>Sheet1!$D$1</c:f>
              <c:strCache>
                <c:ptCount val="1"/>
                <c:pt idx="0">
                  <c:v>Somewhat </c:v>
                </c:pt>
              </c:strCache>
            </c:strRef>
          </c:tx>
          <c:spPr>
            <a:solidFill>
              <a:schemeClr val="tx2">
                <a:lumMod val="60000"/>
                <a:lumOff val="40000"/>
              </a:schemeClr>
            </a:solidFill>
          </c:spPr>
          <c:dLbls>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Support</c:v>
                  </c:pt>
                  <c:pt idx="2">
                    <c:v>Oppose</c:v>
                  </c:pt>
                </c:lvl>
              </c:multiLvlStrCache>
            </c:multiLvlStrRef>
          </c:cat>
          <c:val>
            <c:numRef>
              <c:f>Sheet1!$D$2:$D$5</c:f>
              <c:numCache>
                <c:formatCode>0%</c:formatCode>
                <c:ptCount val="4"/>
                <c:pt idx="0">
                  <c:v>0.23</c:v>
                </c:pt>
                <c:pt idx="1">
                  <c:v>0.2200000000000002</c:v>
                </c:pt>
                <c:pt idx="2">
                  <c:v>7.0000000000000034E-2</c:v>
                </c:pt>
                <c:pt idx="3">
                  <c:v>4.0000000000000084E-2</c:v>
                </c:pt>
              </c:numCache>
            </c:numRef>
          </c:val>
        </c:ser>
        <c:overlap val="100"/>
        <c:axId val="75596160"/>
        <c:axId val="75597696"/>
      </c:barChart>
      <c:catAx>
        <c:axId val="75596160"/>
        <c:scaling>
          <c:orientation val="minMax"/>
        </c:scaling>
        <c:axPos val="b"/>
        <c:tickLblPos val="nextTo"/>
        <c:txPr>
          <a:bodyPr/>
          <a:lstStyle/>
          <a:p>
            <a:pPr>
              <a:defRPr b="1"/>
            </a:pPr>
            <a:endParaRPr lang="en-US"/>
          </a:p>
        </c:txPr>
        <c:crossAx val="75597696"/>
        <c:crosses val="autoZero"/>
        <c:auto val="1"/>
        <c:lblAlgn val="ctr"/>
        <c:lblOffset val="100"/>
      </c:catAx>
      <c:valAx>
        <c:axId val="75597696"/>
        <c:scaling>
          <c:orientation val="minMax"/>
          <c:max val="1"/>
        </c:scaling>
        <c:axPos val="l"/>
        <c:numFmt formatCode="0%" sourceLinked="1"/>
        <c:tickLblPos val="nextTo"/>
        <c:crossAx val="75596160"/>
        <c:crosses val="autoZero"/>
        <c:crossBetween val="between"/>
        <c:majorUnit val="0.2"/>
      </c:valAx>
    </c:plotArea>
    <c:legend>
      <c:legendPos val="t"/>
      <c:layout>
        <c:manualLayout>
          <c:xMode val="edge"/>
          <c:yMode val="edge"/>
          <c:x val="0.35153605799275223"/>
          <c:y val="3.8856286832070541E-2"/>
          <c:w val="0.29884308366412882"/>
          <c:h val="7.5411033526469592E-2"/>
        </c:manualLayout>
      </c:layout>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0.10859308908700571"/>
          <c:y val="0.10382796819515185"/>
          <c:w val="0.86936834341989155"/>
          <c:h val="0.61888434175991147"/>
        </c:manualLayout>
      </c:layout>
      <c:barChart>
        <c:barDir val="col"/>
        <c:grouping val="stacked"/>
        <c:ser>
          <c:idx val="0"/>
          <c:order val="0"/>
          <c:tx>
            <c:strRef>
              <c:f>Sheet1!$C$1</c:f>
              <c:strCache>
                <c:ptCount val="1"/>
                <c:pt idx="0">
                  <c:v>Strongly</c:v>
                </c:pt>
              </c:strCache>
            </c:strRef>
          </c:tx>
          <c:spPr>
            <a:solidFill>
              <a:srgbClr val="000099"/>
            </a:solidFill>
          </c:spPr>
          <c:dLbls>
            <c:dLbl>
              <c:idx val="2"/>
              <c:spPr/>
              <c:txPr>
                <a:bodyPr/>
                <a:lstStyle/>
                <a:p>
                  <a:pPr>
                    <a:defRPr sz="1200" b="1">
                      <a:solidFill>
                        <a:schemeClr val="bg1"/>
                      </a:solidFill>
                      <a:latin typeface="Arial" pitchFamily="34" charset="0"/>
                      <a:cs typeface="Arial" pitchFamily="34" charset="0"/>
                    </a:defRPr>
                  </a:pPr>
                  <a:endParaRPr lang="en-US"/>
                </a:p>
              </c:txPr>
            </c:dLbl>
            <c:dLbl>
              <c:idx val="3"/>
              <c:layout/>
              <c:tx>
                <c:rich>
                  <a:bodyPr/>
                  <a:lstStyle/>
                  <a:p>
                    <a:pPr>
                      <a:defRPr sz="1200" b="1">
                        <a:solidFill>
                          <a:schemeClr val="bg1"/>
                        </a:solidFill>
                        <a:latin typeface="Arial" pitchFamily="34" charset="0"/>
                        <a:cs typeface="Arial" pitchFamily="34" charset="0"/>
                      </a:defRPr>
                    </a:pPr>
                    <a:r>
                      <a:rPr lang="en-US" sz="1200" b="1" dirty="0" smtClean="0">
                        <a:solidFill>
                          <a:schemeClr val="bg1"/>
                        </a:solidFill>
                        <a:latin typeface="Arial" pitchFamily="34" charset="0"/>
                        <a:cs typeface="Arial" pitchFamily="34" charset="0"/>
                      </a:rPr>
                      <a:t>6%</a:t>
                    </a:r>
                    <a:endParaRPr lang="en-US" sz="1200" b="1" dirty="0">
                      <a:solidFill>
                        <a:schemeClr val="bg1"/>
                      </a:solidFill>
                      <a:latin typeface="Arial" pitchFamily="34" charset="0"/>
                      <a:cs typeface="Arial" pitchFamily="34" charset="0"/>
                    </a:endParaRPr>
                  </a:p>
                </c:rich>
              </c:tx>
              <c:spPr/>
              <c:dLblPos val="ctr"/>
              <c:showVal val="1"/>
            </c:dLbl>
            <c:dLbl>
              <c:idx val="4"/>
              <c:delete val="1"/>
            </c:dLbl>
            <c:dLbl>
              <c:idx val="5"/>
              <c:delete val="1"/>
            </c:dLbl>
            <c:txPr>
              <a:bodyPr/>
              <a:lstStyle/>
              <a:p>
                <a:pPr>
                  <a:defRPr sz="1600" b="1">
                    <a:solidFill>
                      <a:schemeClr val="bg1"/>
                    </a:solidFill>
                    <a:latin typeface="Arial" pitchFamily="34" charset="0"/>
                    <a:cs typeface="Arial" pitchFamily="34" charset="0"/>
                  </a:defRPr>
                </a:pPr>
                <a:endParaRPr lang="en-US"/>
              </a:p>
            </c:txPr>
            <c:dLblPos val="ct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Sheet1!$C$2:$C$5</c:f>
              <c:numCache>
                <c:formatCode>0%</c:formatCode>
                <c:ptCount val="4"/>
                <c:pt idx="0">
                  <c:v>0.72000000000000064</c:v>
                </c:pt>
                <c:pt idx="1">
                  <c:v>0.77000000000000279</c:v>
                </c:pt>
                <c:pt idx="2">
                  <c:v>9.0000000000000024E-2</c:v>
                </c:pt>
                <c:pt idx="3">
                  <c:v>6.0000000000000032E-2</c:v>
                </c:pt>
              </c:numCache>
            </c:numRef>
          </c:val>
        </c:ser>
        <c:ser>
          <c:idx val="1"/>
          <c:order val="1"/>
          <c:tx>
            <c:strRef>
              <c:f>Sheet1!$D$1</c:f>
              <c:strCache>
                <c:ptCount val="1"/>
                <c:pt idx="0">
                  <c:v>Somewhat </c:v>
                </c:pt>
              </c:strCache>
            </c:strRef>
          </c:tx>
          <c:spPr>
            <a:solidFill>
              <a:schemeClr val="tx2">
                <a:lumMod val="60000"/>
                <a:lumOff val="40000"/>
              </a:schemeClr>
            </a:solidFill>
          </c:spPr>
          <c:dLbls>
            <c:dLbl>
              <c:idx val="2"/>
              <c:spPr/>
              <c:txPr>
                <a:bodyPr/>
                <a:lstStyle/>
                <a:p>
                  <a:pPr>
                    <a:defRPr sz="1200" b="1">
                      <a:solidFill>
                        <a:schemeClr val="bg1"/>
                      </a:solidFill>
                      <a:latin typeface="Arial" pitchFamily="34" charset="0"/>
                      <a:cs typeface="Arial" pitchFamily="34" charset="0"/>
                    </a:defRPr>
                  </a:pPr>
                  <a:endParaRPr lang="en-US"/>
                </a:p>
              </c:txPr>
            </c:dLbl>
            <c:dLbl>
              <c:idx val="3"/>
              <c:spPr/>
              <c:txPr>
                <a:bodyPr/>
                <a:lstStyle/>
                <a:p>
                  <a:pPr>
                    <a:defRPr sz="1200" b="1">
                      <a:solidFill>
                        <a:schemeClr val="bg1"/>
                      </a:solidFill>
                      <a:latin typeface="Arial" pitchFamily="34" charset="0"/>
                      <a:cs typeface="Arial" pitchFamily="34" charset="0"/>
                    </a:defRPr>
                  </a:pPr>
                  <a:endParaRPr lang="en-US"/>
                </a:p>
              </c:txPr>
            </c:dLbl>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Sheet1!$D$2:$D$5</c:f>
              <c:numCache>
                <c:formatCode>0%</c:formatCode>
                <c:ptCount val="4"/>
                <c:pt idx="0">
                  <c:v>0.11</c:v>
                </c:pt>
                <c:pt idx="1">
                  <c:v>0.11</c:v>
                </c:pt>
                <c:pt idx="2">
                  <c:v>0.05</c:v>
                </c:pt>
                <c:pt idx="3">
                  <c:v>4.0000000000000022E-2</c:v>
                </c:pt>
              </c:numCache>
            </c:numRef>
          </c:val>
        </c:ser>
        <c:overlap val="100"/>
        <c:axId val="83734528"/>
        <c:axId val="83736064"/>
      </c:barChart>
      <c:catAx>
        <c:axId val="83734528"/>
        <c:scaling>
          <c:orientation val="minMax"/>
        </c:scaling>
        <c:axPos val="b"/>
        <c:tickLblPos val="nextTo"/>
        <c:txPr>
          <a:bodyPr/>
          <a:lstStyle/>
          <a:p>
            <a:pPr>
              <a:defRPr b="1"/>
            </a:pPr>
            <a:endParaRPr lang="en-US"/>
          </a:p>
        </c:txPr>
        <c:crossAx val="83736064"/>
        <c:crosses val="autoZero"/>
        <c:auto val="1"/>
        <c:lblAlgn val="ctr"/>
        <c:lblOffset val="100"/>
      </c:catAx>
      <c:valAx>
        <c:axId val="83736064"/>
        <c:scaling>
          <c:orientation val="minMax"/>
          <c:max val="1"/>
        </c:scaling>
        <c:axPos val="l"/>
        <c:numFmt formatCode="0%" sourceLinked="1"/>
        <c:tickLblPos val="nextTo"/>
        <c:crossAx val="83734528"/>
        <c:crosses val="autoZero"/>
        <c:crossBetween val="between"/>
        <c:majorUnit val="0.2"/>
      </c:valAx>
    </c:plotArea>
    <c:legend>
      <c:legendPos val="t"/>
      <c:layout>
        <c:manualLayout>
          <c:xMode val="edge"/>
          <c:yMode val="edge"/>
          <c:x val="0.35153605799275223"/>
          <c:y val="2.4927225005965201E-3"/>
          <c:w val="0.34555230596175635"/>
          <c:h val="8.4106657122405157E-2"/>
        </c:manualLayout>
      </c:layout>
    </c:legend>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0.10859308908700574"/>
          <c:y val="0.10382796819515185"/>
          <c:w val="0.86936834341989178"/>
          <c:h val="0.61888434175991147"/>
        </c:manualLayout>
      </c:layout>
      <c:barChart>
        <c:barDir val="col"/>
        <c:grouping val="stacked"/>
        <c:ser>
          <c:idx val="0"/>
          <c:order val="0"/>
          <c:tx>
            <c:strRef>
              <c:f>Sheet1!$C$1</c:f>
              <c:strCache>
                <c:ptCount val="1"/>
                <c:pt idx="0">
                  <c:v>Strongly</c:v>
                </c:pt>
              </c:strCache>
            </c:strRef>
          </c:tx>
          <c:spPr>
            <a:solidFill>
              <a:srgbClr val="000099"/>
            </a:solidFill>
          </c:spPr>
          <c:dLbls>
            <c:dLbl>
              <c:idx val="0"/>
              <c:spPr/>
              <c:txPr>
                <a:bodyPr/>
                <a:lstStyle/>
                <a:p>
                  <a:pPr>
                    <a:defRPr sz="1200" b="1">
                      <a:solidFill>
                        <a:schemeClr val="bg1"/>
                      </a:solidFill>
                      <a:latin typeface="Arial" pitchFamily="34" charset="0"/>
                      <a:cs typeface="Arial" pitchFamily="34" charset="0"/>
                    </a:defRPr>
                  </a:pPr>
                  <a:endParaRPr lang="en-US"/>
                </a:p>
              </c:txPr>
            </c:dLbl>
            <c:dLbl>
              <c:idx val="1"/>
              <c:spPr/>
              <c:txPr>
                <a:bodyPr/>
                <a:lstStyle/>
                <a:p>
                  <a:pPr>
                    <a:defRPr sz="1200" b="1">
                      <a:solidFill>
                        <a:schemeClr val="bg1"/>
                      </a:solidFill>
                      <a:latin typeface="Arial" pitchFamily="34" charset="0"/>
                      <a:cs typeface="Arial" pitchFamily="34" charset="0"/>
                    </a:defRPr>
                  </a:pPr>
                  <a:endParaRPr lang="en-US"/>
                </a:p>
              </c:txPr>
            </c:dLbl>
            <c:dLbl>
              <c:idx val="3"/>
              <c:layout/>
              <c:tx>
                <c:rich>
                  <a:bodyPr/>
                  <a:lstStyle/>
                  <a:p>
                    <a:r>
                      <a:rPr lang="en-US" sz="1600" b="1" dirty="0" smtClean="0">
                        <a:solidFill>
                          <a:schemeClr val="bg1"/>
                        </a:solidFill>
                        <a:latin typeface="Arial" pitchFamily="34" charset="0"/>
                        <a:cs typeface="Arial" pitchFamily="34" charset="0"/>
                      </a:rPr>
                      <a:t>73%</a:t>
                    </a:r>
                    <a:endParaRPr lang="en-US" sz="1600" b="1" dirty="0">
                      <a:solidFill>
                        <a:schemeClr val="bg1"/>
                      </a:solidFill>
                      <a:latin typeface="Arial" pitchFamily="34" charset="0"/>
                      <a:cs typeface="Arial" pitchFamily="34" charset="0"/>
                    </a:endParaRPr>
                  </a:p>
                </c:rich>
              </c:tx>
              <c:dLblPos val="ctr"/>
              <c:showVal val="1"/>
            </c:dLbl>
            <c:dLbl>
              <c:idx val="4"/>
              <c:delete val="1"/>
            </c:dLbl>
            <c:dLbl>
              <c:idx val="5"/>
              <c:delete val="1"/>
            </c:dLbl>
            <c:txPr>
              <a:bodyPr/>
              <a:lstStyle/>
              <a:p>
                <a:pPr>
                  <a:defRPr sz="1600" b="1">
                    <a:solidFill>
                      <a:schemeClr val="bg1"/>
                    </a:solidFill>
                    <a:latin typeface="Arial" pitchFamily="34" charset="0"/>
                    <a:cs typeface="Arial" pitchFamily="34" charset="0"/>
                  </a:defRPr>
                </a:pPr>
                <a:endParaRPr lang="en-US"/>
              </a:p>
            </c:txPr>
            <c:dLblPos val="ct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Sheet1!$C$2:$C$5</c:f>
              <c:numCache>
                <c:formatCode>0%</c:formatCode>
                <c:ptCount val="4"/>
                <c:pt idx="0">
                  <c:v>6.0000000000000032E-2</c:v>
                </c:pt>
                <c:pt idx="1">
                  <c:v>7.0000000000000021E-2</c:v>
                </c:pt>
                <c:pt idx="2">
                  <c:v>0.77000000000000279</c:v>
                </c:pt>
                <c:pt idx="3">
                  <c:v>0.73000000000000065</c:v>
                </c:pt>
              </c:numCache>
            </c:numRef>
          </c:val>
        </c:ser>
        <c:ser>
          <c:idx val="1"/>
          <c:order val="1"/>
          <c:tx>
            <c:strRef>
              <c:f>Sheet1!$D$1</c:f>
              <c:strCache>
                <c:ptCount val="1"/>
                <c:pt idx="0">
                  <c:v>Somewhat </c:v>
                </c:pt>
              </c:strCache>
            </c:strRef>
          </c:tx>
          <c:spPr>
            <a:solidFill>
              <a:schemeClr val="tx2">
                <a:lumMod val="60000"/>
                <a:lumOff val="40000"/>
              </a:schemeClr>
            </a:solidFill>
          </c:spPr>
          <c:dLbls>
            <c:dLbl>
              <c:idx val="0"/>
              <c:spPr/>
              <c:txPr>
                <a:bodyPr/>
                <a:lstStyle/>
                <a:p>
                  <a:pPr>
                    <a:defRPr sz="1200" b="1">
                      <a:solidFill>
                        <a:schemeClr val="bg1"/>
                      </a:solidFill>
                      <a:latin typeface="Arial" pitchFamily="34" charset="0"/>
                      <a:cs typeface="Arial" pitchFamily="34" charset="0"/>
                    </a:defRPr>
                  </a:pPr>
                  <a:endParaRPr lang="en-US"/>
                </a:p>
              </c:txPr>
            </c:dLbl>
            <c:dLbl>
              <c:idx val="1"/>
              <c:spPr/>
              <c:txPr>
                <a:bodyPr/>
                <a:lstStyle/>
                <a:p>
                  <a:pPr>
                    <a:defRPr sz="1200" b="1">
                      <a:solidFill>
                        <a:schemeClr val="bg1"/>
                      </a:solidFill>
                      <a:latin typeface="Arial" pitchFamily="34" charset="0"/>
                      <a:cs typeface="Arial" pitchFamily="34" charset="0"/>
                    </a:defRPr>
                  </a:pPr>
                  <a:endParaRPr lang="en-US"/>
                </a:p>
              </c:txPr>
            </c:dLbl>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Sheet1!$D$2:$D$5</c:f>
              <c:numCache>
                <c:formatCode>0%</c:formatCode>
                <c:ptCount val="4"/>
                <c:pt idx="0">
                  <c:v>0.05</c:v>
                </c:pt>
                <c:pt idx="1">
                  <c:v>8.0000000000000043E-2</c:v>
                </c:pt>
                <c:pt idx="2">
                  <c:v>9.0000000000000024E-2</c:v>
                </c:pt>
                <c:pt idx="3">
                  <c:v>8.0000000000000043E-2</c:v>
                </c:pt>
              </c:numCache>
            </c:numRef>
          </c:val>
        </c:ser>
        <c:overlap val="100"/>
        <c:axId val="83685760"/>
        <c:axId val="83687296"/>
      </c:barChart>
      <c:catAx>
        <c:axId val="83685760"/>
        <c:scaling>
          <c:orientation val="minMax"/>
        </c:scaling>
        <c:axPos val="b"/>
        <c:tickLblPos val="nextTo"/>
        <c:txPr>
          <a:bodyPr/>
          <a:lstStyle/>
          <a:p>
            <a:pPr>
              <a:defRPr b="1"/>
            </a:pPr>
            <a:endParaRPr lang="en-US"/>
          </a:p>
        </c:txPr>
        <c:crossAx val="83687296"/>
        <c:crosses val="autoZero"/>
        <c:auto val="1"/>
        <c:lblAlgn val="ctr"/>
        <c:lblOffset val="100"/>
      </c:catAx>
      <c:valAx>
        <c:axId val="83687296"/>
        <c:scaling>
          <c:orientation val="minMax"/>
          <c:max val="1"/>
        </c:scaling>
        <c:axPos val="l"/>
        <c:numFmt formatCode="0%" sourceLinked="1"/>
        <c:tickLblPos val="nextTo"/>
        <c:crossAx val="83685760"/>
        <c:crosses val="autoZero"/>
        <c:crossBetween val="between"/>
        <c:majorUnit val="0.2"/>
      </c:valAx>
    </c:plotArea>
    <c:legend>
      <c:legendPos val="t"/>
      <c:layout>
        <c:manualLayout>
          <c:xMode val="edge"/>
          <c:yMode val="edge"/>
          <c:x val="0.35153605799275223"/>
          <c:y val="2.4927225005965201E-3"/>
          <c:w val="0.34555230596175646"/>
          <c:h val="8.4106657122405157E-2"/>
        </c:manualLayout>
      </c:layout>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3"/>
  <c:chart>
    <c:autoTitleDeleted val="1"/>
    <c:plotArea>
      <c:layout>
        <c:manualLayout>
          <c:layoutTarget val="inner"/>
          <c:xMode val="edge"/>
          <c:yMode val="edge"/>
          <c:x val="0.1085930890870058"/>
          <c:y val="0.10382796819515185"/>
          <c:w val="0.86936834341989222"/>
          <c:h val="0.61888434175991147"/>
        </c:manualLayout>
      </c:layout>
      <c:barChart>
        <c:barDir val="bar"/>
        <c:grouping val="clustered"/>
        <c:ser>
          <c:idx val="0"/>
          <c:order val="0"/>
          <c:tx>
            <c:strRef>
              <c:f>Sheet1!$B$1</c:f>
              <c:strCache>
                <c:ptCount val="1"/>
                <c:pt idx="0">
                  <c:v>2010</c:v>
                </c:pt>
              </c:strCache>
            </c:strRef>
          </c:tx>
          <c:spPr>
            <a:solidFill>
              <a:srgbClr val="000099"/>
            </a:solidFill>
          </c:spPr>
          <c:dLbls>
            <c:dLbl>
              <c:idx val="0"/>
              <c:layout>
                <c:manualLayout>
                  <c:x val="-5.5745236706522774E-2"/>
                  <c:y val="2.8248587570621586E-3"/>
                </c:manualLayout>
              </c:layout>
              <c:spPr/>
              <c:txPr>
                <a:bodyPr/>
                <a:lstStyle/>
                <a:p>
                  <a:pPr>
                    <a:defRPr sz="1500" b="1">
                      <a:solidFill>
                        <a:schemeClr val="bg1"/>
                      </a:solidFill>
                      <a:latin typeface="Arial" pitchFamily="34" charset="0"/>
                      <a:cs typeface="Arial" pitchFamily="34" charset="0"/>
                    </a:defRPr>
                  </a:pPr>
                  <a:endParaRPr lang="en-US"/>
                </a:p>
              </c:txPr>
              <c:dLblPos val="outEnd"/>
              <c:showVal val="1"/>
            </c:dLbl>
            <c:dLbl>
              <c:idx val="3"/>
              <c:tx>
                <c:rich>
                  <a:bodyPr/>
                  <a:lstStyle/>
                  <a:p>
                    <a:r>
                      <a:rPr lang="en-US" sz="1600" b="1" dirty="0" smtClean="0">
                        <a:solidFill>
                          <a:schemeClr val="bg1"/>
                        </a:solidFill>
                        <a:latin typeface="Arial" pitchFamily="34" charset="0"/>
                        <a:cs typeface="Arial" pitchFamily="34" charset="0"/>
                      </a:rPr>
                      <a:t>12%</a:t>
                    </a:r>
                    <a:endParaRPr lang="en-US" sz="1600" b="1" dirty="0">
                      <a:solidFill>
                        <a:schemeClr val="bg1"/>
                      </a:solidFill>
                      <a:latin typeface="Arial" pitchFamily="34" charset="0"/>
                      <a:cs typeface="Arial" pitchFamily="34" charset="0"/>
                    </a:endParaRPr>
                  </a:p>
                </c:rich>
              </c:tx>
              <c:dLblPos val="ctr"/>
              <c:showVal val="1"/>
            </c:dLbl>
            <c:dLbl>
              <c:idx val="4"/>
              <c:delete val="1"/>
            </c:dLbl>
            <c:dLbl>
              <c:idx val="5"/>
              <c:delete val="1"/>
            </c:dLbl>
            <c:txPr>
              <a:bodyPr/>
              <a:lstStyle/>
              <a:p>
                <a:pPr>
                  <a:defRPr sz="1600" b="1">
                    <a:solidFill>
                      <a:schemeClr val="bg1"/>
                    </a:solidFill>
                    <a:latin typeface="Arial" pitchFamily="34" charset="0"/>
                    <a:cs typeface="Arial" pitchFamily="34" charset="0"/>
                  </a:defRPr>
                </a:pPr>
                <a:endParaRPr lang="en-US"/>
              </a:p>
            </c:txPr>
            <c:dLblPos val="ctr"/>
            <c:showVal val="1"/>
          </c:dLbls>
          <c:cat>
            <c:strRef>
              <c:f>Sheet1!$A$2:$A$3</c:f>
              <c:strCache>
                <c:ptCount val="2"/>
                <c:pt idx="0">
                  <c:v>Deregulation of alcohol is always a good thing. Companies can do a better job of offering products to consumers without state interference, no matter what the industry.</c:v>
                </c:pt>
                <c:pt idx="1">
                  <c:v>Some state regulation of alcohol is necessary to keep people safe. Since alcohol is different than other consumer products, it needs a different set of rules.</c:v>
                </c:pt>
              </c:strCache>
            </c:strRef>
          </c:cat>
          <c:val>
            <c:numRef>
              <c:f>Sheet1!$B$2:$B$3</c:f>
              <c:numCache>
                <c:formatCode>0%</c:formatCode>
                <c:ptCount val="2"/>
                <c:pt idx="0">
                  <c:v>0.12000000000000002</c:v>
                </c:pt>
                <c:pt idx="1">
                  <c:v>0.84000000000000064</c:v>
                </c:pt>
              </c:numCache>
            </c:numRef>
          </c:val>
        </c:ser>
        <c:axId val="83860864"/>
        <c:axId val="83883136"/>
      </c:barChart>
      <c:catAx>
        <c:axId val="83860864"/>
        <c:scaling>
          <c:orientation val="minMax"/>
        </c:scaling>
        <c:axPos val="l"/>
        <c:tickLblPos val="nextTo"/>
        <c:txPr>
          <a:bodyPr/>
          <a:lstStyle/>
          <a:p>
            <a:pPr>
              <a:defRPr sz="1600" b="1"/>
            </a:pPr>
            <a:endParaRPr lang="en-US"/>
          </a:p>
        </c:txPr>
        <c:crossAx val="83883136"/>
        <c:crosses val="autoZero"/>
        <c:auto val="1"/>
        <c:lblAlgn val="ctr"/>
        <c:lblOffset val="100"/>
      </c:catAx>
      <c:valAx>
        <c:axId val="83883136"/>
        <c:scaling>
          <c:orientation val="minMax"/>
          <c:max val="1"/>
        </c:scaling>
        <c:axPos val="b"/>
        <c:numFmt formatCode="0%" sourceLinked="1"/>
        <c:tickLblPos val="nextTo"/>
        <c:crossAx val="83860864"/>
        <c:crosses val="autoZero"/>
        <c:crossBetween val="between"/>
        <c:majorUnit val="0.2"/>
      </c:valAx>
    </c:plotArea>
    <c:legend>
      <c:legendPos val="t"/>
      <c:layout>
        <c:manualLayout>
          <c:xMode val="edge"/>
          <c:yMode val="edge"/>
          <c:x val="0.44677415323084774"/>
          <c:y val="1.9082254548689961E-2"/>
          <c:w val="0.10421745892874501"/>
          <c:h val="7.8404510876818434E-2"/>
        </c:manualLayout>
      </c:layout>
      <c:txPr>
        <a:bodyPr/>
        <a:lstStyle/>
        <a:p>
          <a:pPr>
            <a:defRPr b="1"/>
          </a:pPr>
          <a:endParaRPr lang="en-US"/>
        </a:p>
      </c:txPr>
    </c:legend>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0.10859308908700574"/>
          <c:y val="0.12807038892865594"/>
          <c:w val="0.86936834341989178"/>
          <c:h val="0.59464185158673588"/>
        </c:manualLayout>
      </c:layout>
      <c:barChart>
        <c:barDir val="col"/>
        <c:grouping val="stacked"/>
        <c:ser>
          <c:idx val="0"/>
          <c:order val="0"/>
          <c:tx>
            <c:strRef>
              <c:f>Sheet1!$C$1</c:f>
              <c:strCache>
                <c:ptCount val="1"/>
                <c:pt idx="0">
                  <c:v>Strongly</c:v>
                </c:pt>
              </c:strCache>
            </c:strRef>
          </c:tx>
          <c:spPr>
            <a:solidFill>
              <a:srgbClr val="000099"/>
            </a:solidFill>
          </c:spPr>
          <c:dLbls>
            <c:dLbl>
              <c:idx val="2"/>
              <c:delete val="1"/>
            </c:dLbl>
            <c:dLbl>
              <c:idx val="3"/>
              <c:delete val="1"/>
            </c:dLbl>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Sheet1!$C$2:$C$5</c:f>
              <c:numCache>
                <c:formatCode>0%</c:formatCode>
                <c:ptCount val="4"/>
                <c:pt idx="0">
                  <c:v>0.88</c:v>
                </c:pt>
                <c:pt idx="1">
                  <c:v>0.9</c:v>
                </c:pt>
                <c:pt idx="2">
                  <c:v>2.0000000000000011E-2</c:v>
                </c:pt>
                <c:pt idx="3">
                  <c:v>1.0000000000000005E-2</c:v>
                </c:pt>
              </c:numCache>
            </c:numRef>
          </c:val>
        </c:ser>
        <c:ser>
          <c:idx val="1"/>
          <c:order val="1"/>
          <c:tx>
            <c:strRef>
              <c:f>Sheet1!$D$1</c:f>
              <c:strCache>
                <c:ptCount val="1"/>
                <c:pt idx="0">
                  <c:v>Somewhat </c:v>
                </c:pt>
              </c:strCache>
            </c:strRef>
          </c:tx>
          <c:spPr>
            <a:solidFill>
              <a:schemeClr val="tx2">
                <a:lumMod val="60000"/>
                <a:lumOff val="40000"/>
              </a:schemeClr>
            </a:solidFill>
          </c:spPr>
          <c:dLbls>
            <c:dLbl>
              <c:idx val="2"/>
              <c:delete val="1"/>
            </c:dLbl>
            <c:dLbl>
              <c:idx val="3"/>
              <c:delete val="1"/>
            </c:dLbl>
            <c:txPr>
              <a:bodyPr/>
              <a:lstStyle/>
              <a:p>
                <a:pPr>
                  <a:defRPr sz="1600" b="1">
                    <a:solidFill>
                      <a:schemeClr val="bg1"/>
                    </a:solidFill>
                    <a:latin typeface="Arial" pitchFamily="34" charset="0"/>
                    <a:cs typeface="Arial" pitchFamily="34" charset="0"/>
                  </a:defRPr>
                </a:pPr>
                <a:endParaRPr lang="en-US"/>
              </a:p>
            </c:txPr>
            <c:showVal val="1"/>
          </c:dLbls>
          <c:cat>
            <c:multiLvlStrRef>
              <c:f>Sheet1!$A$2:$B$5</c:f>
              <c:multiLvlStrCache>
                <c:ptCount val="4"/>
                <c:lvl>
                  <c:pt idx="0">
                    <c:v>2008</c:v>
                  </c:pt>
                  <c:pt idx="1">
                    <c:v>2010</c:v>
                  </c:pt>
                  <c:pt idx="2">
                    <c:v>2008</c:v>
                  </c:pt>
                  <c:pt idx="3">
                    <c:v>2010</c:v>
                  </c:pt>
                </c:lvl>
                <c:lvl>
                  <c:pt idx="0">
                    <c:v>Agree</c:v>
                  </c:pt>
                  <c:pt idx="2">
                    <c:v>Disagree</c:v>
                  </c:pt>
                </c:lvl>
              </c:multiLvlStrCache>
            </c:multiLvlStrRef>
          </c:cat>
          <c:val>
            <c:numRef>
              <c:f>Sheet1!$D$2:$D$5</c:f>
              <c:numCache>
                <c:formatCode>0%</c:formatCode>
                <c:ptCount val="4"/>
                <c:pt idx="0">
                  <c:v>8.0000000000000043E-2</c:v>
                </c:pt>
                <c:pt idx="1">
                  <c:v>7.0000000000000021E-2</c:v>
                </c:pt>
                <c:pt idx="2">
                  <c:v>1.0000000000000005E-2</c:v>
                </c:pt>
                <c:pt idx="3">
                  <c:v>1.0000000000000005E-2</c:v>
                </c:pt>
              </c:numCache>
            </c:numRef>
          </c:val>
        </c:ser>
        <c:overlap val="100"/>
        <c:axId val="83930496"/>
        <c:axId val="83940480"/>
      </c:barChart>
      <c:catAx>
        <c:axId val="83930496"/>
        <c:scaling>
          <c:orientation val="minMax"/>
        </c:scaling>
        <c:axPos val="b"/>
        <c:tickLblPos val="nextTo"/>
        <c:txPr>
          <a:bodyPr/>
          <a:lstStyle/>
          <a:p>
            <a:pPr>
              <a:defRPr b="1"/>
            </a:pPr>
            <a:endParaRPr lang="en-US"/>
          </a:p>
        </c:txPr>
        <c:crossAx val="83940480"/>
        <c:crosses val="autoZero"/>
        <c:auto val="1"/>
        <c:lblAlgn val="ctr"/>
        <c:lblOffset val="100"/>
      </c:catAx>
      <c:valAx>
        <c:axId val="83940480"/>
        <c:scaling>
          <c:orientation val="minMax"/>
          <c:max val="1"/>
        </c:scaling>
        <c:axPos val="l"/>
        <c:numFmt formatCode="0%" sourceLinked="1"/>
        <c:tickLblPos val="nextTo"/>
        <c:crossAx val="83930496"/>
        <c:crosses val="autoZero"/>
        <c:crossBetween val="between"/>
        <c:majorUnit val="0.2"/>
      </c:valAx>
      <c:spPr>
        <a:noFill/>
        <a:ln w="25400">
          <a:noFill/>
        </a:ln>
      </c:spPr>
    </c:plotArea>
    <c:legend>
      <c:legendPos val="t"/>
      <c:layout>
        <c:manualLayout>
          <c:xMode val="edge"/>
          <c:yMode val="edge"/>
          <c:x val="0.35153605799275223"/>
          <c:y val="2.4927225005965201E-3"/>
          <c:w val="0.34555230596175646"/>
          <c:h val="8.4106657122405157E-2"/>
        </c:manualLayout>
      </c:layout>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9.3353614889047962E-2"/>
          <c:y val="0.19699345983391617"/>
          <c:w val="0.88997971844429502"/>
          <c:h val="0.67903554063940086"/>
        </c:manualLayout>
      </c:layout>
      <c:barChart>
        <c:barDir val="col"/>
        <c:grouping val="clustered"/>
        <c:ser>
          <c:idx val="0"/>
          <c:order val="0"/>
          <c:tx>
            <c:strRef>
              <c:f>Sheet1!$B$1</c:f>
              <c:strCache>
                <c:ptCount val="1"/>
                <c:pt idx="0">
                  <c:v>Positive Effect</c:v>
                </c:pt>
              </c:strCache>
            </c:strRef>
          </c:tx>
          <c:dLbls>
            <c:txPr>
              <a:bodyPr/>
              <a:lstStyle/>
              <a:p>
                <a:pPr>
                  <a:defRPr b="1"/>
                </a:pPr>
                <a:endParaRPr lang="en-US"/>
              </a:p>
            </c:txPr>
            <c:showVal val="1"/>
          </c:dLbls>
          <c:cat>
            <c:strRef>
              <c:f>Sheet1!$A$2:$A$4</c:f>
              <c:strCache>
                <c:ptCount val="3"/>
                <c:pt idx="0">
                  <c:v>Drunk Driving</c:v>
                </c:pt>
                <c:pt idx="1">
                  <c:v>Underage Drinking</c:v>
                </c:pt>
                <c:pt idx="2">
                  <c:v>Alcohol Abuse</c:v>
                </c:pt>
              </c:strCache>
            </c:strRef>
          </c:cat>
          <c:val>
            <c:numRef>
              <c:f>Sheet1!$B$2:$B$4</c:f>
              <c:numCache>
                <c:formatCode>0%</c:formatCode>
                <c:ptCount val="3"/>
                <c:pt idx="0">
                  <c:v>0.18000000000000024</c:v>
                </c:pt>
                <c:pt idx="1">
                  <c:v>0.21000000000000021</c:v>
                </c:pt>
                <c:pt idx="2">
                  <c:v>0.18000000000000024</c:v>
                </c:pt>
              </c:numCache>
            </c:numRef>
          </c:val>
        </c:ser>
        <c:ser>
          <c:idx val="1"/>
          <c:order val="1"/>
          <c:tx>
            <c:strRef>
              <c:f>Sheet1!$C$1</c:f>
              <c:strCache>
                <c:ptCount val="1"/>
                <c:pt idx="0">
                  <c:v>Negative Effect</c:v>
                </c:pt>
              </c:strCache>
            </c:strRef>
          </c:tx>
          <c:spPr>
            <a:solidFill>
              <a:schemeClr val="accent2"/>
            </a:solidFill>
          </c:spPr>
          <c:dLbls>
            <c:txPr>
              <a:bodyPr/>
              <a:lstStyle/>
              <a:p>
                <a:pPr>
                  <a:defRPr b="1"/>
                </a:pPr>
                <a:endParaRPr lang="en-US"/>
              </a:p>
            </c:txPr>
            <c:showVal val="1"/>
          </c:dLbls>
          <c:cat>
            <c:strRef>
              <c:f>Sheet1!$A$2:$A$4</c:f>
              <c:strCache>
                <c:ptCount val="3"/>
                <c:pt idx="0">
                  <c:v>Drunk Driving</c:v>
                </c:pt>
                <c:pt idx="1">
                  <c:v>Underage Drinking</c:v>
                </c:pt>
                <c:pt idx="2">
                  <c:v>Alcohol Abuse</c:v>
                </c:pt>
              </c:strCache>
            </c:strRef>
          </c:cat>
          <c:val>
            <c:numRef>
              <c:f>Sheet1!$C$2:$C$4</c:f>
              <c:numCache>
                <c:formatCode>0%</c:formatCode>
                <c:ptCount val="3"/>
                <c:pt idx="0">
                  <c:v>0.58000000000000007</c:v>
                </c:pt>
                <c:pt idx="1">
                  <c:v>0.56000000000000005</c:v>
                </c:pt>
                <c:pt idx="2">
                  <c:v>0.56999999999999995</c:v>
                </c:pt>
              </c:numCache>
            </c:numRef>
          </c:val>
        </c:ser>
        <c:ser>
          <c:idx val="2"/>
          <c:order val="2"/>
          <c:tx>
            <c:strRef>
              <c:f>Sheet1!$D$1</c:f>
              <c:strCache>
                <c:ptCount val="1"/>
                <c:pt idx="0">
                  <c:v>Neutral/No Impact</c:v>
                </c:pt>
              </c:strCache>
            </c:strRef>
          </c:tx>
          <c:dLbls>
            <c:txPr>
              <a:bodyPr/>
              <a:lstStyle/>
              <a:p>
                <a:pPr>
                  <a:defRPr b="1"/>
                </a:pPr>
                <a:endParaRPr lang="en-US"/>
              </a:p>
            </c:txPr>
            <c:showVal val="1"/>
          </c:dLbls>
          <c:cat>
            <c:strRef>
              <c:f>Sheet1!$A$2:$A$4</c:f>
              <c:strCache>
                <c:ptCount val="3"/>
                <c:pt idx="0">
                  <c:v>Drunk Driving</c:v>
                </c:pt>
                <c:pt idx="1">
                  <c:v>Underage Drinking</c:v>
                </c:pt>
                <c:pt idx="2">
                  <c:v>Alcohol Abuse</c:v>
                </c:pt>
              </c:strCache>
            </c:strRef>
          </c:cat>
          <c:val>
            <c:numRef>
              <c:f>Sheet1!$D$2:$D$4</c:f>
              <c:numCache>
                <c:formatCode>0%</c:formatCode>
                <c:ptCount val="3"/>
                <c:pt idx="0">
                  <c:v>0.17</c:v>
                </c:pt>
                <c:pt idx="1">
                  <c:v>0.15000000000000024</c:v>
                </c:pt>
                <c:pt idx="2">
                  <c:v>0.19</c:v>
                </c:pt>
              </c:numCache>
            </c:numRef>
          </c:val>
        </c:ser>
        <c:ser>
          <c:idx val="3"/>
          <c:order val="3"/>
          <c:tx>
            <c:strRef>
              <c:f>Sheet1!$E$1</c:f>
              <c:strCache>
                <c:ptCount val="1"/>
                <c:pt idx="0">
                  <c:v>Not Sure</c:v>
                </c:pt>
              </c:strCache>
            </c:strRef>
          </c:tx>
          <c:dLbls>
            <c:txPr>
              <a:bodyPr/>
              <a:lstStyle/>
              <a:p>
                <a:pPr>
                  <a:defRPr b="1"/>
                </a:pPr>
                <a:endParaRPr lang="en-US"/>
              </a:p>
            </c:txPr>
            <c:showVal val="1"/>
          </c:dLbls>
          <c:cat>
            <c:strRef>
              <c:f>Sheet1!$A$2:$A$4</c:f>
              <c:strCache>
                <c:ptCount val="3"/>
                <c:pt idx="0">
                  <c:v>Drunk Driving</c:v>
                </c:pt>
                <c:pt idx="1">
                  <c:v>Underage Drinking</c:v>
                </c:pt>
                <c:pt idx="2">
                  <c:v>Alcohol Abuse</c:v>
                </c:pt>
              </c:strCache>
            </c:strRef>
          </c:cat>
          <c:val>
            <c:numRef>
              <c:f>Sheet1!$E$2:$E$4</c:f>
              <c:numCache>
                <c:formatCode>0%</c:formatCode>
                <c:ptCount val="3"/>
                <c:pt idx="0">
                  <c:v>8.0000000000000043E-2</c:v>
                </c:pt>
                <c:pt idx="1">
                  <c:v>8.0000000000000043E-2</c:v>
                </c:pt>
                <c:pt idx="2">
                  <c:v>7.0000000000000021E-2</c:v>
                </c:pt>
              </c:numCache>
            </c:numRef>
          </c:val>
        </c:ser>
        <c:dLbls>
          <c:showVal val="1"/>
        </c:dLbls>
        <c:axId val="84080512"/>
        <c:axId val="84082048"/>
      </c:barChart>
      <c:catAx>
        <c:axId val="84080512"/>
        <c:scaling>
          <c:orientation val="minMax"/>
        </c:scaling>
        <c:axPos val="b"/>
        <c:tickLblPos val="nextTo"/>
        <c:txPr>
          <a:bodyPr/>
          <a:lstStyle/>
          <a:p>
            <a:pPr>
              <a:defRPr b="1"/>
            </a:pPr>
            <a:endParaRPr lang="en-US"/>
          </a:p>
        </c:txPr>
        <c:crossAx val="84082048"/>
        <c:crosses val="autoZero"/>
        <c:auto val="1"/>
        <c:lblAlgn val="ctr"/>
        <c:lblOffset val="100"/>
      </c:catAx>
      <c:valAx>
        <c:axId val="84082048"/>
        <c:scaling>
          <c:orientation val="minMax"/>
          <c:max val="1"/>
        </c:scaling>
        <c:axPos val="l"/>
        <c:numFmt formatCode="0%" sourceLinked="1"/>
        <c:tickLblPos val="nextTo"/>
        <c:crossAx val="84080512"/>
        <c:crosses val="autoZero"/>
        <c:crossBetween val="between"/>
        <c:majorUnit val="0.2"/>
      </c:valAx>
    </c:plotArea>
    <c:legend>
      <c:legendPos val="t"/>
      <c:layout>
        <c:manualLayout>
          <c:xMode val="edge"/>
          <c:yMode val="edge"/>
          <c:x val="0.12688183779007822"/>
          <c:y val="3.9564910155461354E-2"/>
          <c:w val="0.81219082144434962"/>
          <c:h val="8.7967519685039366E-2"/>
        </c:manualLayout>
      </c:layout>
      <c:txPr>
        <a:bodyPr/>
        <a:lstStyle/>
        <a:p>
          <a:pPr>
            <a:defRPr sz="1600"/>
          </a:pPr>
          <a:endParaRPr lang="en-US"/>
        </a:p>
      </c:txPr>
    </c:legend>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style val="3"/>
  <c:chart>
    <c:plotArea>
      <c:layout>
        <c:manualLayout>
          <c:layoutTarget val="inner"/>
          <c:xMode val="edge"/>
          <c:yMode val="edge"/>
          <c:x val="9.3353614889047962E-2"/>
          <c:y val="0.19699345983391625"/>
          <c:w val="0.88997971844429524"/>
          <c:h val="0.6790355406394013"/>
        </c:manualLayout>
      </c:layout>
      <c:barChart>
        <c:barDir val="col"/>
        <c:grouping val="clustered"/>
        <c:ser>
          <c:idx val="0"/>
          <c:order val="0"/>
          <c:tx>
            <c:strRef>
              <c:f>Sheet1!$B$1</c:f>
              <c:strCache>
                <c:ptCount val="1"/>
                <c:pt idx="0">
                  <c:v>Positive Effect</c:v>
                </c:pt>
              </c:strCache>
            </c:strRef>
          </c:tx>
          <c:dLbls>
            <c:txPr>
              <a:bodyPr/>
              <a:lstStyle/>
              <a:p>
                <a:pPr>
                  <a:defRPr sz="1400"/>
                </a:pPr>
                <a:endParaRPr lang="en-US"/>
              </a:p>
            </c:txPr>
            <c:showVal val="1"/>
          </c:dLbls>
          <c:cat>
            <c:numRef>
              <c:f>Sheet1!$A$2:$A$7</c:f>
              <c:numCache>
                <c:formatCode>General</c:formatCode>
                <c:ptCount val="6"/>
                <c:pt idx="0">
                  <c:v>2008</c:v>
                </c:pt>
                <c:pt idx="1">
                  <c:v>2010</c:v>
                </c:pt>
                <c:pt idx="2">
                  <c:v>2008</c:v>
                </c:pt>
                <c:pt idx="3">
                  <c:v>2010</c:v>
                </c:pt>
                <c:pt idx="4">
                  <c:v>2008</c:v>
                </c:pt>
                <c:pt idx="5">
                  <c:v>2010</c:v>
                </c:pt>
              </c:numCache>
            </c:numRef>
          </c:cat>
          <c:val>
            <c:numRef>
              <c:f>Sheet1!$B$2:$B$7</c:f>
              <c:numCache>
                <c:formatCode>0%</c:formatCode>
                <c:ptCount val="6"/>
                <c:pt idx="0">
                  <c:v>0.24000000000000021</c:v>
                </c:pt>
                <c:pt idx="1">
                  <c:v>0.18000000000000024</c:v>
                </c:pt>
                <c:pt idx="2">
                  <c:v>0.25</c:v>
                </c:pt>
                <c:pt idx="3">
                  <c:v>0.21000000000000021</c:v>
                </c:pt>
                <c:pt idx="4">
                  <c:v>0.23</c:v>
                </c:pt>
                <c:pt idx="5">
                  <c:v>0.18000000000000024</c:v>
                </c:pt>
              </c:numCache>
            </c:numRef>
          </c:val>
        </c:ser>
        <c:ser>
          <c:idx val="1"/>
          <c:order val="1"/>
          <c:tx>
            <c:strRef>
              <c:f>Sheet1!$C$1</c:f>
              <c:strCache>
                <c:ptCount val="1"/>
                <c:pt idx="0">
                  <c:v>Negative Effect</c:v>
                </c:pt>
              </c:strCache>
            </c:strRef>
          </c:tx>
          <c:spPr>
            <a:solidFill>
              <a:srgbClr val="C0504D"/>
            </a:solidFill>
          </c:spPr>
          <c:dLbls>
            <c:txPr>
              <a:bodyPr/>
              <a:lstStyle/>
              <a:p>
                <a:pPr>
                  <a:defRPr sz="1400"/>
                </a:pPr>
                <a:endParaRPr lang="en-US"/>
              </a:p>
            </c:txPr>
            <c:showVal val="1"/>
          </c:dLbls>
          <c:cat>
            <c:numRef>
              <c:f>Sheet1!$A$2:$A$7</c:f>
              <c:numCache>
                <c:formatCode>General</c:formatCode>
                <c:ptCount val="6"/>
                <c:pt idx="0">
                  <c:v>2008</c:v>
                </c:pt>
                <c:pt idx="1">
                  <c:v>2010</c:v>
                </c:pt>
                <c:pt idx="2">
                  <c:v>2008</c:v>
                </c:pt>
                <c:pt idx="3">
                  <c:v>2010</c:v>
                </c:pt>
                <c:pt idx="4">
                  <c:v>2008</c:v>
                </c:pt>
                <c:pt idx="5">
                  <c:v>2010</c:v>
                </c:pt>
              </c:numCache>
            </c:numRef>
          </c:cat>
          <c:val>
            <c:numRef>
              <c:f>Sheet1!$C$2:$C$7</c:f>
              <c:numCache>
                <c:formatCode>0%</c:formatCode>
                <c:ptCount val="6"/>
                <c:pt idx="0">
                  <c:v>0.54</c:v>
                </c:pt>
                <c:pt idx="1">
                  <c:v>0.58000000000000007</c:v>
                </c:pt>
                <c:pt idx="2">
                  <c:v>0.56999999999999995</c:v>
                </c:pt>
                <c:pt idx="3">
                  <c:v>0.56000000000000005</c:v>
                </c:pt>
                <c:pt idx="4">
                  <c:v>0.54</c:v>
                </c:pt>
                <c:pt idx="5">
                  <c:v>0.56999999999999995</c:v>
                </c:pt>
              </c:numCache>
            </c:numRef>
          </c:val>
        </c:ser>
        <c:dLbls>
          <c:showVal val="1"/>
        </c:dLbls>
        <c:axId val="84147200"/>
        <c:axId val="84222720"/>
      </c:barChart>
      <c:catAx>
        <c:axId val="84147200"/>
        <c:scaling>
          <c:orientation val="minMax"/>
        </c:scaling>
        <c:axPos val="b"/>
        <c:numFmt formatCode="General" sourceLinked="1"/>
        <c:tickLblPos val="nextTo"/>
        <c:crossAx val="84222720"/>
        <c:crosses val="autoZero"/>
        <c:auto val="1"/>
        <c:lblAlgn val="ctr"/>
        <c:lblOffset val="100"/>
      </c:catAx>
      <c:valAx>
        <c:axId val="84222720"/>
        <c:scaling>
          <c:orientation val="minMax"/>
          <c:max val="1"/>
        </c:scaling>
        <c:axPos val="l"/>
        <c:numFmt formatCode="0%" sourceLinked="1"/>
        <c:tickLblPos val="nextTo"/>
        <c:txPr>
          <a:bodyPr/>
          <a:lstStyle/>
          <a:p>
            <a:pPr>
              <a:defRPr b="0"/>
            </a:pPr>
            <a:endParaRPr lang="en-US"/>
          </a:p>
        </c:txPr>
        <c:crossAx val="84147200"/>
        <c:crosses val="autoZero"/>
        <c:crossBetween val="between"/>
        <c:majorUnit val="0.2"/>
      </c:valAx>
    </c:plotArea>
    <c:legend>
      <c:legendPos val="t"/>
      <c:layout>
        <c:manualLayout>
          <c:xMode val="edge"/>
          <c:yMode val="edge"/>
          <c:x val="0.12688183779007822"/>
          <c:y val="3.9564910155461354E-2"/>
          <c:w val="0.81219082144434962"/>
          <c:h val="8.7967519685039366E-2"/>
        </c:manualLayout>
      </c:layout>
      <c:txPr>
        <a:bodyPr/>
        <a:lstStyle/>
        <a:p>
          <a:pPr>
            <a:defRPr b="0"/>
          </a:pPr>
          <a:endParaRPr lang="en-US"/>
        </a:p>
      </c:txPr>
    </c:legend>
    <c:plotVisOnly val="1"/>
  </c:chart>
  <c:txPr>
    <a:bodyPr/>
    <a:lstStyle/>
    <a:p>
      <a:pPr>
        <a:defRPr sz="1800" b="1"/>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2B3523D-F403-4260-B89B-BA8C9341AC4B}">
      <dgm:prSet phldrT="[Text]"/>
      <dgm:spPr/>
      <dgm:t>
        <a:bodyPr/>
        <a:lstStyle/>
        <a:p>
          <a:r>
            <a:rPr lang="en-US" strike="noStrike" dirty="0" smtClean="0">
              <a:latin typeface="Arial" pitchFamily="34" charset="0"/>
              <a:cs typeface="Arial" pitchFamily="34" charset="0"/>
            </a:rPr>
            <a:t>97%</a:t>
          </a:r>
          <a:endParaRPr lang="en-US" strike="noStrike" dirty="0">
            <a:latin typeface="Arial" pitchFamily="34" charset="0"/>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dgm:spPr/>
      <dgm:t>
        <a:bodyPr/>
        <a:lstStyle/>
        <a:p>
          <a:r>
            <a:rPr lang="en-US" strike="noStrike" dirty="0" smtClean="0">
              <a:latin typeface="Arial" pitchFamily="34" charset="0"/>
              <a:cs typeface="Arial" pitchFamily="34" charset="0"/>
            </a:rPr>
            <a:t>People selling or delivering alcohol should verify that a person is 21 before they sell or deliver alcohol to that person.</a:t>
          </a:r>
          <a:endParaRPr lang="en-US"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pt>
    <dgm:pt modelId="{7860997D-DE76-40F9-8D78-652C29FBA6CC}" type="pres">
      <dgm:prSet presAssocID="{52B3523D-F403-4260-B89B-BA8C9341AC4B}" presName="parentText" presStyleLbl="node1" presStyleIdx="0" presStyleCnt="1">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AA48FDF5-D885-452C-B04E-CDBC3EB9E0AD}" type="presOf" srcId="{52B3523D-F403-4260-B89B-BA8C9341AC4B}" destId="{7860997D-DE76-40F9-8D78-652C29FBA6CC}"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D6591CF9-676B-4F1D-9A83-AA7F67BFC2BE}" type="presOf" srcId="{DB42A2F7-4790-411B-B59B-C5E504F0A49E}" destId="{E087675F-23F5-48D1-98CD-FBE15D0619E6}" srcOrd="0" destOrd="0" presId="urn:microsoft.com/office/officeart/2005/8/layout/vList5"/>
    <dgm:cxn modelId="{AFC92F6C-B0F9-42EF-AEB2-635DAB6CF45B}" type="presOf" srcId="{A5A75812-FE5A-4844-98D1-D3982D233DF9}" destId="{5221DF22-2E7D-48BF-9DA4-89329BD1BAA0}" srcOrd="0" destOrd="0" presId="urn:microsoft.com/office/officeart/2005/8/layout/vList5"/>
    <dgm:cxn modelId="{152B44A8-D288-4B42-B59A-6A53B3B40AEB}" type="presParOf" srcId="{5221DF22-2E7D-48BF-9DA4-89329BD1BAA0}" destId="{19140BD2-CFD4-4E93-8282-7449F3B178FB}" srcOrd="0" destOrd="0" presId="urn:microsoft.com/office/officeart/2005/8/layout/vList5"/>
    <dgm:cxn modelId="{DD47CAFA-73D6-4681-A626-098DE2C1612B}" type="presParOf" srcId="{19140BD2-CFD4-4E93-8282-7449F3B178FB}" destId="{7860997D-DE76-40F9-8D78-652C29FBA6CC}" srcOrd="0" destOrd="0" presId="urn:microsoft.com/office/officeart/2005/8/layout/vList5"/>
    <dgm:cxn modelId="{E4BE644E-AC09-4220-A0BD-9F4E9CC15770}" type="presParOf" srcId="{19140BD2-CFD4-4E93-8282-7449F3B178FB}" destId="{E087675F-23F5-48D1-98CD-FBE15D0619E6}"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2B3523D-F403-4260-B89B-BA8C9341AC4B}">
      <dgm:prSet phldrT="[Text]"/>
      <dgm:spPr/>
      <dgm:t>
        <a:bodyPr/>
        <a:lstStyle/>
        <a:p>
          <a:r>
            <a:rPr lang="en-US" dirty="0" smtClean="0">
              <a:latin typeface="Arial" pitchFamily="34" charset="0"/>
              <a:cs typeface="Arial" pitchFamily="34" charset="0"/>
            </a:rPr>
            <a:t>85%</a:t>
          </a:r>
          <a:endParaRPr lang="en-US" dirty="0">
            <a:latin typeface="Arial" pitchFamily="34" charset="0"/>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dgm:spPr/>
      <dgm:t>
        <a:bodyPr/>
        <a:lstStyle/>
        <a:p>
          <a:r>
            <a:rPr lang="en-US" dirty="0" smtClean="0">
              <a:latin typeface="Arial" pitchFamily="34" charset="0"/>
              <a:cs typeface="Arial" pitchFamily="34" charset="0"/>
            </a:rPr>
            <a:t>Parents, police officers, and retailers already have a difficult challenge keeping alcohol out of the hands of minors.  Getting rid of rules, regulations and safeguards could make the problem worse.</a:t>
          </a:r>
          <a:endParaRPr lang="en-US"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pt>
    <dgm:pt modelId="{7860997D-DE76-40F9-8D78-652C29FBA6CC}" type="pres">
      <dgm:prSet presAssocID="{52B3523D-F403-4260-B89B-BA8C9341AC4B}" presName="parentText" presStyleLbl="node1" presStyleIdx="0" presStyleCnt="1">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EFB26716-E048-4BDE-B9A8-C41EB5CE1B70}" type="presOf" srcId="{DB42A2F7-4790-411B-B59B-C5E504F0A49E}" destId="{E087675F-23F5-48D1-98CD-FBE15D0619E6}" srcOrd="0" destOrd="0" presId="urn:microsoft.com/office/officeart/2005/8/layout/vList5"/>
    <dgm:cxn modelId="{F145C862-125E-4923-B243-CC26C3BAEBEC}" type="presOf" srcId="{A5A75812-FE5A-4844-98D1-D3982D233DF9}" destId="{5221DF22-2E7D-48BF-9DA4-89329BD1BAA0}"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86ECF82E-0A75-4D8F-A3C8-EC4000E761B0}" type="presOf" srcId="{52B3523D-F403-4260-B89B-BA8C9341AC4B}" destId="{7860997D-DE76-40F9-8D78-652C29FBA6CC}" srcOrd="0" destOrd="0" presId="urn:microsoft.com/office/officeart/2005/8/layout/vList5"/>
    <dgm:cxn modelId="{46AF7575-A8D0-455B-9DFE-BAC7B5F8D740}" type="presParOf" srcId="{5221DF22-2E7D-48BF-9DA4-89329BD1BAA0}" destId="{19140BD2-CFD4-4E93-8282-7449F3B178FB}" srcOrd="0" destOrd="0" presId="urn:microsoft.com/office/officeart/2005/8/layout/vList5"/>
    <dgm:cxn modelId="{1DBE6230-18B3-4DBB-AEA4-463455133AA7}" type="presParOf" srcId="{19140BD2-CFD4-4E93-8282-7449F3B178FB}" destId="{7860997D-DE76-40F9-8D78-652C29FBA6CC}" srcOrd="0" destOrd="0" presId="urn:microsoft.com/office/officeart/2005/8/layout/vList5"/>
    <dgm:cxn modelId="{C01341CE-121A-4002-8773-74FC20FDE0E1}" type="presParOf" srcId="{19140BD2-CFD4-4E93-8282-7449F3B178FB}" destId="{E087675F-23F5-48D1-98CD-FBE15D0619E6}"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2B3523D-F403-4260-B89B-BA8C9341AC4B}">
      <dgm:prSet phldrT="[Text]"/>
      <dgm:spPr/>
      <dgm:t>
        <a:bodyPr/>
        <a:lstStyle/>
        <a:p>
          <a:r>
            <a:rPr lang="en-US" dirty="0" smtClean="0">
              <a:latin typeface="Arial" pitchFamily="34" charset="0"/>
              <a:cs typeface="Arial" pitchFamily="34" charset="0"/>
            </a:rPr>
            <a:t>87%</a:t>
          </a:r>
          <a:endParaRPr lang="en-US" dirty="0">
            <a:latin typeface="Arial" pitchFamily="34" charset="0"/>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dgm:spPr/>
      <dgm:t>
        <a:bodyPr/>
        <a:lstStyle/>
        <a:p>
          <a:r>
            <a:rPr lang="en-US" dirty="0" smtClean="0">
              <a:latin typeface="Arial" pitchFamily="34" charset="0"/>
              <a:cs typeface="Arial" pitchFamily="34" charset="0"/>
            </a:rPr>
            <a:t>State and local laws regarding alcohol regulations should be decided by lawmakers and citizens, not by judges.</a:t>
          </a:r>
          <a:endParaRPr lang="en-US"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pt>
    <dgm:pt modelId="{7860997D-DE76-40F9-8D78-652C29FBA6CC}" type="pres">
      <dgm:prSet presAssocID="{52B3523D-F403-4260-B89B-BA8C9341AC4B}" presName="parentText" presStyleLbl="node1" presStyleIdx="0" presStyleCnt="1">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7999A334-1BD5-4FB3-BBF6-3CB4EBD82767}" srcId="{52B3523D-F403-4260-B89B-BA8C9341AC4B}" destId="{DB42A2F7-4790-411B-B59B-C5E504F0A49E}" srcOrd="0" destOrd="0" parTransId="{81B4B56C-8333-4B73-8770-FA5F89DF47C4}" sibTransId="{5DBDEC44-F486-4DCD-A27E-4D8080506095}"/>
    <dgm:cxn modelId="{37D73686-52C4-481B-98CA-1AF75C52722F}" type="presOf" srcId="{A5A75812-FE5A-4844-98D1-D3982D233DF9}" destId="{5221DF22-2E7D-48BF-9DA4-89329BD1BAA0}" srcOrd="0" destOrd="0" presId="urn:microsoft.com/office/officeart/2005/8/layout/vList5"/>
    <dgm:cxn modelId="{C88124B1-8992-4933-8FF4-8F9D530B7111}" type="presOf" srcId="{DB42A2F7-4790-411B-B59B-C5E504F0A49E}" destId="{E087675F-23F5-48D1-98CD-FBE15D0619E6}" srcOrd="0" destOrd="0" presId="urn:microsoft.com/office/officeart/2005/8/layout/vList5"/>
    <dgm:cxn modelId="{9BF5DE2F-69E4-4B86-BF70-7AD0B5F21FC5}" type="presOf" srcId="{52B3523D-F403-4260-B89B-BA8C9341AC4B}" destId="{7860997D-DE76-40F9-8D78-652C29FBA6CC}" srcOrd="0" destOrd="0" presId="urn:microsoft.com/office/officeart/2005/8/layout/vList5"/>
    <dgm:cxn modelId="{8A5451F2-F8FA-49DF-BC4A-498522E02681}" type="presParOf" srcId="{5221DF22-2E7D-48BF-9DA4-89329BD1BAA0}" destId="{19140BD2-CFD4-4E93-8282-7449F3B178FB}" srcOrd="0" destOrd="0" presId="urn:microsoft.com/office/officeart/2005/8/layout/vList5"/>
    <dgm:cxn modelId="{C03EB790-D481-41E0-9BA8-CE16BF26ABD3}" type="presParOf" srcId="{19140BD2-CFD4-4E93-8282-7449F3B178FB}" destId="{7860997D-DE76-40F9-8D78-652C29FBA6CC}" srcOrd="0" destOrd="0" presId="urn:microsoft.com/office/officeart/2005/8/layout/vList5"/>
    <dgm:cxn modelId="{C46C2865-78ED-47F3-A680-5D3CD6677E8D}" type="presParOf" srcId="{19140BD2-CFD4-4E93-8282-7449F3B178FB}" destId="{E087675F-23F5-48D1-98CD-FBE15D0619E6}"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2B3523D-F403-4260-B89B-BA8C9341AC4B}">
      <dgm:prSet phldrT="[Text]"/>
      <dgm:spPr/>
      <dgm:t>
        <a:bodyPr/>
        <a:lstStyle/>
        <a:p>
          <a:r>
            <a:rPr lang="en-US" dirty="0" smtClean="0">
              <a:latin typeface="Arial" pitchFamily="34" charset="0"/>
              <a:cs typeface="Arial" pitchFamily="34" charset="0"/>
            </a:rPr>
            <a:t>83%</a:t>
          </a:r>
          <a:endParaRPr lang="en-US" dirty="0">
            <a:latin typeface="Arial" pitchFamily="34" charset="0"/>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dgm:spPr/>
      <dgm:t>
        <a:bodyPr/>
        <a:lstStyle/>
        <a:p>
          <a:r>
            <a:rPr lang="en-US" b="0" i="0" u="none" dirty="0" smtClean="0">
              <a:latin typeface="Arial" pitchFamily="34" charset="0"/>
              <a:cs typeface="Arial" pitchFamily="34" charset="0"/>
            </a:rPr>
            <a:t>Alcohol isn't like other consumer goods--it’s the only one with two Constitutional amendments.  This is why states should have the right to set laws around how, when, and to whom alcohol is sold.</a:t>
          </a:r>
          <a:endParaRPr lang="en-US"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pt>
    <dgm:pt modelId="{7860997D-DE76-40F9-8D78-652C29FBA6CC}" type="pres">
      <dgm:prSet presAssocID="{52B3523D-F403-4260-B89B-BA8C9341AC4B}" presName="parentText" presStyleLbl="node1" presStyleIdx="0" presStyleCnt="1">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dgm:presLayoutVars>
          <dgm:bulletEnabled val="1"/>
        </dgm:presLayoutVars>
      </dgm:prSet>
      <dgm:spPr/>
      <dgm:t>
        <a:bodyPr/>
        <a:lstStyle/>
        <a:p>
          <a:endParaRPr lang="en-US"/>
        </a:p>
      </dgm:t>
    </dgm:pt>
  </dgm:ptLst>
  <dgm:cxnLst>
    <dgm:cxn modelId="{5E3FFBEE-152F-45FB-A977-86DDB123989D}" type="presOf" srcId="{52B3523D-F403-4260-B89B-BA8C9341AC4B}" destId="{7860997D-DE76-40F9-8D78-652C29FBA6CC}" srcOrd="0" destOrd="0" presId="urn:microsoft.com/office/officeart/2005/8/layout/vList5"/>
    <dgm:cxn modelId="{039D0E36-2972-4907-9966-8F712A42BE59}" srcId="{A5A75812-FE5A-4844-98D1-D3982D233DF9}" destId="{52B3523D-F403-4260-B89B-BA8C9341AC4B}" srcOrd="0" destOrd="0" parTransId="{0CD7F9FF-3253-4D89-8056-07ECC4A64EBF}" sibTransId="{A505C42C-0C24-4916-A53D-C1CC7CDAFBF7}"/>
    <dgm:cxn modelId="{47E9B31E-520D-47F1-A6E2-4C0F452C30A5}" type="presOf" srcId="{A5A75812-FE5A-4844-98D1-D3982D233DF9}" destId="{5221DF22-2E7D-48BF-9DA4-89329BD1BAA0}" srcOrd="0" destOrd="0" presId="urn:microsoft.com/office/officeart/2005/8/layout/vList5"/>
    <dgm:cxn modelId="{AD98F9D3-FF97-41A5-AA9E-F280124C2AAB}" type="presOf" srcId="{DB42A2F7-4790-411B-B59B-C5E504F0A49E}" destId="{E087675F-23F5-48D1-98CD-FBE15D0619E6}"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4DC24978-8AA6-41C0-8442-71EAF10989DC}" type="presParOf" srcId="{5221DF22-2E7D-48BF-9DA4-89329BD1BAA0}" destId="{19140BD2-CFD4-4E93-8282-7449F3B178FB}" srcOrd="0" destOrd="0" presId="urn:microsoft.com/office/officeart/2005/8/layout/vList5"/>
    <dgm:cxn modelId="{BE741A32-0157-418F-AB7A-E369B8E620E1}" type="presParOf" srcId="{19140BD2-CFD4-4E93-8282-7449F3B178FB}" destId="{7860997D-DE76-40F9-8D78-652C29FBA6CC}" srcOrd="0" destOrd="0" presId="urn:microsoft.com/office/officeart/2005/8/layout/vList5"/>
    <dgm:cxn modelId="{5D8580CD-6D5B-4236-AAA8-091E378EEC8B}" type="presParOf" srcId="{19140BD2-CFD4-4E93-8282-7449F3B178FB}" destId="{E087675F-23F5-48D1-98CD-FBE15D0619E6}"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A75812-FE5A-4844-98D1-D3982D233DF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2B3523D-F403-4260-B89B-BA8C9341AC4B}">
      <dgm:prSet phldrT="[Text]"/>
      <dgm:spPr/>
      <dgm:t>
        <a:bodyPr/>
        <a:lstStyle/>
        <a:p>
          <a:r>
            <a:rPr lang="en-US" strike="noStrike" dirty="0" smtClean="0">
              <a:latin typeface="Arial" pitchFamily="34" charset="0"/>
              <a:cs typeface="Arial" pitchFamily="34" charset="0"/>
            </a:rPr>
            <a:t>83%</a:t>
          </a:r>
          <a:endParaRPr lang="en-US" strike="noStrike" dirty="0">
            <a:latin typeface="Arial" pitchFamily="34" charset="0"/>
            <a:cs typeface="Arial" pitchFamily="34" charset="0"/>
          </a:endParaRPr>
        </a:p>
      </dgm:t>
    </dgm:pt>
    <dgm:pt modelId="{0CD7F9FF-3253-4D89-8056-07ECC4A64EBF}" type="parTrans" cxnId="{039D0E36-2972-4907-9966-8F712A42BE59}">
      <dgm:prSet/>
      <dgm:spPr/>
      <dgm:t>
        <a:bodyPr/>
        <a:lstStyle/>
        <a:p>
          <a:endParaRPr lang="en-US"/>
        </a:p>
      </dgm:t>
    </dgm:pt>
    <dgm:pt modelId="{A505C42C-0C24-4916-A53D-C1CC7CDAFBF7}" type="sibTrans" cxnId="{039D0E36-2972-4907-9966-8F712A42BE59}">
      <dgm:prSet/>
      <dgm:spPr/>
      <dgm:t>
        <a:bodyPr/>
        <a:lstStyle/>
        <a:p>
          <a:endParaRPr lang="en-US"/>
        </a:p>
      </dgm:t>
    </dgm:pt>
    <dgm:pt modelId="{DB42A2F7-4790-411B-B59B-C5E504F0A49E}">
      <dgm:prSet phldrT="[Text]"/>
      <dgm:spPr/>
      <dgm:t>
        <a:bodyPr/>
        <a:lstStyle/>
        <a:p>
          <a:r>
            <a:rPr lang="en-US" strike="noStrike" dirty="0" smtClean="0">
              <a:latin typeface="Arial" pitchFamily="34" charset="0"/>
              <a:cs typeface="Arial" pitchFamily="34" charset="0"/>
            </a:rPr>
            <a:t>With the overwhelming majority of alcohol sold in the United States being manufactured by foreign-owned global corporations, it is more important than ever that states and localities maintain their ability to regulate alcohol.</a:t>
          </a:r>
          <a:endParaRPr lang="en-US" strike="noStrike" dirty="0">
            <a:latin typeface="Arial" pitchFamily="34" charset="0"/>
            <a:cs typeface="Arial" pitchFamily="34" charset="0"/>
          </a:endParaRPr>
        </a:p>
      </dgm:t>
    </dgm:pt>
    <dgm:pt modelId="{5DBDEC44-F486-4DCD-A27E-4D8080506095}" type="sibTrans" cxnId="{7999A334-1BD5-4FB3-BBF6-3CB4EBD82767}">
      <dgm:prSet/>
      <dgm:spPr/>
      <dgm:t>
        <a:bodyPr/>
        <a:lstStyle/>
        <a:p>
          <a:endParaRPr lang="en-US"/>
        </a:p>
      </dgm:t>
    </dgm:pt>
    <dgm:pt modelId="{81B4B56C-8333-4B73-8770-FA5F89DF47C4}" type="parTrans" cxnId="{7999A334-1BD5-4FB3-BBF6-3CB4EBD82767}">
      <dgm:prSet/>
      <dgm:spPr/>
      <dgm:t>
        <a:bodyPr/>
        <a:lstStyle/>
        <a:p>
          <a:endParaRPr lang="en-US"/>
        </a:p>
      </dgm:t>
    </dgm:pt>
    <dgm:pt modelId="{5221DF22-2E7D-48BF-9DA4-89329BD1BAA0}" type="pres">
      <dgm:prSet presAssocID="{A5A75812-FE5A-4844-98D1-D3982D233DF9}" presName="Name0" presStyleCnt="0">
        <dgm:presLayoutVars>
          <dgm:dir/>
          <dgm:animLvl val="lvl"/>
          <dgm:resizeHandles val="exact"/>
        </dgm:presLayoutVars>
      </dgm:prSet>
      <dgm:spPr/>
      <dgm:t>
        <a:bodyPr/>
        <a:lstStyle/>
        <a:p>
          <a:endParaRPr lang="en-US"/>
        </a:p>
      </dgm:t>
    </dgm:pt>
    <dgm:pt modelId="{19140BD2-CFD4-4E93-8282-7449F3B178FB}" type="pres">
      <dgm:prSet presAssocID="{52B3523D-F403-4260-B89B-BA8C9341AC4B}" presName="linNode" presStyleCnt="0"/>
      <dgm:spPr/>
    </dgm:pt>
    <dgm:pt modelId="{7860997D-DE76-40F9-8D78-652C29FBA6CC}" type="pres">
      <dgm:prSet presAssocID="{52B3523D-F403-4260-B89B-BA8C9341AC4B}" presName="parentText" presStyleLbl="node1" presStyleIdx="0" presStyleCnt="1">
        <dgm:presLayoutVars>
          <dgm:chMax val="1"/>
          <dgm:bulletEnabled val="1"/>
        </dgm:presLayoutVars>
      </dgm:prSet>
      <dgm:spPr/>
      <dgm:t>
        <a:bodyPr/>
        <a:lstStyle/>
        <a:p>
          <a:endParaRPr lang="en-US"/>
        </a:p>
      </dgm:t>
    </dgm:pt>
    <dgm:pt modelId="{E087675F-23F5-48D1-98CD-FBE15D0619E6}" type="pres">
      <dgm:prSet presAssocID="{52B3523D-F403-4260-B89B-BA8C9341AC4B}" presName="descendantText" presStyleLbl="alignAccFollowNode1" presStyleIdx="0" presStyleCnt="1">
        <dgm:presLayoutVars>
          <dgm:bulletEnabled val="1"/>
        </dgm:presLayoutVars>
      </dgm:prSet>
      <dgm:spPr/>
      <dgm:t>
        <a:bodyPr/>
        <a:lstStyle/>
        <a:p>
          <a:endParaRPr lang="en-US"/>
        </a:p>
      </dgm:t>
    </dgm:pt>
  </dgm:ptLst>
  <dgm:cxnLst>
    <dgm:cxn modelId="{039D0E36-2972-4907-9966-8F712A42BE59}" srcId="{A5A75812-FE5A-4844-98D1-D3982D233DF9}" destId="{52B3523D-F403-4260-B89B-BA8C9341AC4B}" srcOrd="0" destOrd="0" parTransId="{0CD7F9FF-3253-4D89-8056-07ECC4A64EBF}" sibTransId="{A505C42C-0C24-4916-A53D-C1CC7CDAFBF7}"/>
    <dgm:cxn modelId="{B7B2E4CD-04DC-4477-B205-700AE5042D25}" type="presOf" srcId="{52B3523D-F403-4260-B89B-BA8C9341AC4B}" destId="{7860997D-DE76-40F9-8D78-652C29FBA6CC}" srcOrd="0" destOrd="0" presId="urn:microsoft.com/office/officeart/2005/8/layout/vList5"/>
    <dgm:cxn modelId="{7999A334-1BD5-4FB3-BBF6-3CB4EBD82767}" srcId="{52B3523D-F403-4260-B89B-BA8C9341AC4B}" destId="{DB42A2F7-4790-411B-B59B-C5E504F0A49E}" srcOrd="0" destOrd="0" parTransId="{81B4B56C-8333-4B73-8770-FA5F89DF47C4}" sibTransId="{5DBDEC44-F486-4DCD-A27E-4D8080506095}"/>
    <dgm:cxn modelId="{44057E50-9E43-411E-8BDE-9FB1344B5603}" type="presOf" srcId="{DB42A2F7-4790-411B-B59B-C5E504F0A49E}" destId="{E087675F-23F5-48D1-98CD-FBE15D0619E6}" srcOrd="0" destOrd="0" presId="urn:microsoft.com/office/officeart/2005/8/layout/vList5"/>
    <dgm:cxn modelId="{709E791F-21BA-4BDE-821D-0BC5F3401C0D}" type="presOf" srcId="{A5A75812-FE5A-4844-98D1-D3982D233DF9}" destId="{5221DF22-2E7D-48BF-9DA4-89329BD1BAA0}" srcOrd="0" destOrd="0" presId="urn:microsoft.com/office/officeart/2005/8/layout/vList5"/>
    <dgm:cxn modelId="{156EA14D-B05C-4BC5-A2BA-8C946B378E4F}" type="presParOf" srcId="{5221DF22-2E7D-48BF-9DA4-89329BD1BAA0}" destId="{19140BD2-CFD4-4E93-8282-7449F3B178FB}" srcOrd="0" destOrd="0" presId="urn:microsoft.com/office/officeart/2005/8/layout/vList5"/>
    <dgm:cxn modelId="{5CCD277F-DA2B-47B1-9555-0A0C088842C7}" type="presParOf" srcId="{19140BD2-CFD4-4E93-8282-7449F3B178FB}" destId="{7860997D-DE76-40F9-8D78-652C29FBA6CC}" srcOrd="0" destOrd="0" presId="urn:microsoft.com/office/officeart/2005/8/layout/vList5"/>
    <dgm:cxn modelId="{39534E66-50F6-4FB7-A565-FE12E8876A01}" type="presParOf" srcId="{19140BD2-CFD4-4E93-8282-7449F3B178FB}" destId="{E087675F-23F5-48D1-98CD-FBE15D0619E6}" srcOrd="1" destOrd="0" presId="urn:microsoft.com/office/officeart/2005/8/layout/vList5"/>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87675F-23F5-48D1-98CD-FBE15D0619E6}">
      <dsp:nvSpPr>
        <dsp:cNvPr id="0" name=""/>
        <dsp:cNvSpPr/>
      </dsp:nvSpPr>
      <dsp:spPr>
        <a:xfrm rot="5400000">
          <a:off x="4486656" y="-1327404"/>
          <a:ext cx="2011679" cy="516940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strike="noStrike" kern="1200" dirty="0" smtClean="0">
              <a:latin typeface="Arial" pitchFamily="34" charset="0"/>
              <a:cs typeface="Arial" pitchFamily="34" charset="0"/>
            </a:rPr>
            <a:t>People selling or delivering alcohol should verify that a person is 21 before they sell or deliver alcohol to that person.</a:t>
          </a:r>
          <a:endParaRPr lang="en-US" sz="2600" strike="noStrike" kern="1200" dirty="0">
            <a:latin typeface="Arial" pitchFamily="34" charset="0"/>
            <a:cs typeface="Arial" pitchFamily="34" charset="0"/>
          </a:endParaRPr>
        </a:p>
      </dsp:txBody>
      <dsp:txXfrm rot="5400000">
        <a:off x="4486656" y="-1327404"/>
        <a:ext cx="2011679" cy="5169408"/>
      </dsp:txXfrm>
    </dsp:sp>
    <dsp:sp modelId="{7860997D-DE76-40F9-8D78-652C29FBA6CC}">
      <dsp:nvSpPr>
        <dsp:cNvPr id="0" name=""/>
        <dsp:cNvSpPr/>
      </dsp:nvSpPr>
      <dsp:spPr>
        <a:xfrm>
          <a:off x="0" y="0"/>
          <a:ext cx="2907792" cy="25145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strike="noStrike" kern="1200" dirty="0" smtClean="0">
              <a:latin typeface="Arial" pitchFamily="34" charset="0"/>
              <a:cs typeface="Arial" pitchFamily="34" charset="0"/>
            </a:rPr>
            <a:t>97%</a:t>
          </a:r>
          <a:endParaRPr lang="en-US" sz="6500" strike="noStrike" kern="1200" dirty="0">
            <a:latin typeface="Arial" pitchFamily="34" charset="0"/>
            <a:cs typeface="Arial" pitchFamily="34" charset="0"/>
          </a:endParaRPr>
        </a:p>
      </dsp:txBody>
      <dsp:txXfrm>
        <a:off x="0" y="0"/>
        <a:ext cx="2907792" cy="25145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87675F-23F5-48D1-98CD-FBE15D0619E6}">
      <dsp:nvSpPr>
        <dsp:cNvPr id="0" name=""/>
        <dsp:cNvSpPr/>
      </dsp:nvSpPr>
      <dsp:spPr>
        <a:xfrm rot="5400000">
          <a:off x="4486656" y="-1327404"/>
          <a:ext cx="2011679" cy="516940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latin typeface="Arial" pitchFamily="34" charset="0"/>
              <a:cs typeface="Arial" pitchFamily="34" charset="0"/>
            </a:rPr>
            <a:t>Parents, police officers, and retailers already have a difficult challenge keeping alcohol out of the hands of minors.  Getting rid of rules, regulations and safeguards could make the problem worse.</a:t>
          </a:r>
          <a:endParaRPr lang="en-US" sz="2100" kern="1200" dirty="0">
            <a:latin typeface="Arial" pitchFamily="34" charset="0"/>
            <a:cs typeface="Arial" pitchFamily="34" charset="0"/>
          </a:endParaRPr>
        </a:p>
      </dsp:txBody>
      <dsp:txXfrm rot="5400000">
        <a:off x="4486656" y="-1327404"/>
        <a:ext cx="2011679" cy="5169408"/>
      </dsp:txXfrm>
    </dsp:sp>
    <dsp:sp modelId="{7860997D-DE76-40F9-8D78-652C29FBA6CC}">
      <dsp:nvSpPr>
        <dsp:cNvPr id="0" name=""/>
        <dsp:cNvSpPr/>
      </dsp:nvSpPr>
      <dsp:spPr>
        <a:xfrm>
          <a:off x="0" y="0"/>
          <a:ext cx="2907792" cy="25145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smtClean="0">
              <a:latin typeface="Arial" pitchFamily="34" charset="0"/>
              <a:cs typeface="Arial" pitchFamily="34" charset="0"/>
            </a:rPr>
            <a:t>85%</a:t>
          </a:r>
          <a:endParaRPr lang="en-US" sz="6500" kern="1200" dirty="0">
            <a:latin typeface="Arial" pitchFamily="34" charset="0"/>
            <a:cs typeface="Arial" pitchFamily="34" charset="0"/>
          </a:endParaRPr>
        </a:p>
      </dsp:txBody>
      <dsp:txXfrm>
        <a:off x="0" y="0"/>
        <a:ext cx="2907792" cy="251459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87675F-23F5-48D1-98CD-FBE15D0619E6}">
      <dsp:nvSpPr>
        <dsp:cNvPr id="0" name=""/>
        <dsp:cNvSpPr/>
      </dsp:nvSpPr>
      <dsp:spPr>
        <a:xfrm rot="5400000">
          <a:off x="4486656" y="-1327404"/>
          <a:ext cx="2011679" cy="516940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latin typeface="Arial" pitchFamily="34" charset="0"/>
              <a:cs typeface="Arial" pitchFamily="34" charset="0"/>
            </a:rPr>
            <a:t>State and local laws regarding alcohol regulations should be decided by lawmakers and citizens, not by judges.</a:t>
          </a:r>
          <a:endParaRPr lang="en-US" sz="2700" kern="1200" dirty="0">
            <a:latin typeface="Arial" pitchFamily="34" charset="0"/>
            <a:cs typeface="Arial" pitchFamily="34" charset="0"/>
          </a:endParaRPr>
        </a:p>
      </dsp:txBody>
      <dsp:txXfrm rot="5400000">
        <a:off x="4486656" y="-1327404"/>
        <a:ext cx="2011679" cy="5169408"/>
      </dsp:txXfrm>
    </dsp:sp>
    <dsp:sp modelId="{7860997D-DE76-40F9-8D78-652C29FBA6CC}">
      <dsp:nvSpPr>
        <dsp:cNvPr id="0" name=""/>
        <dsp:cNvSpPr/>
      </dsp:nvSpPr>
      <dsp:spPr>
        <a:xfrm>
          <a:off x="0" y="0"/>
          <a:ext cx="2907792" cy="25145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smtClean="0">
              <a:latin typeface="Arial" pitchFamily="34" charset="0"/>
              <a:cs typeface="Arial" pitchFamily="34" charset="0"/>
            </a:rPr>
            <a:t>87%</a:t>
          </a:r>
          <a:endParaRPr lang="en-US" sz="6500" kern="1200" dirty="0">
            <a:latin typeface="Arial" pitchFamily="34" charset="0"/>
            <a:cs typeface="Arial" pitchFamily="34" charset="0"/>
          </a:endParaRPr>
        </a:p>
      </dsp:txBody>
      <dsp:txXfrm>
        <a:off x="0" y="0"/>
        <a:ext cx="2907792" cy="251459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87675F-23F5-48D1-98CD-FBE15D0619E6}">
      <dsp:nvSpPr>
        <dsp:cNvPr id="0" name=""/>
        <dsp:cNvSpPr/>
      </dsp:nvSpPr>
      <dsp:spPr>
        <a:xfrm rot="5400000">
          <a:off x="4486656" y="-1327404"/>
          <a:ext cx="2011679" cy="516940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b="0" i="0" u="none" kern="1200" dirty="0" smtClean="0">
              <a:latin typeface="Arial" pitchFamily="34" charset="0"/>
              <a:cs typeface="Arial" pitchFamily="34" charset="0"/>
            </a:rPr>
            <a:t>Alcohol isn't like other consumer goods--it’s the only one with two Constitutional amendments.  This is why states should have the right to set laws around how, when, and to whom alcohol is sold.</a:t>
          </a:r>
          <a:endParaRPr lang="en-US" sz="2100" kern="1200" dirty="0">
            <a:latin typeface="Arial" pitchFamily="34" charset="0"/>
            <a:cs typeface="Arial" pitchFamily="34" charset="0"/>
          </a:endParaRPr>
        </a:p>
      </dsp:txBody>
      <dsp:txXfrm rot="5400000">
        <a:off x="4486656" y="-1327404"/>
        <a:ext cx="2011679" cy="5169408"/>
      </dsp:txXfrm>
    </dsp:sp>
    <dsp:sp modelId="{7860997D-DE76-40F9-8D78-652C29FBA6CC}">
      <dsp:nvSpPr>
        <dsp:cNvPr id="0" name=""/>
        <dsp:cNvSpPr/>
      </dsp:nvSpPr>
      <dsp:spPr>
        <a:xfrm>
          <a:off x="0" y="0"/>
          <a:ext cx="2907792" cy="25145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smtClean="0">
              <a:latin typeface="Arial" pitchFamily="34" charset="0"/>
              <a:cs typeface="Arial" pitchFamily="34" charset="0"/>
            </a:rPr>
            <a:t>83%</a:t>
          </a:r>
          <a:endParaRPr lang="en-US" sz="6500" kern="1200" dirty="0">
            <a:latin typeface="Arial" pitchFamily="34" charset="0"/>
            <a:cs typeface="Arial" pitchFamily="34" charset="0"/>
          </a:endParaRPr>
        </a:p>
      </dsp:txBody>
      <dsp:txXfrm>
        <a:off x="0" y="0"/>
        <a:ext cx="2907792" cy="251459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87675F-23F5-48D1-98CD-FBE15D0619E6}">
      <dsp:nvSpPr>
        <dsp:cNvPr id="0" name=""/>
        <dsp:cNvSpPr/>
      </dsp:nvSpPr>
      <dsp:spPr>
        <a:xfrm rot="5400000">
          <a:off x="4486656" y="-1327404"/>
          <a:ext cx="2011679" cy="516940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strike="noStrike" kern="1200" dirty="0" smtClean="0">
              <a:latin typeface="Arial" pitchFamily="34" charset="0"/>
              <a:cs typeface="Arial" pitchFamily="34" charset="0"/>
            </a:rPr>
            <a:t>With the overwhelming majority of alcohol sold in the United States being manufactured by foreign-owned global corporations, it is more important than ever that states and localities maintain their ability to regulate alcohol.</a:t>
          </a:r>
          <a:endParaRPr lang="en-US" sz="2100" strike="noStrike" kern="1200" dirty="0">
            <a:latin typeface="Arial" pitchFamily="34" charset="0"/>
            <a:cs typeface="Arial" pitchFamily="34" charset="0"/>
          </a:endParaRPr>
        </a:p>
      </dsp:txBody>
      <dsp:txXfrm rot="5400000">
        <a:off x="4486656" y="-1327404"/>
        <a:ext cx="2011679" cy="5169408"/>
      </dsp:txXfrm>
    </dsp:sp>
    <dsp:sp modelId="{7860997D-DE76-40F9-8D78-652C29FBA6CC}">
      <dsp:nvSpPr>
        <dsp:cNvPr id="0" name=""/>
        <dsp:cNvSpPr/>
      </dsp:nvSpPr>
      <dsp:spPr>
        <a:xfrm>
          <a:off x="0" y="0"/>
          <a:ext cx="2907792" cy="25145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strike="noStrike" kern="1200" dirty="0" smtClean="0">
              <a:latin typeface="Arial" pitchFamily="34" charset="0"/>
              <a:cs typeface="Arial" pitchFamily="34" charset="0"/>
            </a:rPr>
            <a:t>83%</a:t>
          </a:r>
          <a:endParaRPr lang="en-US" sz="6500" strike="noStrike" kern="1200" dirty="0">
            <a:latin typeface="Arial" pitchFamily="34" charset="0"/>
            <a:cs typeface="Arial" pitchFamily="34" charset="0"/>
          </a:endParaRPr>
        </a:p>
      </dsp:txBody>
      <dsp:txXfrm>
        <a:off x="0" y="0"/>
        <a:ext cx="2907792" cy="251459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C0D1D92-91A3-4BC0-8E27-0F57D85C4759}" type="datetimeFigureOut">
              <a:rPr lang="en-US"/>
              <a:pPr>
                <a:defRPr/>
              </a:pPr>
              <a:t>4/29/2010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EA8EA86-5839-4555-BD69-29BA3037B7A9}"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F005924-ED71-4BB2-8115-AC57281323F0}" type="datetimeFigureOut">
              <a:rPr lang="en-US"/>
              <a:pPr>
                <a:defRPr/>
              </a:pPr>
              <a:t>4/29/2010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A2C7F1E-5722-45CF-8282-0CE2466C69F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1144588" y="687388"/>
            <a:ext cx="4572000" cy="3429000"/>
          </a:xfrm>
          <a:noFill/>
          <a:ln>
            <a:solidFill>
              <a:srgbClr val="000000"/>
            </a:solidFill>
            <a:miter lim="800000"/>
            <a:headEnd/>
            <a:tailEnd/>
          </a:ln>
        </p:spPr>
      </p:sp>
      <p:sp>
        <p:nvSpPr>
          <p:cNvPr id="38915" name="Rectangle 3"/>
          <p:cNvSpPr>
            <a:spLocks noGrp="1" noChangeArrowheads="1"/>
          </p:cNvSpPr>
          <p:nvPr>
            <p:ph type="body" idx="1"/>
          </p:nvPr>
        </p:nvSpPr>
        <p:spPr bwMode="auto">
          <a:xfrm>
            <a:off x="685800" y="4343400"/>
            <a:ext cx="5486400" cy="4113213"/>
          </a:xfrm>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70EEA1-A05A-47E8-BF9F-E036EB289907}" type="slidenum">
              <a:rPr lang="en-US" smtClean="0"/>
              <a:pPr fontAlgn="base">
                <a:spcBef>
                  <a:spcPct val="0"/>
                </a:spcBef>
                <a:spcAft>
                  <a:spcPct val="0"/>
                </a:spcAft>
                <a:defRPr/>
              </a:pPr>
              <a:t>10</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8288AA-0B9F-445F-BF22-1BCB8984DF59}" type="slidenum">
              <a:rPr lang="en-US" smtClean="0"/>
              <a:pPr fontAlgn="base">
                <a:spcBef>
                  <a:spcPct val="0"/>
                </a:spcBef>
                <a:spcAft>
                  <a:spcPct val="0"/>
                </a:spcAft>
                <a:defRPr/>
              </a:pPr>
              <a:t>11</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8288AA-0B9F-445F-BF22-1BCB8984DF59}" type="slidenum">
              <a:rPr lang="en-US" smtClean="0"/>
              <a:pPr fontAlgn="base">
                <a:spcBef>
                  <a:spcPct val="0"/>
                </a:spcBef>
                <a:spcAft>
                  <a:spcPct val="0"/>
                </a:spcAft>
                <a:defRPr/>
              </a:pPr>
              <a:t>12</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0400D9-2CB3-4FFF-B6E1-753C6493B856}" type="slidenum">
              <a:rPr lang="en-US" smtClean="0"/>
              <a:pPr fontAlgn="base">
                <a:spcBef>
                  <a:spcPct val="0"/>
                </a:spcBef>
                <a:spcAft>
                  <a:spcPct val="0"/>
                </a:spcAft>
                <a:defRPr/>
              </a:pPr>
              <a:t>13</a:t>
            </a:fld>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C60C29-AEFA-46F5-B70A-DC30620A31EF}" type="slidenum">
              <a:rPr lang="en-US" smtClean="0"/>
              <a:pPr fontAlgn="base">
                <a:spcBef>
                  <a:spcPct val="0"/>
                </a:spcBef>
                <a:spcAft>
                  <a:spcPct val="0"/>
                </a:spcAft>
                <a:defRPr/>
              </a:pPr>
              <a:t>14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432068-1F22-42BE-9EAE-A106778F5A34}" type="slidenum">
              <a:rPr lang="en-US" smtClean="0"/>
              <a:pPr fontAlgn="base">
                <a:spcBef>
                  <a:spcPct val="0"/>
                </a:spcBef>
                <a:spcAft>
                  <a:spcPct val="0"/>
                </a:spcAft>
                <a:defRPr/>
              </a:pPr>
              <a:t>15</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C60C29-AEFA-46F5-B70A-DC30620A31EF}" type="slidenum">
              <a:rPr lang="en-US" smtClean="0"/>
              <a:pPr fontAlgn="base">
                <a:spcBef>
                  <a:spcPct val="0"/>
                </a:spcBef>
                <a:spcAft>
                  <a:spcPct val="0"/>
                </a:spcAft>
                <a:defRPr/>
              </a:pPr>
              <a:t>16</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C60C29-AEFA-46F5-B70A-DC30620A31EF}" type="slidenum">
              <a:rPr lang="en-US" smtClean="0"/>
              <a:pPr fontAlgn="base">
                <a:spcBef>
                  <a:spcPct val="0"/>
                </a:spcBef>
                <a:spcAft>
                  <a:spcPct val="0"/>
                </a:spcAft>
                <a:defRPr/>
              </a:pPr>
              <a:t>17</a:t>
            </a:fld>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0400D9-2CB3-4FFF-B6E1-753C6493B856}" type="slidenum">
              <a:rPr lang="en-US" smtClean="0"/>
              <a:pPr fontAlgn="base">
                <a:spcBef>
                  <a:spcPct val="0"/>
                </a:spcBef>
                <a:spcAft>
                  <a:spcPct val="0"/>
                </a:spcAft>
                <a:defRPr/>
              </a:pPr>
              <a:t>18</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43127E-77BF-4172-B2BB-E9628F299CAE}" type="slidenum">
              <a:rPr lang="en-US" smtClean="0"/>
              <a:pPr fontAlgn="base">
                <a:spcBef>
                  <a:spcPct val="0"/>
                </a:spcBef>
                <a:spcAft>
                  <a:spcPct val="0"/>
                </a:spcAft>
                <a:defRPr/>
              </a:pPr>
              <a:t>2</a:t>
            </a:fld>
            <a:endParaRPr lang="en-US" dirty="0" smtClean="0"/>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994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A2C7F1E-5722-45CF-8282-0CE2466C69F3}"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432068-1F22-42BE-9EAE-A106778F5A34}" type="slidenum">
              <a:rPr lang="en-US" smtClean="0"/>
              <a:pPr fontAlgn="base">
                <a:spcBef>
                  <a:spcPct val="0"/>
                </a:spcBef>
                <a:spcAft>
                  <a:spcPct val="0"/>
                </a:spcAft>
                <a:defRPr/>
              </a:pPr>
              <a:t>4</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40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432068-1F22-42BE-9EAE-A106778F5A34}" type="slidenum">
              <a:rPr lang="en-US" smtClean="0"/>
              <a:pPr fontAlgn="base">
                <a:spcBef>
                  <a:spcPct val="0"/>
                </a:spcBef>
                <a:spcAft>
                  <a:spcPct val="0"/>
                </a:spcAft>
                <a:defRPr/>
              </a:pPr>
              <a:t>5</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70F482-2AD8-410D-A1B7-483266F12F53}" type="slidenum">
              <a:rPr lang="en-US" smtClean="0"/>
              <a:pPr fontAlgn="base">
                <a:spcBef>
                  <a:spcPct val="0"/>
                </a:spcBef>
                <a:spcAft>
                  <a:spcPct val="0"/>
                </a:spcAft>
                <a:defRPr/>
              </a:pPr>
              <a:t>6</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8288AA-0B9F-445F-BF22-1BCB8984DF59}" type="slidenum">
              <a:rPr lang="en-US" smtClean="0"/>
              <a:pPr fontAlgn="base">
                <a:spcBef>
                  <a:spcPct val="0"/>
                </a:spcBef>
                <a:spcAft>
                  <a:spcPct val="0"/>
                </a:spcAft>
                <a:defRPr/>
              </a:pPr>
              <a:t>7</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FB608E-47DC-4EE8-B68D-173769EE4155}" type="slidenum">
              <a:rPr lang="en-US" smtClean="0"/>
              <a:pPr fontAlgn="base">
                <a:spcBef>
                  <a:spcPct val="0"/>
                </a:spcBef>
                <a:spcAft>
                  <a:spcPct val="0"/>
                </a:spcAft>
                <a:defRPr/>
              </a:pPr>
              <a:t>8</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FB608E-47DC-4EE8-B68D-173769EE4155}" type="slidenum">
              <a:rPr lang="en-US" smtClean="0"/>
              <a:pPr fontAlgn="base">
                <a:spcBef>
                  <a:spcPct val="0"/>
                </a:spcBef>
                <a:spcAft>
                  <a:spcPct val="0"/>
                </a:spcAft>
                <a:defRPr/>
              </a:pPr>
              <a:t>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6096000" y="6356350"/>
            <a:ext cx="2133600" cy="365125"/>
          </a:xfrm>
        </p:spPr>
        <p:txBody>
          <a:bodyPr/>
          <a:lstStyle>
            <a:lvl1pPr algn="r">
              <a:defRPr sz="1200">
                <a:solidFill>
                  <a:schemeClr val="tx1">
                    <a:tint val="75000"/>
                  </a:schemeClr>
                </a:solidFill>
              </a:defRPr>
            </a:lvl1pPr>
          </a:lstStyle>
          <a:p>
            <a:pPr>
              <a:defRPr/>
            </a:pPr>
            <a:fld id="{2F92AE6F-958F-4C4A-AA16-3D1F2757417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203A6AB-D6AA-4A93-8994-501BED82F998}" type="datetime1">
              <a:rPr lang="en-US"/>
              <a:pPr>
                <a:defRPr/>
              </a:pPr>
              <a:t>4/29/2010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D331670F-6706-4B35-BAF6-9B0F87E8F6E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52600" y="609600"/>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CF738CE-1169-4B59-B3B6-6BA980E0AE35}" type="datetime1">
              <a:rPr lang="en-US"/>
              <a:pPr>
                <a:defRPr/>
              </a:pPr>
              <a:t>4/29/2010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3941BDC2-6EBF-44F9-B791-8BF157705910}"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FFBAA58-1644-465B-BD8F-1491AE96629F}" type="datetime1">
              <a:rPr lang="en-US"/>
              <a:pPr>
                <a:defRPr/>
              </a:pPr>
              <a:t>4/29/2010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DA8DE3C-A816-47C0-9C7F-FD57F04BF4CB}"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E590A8E-29A2-4996-ACD9-E2F3437E9EAF}" type="datetime1">
              <a:rPr lang="en-US"/>
              <a:pPr>
                <a:defRPr/>
              </a:pPr>
              <a:t>4/29/2010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A8F2275-C822-4359-92AF-8D67209014B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6"/>
          <p:cNvSpPr>
            <a:spLocks noChangeArrowheads="1"/>
          </p:cNvSpPr>
          <p:nvPr userDrawn="1"/>
        </p:nvSpPr>
        <p:spPr bwMode="auto">
          <a:xfrm>
            <a:off x="0" y="254000"/>
            <a:ext cx="635000" cy="3187700"/>
          </a:xfrm>
          <a:prstGeom prst="rect">
            <a:avLst/>
          </a:prstGeom>
          <a:gradFill rotWithShape="1">
            <a:gsLst>
              <a:gs pos="0">
                <a:srgbClr val="4D4D4D"/>
              </a:gs>
              <a:gs pos="100000">
                <a:srgbClr val="4D4D4D">
                  <a:gamma/>
                  <a:tint val="0"/>
                  <a:invGamma/>
                </a:srgbClr>
              </a:gs>
            </a:gsLst>
            <a:lin ang="5400000" scaled="1"/>
          </a:gradFill>
          <a:ln w="9525">
            <a:noFill/>
            <a:miter lim="800000"/>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sp>
        <p:nvSpPr>
          <p:cNvPr id="3" name="Rectangle 8"/>
          <p:cNvSpPr>
            <a:spLocks noChangeArrowheads="1"/>
          </p:cNvSpPr>
          <p:nvPr userDrawn="1"/>
        </p:nvSpPr>
        <p:spPr bwMode="auto">
          <a:xfrm>
            <a:off x="0" y="0"/>
            <a:ext cx="9144000" cy="266700"/>
          </a:xfrm>
          <a:prstGeom prst="rect">
            <a:avLst/>
          </a:prstGeom>
          <a:solidFill>
            <a:srgbClr val="001D7A"/>
          </a:solidFill>
          <a:ln w="9525">
            <a:noFill/>
            <a:miter lim="800000"/>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pic>
        <p:nvPicPr>
          <p:cNvPr id="4" name="Picture 5" descr="OpinionResearch(4C)"/>
          <p:cNvPicPr>
            <a:picLocks noChangeArrowheads="1"/>
          </p:cNvPicPr>
          <p:nvPr userDrawn="1"/>
        </p:nvPicPr>
        <p:blipFill>
          <a:blip r:embed="rId2" cstate="print"/>
          <a:srcRect/>
          <a:stretch>
            <a:fillRect/>
          </a:stretch>
        </p:blipFill>
        <p:spPr bwMode="auto">
          <a:xfrm>
            <a:off x="39688" y="6099175"/>
            <a:ext cx="547687" cy="547688"/>
          </a:xfrm>
          <a:prstGeom prst="rect">
            <a:avLst/>
          </a:prstGeom>
          <a:noFill/>
          <a:ln w="9525">
            <a:noFill/>
            <a:miter lim="800000"/>
            <a:headEnd/>
            <a:tailEnd/>
          </a:ln>
        </p:spPr>
      </p:pic>
      <p:pic>
        <p:nvPicPr>
          <p:cNvPr id="5" name="Picture 19" descr="WINSLOGOSHADOW"/>
          <p:cNvPicPr>
            <a:picLocks noChangeAspect="1" noChangeArrowheads="1"/>
          </p:cNvPicPr>
          <p:nvPr userDrawn="1"/>
        </p:nvPicPr>
        <p:blipFill>
          <a:blip r:embed="rId3" cstate="print"/>
          <a:srcRect/>
          <a:stretch>
            <a:fillRect/>
          </a:stretch>
        </p:blipFill>
        <p:spPr bwMode="auto">
          <a:xfrm>
            <a:off x="593725" y="6096000"/>
            <a:ext cx="549275" cy="549275"/>
          </a:xfrm>
          <a:prstGeom prst="rect">
            <a:avLst/>
          </a:prstGeom>
          <a:noFill/>
          <a:ln w="9525">
            <a:noFill/>
            <a:miter lim="800000"/>
            <a:headEnd/>
            <a:tailEnd/>
          </a:ln>
        </p:spPr>
      </p:pic>
      <p:pic>
        <p:nvPicPr>
          <p:cNvPr id="6" name="Picture 2" descr="C:\Users\Scott Kotchko\AppData\Local\Microsoft\Windows\Temporary Internet Files\Content.Outlook\MLS4OMPN\CAP-Logo_2.jpg"/>
          <p:cNvPicPr>
            <a:picLocks noChangeAspect="1" noChangeArrowheads="1"/>
          </p:cNvPicPr>
          <p:nvPr userDrawn="1"/>
        </p:nvPicPr>
        <p:blipFill>
          <a:blip r:embed="rId4" cstate="print"/>
          <a:srcRect/>
          <a:stretch>
            <a:fillRect/>
          </a:stretch>
        </p:blipFill>
        <p:spPr bwMode="auto">
          <a:xfrm>
            <a:off x="6543675" y="6281738"/>
            <a:ext cx="2600325" cy="423862"/>
          </a:xfrm>
          <a:prstGeom prst="rect">
            <a:avLst/>
          </a:prstGeom>
          <a:noFill/>
          <a:ln w="9525">
            <a:noFill/>
            <a:miter lim="800000"/>
            <a:headEnd/>
            <a:tailEnd/>
          </a:ln>
        </p:spPr>
      </p:pic>
      <p:sp>
        <p:nvSpPr>
          <p:cNvPr id="7" name="Slide Number Placeholder 5"/>
          <p:cNvSpPr>
            <a:spLocks noGrp="1"/>
          </p:cNvSpPr>
          <p:nvPr>
            <p:ph type="sldNum" sz="quarter" idx="10"/>
          </p:nvPr>
        </p:nvSpPr>
        <p:spPr/>
        <p:txBody>
          <a:bodyPr/>
          <a:lstStyle>
            <a:lvl1pPr algn="r">
              <a:defRPr sz="1200">
                <a:solidFill>
                  <a:schemeClr val="tx1">
                    <a:tint val="75000"/>
                  </a:schemeClr>
                </a:solidFill>
              </a:defRPr>
            </a:lvl1pPr>
          </a:lstStyle>
          <a:p>
            <a:pPr>
              <a:defRPr/>
            </a:pPr>
            <a:fld id="{EC67B85B-D13C-466D-9549-33FA7B932D3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p:txBody>
          <a:bodyPr/>
          <a:lstStyle>
            <a:lvl1pPr>
              <a:defRPr/>
            </a:lvl1pPr>
          </a:lstStyle>
          <a:p>
            <a:pPr>
              <a:defRPr/>
            </a:pPr>
            <a:fld id="{5ABFCA02-189F-4851-931D-F5C8253DE0B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6BAB3E-35B7-4463-B913-A1EDCC04F2D3}" type="datetime1">
              <a:rPr lang="en-US"/>
              <a:pPr>
                <a:defRPr/>
              </a:pPr>
              <a:t>4/29/2010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F4993DF-FDFB-43AE-8D09-30DC48BE4C1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11B27C2-7134-4B8E-8579-35BAF0DB3B0B}" type="datetime1">
              <a:rPr lang="en-US"/>
              <a:pPr>
                <a:defRPr/>
              </a:pPr>
              <a:t>4/29/2010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D117D71-29FF-4E25-8D66-76ACE3188AA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546B891-5C52-4616-916F-999F16E1ED39}" type="datetime1">
              <a:rPr lang="en-US"/>
              <a:pPr>
                <a:defRPr/>
              </a:pPr>
              <a:t>4/29/2010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CCCB804A-8F84-451E-B733-BFDFBC041AD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B832F08-85E8-4612-A2AE-ACECD6FF01B5}" type="datetime1">
              <a:rPr lang="en-US"/>
              <a:pPr>
                <a:defRPr/>
              </a:pPr>
              <a:t>4/29/2010</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5DB72E50-AC91-42DF-8B67-D98DA5A9846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BB7E9B6-060C-4149-A581-5AFD406544E5}" type="datetime1">
              <a:rPr lang="en-US"/>
              <a:pPr>
                <a:defRPr/>
              </a:pPr>
              <a:t>4/29/2010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A78AEF25-4A13-4CE3-991E-5103D5B9B03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20AABDD-54C4-4597-9BF7-9273A1059758}" type="datetime1">
              <a:rPr lang="en-US"/>
              <a:pPr>
                <a:defRPr/>
              </a:pPr>
              <a:t>4/29/2010</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6CB67211-5D35-47BC-AF26-9089B1009F1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762000" y="274638"/>
            <a:ext cx="7924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Text Placeholder 2"/>
          <p:cNvSpPr>
            <a:spLocks noGrp="1"/>
          </p:cNvSpPr>
          <p:nvPr>
            <p:ph type="body" idx="1"/>
          </p:nvPr>
        </p:nvSpPr>
        <p:spPr bwMode="auto">
          <a:xfrm>
            <a:off x="762000" y="1600200"/>
            <a:ext cx="79248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44196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C9FCD94-4CD1-462F-90E4-B214E5E5C543}" type="slidenum">
              <a:rPr lang="en-US"/>
              <a:pPr>
                <a:defRPr/>
              </a:pPr>
              <a:t>‹#›</a:t>
            </a:fld>
            <a:endParaRPr lang="en-US" dirty="0"/>
          </a:p>
        </p:txBody>
      </p:sp>
      <p:sp>
        <p:nvSpPr>
          <p:cNvPr id="7" name="Rectangle 2"/>
          <p:cNvSpPr>
            <a:spLocks noChangeArrowheads="1"/>
          </p:cNvSpPr>
          <p:nvPr/>
        </p:nvSpPr>
        <p:spPr bwMode="auto">
          <a:xfrm>
            <a:off x="2095500" y="6718300"/>
            <a:ext cx="7061200" cy="127000"/>
          </a:xfrm>
          <a:prstGeom prst="rect">
            <a:avLst/>
          </a:prstGeom>
          <a:gradFill rotWithShape="0">
            <a:gsLst>
              <a:gs pos="0">
                <a:srgbClr val="001D7A"/>
              </a:gs>
              <a:gs pos="100000">
                <a:srgbClr val="001D7A">
                  <a:gamma/>
                  <a:tint val="99608"/>
                  <a:invGamma/>
                </a:srgbClr>
              </a:gs>
            </a:gsLst>
            <a:lin ang="5400000" scaled="1"/>
          </a:gradFill>
          <a:ln w="9525">
            <a:noFill/>
            <a:miter lim="800000"/>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sp>
        <p:nvSpPr>
          <p:cNvPr id="8" name="Rectangle 6"/>
          <p:cNvSpPr>
            <a:spLocks noChangeArrowheads="1"/>
          </p:cNvSpPr>
          <p:nvPr/>
        </p:nvSpPr>
        <p:spPr bwMode="auto">
          <a:xfrm>
            <a:off x="0" y="254000"/>
            <a:ext cx="635000" cy="3187700"/>
          </a:xfrm>
          <a:prstGeom prst="rect">
            <a:avLst/>
          </a:prstGeom>
          <a:gradFill rotWithShape="1">
            <a:gsLst>
              <a:gs pos="0">
                <a:srgbClr val="4D4D4D"/>
              </a:gs>
              <a:gs pos="100000">
                <a:srgbClr val="4D4D4D">
                  <a:gamma/>
                  <a:tint val="0"/>
                  <a:invGamma/>
                </a:srgbClr>
              </a:gs>
            </a:gsLst>
            <a:lin ang="5400000" scaled="1"/>
          </a:gradFill>
          <a:ln w="9525">
            <a:noFill/>
            <a:miter lim="800000"/>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sp>
        <p:nvSpPr>
          <p:cNvPr id="9" name="Rectangle 7"/>
          <p:cNvSpPr>
            <a:spLocks noChangeArrowheads="1"/>
          </p:cNvSpPr>
          <p:nvPr/>
        </p:nvSpPr>
        <p:spPr bwMode="auto">
          <a:xfrm>
            <a:off x="1231900" y="6716713"/>
            <a:ext cx="7061200" cy="127000"/>
          </a:xfrm>
          <a:prstGeom prst="rect">
            <a:avLst/>
          </a:prstGeom>
          <a:gradFill rotWithShape="0">
            <a:gsLst>
              <a:gs pos="0">
                <a:srgbClr val="001D7A">
                  <a:gamma/>
                  <a:tint val="0"/>
                  <a:invGamma/>
                </a:srgbClr>
              </a:gs>
              <a:gs pos="100000">
                <a:srgbClr val="001D7A"/>
              </a:gs>
            </a:gsLst>
            <a:lin ang="0" scaled="1"/>
          </a:gradFill>
          <a:ln w="9525">
            <a:noFill/>
            <a:miter lim="800000"/>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sp>
        <p:nvSpPr>
          <p:cNvPr id="10" name="Rectangle 8"/>
          <p:cNvSpPr>
            <a:spLocks noChangeArrowheads="1"/>
          </p:cNvSpPr>
          <p:nvPr/>
        </p:nvSpPr>
        <p:spPr bwMode="auto">
          <a:xfrm>
            <a:off x="0" y="0"/>
            <a:ext cx="9144000" cy="266700"/>
          </a:xfrm>
          <a:prstGeom prst="rect">
            <a:avLst/>
          </a:prstGeom>
          <a:solidFill>
            <a:srgbClr val="001D7A"/>
          </a:solidFill>
          <a:ln w="9525">
            <a:noFill/>
            <a:miter lim="800000"/>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sp>
        <p:nvSpPr>
          <p:cNvPr id="11" name="Line 9"/>
          <p:cNvSpPr>
            <a:spLocks noChangeShapeType="1"/>
          </p:cNvSpPr>
          <p:nvPr/>
        </p:nvSpPr>
        <p:spPr bwMode="auto">
          <a:xfrm>
            <a:off x="0" y="1314450"/>
            <a:ext cx="9144000" cy="0"/>
          </a:xfrm>
          <a:prstGeom prst="line">
            <a:avLst/>
          </a:prstGeom>
          <a:noFill/>
          <a:ln w="38100">
            <a:solidFill>
              <a:schemeClr val="tx1"/>
            </a:solidFill>
            <a:round/>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sp>
        <p:nvSpPr>
          <p:cNvPr id="12" name="Line 11"/>
          <p:cNvSpPr>
            <a:spLocks noChangeShapeType="1"/>
          </p:cNvSpPr>
          <p:nvPr/>
        </p:nvSpPr>
        <p:spPr bwMode="auto">
          <a:xfrm>
            <a:off x="0" y="6858000"/>
            <a:ext cx="9144000" cy="0"/>
          </a:xfrm>
          <a:prstGeom prst="line">
            <a:avLst/>
          </a:prstGeom>
          <a:noFill/>
          <a:ln w="38100">
            <a:solidFill>
              <a:schemeClr val="tx1"/>
            </a:solidFill>
            <a:round/>
            <a:headEnd/>
            <a:tailEnd/>
          </a:ln>
          <a:effectLst/>
        </p:spPr>
        <p:txBody>
          <a:bodyPr wrap="none" anchor="ctr"/>
          <a:lstStyle/>
          <a:p>
            <a:pPr eaLnBrk="0" fontAlgn="auto" hangingPunct="0">
              <a:spcBef>
                <a:spcPts val="0"/>
              </a:spcBef>
              <a:spcAft>
                <a:spcPts val="0"/>
              </a:spcAft>
              <a:defRPr/>
            </a:pPr>
            <a:endParaRPr lang="en-US" dirty="0">
              <a:latin typeface="+mn-lt"/>
              <a:cs typeface="+mn-cs"/>
            </a:endParaRPr>
          </a:p>
        </p:txBody>
      </p:sp>
      <p:pic>
        <p:nvPicPr>
          <p:cNvPr id="12299" name="Picture 5" descr="OpinionResearch(4C)"/>
          <p:cNvPicPr>
            <a:picLocks noChangeArrowheads="1"/>
          </p:cNvPicPr>
          <p:nvPr/>
        </p:nvPicPr>
        <p:blipFill>
          <a:blip r:embed="rId15" cstate="print"/>
          <a:srcRect/>
          <a:stretch>
            <a:fillRect/>
          </a:stretch>
        </p:blipFill>
        <p:spPr bwMode="auto">
          <a:xfrm>
            <a:off x="39688" y="6099175"/>
            <a:ext cx="547687" cy="547688"/>
          </a:xfrm>
          <a:prstGeom prst="rect">
            <a:avLst/>
          </a:prstGeom>
          <a:noFill/>
          <a:ln w="9525">
            <a:noFill/>
            <a:miter lim="800000"/>
            <a:headEnd/>
            <a:tailEnd/>
          </a:ln>
        </p:spPr>
      </p:pic>
      <p:pic>
        <p:nvPicPr>
          <p:cNvPr id="12300" name="Picture 15" descr="WINSLOGOSHADOW"/>
          <p:cNvPicPr>
            <a:picLocks noChangeAspect="1" noChangeArrowheads="1"/>
          </p:cNvPicPr>
          <p:nvPr/>
        </p:nvPicPr>
        <p:blipFill>
          <a:blip r:embed="rId16" cstate="print"/>
          <a:srcRect/>
          <a:stretch>
            <a:fillRect/>
          </a:stretch>
        </p:blipFill>
        <p:spPr bwMode="auto">
          <a:xfrm>
            <a:off x="593725" y="6096000"/>
            <a:ext cx="549275" cy="549275"/>
          </a:xfrm>
          <a:prstGeom prst="rect">
            <a:avLst/>
          </a:prstGeom>
          <a:noFill/>
          <a:ln w="9525">
            <a:noFill/>
            <a:miter lim="800000"/>
            <a:headEnd/>
            <a:tailEnd/>
          </a:ln>
        </p:spPr>
      </p:pic>
      <p:pic>
        <p:nvPicPr>
          <p:cNvPr id="12301" name="Picture 2" descr="C:\Users\Scott Kotchko\AppData\Local\Microsoft\Windows\Temporary Internet Files\Content.Outlook\MLS4OMPN\CAP-Logo_2.jpg"/>
          <p:cNvPicPr>
            <a:picLocks noChangeAspect="1" noChangeArrowheads="1"/>
          </p:cNvPicPr>
          <p:nvPr userDrawn="1"/>
        </p:nvPicPr>
        <p:blipFill>
          <a:blip r:embed="rId17" cstate="print"/>
          <a:srcRect/>
          <a:stretch>
            <a:fillRect/>
          </a:stretch>
        </p:blipFill>
        <p:spPr bwMode="auto">
          <a:xfrm>
            <a:off x="6543675" y="6281738"/>
            <a:ext cx="2600325" cy="4238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0" r:id="rId1"/>
    <p:sldLayoutId id="2147483701" r:id="rId2"/>
    <p:sldLayoutId id="2147483699"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diagramData" Target="../diagrams/data1.xml"/><Relationship Id="rId7"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diagramData" Target="../diagrams/data2.xml"/><Relationship Id="rId7"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microsoft.com/office/2007/relationships/diagramDrawing" Target="../diagrams/drawing2.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diagramData" Target="../diagrams/data3.xml"/><Relationship Id="rId7"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diagramData" Target="../diagrams/data4.xml"/><Relationship Id="rId7" Type="http://schemas.openxmlformats.org/officeDocument/2006/relationships/chart" Target="../charts/chart15.xm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diagramData" Target="../diagrams/data5.xml"/><Relationship Id="rId7"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8"/>
          <p:cNvSpPr txBox="1">
            <a:spLocks noChangeArrowheads="1"/>
          </p:cNvSpPr>
          <p:nvPr/>
        </p:nvSpPr>
        <p:spPr bwMode="auto">
          <a:xfrm>
            <a:off x="2800350" y="3105150"/>
            <a:ext cx="6096000" cy="2557463"/>
          </a:xfrm>
          <a:prstGeom prst="rect">
            <a:avLst/>
          </a:prstGeom>
          <a:noFill/>
          <a:ln w="12700">
            <a:noFill/>
            <a:miter lim="800000"/>
            <a:headEnd/>
            <a:tailEnd/>
          </a:ln>
        </p:spPr>
        <p:txBody>
          <a:bodyPr lIns="92379" tIns="45407" rIns="92379" bIns="45407">
            <a:spAutoFit/>
          </a:bodyPr>
          <a:lstStyle/>
          <a:p>
            <a:pPr algn="ctr" eaLnBrk="0" hangingPunct="0">
              <a:lnSpc>
                <a:spcPct val="70000"/>
              </a:lnSpc>
              <a:spcBef>
                <a:spcPct val="50000"/>
              </a:spcBef>
            </a:pPr>
            <a:r>
              <a:rPr lang="en-US" sz="2400" b="1" dirty="0">
                <a:solidFill>
                  <a:srgbClr val="00358C"/>
                </a:solidFill>
                <a:latin typeface="Franklin Gothic Book" pitchFamily="34" charset="0"/>
              </a:rPr>
              <a:t>Alcohol Regulation Policy</a:t>
            </a:r>
          </a:p>
          <a:p>
            <a:pPr algn="ctr" eaLnBrk="0" hangingPunct="0">
              <a:lnSpc>
                <a:spcPct val="70000"/>
              </a:lnSpc>
              <a:spcBef>
                <a:spcPct val="50000"/>
              </a:spcBef>
            </a:pPr>
            <a:r>
              <a:rPr lang="en-US" sz="2400" b="1" dirty="0">
                <a:solidFill>
                  <a:srgbClr val="00358C"/>
                </a:solidFill>
                <a:latin typeface="Franklin Gothic Book" pitchFamily="34" charset="0"/>
              </a:rPr>
              <a:t>National Survey</a:t>
            </a:r>
          </a:p>
          <a:p>
            <a:pPr algn="ctr" eaLnBrk="0" hangingPunct="0">
              <a:lnSpc>
                <a:spcPct val="70000"/>
              </a:lnSpc>
              <a:spcBef>
                <a:spcPct val="50000"/>
              </a:spcBef>
            </a:pPr>
            <a:endParaRPr lang="en-US" sz="2800" b="1" dirty="0">
              <a:solidFill>
                <a:srgbClr val="00358C"/>
              </a:solidFill>
              <a:latin typeface="Franklin Gothic Book" pitchFamily="34" charset="0"/>
            </a:endParaRPr>
          </a:p>
          <a:p>
            <a:pPr algn="ctr" eaLnBrk="0" hangingPunct="0">
              <a:spcBef>
                <a:spcPct val="50000"/>
              </a:spcBef>
            </a:pPr>
            <a:r>
              <a:rPr lang="en-US" b="1" dirty="0">
                <a:solidFill>
                  <a:srgbClr val="00358C"/>
                </a:solidFill>
                <a:latin typeface="Franklin Gothic Book" pitchFamily="34" charset="0"/>
              </a:rPr>
              <a:t>Conducted April </a:t>
            </a:r>
            <a:r>
              <a:rPr lang="en-US" b="1" dirty="0" smtClean="0">
                <a:solidFill>
                  <a:srgbClr val="00358C"/>
                </a:solidFill>
                <a:latin typeface="Franklin Gothic Book" pitchFamily="34" charset="0"/>
              </a:rPr>
              <a:t>5 – 7, 2010</a:t>
            </a:r>
            <a:endParaRPr lang="en-US" b="1" dirty="0">
              <a:solidFill>
                <a:srgbClr val="00358C"/>
              </a:solidFill>
              <a:latin typeface="Franklin Gothic Book" pitchFamily="34" charset="0"/>
            </a:endParaRPr>
          </a:p>
          <a:p>
            <a:pPr algn="ctr" eaLnBrk="0" hangingPunct="0">
              <a:spcBef>
                <a:spcPct val="50000"/>
              </a:spcBef>
            </a:pPr>
            <a:r>
              <a:rPr lang="en-US" b="1" dirty="0">
                <a:solidFill>
                  <a:srgbClr val="00358C"/>
                </a:solidFill>
                <a:latin typeface="Franklin Gothic Book" pitchFamily="34" charset="0"/>
              </a:rPr>
              <a:t>n=1000 Adults</a:t>
            </a:r>
          </a:p>
          <a:p>
            <a:pPr algn="ctr" eaLnBrk="0" hangingPunct="0">
              <a:spcBef>
                <a:spcPct val="50000"/>
              </a:spcBef>
            </a:pPr>
            <a:r>
              <a:rPr lang="en-US" b="1" dirty="0">
                <a:solidFill>
                  <a:srgbClr val="00358C"/>
                </a:solidFill>
                <a:latin typeface="Franklin Gothic Book" pitchFamily="34" charset="0"/>
              </a:rPr>
              <a:t>MoE= ± 3.1% @ 95% Confidence Interval</a:t>
            </a:r>
          </a:p>
        </p:txBody>
      </p:sp>
      <p:cxnSp>
        <p:nvCxnSpPr>
          <p:cNvPr id="25603" name="Straight Connector 13"/>
          <p:cNvCxnSpPr>
            <a:cxnSpLocks noChangeShapeType="1"/>
          </p:cNvCxnSpPr>
          <p:nvPr/>
        </p:nvCxnSpPr>
        <p:spPr bwMode="auto">
          <a:xfrm>
            <a:off x="2757488" y="6427788"/>
            <a:ext cx="5457825" cy="1587"/>
          </a:xfrm>
          <a:prstGeom prst="line">
            <a:avLst/>
          </a:prstGeom>
          <a:noFill/>
          <a:ln w="12700" algn="ctr">
            <a:solidFill>
              <a:schemeClr val="tx1"/>
            </a:solidFill>
            <a:round/>
            <a:headEnd/>
            <a:tailEnd/>
          </a:ln>
        </p:spPr>
      </p:cxnSp>
      <p:sp>
        <p:nvSpPr>
          <p:cNvPr id="27654" name="Rectangle 2"/>
          <p:cNvSpPr>
            <a:spLocks noChangeArrowheads="1"/>
          </p:cNvSpPr>
          <p:nvPr/>
        </p:nvSpPr>
        <p:spPr bwMode="auto">
          <a:xfrm>
            <a:off x="0" y="0"/>
            <a:ext cx="2741613" cy="6869113"/>
          </a:xfrm>
          <a:prstGeom prst="rect">
            <a:avLst/>
          </a:prstGeom>
          <a:solidFill>
            <a:srgbClr val="002060"/>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algn="ctr" eaLnBrk="0" fontAlgn="auto" hangingPunct="0">
              <a:spcBef>
                <a:spcPts val="0"/>
              </a:spcBef>
              <a:spcAft>
                <a:spcPts val="0"/>
              </a:spcAft>
              <a:defRPr/>
            </a:pPr>
            <a:endParaRPr lang="en-US" dirty="0">
              <a:solidFill>
                <a:srgbClr val="FF0000"/>
              </a:solidFill>
              <a:latin typeface="+mn-lt"/>
              <a:cs typeface="+mn-cs"/>
            </a:endParaRPr>
          </a:p>
        </p:txBody>
      </p:sp>
      <p:sp>
        <p:nvSpPr>
          <p:cNvPr id="25607" name="Rectangle 3"/>
          <p:cNvSpPr>
            <a:spLocks noChangeArrowheads="1"/>
          </p:cNvSpPr>
          <p:nvPr/>
        </p:nvSpPr>
        <p:spPr bwMode="auto">
          <a:xfrm>
            <a:off x="173038" y="1330325"/>
            <a:ext cx="2330450" cy="646113"/>
          </a:xfrm>
          <a:prstGeom prst="rect">
            <a:avLst/>
          </a:prstGeom>
          <a:noFill/>
          <a:ln w="12700">
            <a:noFill/>
            <a:miter lim="800000"/>
            <a:headEnd/>
            <a:tailEnd/>
          </a:ln>
        </p:spPr>
        <p:txBody>
          <a:bodyPr lIns="92335" tIns="45385" rIns="92335" bIns="45385">
            <a:spAutoFit/>
          </a:bodyPr>
          <a:lstStyle/>
          <a:p>
            <a:pPr defTabSz="911225" eaLnBrk="0" hangingPunct="0">
              <a:lnSpc>
                <a:spcPct val="90000"/>
              </a:lnSpc>
            </a:pPr>
            <a:endParaRPr lang="en-US" sz="1000" dirty="0">
              <a:solidFill>
                <a:schemeClr val="bg1"/>
              </a:solidFill>
              <a:latin typeface="Calibri" pitchFamily="34" charset="0"/>
            </a:endParaRPr>
          </a:p>
          <a:p>
            <a:pPr defTabSz="911225" eaLnBrk="0" hangingPunct="0">
              <a:lnSpc>
                <a:spcPct val="90000"/>
              </a:lnSpc>
            </a:pPr>
            <a:endParaRPr lang="en-US" sz="1000" dirty="0">
              <a:solidFill>
                <a:schemeClr val="bg1"/>
              </a:solidFill>
              <a:latin typeface="Calibri" pitchFamily="34" charset="0"/>
            </a:endParaRPr>
          </a:p>
          <a:p>
            <a:pPr defTabSz="911225" eaLnBrk="0" hangingPunct="0">
              <a:lnSpc>
                <a:spcPct val="90000"/>
              </a:lnSpc>
            </a:pPr>
            <a:endParaRPr lang="en-US" sz="1000" dirty="0">
              <a:solidFill>
                <a:schemeClr val="bg1"/>
              </a:solidFill>
              <a:latin typeface="Calibri" pitchFamily="34" charset="0"/>
            </a:endParaRPr>
          </a:p>
          <a:p>
            <a:pPr defTabSz="911225" eaLnBrk="0" hangingPunct="0">
              <a:lnSpc>
                <a:spcPct val="90000"/>
              </a:lnSpc>
            </a:pPr>
            <a:endParaRPr lang="en-US" sz="1000" dirty="0">
              <a:solidFill>
                <a:schemeClr val="bg1"/>
              </a:solidFill>
              <a:latin typeface="Calibri" pitchFamily="34" charset="0"/>
            </a:endParaRPr>
          </a:p>
        </p:txBody>
      </p:sp>
      <p:sp>
        <p:nvSpPr>
          <p:cNvPr id="25608" name="Text Box 4"/>
          <p:cNvSpPr txBox="1">
            <a:spLocks noChangeArrowheads="1"/>
          </p:cNvSpPr>
          <p:nvPr/>
        </p:nvSpPr>
        <p:spPr bwMode="auto">
          <a:xfrm>
            <a:off x="806450" y="207963"/>
            <a:ext cx="1752600" cy="639762"/>
          </a:xfrm>
          <a:prstGeom prst="rect">
            <a:avLst/>
          </a:prstGeom>
          <a:noFill/>
          <a:ln w="12700" algn="ctr">
            <a:noFill/>
            <a:miter lim="800000"/>
            <a:headEnd/>
            <a:tailEnd/>
          </a:ln>
        </p:spPr>
        <p:txBody>
          <a:bodyPr lIns="92335" tIns="45385" rIns="92335" bIns="45385">
            <a:spAutoFit/>
          </a:bodyPr>
          <a:lstStyle/>
          <a:p>
            <a:pPr defTabSz="911225" eaLnBrk="0" hangingPunct="0"/>
            <a:r>
              <a:rPr lang="en-US" sz="1200" dirty="0">
                <a:solidFill>
                  <a:schemeClr val="bg1"/>
                </a:solidFill>
                <a:latin typeface="Calibri" pitchFamily="34" charset="0"/>
              </a:rPr>
              <a:t>Global Perspective.</a:t>
            </a:r>
          </a:p>
          <a:p>
            <a:pPr defTabSz="911225" eaLnBrk="0" hangingPunct="0"/>
            <a:r>
              <a:rPr lang="en-US" sz="1200" dirty="0">
                <a:solidFill>
                  <a:schemeClr val="bg1"/>
                </a:solidFill>
                <a:latin typeface="Calibri" pitchFamily="34" charset="0"/>
              </a:rPr>
              <a:t>Innovative Research.</a:t>
            </a:r>
          </a:p>
          <a:p>
            <a:pPr defTabSz="911225" eaLnBrk="0" hangingPunct="0"/>
            <a:r>
              <a:rPr lang="en-US" sz="1200" dirty="0">
                <a:solidFill>
                  <a:schemeClr val="bg1"/>
                </a:solidFill>
                <a:latin typeface="Calibri" pitchFamily="34" charset="0"/>
              </a:rPr>
              <a:t>Superior Results.</a:t>
            </a:r>
          </a:p>
        </p:txBody>
      </p:sp>
      <p:pic>
        <p:nvPicPr>
          <p:cNvPr id="25609" name="Picture 5" descr="OpinionResearch(4C)"/>
          <p:cNvPicPr>
            <a:picLocks noChangeAspect="1" noChangeArrowheads="1"/>
          </p:cNvPicPr>
          <p:nvPr/>
        </p:nvPicPr>
        <p:blipFill>
          <a:blip r:embed="rId3" cstate="print"/>
          <a:srcRect/>
          <a:stretch>
            <a:fillRect/>
          </a:stretch>
        </p:blipFill>
        <p:spPr bwMode="auto">
          <a:xfrm>
            <a:off x="203200" y="201613"/>
            <a:ext cx="673100" cy="709612"/>
          </a:xfrm>
          <a:prstGeom prst="rect">
            <a:avLst/>
          </a:prstGeom>
          <a:noFill/>
          <a:ln w="9525">
            <a:noFill/>
            <a:miter lim="800000"/>
            <a:headEnd/>
            <a:tailEnd/>
          </a:ln>
        </p:spPr>
      </p:pic>
      <p:sp>
        <p:nvSpPr>
          <p:cNvPr id="25610" name="Rectangle 4"/>
          <p:cNvSpPr>
            <a:spLocks noChangeArrowheads="1"/>
          </p:cNvSpPr>
          <p:nvPr/>
        </p:nvSpPr>
        <p:spPr bwMode="auto">
          <a:xfrm>
            <a:off x="114300" y="1801813"/>
            <a:ext cx="2543175" cy="4076700"/>
          </a:xfrm>
          <a:prstGeom prst="rect">
            <a:avLst/>
          </a:prstGeom>
          <a:noFill/>
          <a:ln w="12700">
            <a:noFill/>
            <a:miter lim="800000"/>
            <a:headEnd/>
            <a:tailEnd/>
          </a:ln>
        </p:spPr>
        <p:txBody>
          <a:bodyPr lIns="92379" tIns="45407" rIns="92379" bIns="45407">
            <a:spAutoFit/>
          </a:bodyPr>
          <a:lstStyle/>
          <a:p>
            <a:pPr defTabSz="911225"/>
            <a:r>
              <a:rPr lang="en-US" sz="1000" b="1" dirty="0">
                <a:solidFill>
                  <a:schemeClr val="bg1"/>
                </a:solidFill>
                <a:latin typeface="Calibri" pitchFamily="34" charset="0"/>
              </a:rPr>
              <a:t>For questions or comments related to this study, please contact:</a:t>
            </a:r>
          </a:p>
          <a:p>
            <a:pPr defTabSz="911225"/>
            <a:endParaRPr lang="en-US" sz="1000" b="1" dirty="0">
              <a:solidFill>
                <a:schemeClr val="bg1"/>
              </a:solidFill>
              <a:latin typeface="Calibri" pitchFamily="34" charset="0"/>
            </a:endParaRPr>
          </a:p>
          <a:p>
            <a:pPr defTabSz="911225"/>
            <a:endParaRPr lang="en-US" sz="1000" b="1" dirty="0">
              <a:solidFill>
                <a:schemeClr val="bg1"/>
              </a:solidFill>
              <a:latin typeface="Calibri" pitchFamily="34" charset="0"/>
            </a:endParaRPr>
          </a:p>
          <a:p>
            <a:pPr defTabSz="911225"/>
            <a:r>
              <a:rPr lang="en-US" sz="1000" b="1" dirty="0">
                <a:solidFill>
                  <a:schemeClr val="bg1"/>
                </a:solidFill>
                <a:latin typeface="Calibri" pitchFamily="34" charset="0"/>
              </a:rPr>
              <a:t>Chris Wilson</a:t>
            </a:r>
          </a:p>
          <a:p>
            <a:pPr defTabSz="911225"/>
            <a:r>
              <a:rPr lang="en-US" sz="1000" b="1" dirty="0">
                <a:solidFill>
                  <a:schemeClr val="bg1"/>
                </a:solidFill>
                <a:latin typeface="Calibri" pitchFamily="34" charset="0"/>
              </a:rPr>
              <a:t>Chief Executive Officer</a:t>
            </a:r>
          </a:p>
          <a:p>
            <a:pPr defTabSz="911225"/>
            <a:r>
              <a:rPr lang="en-US" sz="1000" b="1" dirty="0">
                <a:solidFill>
                  <a:schemeClr val="bg1"/>
                </a:solidFill>
                <a:latin typeface="Calibri" pitchFamily="34" charset="0"/>
              </a:rPr>
              <a:t>Wilson Research Strategies</a:t>
            </a:r>
          </a:p>
          <a:p>
            <a:pPr defTabSz="911225"/>
            <a:r>
              <a:rPr lang="en-US" sz="1000" b="1" dirty="0">
                <a:solidFill>
                  <a:schemeClr val="bg1"/>
                </a:solidFill>
                <a:latin typeface="Calibri" pitchFamily="34" charset="0"/>
              </a:rPr>
              <a:t>cwilson@w-r-s.com</a:t>
            </a:r>
          </a:p>
          <a:p>
            <a:pPr defTabSz="911225"/>
            <a:endParaRPr lang="en-US" sz="1000" b="1" dirty="0">
              <a:solidFill>
                <a:schemeClr val="bg1"/>
              </a:solidFill>
              <a:latin typeface="Calibri" pitchFamily="34" charset="0"/>
            </a:endParaRPr>
          </a:p>
          <a:p>
            <a:pPr defTabSz="911225"/>
            <a:r>
              <a:rPr lang="en-US" sz="1000" b="1" dirty="0">
                <a:solidFill>
                  <a:schemeClr val="bg1"/>
                </a:solidFill>
                <a:latin typeface="Calibri" pitchFamily="34" charset="0"/>
              </a:rPr>
              <a:t>324 Second St., S.E.</a:t>
            </a:r>
          </a:p>
          <a:p>
            <a:pPr defTabSz="911225"/>
            <a:r>
              <a:rPr lang="en-US" sz="1000" b="1" dirty="0">
                <a:solidFill>
                  <a:schemeClr val="bg1"/>
                </a:solidFill>
                <a:latin typeface="Calibri" pitchFamily="34" charset="0"/>
              </a:rPr>
              <a:t>Washington, DC 20003</a:t>
            </a:r>
          </a:p>
          <a:p>
            <a:pPr defTabSz="911225"/>
            <a:r>
              <a:rPr lang="en-US" sz="1000" b="1" dirty="0">
                <a:solidFill>
                  <a:schemeClr val="bg1"/>
                </a:solidFill>
                <a:latin typeface="Calibri" pitchFamily="34" charset="0"/>
              </a:rPr>
              <a:t>(o) 202.470.6300</a:t>
            </a:r>
          </a:p>
          <a:p>
            <a:pPr defTabSz="911225"/>
            <a:endParaRPr lang="en-US" sz="1000" dirty="0">
              <a:solidFill>
                <a:schemeClr val="bg1"/>
              </a:solidFill>
              <a:latin typeface="Calibri" pitchFamily="34" charset="0"/>
            </a:endParaRPr>
          </a:p>
          <a:p>
            <a:pPr defTabSz="911225"/>
            <a:r>
              <a:rPr lang="en-US" sz="1000" b="1" dirty="0">
                <a:solidFill>
                  <a:schemeClr val="bg1"/>
                </a:solidFill>
                <a:latin typeface="Calibri" pitchFamily="34" charset="0"/>
              </a:rPr>
              <a:t>Bernard Whitman</a:t>
            </a:r>
          </a:p>
          <a:p>
            <a:pPr defTabSz="911225"/>
            <a:r>
              <a:rPr lang="en-US" sz="1000" b="1" dirty="0">
                <a:solidFill>
                  <a:schemeClr val="bg1"/>
                </a:solidFill>
                <a:latin typeface="Calibri" pitchFamily="34" charset="0"/>
              </a:rPr>
              <a:t>Chief Executive Officer</a:t>
            </a:r>
          </a:p>
          <a:p>
            <a:pPr defTabSz="911225"/>
            <a:r>
              <a:rPr lang="en-US" sz="1000" b="1" dirty="0">
                <a:solidFill>
                  <a:schemeClr val="bg1"/>
                </a:solidFill>
                <a:latin typeface="Calibri" pitchFamily="34" charset="0"/>
              </a:rPr>
              <a:t>Whitman Insight Strategies</a:t>
            </a:r>
          </a:p>
          <a:p>
            <a:pPr defTabSz="911225"/>
            <a:endParaRPr lang="en-US" sz="1000" b="1" dirty="0">
              <a:solidFill>
                <a:schemeClr val="bg1"/>
              </a:solidFill>
              <a:latin typeface="Calibri" pitchFamily="34" charset="0"/>
            </a:endParaRPr>
          </a:p>
          <a:p>
            <a:pPr defTabSz="911225"/>
            <a:r>
              <a:rPr lang="en-US" sz="1000" b="1" dirty="0">
                <a:solidFill>
                  <a:schemeClr val="bg1"/>
                </a:solidFill>
                <a:latin typeface="Calibri" pitchFamily="34" charset="0"/>
              </a:rPr>
              <a:t>80 Eighth Ave., Suite 1210</a:t>
            </a:r>
          </a:p>
          <a:p>
            <a:pPr defTabSz="911225"/>
            <a:r>
              <a:rPr lang="en-US" sz="1000" b="1" dirty="0">
                <a:solidFill>
                  <a:schemeClr val="bg1"/>
                </a:solidFill>
                <a:latin typeface="Calibri" pitchFamily="34" charset="0"/>
              </a:rPr>
              <a:t>New York, NY 10011</a:t>
            </a:r>
          </a:p>
          <a:p>
            <a:pPr defTabSz="911225"/>
            <a:r>
              <a:rPr lang="en-US" sz="1000" b="1" dirty="0">
                <a:solidFill>
                  <a:schemeClr val="bg1"/>
                </a:solidFill>
                <a:latin typeface="Calibri" pitchFamily="34" charset="0"/>
              </a:rPr>
              <a:t>(o) 212.807.7200</a:t>
            </a:r>
          </a:p>
          <a:p>
            <a:pPr defTabSz="911225"/>
            <a:endParaRPr lang="en-US" sz="1000" dirty="0">
              <a:solidFill>
                <a:schemeClr val="bg1"/>
              </a:solidFill>
              <a:latin typeface="Calibri" pitchFamily="34" charset="0"/>
            </a:endParaRPr>
          </a:p>
          <a:p>
            <a:pPr defTabSz="911225"/>
            <a:endParaRPr lang="en-US" sz="1000" dirty="0">
              <a:solidFill>
                <a:schemeClr val="bg1"/>
              </a:solidFill>
              <a:latin typeface="Calibri" pitchFamily="34" charset="0"/>
            </a:endParaRPr>
          </a:p>
          <a:p>
            <a:pPr defTabSz="911225"/>
            <a:endParaRPr lang="en-US" sz="1000" dirty="0">
              <a:solidFill>
                <a:schemeClr val="bg1"/>
              </a:solidFill>
              <a:latin typeface="Calibri" pitchFamily="34" charset="0"/>
            </a:endParaRPr>
          </a:p>
          <a:p>
            <a:pPr defTabSz="911225"/>
            <a:endParaRPr lang="en-US" sz="1000" dirty="0">
              <a:solidFill>
                <a:schemeClr val="bg1"/>
              </a:solidFill>
              <a:latin typeface="Calibri" pitchFamily="34" charset="0"/>
            </a:endParaRPr>
          </a:p>
          <a:p>
            <a:pPr defTabSz="911225"/>
            <a:endParaRPr lang="en-US" sz="900" dirty="0">
              <a:solidFill>
                <a:schemeClr val="bg1"/>
              </a:solidFill>
              <a:latin typeface="Calibri" pitchFamily="34" charset="0"/>
            </a:endParaRPr>
          </a:p>
        </p:txBody>
      </p:sp>
      <p:sp>
        <p:nvSpPr>
          <p:cNvPr id="25611" name="Rectangle 10"/>
          <p:cNvSpPr>
            <a:spLocks noChangeArrowheads="1"/>
          </p:cNvSpPr>
          <p:nvPr/>
        </p:nvSpPr>
        <p:spPr bwMode="auto">
          <a:xfrm>
            <a:off x="63500" y="5726113"/>
            <a:ext cx="2587625" cy="707886"/>
          </a:xfrm>
          <a:prstGeom prst="rect">
            <a:avLst/>
          </a:prstGeom>
          <a:noFill/>
          <a:ln w="9525">
            <a:noFill/>
            <a:miter lim="800000"/>
            <a:headEnd/>
            <a:tailEnd/>
          </a:ln>
        </p:spPr>
        <p:txBody>
          <a:bodyPr>
            <a:spAutoFit/>
          </a:bodyPr>
          <a:lstStyle/>
          <a:p>
            <a:pPr algn="just" defTabSz="909638"/>
            <a:r>
              <a:rPr lang="en-US" sz="800" dirty="0">
                <a:solidFill>
                  <a:schemeClr val="bg1"/>
                </a:solidFill>
                <a:latin typeface="Calibri" pitchFamily="34" charset="0"/>
              </a:rPr>
              <a:t>© </a:t>
            </a:r>
            <a:r>
              <a:rPr lang="en-US" sz="800" dirty="0" smtClean="0">
                <a:solidFill>
                  <a:schemeClr val="bg1"/>
                </a:solidFill>
                <a:latin typeface="Calibri" pitchFamily="34" charset="0"/>
              </a:rPr>
              <a:t>2010 WRS/WINS.  </a:t>
            </a:r>
            <a:r>
              <a:rPr lang="en-US" sz="800" dirty="0">
                <a:solidFill>
                  <a:schemeClr val="bg1"/>
                </a:solidFill>
                <a:latin typeface="Calibri" pitchFamily="34" charset="0"/>
              </a:rPr>
              <a:t>All rights reserved.  Neither this publication nor any part of it may be reproduced, stored in a retrieval system, or transmitted in any form or by any means, electronic, mechanical, photocopying, recording or otherwise, without the prior permission of </a:t>
            </a:r>
            <a:r>
              <a:rPr lang="en-US" sz="800" dirty="0" smtClean="0">
                <a:solidFill>
                  <a:schemeClr val="bg1"/>
                </a:solidFill>
                <a:latin typeface="Calibri" pitchFamily="34" charset="0"/>
              </a:rPr>
              <a:t>WRS/WINS.</a:t>
            </a:r>
            <a:endParaRPr lang="en-US" sz="800" dirty="0">
              <a:solidFill>
                <a:schemeClr val="bg1"/>
              </a:solidFill>
              <a:latin typeface="Calibri" pitchFamily="34" charset="0"/>
            </a:endParaRPr>
          </a:p>
        </p:txBody>
      </p:sp>
      <p:pic>
        <p:nvPicPr>
          <p:cNvPr id="25612" name="Picture 12" descr="WINSLOGOSHADOW"/>
          <p:cNvPicPr>
            <a:picLocks noChangeAspect="1" noChangeArrowheads="1"/>
          </p:cNvPicPr>
          <p:nvPr/>
        </p:nvPicPr>
        <p:blipFill>
          <a:blip r:embed="rId4" cstate="print"/>
          <a:srcRect/>
          <a:stretch>
            <a:fillRect/>
          </a:stretch>
        </p:blipFill>
        <p:spPr bwMode="auto">
          <a:xfrm>
            <a:off x="196850" y="1022350"/>
            <a:ext cx="685800" cy="685800"/>
          </a:xfrm>
          <a:prstGeom prst="rect">
            <a:avLst/>
          </a:prstGeom>
          <a:noFill/>
          <a:ln w="9525">
            <a:noFill/>
            <a:miter lim="800000"/>
            <a:headEnd/>
            <a:tailEnd/>
          </a:ln>
        </p:spPr>
      </p:pic>
      <p:sp>
        <p:nvSpPr>
          <p:cNvPr id="25613" name="Text Box 4"/>
          <p:cNvSpPr txBox="1">
            <a:spLocks noChangeArrowheads="1"/>
          </p:cNvSpPr>
          <p:nvPr/>
        </p:nvSpPr>
        <p:spPr bwMode="auto">
          <a:xfrm>
            <a:off x="917575" y="1054100"/>
            <a:ext cx="1752600" cy="646113"/>
          </a:xfrm>
          <a:prstGeom prst="rect">
            <a:avLst/>
          </a:prstGeom>
          <a:noFill/>
          <a:ln w="12700" algn="ctr">
            <a:noFill/>
            <a:miter lim="800000"/>
            <a:headEnd/>
            <a:tailEnd/>
          </a:ln>
        </p:spPr>
        <p:txBody>
          <a:bodyPr lIns="92335" tIns="45385" rIns="92335" bIns="45385">
            <a:spAutoFit/>
          </a:bodyPr>
          <a:lstStyle/>
          <a:p>
            <a:pPr defTabSz="911225" eaLnBrk="0" hangingPunct="0"/>
            <a:r>
              <a:rPr lang="en-US" sz="1200" dirty="0">
                <a:solidFill>
                  <a:schemeClr val="bg1"/>
                </a:solidFill>
                <a:latin typeface="Calibri" pitchFamily="34" charset="0"/>
              </a:rPr>
              <a:t>Strategic Research &amp;</a:t>
            </a:r>
          </a:p>
          <a:p>
            <a:pPr defTabSz="911225" eaLnBrk="0" hangingPunct="0"/>
            <a:r>
              <a:rPr lang="en-US" sz="1200" dirty="0">
                <a:solidFill>
                  <a:schemeClr val="bg1"/>
                </a:solidFill>
                <a:latin typeface="Calibri" pitchFamily="34" charset="0"/>
              </a:rPr>
              <a:t>Communications for Business &amp; Politics</a:t>
            </a:r>
          </a:p>
        </p:txBody>
      </p:sp>
      <p:pic>
        <p:nvPicPr>
          <p:cNvPr id="25614" name="Picture 2" descr="C:\Users\Scott Kotchko\AppData\Local\Microsoft\Windows\Temporary Internet Files\Content.Outlook\MLS4OMPN\CAP-Logo_2.jpg"/>
          <p:cNvPicPr>
            <a:picLocks noChangeAspect="1" noChangeArrowheads="1"/>
          </p:cNvPicPr>
          <p:nvPr/>
        </p:nvPicPr>
        <p:blipFill>
          <a:blip r:embed="rId5" cstate="print"/>
          <a:srcRect/>
          <a:stretch>
            <a:fillRect/>
          </a:stretch>
        </p:blipFill>
        <p:spPr bwMode="auto">
          <a:xfrm>
            <a:off x="2971800" y="1828800"/>
            <a:ext cx="5724525" cy="933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Box 6"/>
          <p:cNvSpPr txBox="1">
            <a:spLocks noChangeArrowheads="1"/>
          </p:cNvSpPr>
          <p:nvPr/>
        </p:nvSpPr>
        <p:spPr bwMode="auto">
          <a:xfrm>
            <a:off x="1524000" y="6324600"/>
            <a:ext cx="3581400" cy="276999"/>
          </a:xfrm>
          <a:prstGeom prst="rect">
            <a:avLst/>
          </a:prstGeom>
          <a:noFill/>
          <a:ln w="9525">
            <a:noFill/>
            <a:miter lim="800000"/>
            <a:headEnd/>
            <a:tailEnd/>
          </a:ln>
        </p:spPr>
        <p:txBody>
          <a:bodyPr wrap="square">
            <a:spAutoFit/>
          </a:bodyPr>
          <a:lstStyle/>
          <a:p>
            <a:pPr algn="ctr"/>
            <a:r>
              <a:rPr lang="en-US" sz="1200" dirty="0" smtClean="0"/>
              <a:t>*Don’t </a:t>
            </a:r>
            <a:r>
              <a:rPr lang="en-US" sz="1200" dirty="0"/>
              <a:t>Know </a:t>
            </a:r>
            <a:r>
              <a:rPr lang="en-US" sz="1200" dirty="0" smtClean="0"/>
              <a:t>was 1% in both 2008 and 2010</a:t>
            </a:r>
            <a:endParaRPr lang="en-US" sz="1200" dirty="0"/>
          </a:p>
        </p:txBody>
      </p:sp>
      <p:sp>
        <p:nvSpPr>
          <p:cNvPr id="7174" name="Rectangle 4"/>
          <p:cNvSpPr>
            <a:spLocks noChangeArrowheads="1"/>
          </p:cNvSpPr>
          <p:nvPr/>
        </p:nvSpPr>
        <p:spPr bwMode="auto">
          <a:xfrm>
            <a:off x="1208088" y="5927725"/>
            <a:ext cx="7250112" cy="396875"/>
          </a:xfrm>
          <a:prstGeom prst="rect">
            <a:avLst/>
          </a:prstGeom>
          <a:noFill/>
          <a:ln w="12700">
            <a:noFill/>
            <a:miter lim="800000"/>
            <a:headEnd/>
            <a:tailEnd/>
          </a:ln>
        </p:spPr>
        <p:txBody>
          <a:bodyPr lIns="92379" tIns="45407" rIns="92379" bIns="45407" anchor="b"/>
          <a:lstStyle/>
          <a:p>
            <a:pPr algn="ctr" fontAlgn="b"/>
            <a:r>
              <a:rPr lang="en-US" sz="1300" i="1" dirty="0">
                <a:solidFill>
                  <a:srgbClr val="000000"/>
                </a:solidFill>
              </a:rPr>
              <a:t>Do you agree or disagree with the following statement: I generally support laws and regulations that are proven to reduce the number of drunk driving fatalities and prevent underage drinking.</a:t>
            </a:r>
          </a:p>
        </p:txBody>
      </p:sp>
      <p:sp>
        <p:nvSpPr>
          <p:cNvPr id="9"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Fighting Drunk Driving Deaths And Underage Drinking Remains Critical</a:t>
            </a:r>
          </a:p>
        </p:txBody>
      </p:sp>
      <p:sp>
        <p:nvSpPr>
          <p:cNvPr id="10" name="Slide Number Placeholder 9"/>
          <p:cNvSpPr>
            <a:spLocks noGrp="1"/>
          </p:cNvSpPr>
          <p:nvPr>
            <p:ph type="sldNum" sz="quarter" idx="12"/>
          </p:nvPr>
        </p:nvSpPr>
        <p:spPr/>
        <p:txBody>
          <a:bodyPr/>
          <a:lstStyle/>
          <a:p>
            <a:pPr>
              <a:defRPr/>
            </a:pPr>
            <a:fld id="{E6E4D4F3-404D-470E-9011-FD58865241DB}" type="slidenum">
              <a:rPr lang="en-US"/>
              <a:pPr>
                <a:defRPr/>
              </a:pPr>
              <a:t>10</a:t>
            </a:fld>
            <a:endParaRPr lang="en-US" dirty="0"/>
          </a:p>
        </p:txBody>
      </p:sp>
      <p:graphicFrame>
        <p:nvGraphicFramePr>
          <p:cNvPr id="12" name="Chart 11"/>
          <p:cNvGraphicFramePr/>
          <p:nvPr/>
        </p:nvGraphicFramePr>
        <p:xfrm>
          <a:off x="914400" y="1447800"/>
          <a:ext cx="8001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4"/>
          <p:cNvSpPr txBox="1">
            <a:spLocks noChangeArrowheads="1"/>
          </p:cNvSpPr>
          <p:nvPr/>
        </p:nvSpPr>
        <p:spPr bwMode="auto">
          <a:xfrm>
            <a:off x="2286000" y="1752600"/>
            <a:ext cx="762000" cy="338138"/>
          </a:xfrm>
          <a:prstGeom prst="rect">
            <a:avLst/>
          </a:prstGeom>
          <a:noFill/>
          <a:ln w="9525">
            <a:noFill/>
            <a:miter lim="800000"/>
            <a:headEnd/>
            <a:tailEnd/>
          </a:ln>
        </p:spPr>
        <p:txBody>
          <a:bodyPr wrap="square">
            <a:spAutoFit/>
          </a:bodyPr>
          <a:lstStyle/>
          <a:p>
            <a:pPr algn="ctr"/>
            <a:r>
              <a:rPr lang="en-US" sz="1600" b="1" dirty="0" smtClean="0"/>
              <a:t>96%</a:t>
            </a:r>
            <a:endParaRPr lang="en-US" sz="1600" b="1" dirty="0"/>
          </a:p>
        </p:txBody>
      </p:sp>
      <p:sp>
        <p:nvSpPr>
          <p:cNvPr id="14" name="TextBox 5"/>
          <p:cNvSpPr txBox="1">
            <a:spLocks noChangeArrowheads="1"/>
          </p:cNvSpPr>
          <p:nvPr/>
        </p:nvSpPr>
        <p:spPr bwMode="auto">
          <a:xfrm>
            <a:off x="5791200" y="4038600"/>
            <a:ext cx="609600" cy="338554"/>
          </a:xfrm>
          <a:prstGeom prst="rect">
            <a:avLst/>
          </a:prstGeom>
          <a:noFill/>
          <a:ln w="9525">
            <a:noFill/>
            <a:miter lim="800000"/>
            <a:headEnd/>
            <a:tailEnd/>
          </a:ln>
        </p:spPr>
        <p:txBody>
          <a:bodyPr wrap="square">
            <a:spAutoFit/>
          </a:bodyPr>
          <a:lstStyle/>
          <a:p>
            <a:pPr algn="ctr"/>
            <a:r>
              <a:rPr lang="en-US" sz="1600" b="1" dirty="0"/>
              <a:t>3</a:t>
            </a:r>
            <a:r>
              <a:rPr lang="en-US" sz="1600" b="1" dirty="0" smtClean="0"/>
              <a:t>%</a:t>
            </a:r>
            <a:endParaRPr lang="en-US" sz="1600" b="1" dirty="0"/>
          </a:p>
        </p:txBody>
      </p:sp>
      <p:sp>
        <p:nvSpPr>
          <p:cNvPr id="15" name="TextBox 4"/>
          <p:cNvSpPr txBox="1">
            <a:spLocks noChangeArrowheads="1"/>
          </p:cNvSpPr>
          <p:nvPr/>
        </p:nvSpPr>
        <p:spPr bwMode="auto">
          <a:xfrm>
            <a:off x="3962400" y="1752600"/>
            <a:ext cx="914400" cy="338138"/>
          </a:xfrm>
          <a:prstGeom prst="rect">
            <a:avLst/>
          </a:prstGeom>
          <a:noFill/>
          <a:ln w="9525">
            <a:noFill/>
            <a:miter lim="800000"/>
            <a:headEnd/>
            <a:tailEnd/>
          </a:ln>
        </p:spPr>
        <p:txBody>
          <a:bodyPr wrap="square">
            <a:spAutoFit/>
          </a:bodyPr>
          <a:lstStyle/>
          <a:p>
            <a:pPr algn="ctr"/>
            <a:r>
              <a:rPr lang="en-US" sz="1600" b="1" dirty="0" smtClean="0"/>
              <a:t>97%</a:t>
            </a:r>
            <a:endParaRPr lang="en-US" sz="1600" b="1" dirty="0"/>
          </a:p>
        </p:txBody>
      </p:sp>
      <p:sp>
        <p:nvSpPr>
          <p:cNvPr id="16" name="TextBox 5"/>
          <p:cNvSpPr txBox="1">
            <a:spLocks noChangeArrowheads="1"/>
          </p:cNvSpPr>
          <p:nvPr/>
        </p:nvSpPr>
        <p:spPr bwMode="auto">
          <a:xfrm>
            <a:off x="7391400" y="4114800"/>
            <a:ext cx="990600" cy="339725"/>
          </a:xfrm>
          <a:prstGeom prst="rect">
            <a:avLst/>
          </a:prstGeom>
          <a:noFill/>
          <a:ln w="9525">
            <a:noFill/>
            <a:miter lim="800000"/>
            <a:headEnd/>
            <a:tailEnd/>
          </a:ln>
        </p:spPr>
        <p:txBody>
          <a:bodyPr wrap="square">
            <a:spAutoFit/>
          </a:bodyPr>
          <a:lstStyle/>
          <a:p>
            <a:pPr algn="ctr"/>
            <a:r>
              <a:rPr lang="en-US" sz="1600" b="1" dirty="0" smtClean="0"/>
              <a:t>2%</a:t>
            </a:r>
            <a:endParaRPr lang="en-US" sz="1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4"/>
          <p:cNvSpPr>
            <a:spLocks noChangeArrowheads="1"/>
          </p:cNvSpPr>
          <p:nvPr/>
        </p:nvSpPr>
        <p:spPr bwMode="auto">
          <a:xfrm>
            <a:off x="1143000" y="5638800"/>
            <a:ext cx="7250113" cy="533400"/>
          </a:xfrm>
          <a:prstGeom prst="rect">
            <a:avLst/>
          </a:prstGeom>
          <a:noFill/>
          <a:ln w="12700">
            <a:noFill/>
            <a:miter lim="800000"/>
            <a:headEnd/>
            <a:tailEnd/>
          </a:ln>
        </p:spPr>
        <p:txBody>
          <a:bodyPr lIns="92379" tIns="45407" rIns="92379" bIns="45407" anchor="b"/>
          <a:lstStyle/>
          <a:p>
            <a:pPr algn="ctr" fontAlgn="b"/>
            <a:r>
              <a:rPr lang="en-US" sz="1200" i="1" dirty="0" smtClean="0">
                <a:solidFill>
                  <a:srgbClr val="000000"/>
                </a:solidFill>
              </a:rPr>
              <a:t>Now, I want to ask you some questions about what would happen if your state was no longer allowed to require that producers of beer and wine sell their products to local distributors who then sell the beer and wine to individual retailers such as grocery, liquor, and packaged goods stores. If your state was no longer able to set such a requirement do you think it would have a positive or negative effect on….</a:t>
            </a:r>
            <a:endParaRPr lang="en-US" sz="1200" i="1" dirty="0">
              <a:solidFill>
                <a:srgbClr val="000000"/>
              </a:solidFill>
            </a:endParaRPr>
          </a:p>
        </p:txBody>
      </p:sp>
      <p:sp>
        <p:nvSpPr>
          <p:cNvPr id="9" name="Title 1"/>
          <p:cNvSpPr>
            <a:spLocks noGrp="1"/>
          </p:cNvSpPr>
          <p:nvPr>
            <p:ph type="title"/>
          </p:nvPr>
        </p:nvSpPr>
        <p:spPr>
          <a:xfrm>
            <a:off x="895350" y="534988"/>
            <a:ext cx="824865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Changing The Current System Will Make Alcohol Related Problems Worse…</a:t>
            </a:r>
          </a:p>
        </p:txBody>
      </p:sp>
      <p:sp>
        <p:nvSpPr>
          <p:cNvPr id="10" name="Slide Number Placeholder 9"/>
          <p:cNvSpPr>
            <a:spLocks noGrp="1"/>
          </p:cNvSpPr>
          <p:nvPr>
            <p:ph type="sldNum" sz="quarter" idx="12"/>
          </p:nvPr>
        </p:nvSpPr>
        <p:spPr/>
        <p:txBody>
          <a:bodyPr/>
          <a:lstStyle/>
          <a:p>
            <a:pPr>
              <a:defRPr/>
            </a:pPr>
            <a:fld id="{6518EE8C-DD4A-4B35-A1C7-AB867DDCA8EE}" type="slidenum">
              <a:rPr lang="en-US"/>
              <a:pPr>
                <a:defRPr/>
              </a:pPr>
              <a:t>11</a:t>
            </a:fld>
            <a:endParaRPr lang="en-US" dirty="0"/>
          </a:p>
        </p:txBody>
      </p:sp>
      <p:graphicFrame>
        <p:nvGraphicFramePr>
          <p:cNvPr id="11" name="Chart 10"/>
          <p:cNvGraphicFramePr/>
          <p:nvPr/>
        </p:nvGraphicFramePr>
        <p:xfrm>
          <a:off x="762000" y="1600200"/>
          <a:ext cx="76962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4114800" y="2133600"/>
            <a:ext cx="1524000" cy="369332"/>
          </a:xfrm>
          <a:prstGeom prst="rect">
            <a:avLst/>
          </a:prstGeom>
          <a:noFill/>
        </p:spPr>
        <p:txBody>
          <a:bodyPr wrap="square" rtlCol="0">
            <a:spAutoFit/>
          </a:bodyPr>
          <a:lstStyle/>
          <a:p>
            <a:pPr algn="ctr"/>
            <a:r>
              <a:rPr lang="en-US" b="1" dirty="0" smtClean="0">
                <a:latin typeface="+mj-lt"/>
              </a:rPr>
              <a:t>2010</a:t>
            </a:r>
            <a:endParaRPr lang="en-US" b="1"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895350" y="534988"/>
            <a:ext cx="824865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…And There Is More Aversion To Reducing Regulation Now Than In 2008</a:t>
            </a:r>
          </a:p>
        </p:txBody>
      </p:sp>
      <p:sp>
        <p:nvSpPr>
          <p:cNvPr id="10" name="Slide Number Placeholder 9"/>
          <p:cNvSpPr>
            <a:spLocks noGrp="1"/>
          </p:cNvSpPr>
          <p:nvPr>
            <p:ph type="sldNum" sz="quarter" idx="12"/>
          </p:nvPr>
        </p:nvSpPr>
        <p:spPr/>
        <p:txBody>
          <a:bodyPr/>
          <a:lstStyle/>
          <a:p>
            <a:pPr>
              <a:defRPr/>
            </a:pPr>
            <a:fld id="{6518EE8C-DD4A-4B35-A1C7-AB867DDCA8EE}" type="slidenum">
              <a:rPr lang="en-US"/>
              <a:pPr>
                <a:defRPr/>
              </a:pPr>
              <a:t>12</a:t>
            </a:fld>
            <a:endParaRPr lang="en-US" dirty="0"/>
          </a:p>
        </p:txBody>
      </p:sp>
      <p:graphicFrame>
        <p:nvGraphicFramePr>
          <p:cNvPr id="11" name="Chart 10"/>
          <p:cNvGraphicFramePr/>
          <p:nvPr/>
        </p:nvGraphicFramePr>
        <p:xfrm>
          <a:off x="762000" y="1600200"/>
          <a:ext cx="76962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676400" y="5334000"/>
            <a:ext cx="1905000" cy="369332"/>
          </a:xfrm>
          <a:prstGeom prst="rect">
            <a:avLst/>
          </a:prstGeom>
          <a:noFill/>
          <a:ln>
            <a:solidFill>
              <a:schemeClr val="accent1"/>
            </a:solidFill>
          </a:ln>
        </p:spPr>
        <p:txBody>
          <a:bodyPr wrap="square" rtlCol="0">
            <a:spAutoFit/>
          </a:bodyPr>
          <a:lstStyle/>
          <a:p>
            <a:pPr algn="ctr"/>
            <a:r>
              <a:rPr lang="en-US" b="1" dirty="0" smtClean="0"/>
              <a:t>Drunk Driving</a:t>
            </a:r>
            <a:endParaRPr lang="en-US" b="1" dirty="0"/>
          </a:p>
        </p:txBody>
      </p:sp>
      <p:sp>
        <p:nvSpPr>
          <p:cNvPr id="7" name="TextBox 6"/>
          <p:cNvSpPr txBox="1"/>
          <p:nvPr/>
        </p:nvSpPr>
        <p:spPr>
          <a:xfrm>
            <a:off x="4191000" y="5257800"/>
            <a:ext cx="1676400" cy="646331"/>
          </a:xfrm>
          <a:prstGeom prst="rect">
            <a:avLst/>
          </a:prstGeom>
          <a:noFill/>
          <a:ln>
            <a:solidFill>
              <a:schemeClr val="accent1"/>
            </a:solidFill>
          </a:ln>
        </p:spPr>
        <p:txBody>
          <a:bodyPr wrap="square" rtlCol="0">
            <a:spAutoFit/>
          </a:bodyPr>
          <a:lstStyle/>
          <a:p>
            <a:pPr algn="ctr"/>
            <a:r>
              <a:rPr lang="en-US" b="1" dirty="0" smtClean="0"/>
              <a:t>Underage Drinking</a:t>
            </a:r>
            <a:endParaRPr lang="en-US" b="1" dirty="0"/>
          </a:p>
        </p:txBody>
      </p:sp>
      <p:sp>
        <p:nvSpPr>
          <p:cNvPr id="8" name="TextBox 7"/>
          <p:cNvSpPr txBox="1"/>
          <p:nvPr/>
        </p:nvSpPr>
        <p:spPr>
          <a:xfrm>
            <a:off x="6400800" y="5257800"/>
            <a:ext cx="1828800" cy="369332"/>
          </a:xfrm>
          <a:prstGeom prst="rect">
            <a:avLst/>
          </a:prstGeom>
          <a:noFill/>
          <a:ln>
            <a:solidFill>
              <a:schemeClr val="accent1"/>
            </a:solidFill>
          </a:ln>
        </p:spPr>
        <p:txBody>
          <a:bodyPr wrap="square" rtlCol="0">
            <a:spAutoFit/>
          </a:bodyPr>
          <a:lstStyle/>
          <a:p>
            <a:pPr algn="ctr"/>
            <a:r>
              <a:rPr lang="en-US" b="1" dirty="0" smtClean="0"/>
              <a:t>Alcohol Abuse</a:t>
            </a:r>
            <a:endParaRPr lang="en-US" b="1" dirty="0"/>
          </a:p>
        </p:txBody>
      </p:sp>
      <p:sp>
        <p:nvSpPr>
          <p:cNvPr id="12" name="Rectangle 4"/>
          <p:cNvSpPr>
            <a:spLocks noChangeArrowheads="1"/>
          </p:cNvSpPr>
          <p:nvPr/>
        </p:nvSpPr>
        <p:spPr bwMode="auto">
          <a:xfrm>
            <a:off x="1143000" y="5638800"/>
            <a:ext cx="7250113" cy="838200"/>
          </a:xfrm>
          <a:prstGeom prst="rect">
            <a:avLst/>
          </a:prstGeom>
          <a:noFill/>
          <a:ln w="12700">
            <a:noFill/>
            <a:miter lim="800000"/>
            <a:headEnd/>
            <a:tailEnd/>
          </a:ln>
        </p:spPr>
        <p:txBody>
          <a:bodyPr lIns="92379" tIns="45407" rIns="92379" bIns="45407" anchor="b"/>
          <a:lstStyle/>
          <a:p>
            <a:pPr algn="ctr" fontAlgn="b"/>
            <a:r>
              <a:rPr lang="en-US" sz="1200" i="1" dirty="0" smtClean="0">
                <a:solidFill>
                  <a:srgbClr val="000000"/>
                </a:solidFill>
              </a:rPr>
              <a:t>…If your state was no longer able to set such a requirement do you think it would have a positive or negative effect on….</a:t>
            </a:r>
            <a:endParaRPr lang="en-US" sz="1200" i="1"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95350" y="534988"/>
            <a:ext cx="824865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Measures To Keep Alcohol Out Of The Hands Of Minors Are Strongly Supported</a:t>
            </a:r>
          </a:p>
        </p:txBody>
      </p:sp>
      <p:graphicFrame>
        <p:nvGraphicFramePr>
          <p:cNvPr id="7" name="Diagram 6"/>
          <p:cNvGraphicFramePr/>
          <p:nvPr/>
        </p:nvGraphicFramePr>
        <p:xfrm>
          <a:off x="609600" y="1447800"/>
          <a:ext cx="80772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Chart 7"/>
          <p:cNvGraphicFramePr>
            <a:graphicFrameLocks/>
          </p:cNvGraphicFramePr>
          <p:nvPr/>
        </p:nvGraphicFramePr>
        <p:xfrm>
          <a:off x="3581400" y="3886200"/>
          <a:ext cx="2590800" cy="2362200"/>
        </p:xfrm>
        <a:graphic>
          <a:graphicData uri="http://schemas.openxmlformats.org/drawingml/2006/chart">
            <c:chart xmlns:c="http://schemas.openxmlformats.org/drawingml/2006/chart" xmlns:r="http://schemas.openxmlformats.org/officeDocument/2006/relationships" r:id="rId7"/>
          </a:graphicData>
        </a:graphic>
      </p:graphicFrame>
      <p:sp>
        <p:nvSpPr>
          <p:cNvPr id="8197" name="TextBox 4"/>
          <p:cNvSpPr txBox="1">
            <a:spLocks noChangeArrowheads="1"/>
          </p:cNvSpPr>
          <p:nvPr/>
        </p:nvSpPr>
        <p:spPr bwMode="auto">
          <a:xfrm>
            <a:off x="990600" y="2971800"/>
            <a:ext cx="1905000" cy="400050"/>
          </a:xfrm>
          <a:prstGeom prst="rect">
            <a:avLst/>
          </a:prstGeom>
          <a:noFill/>
          <a:ln w="9525">
            <a:noFill/>
            <a:miter lim="800000"/>
            <a:headEnd/>
            <a:tailEnd/>
          </a:ln>
        </p:spPr>
        <p:txBody>
          <a:bodyPr>
            <a:spAutoFit/>
          </a:bodyPr>
          <a:lstStyle/>
          <a:p>
            <a:pPr algn="ctr"/>
            <a:r>
              <a:rPr lang="en-US" sz="2000" b="1" dirty="0">
                <a:solidFill>
                  <a:schemeClr val="bg1"/>
                </a:solidFill>
              </a:rPr>
              <a:t>Agree</a:t>
            </a:r>
          </a:p>
        </p:txBody>
      </p:sp>
      <p:sp>
        <p:nvSpPr>
          <p:cNvPr id="6" name="Slide Number Placeholder 5"/>
          <p:cNvSpPr>
            <a:spLocks noGrp="1"/>
          </p:cNvSpPr>
          <p:nvPr>
            <p:ph type="sldNum" sz="quarter" idx="12"/>
          </p:nvPr>
        </p:nvSpPr>
        <p:spPr/>
        <p:txBody>
          <a:bodyPr/>
          <a:lstStyle/>
          <a:p>
            <a:pPr>
              <a:defRPr/>
            </a:pPr>
            <a:fld id="{0A799BA3-2EB4-4E9A-9AE6-EF7FF7246299}" type="slidenum">
              <a:rPr lang="en-US"/>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95350" y="534988"/>
            <a:ext cx="824865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The Current System Is Essential To Help Keep Alcohol Away From Minors</a:t>
            </a:r>
          </a:p>
        </p:txBody>
      </p:sp>
      <p:graphicFrame>
        <p:nvGraphicFramePr>
          <p:cNvPr id="7" name="Diagram 6"/>
          <p:cNvGraphicFramePr/>
          <p:nvPr/>
        </p:nvGraphicFramePr>
        <p:xfrm>
          <a:off x="609600" y="1447800"/>
          <a:ext cx="80772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221" name="TextBox 4"/>
          <p:cNvSpPr txBox="1">
            <a:spLocks noChangeArrowheads="1"/>
          </p:cNvSpPr>
          <p:nvPr/>
        </p:nvSpPr>
        <p:spPr bwMode="auto">
          <a:xfrm>
            <a:off x="990600" y="2971800"/>
            <a:ext cx="1905000" cy="400050"/>
          </a:xfrm>
          <a:prstGeom prst="rect">
            <a:avLst/>
          </a:prstGeom>
          <a:noFill/>
          <a:ln w="9525">
            <a:noFill/>
            <a:miter lim="800000"/>
            <a:headEnd/>
            <a:tailEnd/>
          </a:ln>
        </p:spPr>
        <p:txBody>
          <a:bodyPr>
            <a:spAutoFit/>
          </a:bodyPr>
          <a:lstStyle/>
          <a:p>
            <a:pPr algn="ctr"/>
            <a:r>
              <a:rPr lang="en-US" sz="2000" b="1" dirty="0">
                <a:solidFill>
                  <a:schemeClr val="bg1"/>
                </a:solidFill>
              </a:rPr>
              <a:t>Agree</a:t>
            </a:r>
          </a:p>
        </p:txBody>
      </p:sp>
      <p:sp>
        <p:nvSpPr>
          <p:cNvPr id="6" name="Slide Number Placeholder 5"/>
          <p:cNvSpPr>
            <a:spLocks noGrp="1"/>
          </p:cNvSpPr>
          <p:nvPr>
            <p:ph type="sldNum" sz="quarter" idx="12"/>
          </p:nvPr>
        </p:nvSpPr>
        <p:spPr/>
        <p:txBody>
          <a:bodyPr/>
          <a:lstStyle/>
          <a:p>
            <a:pPr>
              <a:defRPr/>
            </a:pPr>
            <a:fld id="{3C91FCA2-F5B6-4C76-9C32-D2275A36BA6A}" type="slidenum">
              <a:rPr lang="en-US"/>
              <a:pPr>
                <a:defRPr/>
              </a:pPr>
              <a:t>14</a:t>
            </a:fld>
            <a:endParaRPr lang="en-US" dirty="0"/>
          </a:p>
        </p:txBody>
      </p:sp>
      <p:graphicFrame>
        <p:nvGraphicFramePr>
          <p:cNvPr id="10" name="Chart 9"/>
          <p:cNvGraphicFramePr>
            <a:graphicFrameLocks/>
          </p:cNvGraphicFramePr>
          <p:nvPr/>
        </p:nvGraphicFramePr>
        <p:xfrm>
          <a:off x="6248400" y="4038600"/>
          <a:ext cx="2286000" cy="22098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1" name="Chart 10"/>
          <p:cNvGraphicFramePr>
            <a:graphicFrameLocks/>
          </p:cNvGraphicFramePr>
          <p:nvPr/>
        </p:nvGraphicFramePr>
        <p:xfrm>
          <a:off x="990600" y="3962400"/>
          <a:ext cx="2895600" cy="2514600"/>
        </p:xfrm>
        <a:graphic>
          <a:graphicData uri="http://schemas.openxmlformats.org/drawingml/2006/chart">
            <c:chart xmlns:c="http://schemas.openxmlformats.org/drawingml/2006/chart" xmlns:r="http://schemas.openxmlformats.org/officeDocument/2006/relationships" r:id="rId8"/>
          </a:graphicData>
        </a:graphic>
      </p:graphicFrame>
      <p:sp>
        <p:nvSpPr>
          <p:cNvPr id="12" name="TextBox 11"/>
          <p:cNvSpPr txBox="1"/>
          <p:nvPr/>
        </p:nvSpPr>
        <p:spPr>
          <a:xfrm>
            <a:off x="3733800" y="4267200"/>
            <a:ext cx="2286000" cy="584775"/>
          </a:xfrm>
          <a:prstGeom prst="rect">
            <a:avLst/>
          </a:prstGeom>
          <a:noFill/>
          <a:ln>
            <a:solidFill>
              <a:schemeClr val="accent1"/>
            </a:solidFill>
          </a:ln>
        </p:spPr>
        <p:txBody>
          <a:bodyPr wrap="square" rtlCol="0">
            <a:spAutoFit/>
          </a:bodyPr>
          <a:lstStyle/>
          <a:p>
            <a:pPr algn="ctr"/>
            <a:r>
              <a:rPr lang="en-US" sz="1600" dirty="0" smtClean="0"/>
              <a:t>Compared to 78% </a:t>
            </a:r>
          </a:p>
          <a:p>
            <a:pPr algn="ctr"/>
            <a:r>
              <a:rPr lang="en-US" sz="1600" dirty="0" smtClean="0"/>
              <a:t>in 2008</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4"/>
          <p:cNvSpPr>
            <a:spLocks noChangeArrowheads="1"/>
          </p:cNvSpPr>
          <p:nvPr/>
        </p:nvSpPr>
        <p:spPr bwMode="auto">
          <a:xfrm>
            <a:off x="1143000" y="5638800"/>
            <a:ext cx="7239000" cy="609599"/>
          </a:xfrm>
          <a:prstGeom prst="rect">
            <a:avLst/>
          </a:prstGeom>
          <a:noFill/>
          <a:ln w="12700">
            <a:noFill/>
            <a:miter lim="800000"/>
            <a:headEnd/>
            <a:tailEnd/>
          </a:ln>
        </p:spPr>
        <p:txBody>
          <a:bodyPr lIns="92379" tIns="45407" rIns="92379" bIns="45407" anchor="b"/>
          <a:lstStyle/>
          <a:p>
            <a:pPr algn="ctr" defTabSz="911225" eaLnBrk="0" hangingPunct="0">
              <a:lnSpc>
                <a:spcPct val="87000"/>
              </a:lnSpc>
            </a:pPr>
            <a:r>
              <a:rPr lang="en-US" sz="1400" i="1" dirty="0" smtClean="0"/>
              <a:t>In my community it is difficult for underage individuals to purchase alcohol.</a:t>
            </a:r>
          </a:p>
          <a:p>
            <a:pPr algn="ctr" defTabSz="911225" eaLnBrk="0" hangingPunct="0">
              <a:lnSpc>
                <a:spcPct val="87000"/>
              </a:lnSpc>
            </a:pPr>
            <a:endParaRPr lang="en-US" sz="1400" i="1" dirty="0"/>
          </a:p>
        </p:txBody>
      </p:sp>
      <p:sp>
        <p:nvSpPr>
          <p:cNvPr id="9" name="Title 1"/>
          <p:cNvSpPr>
            <a:spLocks noGrp="1"/>
          </p:cNvSpPr>
          <p:nvPr>
            <p:ph type="title"/>
          </p:nvPr>
        </p:nvSpPr>
        <p:spPr>
          <a:xfrm>
            <a:off x="895350" y="534988"/>
            <a:ext cx="824865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 Plurality Believe That It Is Not Difficult For Minors To Purchase Alcohol</a:t>
            </a:r>
          </a:p>
        </p:txBody>
      </p:sp>
      <p:sp>
        <p:nvSpPr>
          <p:cNvPr id="10" name="Slide Number Placeholder 9"/>
          <p:cNvSpPr>
            <a:spLocks noGrp="1"/>
          </p:cNvSpPr>
          <p:nvPr>
            <p:ph type="sldNum" sz="quarter" idx="12"/>
          </p:nvPr>
        </p:nvSpPr>
        <p:spPr/>
        <p:txBody>
          <a:bodyPr/>
          <a:lstStyle/>
          <a:p>
            <a:pPr>
              <a:defRPr/>
            </a:pPr>
            <a:fld id="{C7ADB651-F9C7-4054-84C1-01CE45F8A6EE}" type="slidenum">
              <a:rPr lang="en-US"/>
              <a:pPr>
                <a:defRPr/>
              </a:pPr>
              <a:t>15</a:t>
            </a:fld>
            <a:endParaRPr lang="en-US" dirty="0"/>
          </a:p>
        </p:txBody>
      </p:sp>
      <p:graphicFrame>
        <p:nvGraphicFramePr>
          <p:cNvPr id="14" name="Chart 13"/>
          <p:cNvGraphicFramePr/>
          <p:nvPr/>
        </p:nvGraphicFramePr>
        <p:xfrm>
          <a:off x="914400" y="1447800"/>
          <a:ext cx="8001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1447800" y="6400800"/>
            <a:ext cx="3581400" cy="276999"/>
          </a:xfrm>
          <a:prstGeom prst="rect">
            <a:avLst/>
          </a:prstGeom>
          <a:noFill/>
        </p:spPr>
        <p:txBody>
          <a:bodyPr wrap="square" rtlCol="0">
            <a:spAutoFit/>
          </a:bodyPr>
          <a:lstStyle/>
          <a:p>
            <a:pPr algn="ctr"/>
            <a:r>
              <a:rPr lang="en-US" sz="1200" dirty="0" smtClean="0">
                <a:latin typeface="Arial" pitchFamily="34" charset="0"/>
                <a:cs typeface="Arial" pitchFamily="34" charset="0"/>
              </a:rPr>
              <a:t>*Don’t Know was 10% in 2008, and 17% in 2010</a:t>
            </a:r>
            <a:endParaRPr lang="en-US" sz="1200" dirty="0">
              <a:latin typeface="Arial" pitchFamily="34" charset="0"/>
              <a:cs typeface="Arial" pitchFamily="34" charset="0"/>
            </a:endParaRPr>
          </a:p>
        </p:txBody>
      </p:sp>
      <p:sp>
        <p:nvSpPr>
          <p:cNvPr id="17" name="TextBox 4"/>
          <p:cNvSpPr txBox="1">
            <a:spLocks noChangeArrowheads="1"/>
          </p:cNvSpPr>
          <p:nvPr/>
        </p:nvSpPr>
        <p:spPr bwMode="auto">
          <a:xfrm>
            <a:off x="2286000" y="2895600"/>
            <a:ext cx="762000" cy="338138"/>
          </a:xfrm>
          <a:prstGeom prst="rect">
            <a:avLst/>
          </a:prstGeom>
          <a:noFill/>
          <a:ln w="9525">
            <a:noFill/>
            <a:miter lim="800000"/>
            <a:headEnd/>
            <a:tailEnd/>
          </a:ln>
        </p:spPr>
        <p:txBody>
          <a:bodyPr wrap="square">
            <a:spAutoFit/>
          </a:bodyPr>
          <a:lstStyle/>
          <a:p>
            <a:pPr algn="ctr"/>
            <a:r>
              <a:rPr lang="en-US" sz="1600" b="1" dirty="0" smtClean="0"/>
              <a:t>48%</a:t>
            </a:r>
            <a:endParaRPr lang="en-US" sz="1600" b="1" dirty="0"/>
          </a:p>
        </p:txBody>
      </p:sp>
      <p:sp>
        <p:nvSpPr>
          <p:cNvPr id="18" name="TextBox 5"/>
          <p:cNvSpPr txBox="1">
            <a:spLocks noChangeArrowheads="1"/>
          </p:cNvSpPr>
          <p:nvPr/>
        </p:nvSpPr>
        <p:spPr bwMode="auto">
          <a:xfrm>
            <a:off x="5791200" y="2971800"/>
            <a:ext cx="609600" cy="338554"/>
          </a:xfrm>
          <a:prstGeom prst="rect">
            <a:avLst/>
          </a:prstGeom>
          <a:noFill/>
          <a:ln w="9525">
            <a:noFill/>
            <a:miter lim="800000"/>
            <a:headEnd/>
            <a:tailEnd/>
          </a:ln>
        </p:spPr>
        <p:txBody>
          <a:bodyPr wrap="square">
            <a:spAutoFit/>
          </a:bodyPr>
          <a:lstStyle/>
          <a:p>
            <a:pPr algn="ctr"/>
            <a:r>
              <a:rPr lang="en-US" sz="1600" b="1" dirty="0" smtClean="0"/>
              <a:t>42%</a:t>
            </a:r>
            <a:endParaRPr lang="en-US" sz="1600" b="1" dirty="0"/>
          </a:p>
        </p:txBody>
      </p:sp>
      <p:sp>
        <p:nvSpPr>
          <p:cNvPr id="19" name="TextBox 4"/>
          <p:cNvSpPr txBox="1">
            <a:spLocks noChangeArrowheads="1"/>
          </p:cNvSpPr>
          <p:nvPr/>
        </p:nvSpPr>
        <p:spPr bwMode="auto">
          <a:xfrm>
            <a:off x="3886200" y="3124200"/>
            <a:ext cx="1066800" cy="338138"/>
          </a:xfrm>
          <a:prstGeom prst="rect">
            <a:avLst/>
          </a:prstGeom>
          <a:noFill/>
          <a:ln w="9525">
            <a:noFill/>
            <a:miter lim="800000"/>
            <a:headEnd/>
            <a:tailEnd/>
          </a:ln>
        </p:spPr>
        <p:txBody>
          <a:bodyPr wrap="square">
            <a:spAutoFit/>
          </a:bodyPr>
          <a:lstStyle/>
          <a:p>
            <a:pPr algn="ctr"/>
            <a:r>
              <a:rPr lang="en-US" sz="1600" b="1" dirty="0" smtClean="0"/>
              <a:t>39%</a:t>
            </a:r>
            <a:endParaRPr lang="en-US" sz="1600" b="1" dirty="0"/>
          </a:p>
        </p:txBody>
      </p:sp>
      <p:sp>
        <p:nvSpPr>
          <p:cNvPr id="20" name="TextBox 5"/>
          <p:cNvSpPr txBox="1">
            <a:spLocks noChangeArrowheads="1"/>
          </p:cNvSpPr>
          <p:nvPr/>
        </p:nvSpPr>
        <p:spPr bwMode="auto">
          <a:xfrm>
            <a:off x="7391400" y="2971800"/>
            <a:ext cx="990600" cy="339725"/>
          </a:xfrm>
          <a:prstGeom prst="rect">
            <a:avLst/>
          </a:prstGeom>
          <a:noFill/>
          <a:ln w="9525">
            <a:noFill/>
            <a:miter lim="800000"/>
            <a:headEnd/>
            <a:tailEnd/>
          </a:ln>
        </p:spPr>
        <p:txBody>
          <a:bodyPr wrap="square">
            <a:spAutoFit/>
          </a:bodyPr>
          <a:lstStyle/>
          <a:p>
            <a:pPr algn="ctr"/>
            <a:r>
              <a:rPr lang="en-US" sz="1600" b="1" dirty="0" smtClean="0">
                <a:solidFill>
                  <a:srgbClr val="FF0000"/>
                </a:solidFill>
              </a:rPr>
              <a:t>44%</a:t>
            </a:r>
            <a:endParaRPr lang="en-US" sz="1600" b="1"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Alcohol Laws Should Be Decided By Lawmakers And Citizens—NOT Judges</a:t>
            </a:r>
          </a:p>
        </p:txBody>
      </p:sp>
      <p:graphicFrame>
        <p:nvGraphicFramePr>
          <p:cNvPr id="7" name="Diagram 6"/>
          <p:cNvGraphicFramePr/>
          <p:nvPr/>
        </p:nvGraphicFramePr>
        <p:xfrm>
          <a:off x="609600" y="1447800"/>
          <a:ext cx="80772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221" name="TextBox 4"/>
          <p:cNvSpPr txBox="1">
            <a:spLocks noChangeArrowheads="1"/>
          </p:cNvSpPr>
          <p:nvPr/>
        </p:nvSpPr>
        <p:spPr bwMode="auto">
          <a:xfrm>
            <a:off x="990600" y="2971800"/>
            <a:ext cx="1905000" cy="400050"/>
          </a:xfrm>
          <a:prstGeom prst="rect">
            <a:avLst/>
          </a:prstGeom>
          <a:noFill/>
          <a:ln w="9525">
            <a:noFill/>
            <a:miter lim="800000"/>
            <a:headEnd/>
            <a:tailEnd/>
          </a:ln>
        </p:spPr>
        <p:txBody>
          <a:bodyPr>
            <a:spAutoFit/>
          </a:bodyPr>
          <a:lstStyle/>
          <a:p>
            <a:pPr algn="ctr"/>
            <a:r>
              <a:rPr lang="en-US" sz="2000" b="1" dirty="0">
                <a:solidFill>
                  <a:schemeClr val="bg1"/>
                </a:solidFill>
              </a:rPr>
              <a:t>Agree</a:t>
            </a:r>
          </a:p>
        </p:txBody>
      </p:sp>
      <p:sp>
        <p:nvSpPr>
          <p:cNvPr id="6" name="Slide Number Placeholder 5"/>
          <p:cNvSpPr>
            <a:spLocks noGrp="1"/>
          </p:cNvSpPr>
          <p:nvPr>
            <p:ph type="sldNum" sz="quarter" idx="12"/>
          </p:nvPr>
        </p:nvSpPr>
        <p:spPr/>
        <p:txBody>
          <a:bodyPr/>
          <a:lstStyle/>
          <a:p>
            <a:pPr>
              <a:defRPr/>
            </a:pPr>
            <a:fld id="{3C91FCA2-F5B6-4C76-9C32-D2275A36BA6A}" type="slidenum">
              <a:rPr lang="en-US"/>
              <a:pPr>
                <a:defRPr/>
              </a:pPr>
              <a:t>16</a:t>
            </a:fld>
            <a:endParaRPr lang="en-US" dirty="0"/>
          </a:p>
        </p:txBody>
      </p:sp>
      <p:graphicFrame>
        <p:nvGraphicFramePr>
          <p:cNvPr id="9" name="Chart 8"/>
          <p:cNvGraphicFramePr>
            <a:graphicFrameLocks/>
          </p:cNvGraphicFramePr>
          <p:nvPr/>
        </p:nvGraphicFramePr>
        <p:xfrm>
          <a:off x="3581400" y="3886200"/>
          <a:ext cx="2590800" cy="2362200"/>
        </p:xfrm>
        <a:graphic>
          <a:graphicData uri="http://schemas.openxmlformats.org/drawingml/2006/chart">
            <c:chart xmlns:c="http://schemas.openxmlformats.org/drawingml/2006/chart" xmlns:r="http://schemas.openxmlformats.org/officeDocument/2006/relationships" r:id="rId7"/>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Alcohol Is Different From Other Consumer Goods</a:t>
            </a:r>
          </a:p>
        </p:txBody>
      </p:sp>
      <p:graphicFrame>
        <p:nvGraphicFramePr>
          <p:cNvPr id="7" name="Diagram 6"/>
          <p:cNvGraphicFramePr/>
          <p:nvPr/>
        </p:nvGraphicFramePr>
        <p:xfrm>
          <a:off x="609600" y="1447800"/>
          <a:ext cx="80772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221" name="TextBox 4"/>
          <p:cNvSpPr txBox="1">
            <a:spLocks noChangeArrowheads="1"/>
          </p:cNvSpPr>
          <p:nvPr/>
        </p:nvSpPr>
        <p:spPr bwMode="auto">
          <a:xfrm>
            <a:off x="990600" y="2971800"/>
            <a:ext cx="1905000" cy="400050"/>
          </a:xfrm>
          <a:prstGeom prst="rect">
            <a:avLst/>
          </a:prstGeom>
          <a:noFill/>
          <a:ln w="9525">
            <a:noFill/>
            <a:miter lim="800000"/>
            <a:headEnd/>
            <a:tailEnd/>
          </a:ln>
        </p:spPr>
        <p:txBody>
          <a:bodyPr>
            <a:spAutoFit/>
          </a:bodyPr>
          <a:lstStyle/>
          <a:p>
            <a:pPr algn="ctr"/>
            <a:r>
              <a:rPr lang="en-US" sz="2000" b="1" dirty="0">
                <a:solidFill>
                  <a:schemeClr val="bg1"/>
                </a:solidFill>
              </a:rPr>
              <a:t>Agree</a:t>
            </a:r>
          </a:p>
        </p:txBody>
      </p:sp>
      <p:sp>
        <p:nvSpPr>
          <p:cNvPr id="6" name="Slide Number Placeholder 5"/>
          <p:cNvSpPr>
            <a:spLocks noGrp="1"/>
          </p:cNvSpPr>
          <p:nvPr>
            <p:ph type="sldNum" sz="quarter" idx="12"/>
          </p:nvPr>
        </p:nvSpPr>
        <p:spPr/>
        <p:txBody>
          <a:bodyPr/>
          <a:lstStyle/>
          <a:p>
            <a:pPr>
              <a:defRPr/>
            </a:pPr>
            <a:fld id="{3C91FCA2-F5B6-4C76-9C32-D2275A36BA6A}" type="slidenum">
              <a:rPr lang="en-US"/>
              <a:pPr>
                <a:defRPr/>
              </a:pPr>
              <a:t>17</a:t>
            </a:fld>
            <a:endParaRPr lang="en-US" dirty="0"/>
          </a:p>
        </p:txBody>
      </p:sp>
      <p:graphicFrame>
        <p:nvGraphicFramePr>
          <p:cNvPr id="14" name="Chart 13"/>
          <p:cNvGraphicFramePr>
            <a:graphicFrameLocks/>
          </p:cNvGraphicFramePr>
          <p:nvPr/>
        </p:nvGraphicFramePr>
        <p:xfrm>
          <a:off x="3581400" y="3886200"/>
          <a:ext cx="2590800" cy="2362200"/>
        </p:xfrm>
        <a:graphic>
          <a:graphicData uri="http://schemas.openxmlformats.org/drawingml/2006/chart">
            <c:chart xmlns:c="http://schemas.openxmlformats.org/drawingml/2006/chart" xmlns:r="http://schemas.openxmlformats.org/officeDocument/2006/relationships" r:id="rId7"/>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534988"/>
            <a:ext cx="83058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With More Foreign Produced Alcohol In The U.S., Regulation By States Is Critical</a:t>
            </a:r>
          </a:p>
        </p:txBody>
      </p:sp>
      <p:graphicFrame>
        <p:nvGraphicFramePr>
          <p:cNvPr id="7" name="Diagram 6"/>
          <p:cNvGraphicFramePr/>
          <p:nvPr/>
        </p:nvGraphicFramePr>
        <p:xfrm>
          <a:off x="609600" y="1447800"/>
          <a:ext cx="80772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Chart 7"/>
          <p:cNvGraphicFramePr>
            <a:graphicFrameLocks/>
          </p:cNvGraphicFramePr>
          <p:nvPr/>
        </p:nvGraphicFramePr>
        <p:xfrm>
          <a:off x="3581400" y="3886200"/>
          <a:ext cx="2590800" cy="2362200"/>
        </p:xfrm>
        <a:graphic>
          <a:graphicData uri="http://schemas.openxmlformats.org/drawingml/2006/chart">
            <c:chart xmlns:c="http://schemas.openxmlformats.org/drawingml/2006/chart" xmlns:r="http://schemas.openxmlformats.org/officeDocument/2006/relationships" r:id="rId7"/>
          </a:graphicData>
        </a:graphic>
      </p:graphicFrame>
      <p:sp>
        <p:nvSpPr>
          <p:cNvPr id="8197" name="TextBox 4"/>
          <p:cNvSpPr txBox="1">
            <a:spLocks noChangeArrowheads="1"/>
          </p:cNvSpPr>
          <p:nvPr/>
        </p:nvSpPr>
        <p:spPr bwMode="auto">
          <a:xfrm>
            <a:off x="990600" y="2971800"/>
            <a:ext cx="1905000" cy="400050"/>
          </a:xfrm>
          <a:prstGeom prst="rect">
            <a:avLst/>
          </a:prstGeom>
          <a:noFill/>
          <a:ln w="9525">
            <a:noFill/>
            <a:miter lim="800000"/>
            <a:headEnd/>
            <a:tailEnd/>
          </a:ln>
        </p:spPr>
        <p:txBody>
          <a:bodyPr>
            <a:spAutoFit/>
          </a:bodyPr>
          <a:lstStyle/>
          <a:p>
            <a:pPr algn="ctr"/>
            <a:r>
              <a:rPr lang="en-US" sz="2000" b="1" dirty="0">
                <a:solidFill>
                  <a:schemeClr val="bg1"/>
                </a:solidFill>
              </a:rPr>
              <a:t>Agree</a:t>
            </a:r>
          </a:p>
        </p:txBody>
      </p:sp>
      <p:sp>
        <p:nvSpPr>
          <p:cNvPr id="6" name="Slide Number Placeholder 5"/>
          <p:cNvSpPr>
            <a:spLocks noGrp="1"/>
          </p:cNvSpPr>
          <p:nvPr>
            <p:ph type="sldNum" sz="quarter" idx="12"/>
          </p:nvPr>
        </p:nvSpPr>
        <p:spPr/>
        <p:txBody>
          <a:bodyPr/>
          <a:lstStyle/>
          <a:p>
            <a:pPr>
              <a:defRPr/>
            </a:pPr>
            <a:fld id="{0A799BA3-2EB4-4E9A-9AE6-EF7FF7246299}" type="slidenum">
              <a:rPr lang="en-US"/>
              <a:pPr>
                <a:defRPr/>
              </a:pPr>
              <a:t>18</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62000" y="381000"/>
            <a:ext cx="8229600" cy="838200"/>
          </a:xfrm>
        </p:spPr>
        <p:txBody>
          <a:bodyPr/>
          <a:lstStyle/>
          <a:p>
            <a:pPr algn="l" eaLnBrk="1" hangingPunct="1"/>
            <a:r>
              <a:rPr lang="en-US" sz="3200" b="1" dirty="0" smtClean="0">
                <a:solidFill>
                  <a:srgbClr val="000066"/>
                </a:solidFill>
                <a:latin typeface="Arial" charset="0"/>
                <a:cs typeface="Arial" charset="0"/>
              </a:rPr>
              <a:t>Methodology</a:t>
            </a:r>
            <a:endParaRPr lang="en-US" sz="3200" b="1" i="1" dirty="0" smtClean="0">
              <a:solidFill>
                <a:srgbClr val="000066"/>
              </a:solidFill>
              <a:latin typeface="Arial" charset="0"/>
              <a:cs typeface="Arial" charset="0"/>
            </a:endParaRPr>
          </a:p>
        </p:txBody>
      </p:sp>
      <p:sp>
        <p:nvSpPr>
          <p:cNvPr id="5" name="Rectangle 3"/>
          <p:cNvSpPr txBox="1">
            <a:spLocks noChangeArrowheads="1"/>
          </p:cNvSpPr>
          <p:nvPr/>
        </p:nvSpPr>
        <p:spPr bwMode="auto">
          <a:xfrm>
            <a:off x="762000" y="1524000"/>
            <a:ext cx="7981950" cy="3902075"/>
          </a:xfrm>
          <a:prstGeom prst="rect">
            <a:avLst/>
          </a:prstGeom>
          <a:noFill/>
          <a:ln w="9525">
            <a:noFill/>
            <a:miter lim="800000"/>
            <a:headEnd/>
            <a:tailEnd/>
          </a:ln>
        </p:spPr>
        <p:txBody>
          <a:bodyPr/>
          <a:lstStyle/>
          <a:p>
            <a:pPr>
              <a:tabLst>
                <a:tab pos="693738" algn="l"/>
              </a:tabLst>
              <a:defRPr/>
            </a:pPr>
            <a:r>
              <a:rPr lang="en-US" sz="1600" b="1" dirty="0">
                <a:solidFill>
                  <a:srgbClr val="000066"/>
                </a:solidFill>
                <a:latin typeface="Arial" pitchFamily="34" charset="0"/>
                <a:cs typeface="Arial" pitchFamily="34" charset="0"/>
              </a:rPr>
              <a:t>On behalf of </a:t>
            </a:r>
            <a:r>
              <a:rPr lang="en-US" sz="1600" b="1" dirty="0" smtClean="0">
                <a:solidFill>
                  <a:srgbClr val="000066"/>
                </a:solidFill>
                <a:latin typeface="Arial" pitchFamily="34" charset="0"/>
                <a:cs typeface="Arial" pitchFamily="34" charset="0"/>
              </a:rPr>
              <a:t>the Center </a:t>
            </a:r>
            <a:r>
              <a:rPr lang="en-US" sz="1600" b="1" dirty="0">
                <a:solidFill>
                  <a:srgbClr val="000066"/>
                </a:solidFill>
                <a:latin typeface="Arial" pitchFamily="34" charset="0"/>
                <a:cs typeface="Arial" pitchFamily="34" charset="0"/>
              </a:rPr>
              <a:t>for Alcohol Policy, Wilson Research Strategies and Whitman Insight Strategies conducted a bipartisan research study of adults </a:t>
            </a:r>
            <a:r>
              <a:rPr lang="en-US" sz="1600" b="1" dirty="0" smtClean="0">
                <a:solidFill>
                  <a:srgbClr val="000066"/>
                </a:solidFill>
                <a:latin typeface="Arial" pitchFamily="34" charset="0"/>
                <a:cs typeface="Arial" pitchFamily="34" charset="0"/>
              </a:rPr>
              <a:t>21 </a:t>
            </a:r>
            <a:r>
              <a:rPr lang="en-US" sz="1600" b="1" dirty="0">
                <a:solidFill>
                  <a:srgbClr val="000066"/>
                </a:solidFill>
                <a:latin typeface="Arial" pitchFamily="34" charset="0"/>
                <a:cs typeface="Arial" pitchFamily="34" charset="0"/>
              </a:rPr>
              <a:t>years of </a:t>
            </a:r>
            <a:r>
              <a:rPr lang="en-US" sz="1600" b="1" dirty="0" smtClean="0">
                <a:solidFill>
                  <a:srgbClr val="000066"/>
                </a:solidFill>
                <a:latin typeface="Arial" pitchFamily="34" charset="0"/>
                <a:cs typeface="Arial" pitchFamily="34" charset="0"/>
              </a:rPr>
              <a:t>age and older </a:t>
            </a:r>
            <a:r>
              <a:rPr lang="en-US" sz="1600" b="1" dirty="0">
                <a:solidFill>
                  <a:srgbClr val="000066"/>
                </a:solidFill>
                <a:latin typeface="Arial" pitchFamily="34" charset="0"/>
                <a:cs typeface="Arial" pitchFamily="34" charset="0"/>
              </a:rPr>
              <a:t>across the nation.</a:t>
            </a:r>
          </a:p>
          <a:p>
            <a:pPr>
              <a:tabLst>
                <a:tab pos="693738" algn="l"/>
              </a:tabLst>
              <a:defRPr/>
            </a:pPr>
            <a:endParaRPr lang="en-US" sz="1600" b="1" dirty="0">
              <a:solidFill>
                <a:srgbClr val="000066"/>
              </a:solidFill>
              <a:latin typeface="Arial" pitchFamily="34" charset="0"/>
              <a:cs typeface="Arial" pitchFamily="34" charset="0"/>
            </a:endParaRPr>
          </a:p>
          <a:p>
            <a:pPr>
              <a:tabLst>
                <a:tab pos="693738" algn="l"/>
              </a:tabLst>
              <a:defRPr/>
            </a:pPr>
            <a:r>
              <a:rPr lang="en-US" sz="1600" b="1" dirty="0">
                <a:solidFill>
                  <a:srgbClr val="000066"/>
                </a:solidFill>
                <a:latin typeface="Arial" pitchFamily="34" charset="0"/>
                <a:cs typeface="Arial" pitchFamily="34" charset="0"/>
              </a:rPr>
              <a:t>We sampled adults nationwide using Random Digit Dialing (RDD) methodology.</a:t>
            </a:r>
          </a:p>
          <a:p>
            <a:pPr>
              <a:tabLst>
                <a:tab pos="693738" algn="l"/>
              </a:tabLst>
              <a:defRPr/>
            </a:pPr>
            <a:endParaRPr lang="en-US" sz="1600" b="1" dirty="0">
              <a:solidFill>
                <a:srgbClr val="000066"/>
              </a:solidFill>
              <a:latin typeface="Arial" pitchFamily="34" charset="0"/>
              <a:cs typeface="Arial" pitchFamily="34" charset="0"/>
            </a:endParaRPr>
          </a:p>
          <a:p>
            <a:pPr>
              <a:tabLst>
                <a:tab pos="693738" algn="l"/>
              </a:tabLst>
              <a:defRPr/>
            </a:pPr>
            <a:r>
              <a:rPr lang="en-US" sz="1600" b="1" dirty="0">
                <a:solidFill>
                  <a:srgbClr val="000066"/>
                </a:solidFill>
                <a:latin typeface="Arial" pitchFamily="34" charset="0"/>
                <a:cs typeface="Arial" pitchFamily="34" charset="0"/>
              </a:rPr>
              <a:t>Respondents were contacted by phone via a live operator April </a:t>
            </a:r>
            <a:r>
              <a:rPr lang="en-US" sz="1600" b="1" dirty="0" smtClean="0">
                <a:solidFill>
                  <a:srgbClr val="000066"/>
                </a:solidFill>
                <a:latin typeface="Arial" pitchFamily="34" charset="0"/>
                <a:cs typeface="Arial" pitchFamily="34" charset="0"/>
              </a:rPr>
              <a:t>5 – 7, 2010.  </a:t>
            </a:r>
            <a:r>
              <a:rPr lang="en-US" sz="1600" b="1" dirty="0">
                <a:solidFill>
                  <a:srgbClr val="000066"/>
                </a:solidFill>
                <a:latin typeface="Arial" pitchFamily="34" charset="0"/>
                <a:cs typeface="Arial" pitchFamily="34" charset="0"/>
              </a:rPr>
              <a:t>The study has a sample size of n=1000 </a:t>
            </a:r>
            <a:r>
              <a:rPr lang="en-US" sz="1600" b="1" dirty="0" smtClean="0">
                <a:solidFill>
                  <a:srgbClr val="000066"/>
                </a:solidFill>
                <a:latin typeface="Arial" pitchFamily="34" charset="0"/>
                <a:cs typeface="Arial" pitchFamily="34" charset="0"/>
              </a:rPr>
              <a:t>adults.  </a:t>
            </a:r>
            <a:r>
              <a:rPr lang="en-US" sz="1600" b="1" dirty="0">
                <a:solidFill>
                  <a:srgbClr val="000066"/>
                </a:solidFill>
                <a:latin typeface="Arial" pitchFamily="34" charset="0"/>
                <a:cs typeface="Arial" pitchFamily="34" charset="0"/>
              </a:rPr>
              <a:t>The margin of error is equal to ±3.1% at the 95% confidence interval.</a:t>
            </a:r>
          </a:p>
          <a:p>
            <a:pPr>
              <a:tabLst>
                <a:tab pos="693738" algn="l"/>
              </a:tabLst>
              <a:defRPr/>
            </a:pPr>
            <a:endParaRPr lang="en-US" sz="1600" b="1" dirty="0">
              <a:solidFill>
                <a:srgbClr val="000066"/>
              </a:solidFill>
              <a:latin typeface="Arial" pitchFamily="34" charset="0"/>
              <a:cs typeface="Arial" pitchFamily="34" charset="0"/>
            </a:endParaRPr>
          </a:p>
          <a:p>
            <a:pPr>
              <a:tabLst>
                <a:tab pos="693738" algn="l"/>
              </a:tabLst>
              <a:defRPr/>
            </a:pPr>
            <a:r>
              <a:rPr lang="en-US" sz="1600" b="1" dirty="0">
                <a:solidFill>
                  <a:srgbClr val="000066"/>
                </a:solidFill>
                <a:latin typeface="Arial" pitchFamily="34" charset="0"/>
                <a:cs typeface="Arial" pitchFamily="34" charset="0"/>
              </a:rPr>
              <a:t>Respondents were screened to ensure that they were </a:t>
            </a:r>
            <a:r>
              <a:rPr lang="en-US" sz="1600" b="1" dirty="0" smtClean="0">
                <a:solidFill>
                  <a:srgbClr val="000066"/>
                </a:solidFill>
                <a:latin typeface="Arial" pitchFamily="34" charset="0"/>
                <a:cs typeface="Arial" pitchFamily="34" charset="0"/>
              </a:rPr>
              <a:t>21 </a:t>
            </a:r>
            <a:r>
              <a:rPr lang="en-US" sz="1600" b="1" dirty="0">
                <a:solidFill>
                  <a:srgbClr val="000066"/>
                </a:solidFill>
                <a:latin typeface="Arial" pitchFamily="34" charset="0"/>
                <a:cs typeface="Arial" pitchFamily="34" charset="0"/>
              </a:rPr>
              <a:t>years of age </a:t>
            </a:r>
            <a:r>
              <a:rPr lang="en-US" sz="1600" b="1" dirty="0" smtClean="0">
                <a:solidFill>
                  <a:srgbClr val="000066"/>
                </a:solidFill>
                <a:latin typeface="Arial" pitchFamily="34" charset="0"/>
                <a:cs typeface="Arial" pitchFamily="34" charset="0"/>
              </a:rPr>
              <a:t>or older and that they do not work in market research, advertising or public relations, the alcohol industry, or the news media.  We used a sampling procedure designed to ensure that the sample is representative and projectable upon the current U.S. population.</a:t>
            </a:r>
            <a:endParaRPr lang="en-US" sz="1600" b="1" dirty="0">
              <a:solidFill>
                <a:srgbClr val="000066"/>
              </a:solidFill>
              <a:latin typeface="Arial" pitchFamily="34" charset="0"/>
              <a:cs typeface="Arial" pitchFamily="34" charset="0"/>
            </a:endParaRPr>
          </a:p>
          <a:p>
            <a:pPr marL="228600" indent="-228600" fontAlgn="auto">
              <a:lnSpc>
                <a:spcPct val="95000"/>
              </a:lnSpc>
              <a:spcBef>
                <a:spcPct val="40000"/>
              </a:spcBef>
              <a:spcAft>
                <a:spcPts val="0"/>
              </a:spcAft>
              <a:buClr>
                <a:srgbClr val="F51A09"/>
              </a:buClr>
              <a:buSzPct val="75000"/>
              <a:buFont typeface="Arial" pitchFamily="34" charset="0"/>
              <a:buChar char="•"/>
              <a:defRPr/>
            </a:pPr>
            <a:endParaRPr lang="en-US" sz="2400" kern="0" dirty="0">
              <a:latin typeface="Arial" pitchFamily="34" charset="0"/>
              <a:cs typeface="+mn-cs"/>
            </a:endParaRPr>
          </a:p>
          <a:p>
            <a:pPr marL="228600" indent="-228600" fontAlgn="auto">
              <a:lnSpc>
                <a:spcPct val="95000"/>
              </a:lnSpc>
              <a:spcBef>
                <a:spcPct val="40000"/>
              </a:spcBef>
              <a:spcAft>
                <a:spcPts val="0"/>
              </a:spcAft>
              <a:buClr>
                <a:srgbClr val="F51A09"/>
              </a:buClr>
              <a:buSzPct val="75000"/>
              <a:buFont typeface="Arial" pitchFamily="34" charset="0"/>
              <a:buChar char="•"/>
              <a:defRPr/>
            </a:pPr>
            <a:endParaRPr lang="en-US" kern="0" dirty="0">
              <a:latin typeface="Arial" pitchFamily="34" charset="0"/>
              <a:cs typeface="+mn-cs"/>
            </a:endParaRPr>
          </a:p>
          <a:p>
            <a:pPr marL="228600" indent="-228600" fontAlgn="auto">
              <a:lnSpc>
                <a:spcPct val="95000"/>
              </a:lnSpc>
              <a:spcBef>
                <a:spcPct val="40000"/>
              </a:spcBef>
              <a:spcAft>
                <a:spcPts val="0"/>
              </a:spcAft>
              <a:buClr>
                <a:srgbClr val="F51A09"/>
              </a:buClr>
              <a:buSzPct val="75000"/>
              <a:buFont typeface="Arial" pitchFamily="34" charset="0"/>
              <a:buChar char="•"/>
              <a:defRPr/>
            </a:pPr>
            <a:endParaRPr lang="en-US" kern="0" dirty="0">
              <a:latin typeface="Arial" pitchFamily="34" charset="0"/>
              <a:cs typeface="+mn-cs"/>
            </a:endParaRPr>
          </a:p>
        </p:txBody>
      </p:sp>
      <p:sp>
        <p:nvSpPr>
          <p:cNvPr id="4" name="Slide Number Placeholder 3"/>
          <p:cNvSpPr>
            <a:spLocks noGrp="1"/>
          </p:cNvSpPr>
          <p:nvPr>
            <p:ph type="sldNum" sz="quarter" idx="12"/>
          </p:nvPr>
        </p:nvSpPr>
        <p:spPr/>
        <p:txBody>
          <a:bodyPr/>
          <a:lstStyle/>
          <a:p>
            <a:pPr>
              <a:defRPr/>
            </a:pPr>
            <a:fld id="{A6D7E723-0C37-4FBE-9208-7B178861F969}" type="slidenum">
              <a:rPr lang="en-US"/>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447800"/>
            <a:ext cx="8153400" cy="4724400"/>
          </a:xfrm>
        </p:spPr>
        <p:txBody>
          <a:bodyPr>
            <a:noAutofit/>
          </a:bodyPr>
          <a:lstStyle/>
          <a:p>
            <a:pPr>
              <a:buClr>
                <a:schemeClr val="accent2"/>
              </a:buClr>
            </a:pPr>
            <a:r>
              <a:rPr lang="en-US" sz="2400" b="1" dirty="0" smtClean="0">
                <a:solidFill>
                  <a:srgbClr val="000066"/>
                </a:solidFill>
                <a:latin typeface="Arial" charset="0"/>
                <a:cs typeface="Arial" charset="0"/>
              </a:rPr>
              <a:t>Public Support For The Current System Has Strengthened Significantly Since 2008</a:t>
            </a:r>
            <a:endParaRPr lang="en-US" sz="2000" b="1" dirty="0" smtClean="0">
              <a:solidFill>
                <a:srgbClr val="000066"/>
              </a:solidFill>
              <a:latin typeface="Arial" charset="0"/>
              <a:cs typeface="Arial" charset="0"/>
            </a:endParaRPr>
          </a:p>
          <a:p>
            <a:pPr lvl="1">
              <a:buClr>
                <a:schemeClr val="accent2"/>
              </a:buClr>
            </a:pPr>
            <a:r>
              <a:rPr lang="en-US" sz="2000" b="1" dirty="0" smtClean="0">
                <a:solidFill>
                  <a:srgbClr val="000066"/>
                </a:solidFill>
                <a:latin typeface="Arial" charset="0"/>
                <a:cs typeface="Arial" charset="0"/>
              </a:rPr>
              <a:t>Satisfaction With The Current System Is High</a:t>
            </a:r>
          </a:p>
          <a:p>
            <a:pPr>
              <a:buClr>
                <a:schemeClr val="accent2"/>
              </a:buClr>
            </a:pPr>
            <a:endParaRPr lang="en-US" sz="1600" b="1" dirty="0" smtClean="0">
              <a:solidFill>
                <a:srgbClr val="000066"/>
              </a:solidFill>
              <a:latin typeface="Arial" charset="0"/>
              <a:cs typeface="Arial" charset="0"/>
            </a:endParaRPr>
          </a:p>
          <a:p>
            <a:pPr>
              <a:buClr>
                <a:schemeClr val="accent2"/>
              </a:buClr>
            </a:pPr>
            <a:r>
              <a:rPr lang="en-US" sz="2400" b="1" dirty="0" smtClean="0">
                <a:solidFill>
                  <a:srgbClr val="000066"/>
                </a:solidFill>
                <a:latin typeface="Arial" charset="0"/>
                <a:cs typeface="Arial" charset="0"/>
              </a:rPr>
              <a:t>Safety Concerns Remain Crucial</a:t>
            </a:r>
          </a:p>
          <a:p>
            <a:pPr lvl="1">
              <a:buClr>
                <a:schemeClr val="accent2"/>
              </a:buClr>
            </a:pPr>
            <a:r>
              <a:rPr lang="en-US" sz="2000" b="1" dirty="0" smtClean="0">
                <a:solidFill>
                  <a:srgbClr val="000066"/>
                </a:solidFill>
                <a:latin typeface="Arial" charset="0"/>
                <a:cs typeface="Arial" charset="0"/>
              </a:rPr>
              <a:t>There Is A Sense That Keeping Alcohol Away From Minors Is Getting More Difficult, And There Is Strong Support For Regulations That Combat Underage Drinking</a:t>
            </a:r>
          </a:p>
          <a:p>
            <a:pPr>
              <a:buClr>
                <a:schemeClr val="accent2"/>
              </a:buClr>
            </a:pPr>
            <a:endParaRPr lang="en-US" sz="1600" b="1" dirty="0" smtClean="0">
              <a:solidFill>
                <a:srgbClr val="000066"/>
              </a:solidFill>
              <a:latin typeface="Arial" charset="0"/>
              <a:cs typeface="Arial" charset="0"/>
            </a:endParaRPr>
          </a:p>
          <a:p>
            <a:pPr>
              <a:buClr>
                <a:schemeClr val="accent2"/>
              </a:buClr>
            </a:pPr>
            <a:r>
              <a:rPr lang="en-US" sz="2400" b="1" dirty="0" smtClean="0">
                <a:solidFill>
                  <a:srgbClr val="000066"/>
                </a:solidFill>
                <a:latin typeface="Arial" charset="0"/>
                <a:cs typeface="Arial" charset="0"/>
              </a:rPr>
              <a:t>State And Local Control Is Still Very Important</a:t>
            </a:r>
          </a:p>
          <a:p>
            <a:pPr lvl="1">
              <a:buClr>
                <a:schemeClr val="accent2"/>
              </a:buClr>
            </a:pPr>
            <a:r>
              <a:rPr lang="en-US" sz="2000" b="1" dirty="0" smtClean="0">
                <a:solidFill>
                  <a:srgbClr val="000066"/>
                </a:solidFill>
                <a:latin typeface="Arial" charset="0"/>
                <a:cs typeface="Arial" charset="0"/>
              </a:rPr>
              <a:t>Foreign Ownership Of Most Alcoholic Beverage Companies Makes This Even More Critical In The Public’s Mind</a:t>
            </a:r>
          </a:p>
          <a:p>
            <a:endParaRPr lang="en-US" sz="2400" b="1" dirty="0" smtClean="0">
              <a:solidFill>
                <a:srgbClr val="000066"/>
              </a:solidFill>
              <a:latin typeface="Arial" charset="0"/>
              <a:cs typeface="Arial" charset="0"/>
            </a:endParaRPr>
          </a:p>
          <a:p>
            <a:endParaRPr lang="en-US" sz="2400" b="1" dirty="0" smtClean="0">
              <a:solidFill>
                <a:srgbClr val="000066"/>
              </a:solidFill>
              <a:latin typeface="Arial" charset="0"/>
              <a:cs typeface="Arial" charset="0"/>
            </a:endParaRPr>
          </a:p>
          <a:p>
            <a:endParaRPr lang="en-US" sz="2400" b="1" dirty="0" smtClean="0">
              <a:solidFill>
                <a:srgbClr val="000066"/>
              </a:solidFill>
              <a:latin typeface="Arial" charset="0"/>
              <a:cs typeface="Arial" charset="0"/>
            </a:endParaRPr>
          </a:p>
          <a:p>
            <a:endParaRPr lang="en-US" sz="2400" b="1" dirty="0" smtClean="0">
              <a:solidFill>
                <a:srgbClr val="000066"/>
              </a:solidFill>
              <a:latin typeface="Arial" charset="0"/>
              <a:cs typeface="Arial" charset="0"/>
            </a:endParaRPr>
          </a:p>
          <a:p>
            <a:endParaRPr lang="en-US" sz="2400" b="1" dirty="0" smtClean="0">
              <a:solidFill>
                <a:srgbClr val="000066"/>
              </a:solidFill>
              <a:latin typeface="Arial" charset="0"/>
              <a:cs typeface="Arial" charset="0"/>
            </a:endParaRPr>
          </a:p>
          <a:p>
            <a:endParaRPr lang="en-US" sz="2400" b="1" dirty="0" smtClean="0">
              <a:solidFill>
                <a:srgbClr val="000066"/>
              </a:solidFill>
              <a:latin typeface="Arial" charset="0"/>
              <a:cs typeface="Arial" charset="0"/>
            </a:endParaRPr>
          </a:p>
          <a:p>
            <a:pPr lvl="1"/>
            <a:endParaRPr lang="en-US" sz="2000" b="1" dirty="0" smtClean="0">
              <a:solidFill>
                <a:srgbClr val="000066"/>
              </a:solidFill>
              <a:latin typeface="Arial" charset="0"/>
              <a:cs typeface="Arial" charset="0"/>
            </a:endParaRPr>
          </a:p>
          <a:p>
            <a:pPr lvl="1"/>
            <a:endParaRPr lang="en-US" sz="2000" b="1" dirty="0" smtClean="0">
              <a:solidFill>
                <a:srgbClr val="000066"/>
              </a:solidFill>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FF4993DF-FDFB-43AE-8D09-30DC48BE4C1D}" type="slidenum">
              <a:rPr lang="en-US" smtClean="0"/>
              <a:pPr>
                <a:defRPr/>
              </a:pPr>
              <a:t>3</a:t>
            </a:fld>
            <a:endParaRPr lang="en-US" dirty="0"/>
          </a:p>
        </p:txBody>
      </p:sp>
      <p:sp>
        <p:nvSpPr>
          <p:cNvPr id="5" name="Rectangle 2"/>
          <p:cNvSpPr>
            <a:spLocks noGrp="1" noChangeArrowheads="1"/>
          </p:cNvSpPr>
          <p:nvPr>
            <p:ph type="title"/>
          </p:nvPr>
        </p:nvSpPr>
        <p:spPr>
          <a:xfrm>
            <a:off x="762000" y="381000"/>
            <a:ext cx="8229600" cy="838200"/>
          </a:xfrm>
        </p:spPr>
        <p:txBody>
          <a:bodyPr/>
          <a:lstStyle/>
          <a:p>
            <a:pPr algn="l" eaLnBrk="1" hangingPunct="1"/>
            <a:r>
              <a:rPr lang="en-US" sz="3200" b="1" dirty="0" smtClean="0">
                <a:solidFill>
                  <a:srgbClr val="000066"/>
                </a:solidFill>
                <a:latin typeface="Arial" charset="0"/>
                <a:cs typeface="Arial" charset="0"/>
              </a:rPr>
              <a:t>Executive Summary</a:t>
            </a:r>
            <a:endParaRPr lang="en-US" sz="3200" b="1" i="1" dirty="0" smtClean="0">
              <a:solidFill>
                <a:srgbClr val="000066"/>
              </a:solidFill>
              <a:latin typeface="Arial"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Box 6"/>
          <p:cNvSpPr txBox="1">
            <a:spLocks noChangeArrowheads="1"/>
          </p:cNvSpPr>
          <p:nvPr/>
        </p:nvSpPr>
        <p:spPr bwMode="auto">
          <a:xfrm>
            <a:off x="1524000" y="6400800"/>
            <a:ext cx="3886200" cy="276999"/>
          </a:xfrm>
          <a:prstGeom prst="rect">
            <a:avLst/>
          </a:prstGeom>
          <a:noFill/>
          <a:ln w="9525">
            <a:noFill/>
            <a:miter lim="800000"/>
            <a:headEnd/>
            <a:tailEnd/>
          </a:ln>
        </p:spPr>
        <p:txBody>
          <a:bodyPr wrap="square">
            <a:spAutoFit/>
          </a:bodyPr>
          <a:lstStyle/>
          <a:p>
            <a:pPr algn="ctr"/>
            <a:r>
              <a:rPr lang="en-US" sz="1200" dirty="0" smtClean="0"/>
              <a:t>*Don’t </a:t>
            </a:r>
            <a:r>
              <a:rPr lang="en-US" sz="1200" dirty="0"/>
              <a:t>Know </a:t>
            </a:r>
            <a:r>
              <a:rPr lang="en-US" sz="1200" dirty="0" smtClean="0"/>
              <a:t>was 8% in 2008, and 6% in 2010</a:t>
            </a:r>
            <a:endParaRPr lang="en-US" sz="1200" dirty="0"/>
          </a:p>
        </p:txBody>
      </p:sp>
      <p:sp>
        <p:nvSpPr>
          <p:cNvPr id="2054" name="Rectangle 4"/>
          <p:cNvSpPr>
            <a:spLocks noChangeArrowheads="1"/>
          </p:cNvSpPr>
          <p:nvPr/>
        </p:nvSpPr>
        <p:spPr bwMode="auto">
          <a:xfrm>
            <a:off x="1143000" y="5638800"/>
            <a:ext cx="7239000" cy="701675"/>
          </a:xfrm>
          <a:prstGeom prst="rect">
            <a:avLst/>
          </a:prstGeom>
          <a:noFill/>
          <a:ln w="12700">
            <a:noFill/>
            <a:miter lim="800000"/>
            <a:headEnd/>
            <a:tailEnd/>
          </a:ln>
        </p:spPr>
        <p:txBody>
          <a:bodyPr lIns="92379" tIns="45407" rIns="92379" bIns="45407" anchor="b"/>
          <a:lstStyle/>
          <a:p>
            <a:pPr algn="ctr" defTabSz="911225" eaLnBrk="0" hangingPunct="0">
              <a:lnSpc>
                <a:spcPct val="87000"/>
              </a:lnSpc>
            </a:pPr>
            <a:r>
              <a:rPr lang="en-US" sz="1100" i="1" dirty="0"/>
              <a:t>A</a:t>
            </a:r>
            <a:r>
              <a:rPr lang="en-US" sz="1100" i="1" dirty="0" smtClean="0"/>
              <a:t>s you may know, most states in the U.S. have regulations requiring that producers of beer, wine, or liquor sell their products to licensed local distributors who then sell the beer, wine or liquor to individual retailers such as grocery, liquor, and packaged goods stores. Thinking about this, do you support or oppose the rights of individual states to set their own laws and regulations that require alcohol to be sold under this system?</a:t>
            </a:r>
            <a:endParaRPr lang="en-US" sz="1100" i="1" dirty="0"/>
          </a:p>
        </p:txBody>
      </p:sp>
      <p:sp>
        <p:nvSpPr>
          <p:cNvPr id="9"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Americans Overwhelmingly Support The Current System</a:t>
            </a:r>
          </a:p>
        </p:txBody>
      </p:sp>
      <p:sp>
        <p:nvSpPr>
          <p:cNvPr id="10" name="Slide Number Placeholder 9"/>
          <p:cNvSpPr>
            <a:spLocks noGrp="1"/>
          </p:cNvSpPr>
          <p:nvPr>
            <p:ph type="sldNum" sz="quarter" idx="12"/>
          </p:nvPr>
        </p:nvSpPr>
        <p:spPr/>
        <p:txBody>
          <a:bodyPr/>
          <a:lstStyle/>
          <a:p>
            <a:pPr>
              <a:defRPr/>
            </a:pPr>
            <a:fld id="{C7ADB651-F9C7-4054-84C1-01CE45F8A6EE}" type="slidenum">
              <a:rPr lang="en-US"/>
              <a:pPr>
                <a:defRPr/>
              </a:pPr>
              <a:t>4</a:t>
            </a:fld>
            <a:endParaRPr lang="en-US" dirty="0"/>
          </a:p>
        </p:txBody>
      </p:sp>
      <p:graphicFrame>
        <p:nvGraphicFramePr>
          <p:cNvPr id="12" name="Chart 11"/>
          <p:cNvGraphicFramePr/>
          <p:nvPr/>
        </p:nvGraphicFramePr>
        <p:xfrm>
          <a:off x="914400" y="1447800"/>
          <a:ext cx="8001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4"/>
          <p:cNvSpPr txBox="1">
            <a:spLocks noChangeArrowheads="1"/>
          </p:cNvSpPr>
          <p:nvPr/>
        </p:nvSpPr>
        <p:spPr bwMode="auto">
          <a:xfrm>
            <a:off x="2362200" y="2514600"/>
            <a:ext cx="685800" cy="338138"/>
          </a:xfrm>
          <a:prstGeom prst="rect">
            <a:avLst/>
          </a:prstGeom>
          <a:noFill/>
          <a:ln w="9525">
            <a:noFill/>
            <a:miter lim="800000"/>
            <a:headEnd/>
            <a:tailEnd/>
          </a:ln>
        </p:spPr>
        <p:txBody>
          <a:bodyPr wrap="square">
            <a:spAutoFit/>
          </a:bodyPr>
          <a:lstStyle/>
          <a:p>
            <a:pPr algn="ctr"/>
            <a:r>
              <a:rPr lang="en-US" sz="1600" b="1" dirty="0" smtClean="0"/>
              <a:t>62%</a:t>
            </a:r>
            <a:endParaRPr lang="en-US" sz="1600" b="1" dirty="0"/>
          </a:p>
        </p:txBody>
      </p:sp>
      <p:sp>
        <p:nvSpPr>
          <p:cNvPr id="14" name="TextBox 5"/>
          <p:cNvSpPr txBox="1">
            <a:spLocks noChangeArrowheads="1"/>
          </p:cNvSpPr>
          <p:nvPr/>
        </p:nvSpPr>
        <p:spPr bwMode="auto">
          <a:xfrm>
            <a:off x="5867400" y="3429000"/>
            <a:ext cx="609600" cy="339725"/>
          </a:xfrm>
          <a:prstGeom prst="rect">
            <a:avLst/>
          </a:prstGeom>
          <a:noFill/>
          <a:ln w="9525">
            <a:noFill/>
            <a:miter lim="800000"/>
            <a:headEnd/>
            <a:tailEnd/>
          </a:ln>
        </p:spPr>
        <p:txBody>
          <a:bodyPr>
            <a:spAutoFit/>
          </a:bodyPr>
          <a:lstStyle/>
          <a:p>
            <a:pPr algn="ctr"/>
            <a:r>
              <a:rPr lang="en-US" sz="1600" b="1" dirty="0" smtClean="0"/>
              <a:t>30%</a:t>
            </a:r>
            <a:endParaRPr lang="en-US" sz="1600" b="1" dirty="0"/>
          </a:p>
        </p:txBody>
      </p:sp>
      <p:sp>
        <p:nvSpPr>
          <p:cNvPr id="15" name="TextBox 4"/>
          <p:cNvSpPr txBox="1">
            <a:spLocks noChangeArrowheads="1"/>
          </p:cNvSpPr>
          <p:nvPr/>
        </p:nvSpPr>
        <p:spPr bwMode="auto">
          <a:xfrm>
            <a:off x="3962400" y="2209800"/>
            <a:ext cx="914400" cy="338138"/>
          </a:xfrm>
          <a:prstGeom prst="rect">
            <a:avLst/>
          </a:prstGeom>
          <a:noFill/>
          <a:ln w="9525">
            <a:noFill/>
            <a:miter lim="800000"/>
            <a:headEnd/>
            <a:tailEnd/>
          </a:ln>
        </p:spPr>
        <p:txBody>
          <a:bodyPr wrap="square">
            <a:spAutoFit/>
          </a:bodyPr>
          <a:lstStyle/>
          <a:p>
            <a:pPr algn="ctr"/>
            <a:r>
              <a:rPr lang="en-US" sz="1600" b="1" dirty="0" smtClean="0"/>
              <a:t>75%</a:t>
            </a:r>
            <a:endParaRPr lang="en-US" sz="1600" b="1" dirty="0"/>
          </a:p>
        </p:txBody>
      </p:sp>
      <p:sp>
        <p:nvSpPr>
          <p:cNvPr id="16" name="TextBox 5"/>
          <p:cNvSpPr txBox="1">
            <a:spLocks noChangeArrowheads="1"/>
          </p:cNvSpPr>
          <p:nvPr/>
        </p:nvSpPr>
        <p:spPr bwMode="auto">
          <a:xfrm>
            <a:off x="7467600" y="3657600"/>
            <a:ext cx="990600" cy="339725"/>
          </a:xfrm>
          <a:prstGeom prst="rect">
            <a:avLst/>
          </a:prstGeom>
          <a:noFill/>
          <a:ln w="9525">
            <a:noFill/>
            <a:miter lim="800000"/>
            <a:headEnd/>
            <a:tailEnd/>
          </a:ln>
        </p:spPr>
        <p:txBody>
          <a:bodyPr wrap="square">
            <a:spAutoFit/>
          </a:bodyPr>
          <a:lstStyle/>
          <a:p>
            <a:pPr algn="ctr"/>
            <a:r>
              <a:rPr lang="en-US" sz="1600" b="1" dirty="0" smtClean="0"/>
              <a:t>19%</a:t>
            </a:r>
            <a:endParaRPr lang="en-US" sz="1600" b="1" dirty="0"/>
          </a:p>
        </p:txBody>
      </p:sp>
      <p:sp>
        <p:nvSpPr>
          <p:cNvPr id="11" name="Right Arrow 10"/>
          <p:cNvSpPr/>
          <p:nvPr/>
        </p:nvSpPr>
        <p:spPr bwMode="auto">
          <a:xfrm>
            <a:off x="3200400" y="2209800"/>
            <a:ext cx="533400" cy="304800"/>
          </a:xfrm>
          <a:prstGeom prst="righ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4"/>
          <p:cNvSpPr>
            <a:spLocks noChangeArrowheads="1"/>
          </p:cNvSpPr>
          <p:nvPr/>
        </p:nvSpPr>
        <p:spPr bwMode="auto">
          <a:xfrm>
            <a:off x="1143000" y="5638800"/>
            <a:ext cx="7239000" cy="701675"/>
          </a:xfrm>
          <a:prstGeom prst="rect">
            <a:avLst/>
          </a:prstGeom>
          <a:noFill/>
          <a:ln w="12700">
            <a:noFill/>
            <a:miter lim="800000"/>
            <a:headEnd/>
            <a:tailEnd/>
          </a:ln>
        </p:spPr>
        <p:txBody>
          <a:bodyPr lIns="92379" tIns="45407" rIns="92379" bIns="45407" anchor="b"/>
          <a:lstStyle/>
          <a:p>
            <a:pPr algn="ctr" defTabSz="911225" eaLnBrk="0" hangingPunct="0">
              <a:lnSpc>
                <a:spcPct val="87000"/>
              </a:lnSpc>
            </a:pPr>
            <a:r>
              <a:rPr lang="en-US" sz="1100" i="1" dirty="0"/>
              <a:t>A</a:t>
            </a:r>
            <a:r>
              <a:rPr lang="en-US" sz="1100" i="1" dirty="0" smtClean="0"/>
              <a:t>s you may know, most states in the U.S. have regulations requiring that producers of beer, wine, or liquor sell their products to licensed local distributors who then sell the beer, wine or liquor to individual retailers such as grocery, liquor, and packaged goods stores. Thinking about this, do you support or oppose the rights of individual states to set their own laws and regulations that require alcohol to be sold under this system?</a:t>
            </a:r>
            <a:endParaRPr lang="en-US" sz="1100" i="1" dirty="0"/>
          </a:p>
        </p:txBody>
      </p:sp>
      <p:sp>
        <p:nvSpPr>
          <p:cNvPr id="9"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Support For The Current System Is High Across All Groups</a:t>
            </a:r>
          </a:p>
        </p:txBody>
      </p:sp>
      <p:sp>
        <p:nvSpPr>
          <p:cNvPr id="10" name="Slide Number Placeholder 9"/>
          <p:cNvSpPr>
            <a:spLocks noGrp="1"/>
          </p:cNvSpPr>
          <p:nvPr>
            <p:ph type="sldNum" sz="quarter" idx="12"/>
          </p:nvPr>
        </p:nvSpPr>
        <p:spPr/>
        <p:txBody>
          <a:bodyPr/>
          <a:lstStyle/>
          <a:p>
            <a:pPr>
              <a:defRPr/>
            </a:pPr>
            <a:fld id="{C7ADB651-F9C7-4054-84C1-01CE45F8A6EE}" type="slidenum">
              <a:rPr lang="en-US"/>
              <a:pPr>
                <a:defRPr/>
              </a:pPr>
              <a:t>5</a:t>
            </a:fld>
            <a:endParaRPr lang="en-US" dirty="0"/>
          </a:p>
        </p:txBody>
      </p:sp>
      <p:graphicFrame>
        <p:nvGraphicFramePr>
          <p:cNvPr id="12" name="Chart 11"/>
          <p:cNvGraphicFramePr/>
          <p:nvPr/>
        </p:nvGraphicFramePr>
        <p:xfrm>
          <a:off x="457200" y="1447800"/>
          <a:ext cx="8534400" cy="4191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extBox 6"/>
          <p:cNvSpPr txBox="1">
            <a:spLocks noChangeArrowheads="1"/>
          </p:cNvSpPr>
          <p:nvPr/>
        </p:nvSpPr>
        <p:spPr bwMode="auto">
          <a:xfrm>
            <a:off x="1676400" y="6324600"/>
            <a:ext cx="3429000" cy="276999"/>
          </a:xfrm>
          <a:prstGeom prst="rect">
            <a:avLst/>
          </a:prstGeom>
          <a:noFill/>
          <a:ln w="9525">
            <a:noFill/>
            <a:miter lim="800000"/>
            <a:headEnd/>
            <a:tailEnd/>
          </a:ln>
        </p:spPr>
        <p:txBody>
          <a:bodyPr wrap="square">
            <a:spAutoFit/>
          </a:bodyPr>
          <a:lstStyle/>
          <a:p>
            <a:pPr algn="ctr"/>
            <a:r>
              <a:rPr lang="en-US" sz="1200" dirty="0" smtClean="0"/>
              <a:t>*Don’t </a:t>
            </a:r>
            <a:r>
              <a:rPr lang="en-US" sz="1200" dirty="0"/>
              <a:t>Know </a:t>
            </a:r>
            <a:r>
              <a:rPr lang="en-US" sz="1200" dirty="0" smtClean="0"/>
              <a:t>was 6% in both 2008 and 2010</a:t>
            </a:r>
            <a:endParaRPr lang="en-US" sz="1200" dirty="0"/>
          </a:p>
        </p:txBody>
      </p:sp>
      <p:sp>
        <p:nvSpPr>
          <p:cNvPr id="1030" name="Rectangle 4"/>
          <p:cNvSpPr>
            <a:spLocks noChangeArrowheads="1"/>
          </p:cNvSpPr>
          <p:nvPr/>
        </p:nvSpPr>
        <p:spPr bwMode="auto">
          <a:xfrm>
            <a:off x="1208088" y="5867400"/>
            <a:ext cx="7250112" cy="401638"/>
          </a:xfrm>
          <a:prstGeom prst="rect">
            <a:avLst/>
          </a:prstGeom>
          <a:noFill/>
          <a:ln w="12700">
            <a:noFill/>
            <a:miter lim="800000"/>
            <a:headEnd/>
            <a:tailEnd/>
          </a:ln>
        </p:spPr>
        <p:txBody>
          <a:bodyPr lIns="92379" tIns="45407" rIns="92379" bIns="45407" anchor="b"/>
          <a:lstStyle/>
          <a:p>
            <a:pPr algn="ctr" defTabSz="911225" eaLnBrk="0" hangingPunct="0">
              <a:lnSpc>
                <a:spcPct val="87000"/>
              </a:lnSpc>
            </a:pPr>
            <a:r>
              <a:rPr lang="en-US" sz="1300" i="1" dirty="0"/>
              <a:t>In general, do you support or oppose the right of individual states to                                                       set their own laws and regulations surrounding the sale of alcohol?</a:t>
            </a:r>
          </a:p>
        </p:txBody>
      </p:sp>
      <p:sp>
        <p:nvSpPr>
          <p:cNvPr id="13" name="Title 1"/>
          <p:cNvSpPr>
            <a:spLocks noGrp="1"/>
          </p:cNvSpPr>
          <p:nvPr>
            <p:ph type="title"/>
          </p:nvPr>
        </p:nvSpPr>
        <p:spPr>
          <a:xfrm>
            <a:off x="685800" y="534988"/>
            <a:ext cx="83820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Americans Support The Right Of States To Set Their Own Alcohol Regulations</a:t>
            </a:r>
          </a:p>
        </p:txBody>
      </p:sp>
      <p:sp>
        <p:nvSpPr>
          <p:cNvPr id="8" name="Slide Number Placeholder 7"/>
          <p:cNvSpPr>
            <a:spLocks noGrp="1"/>
          </p:cNvSpPr>
          <p:nvPr>
            <p:ph type="sldNum" sz="quarter" idx="12"/>
          </p:nvPr>
        </p:nvSpPr>
        <p:spPr/>
        <p:txBody>
          <a:bodyPr/>
          <a:lstStyle/>
          <a:p>
            <a:pPr>
              <a:defRPr/>
            </a:pPr>
            <a:fld id="{6C66B107-B620-4484-8889-DA851F377E55}" type="slidenum">
              <a:rPr lang="en-US"/>
              <a:pPr>
                <a:defRPr/>
              </a:pPr>
              <a:t>6</a:t>
            </a:fld>
            <a:endParaRPr lang="en-US" dirty="0"/>
          </a:p>
        </p:txBody>
      </p:sp>
      <p:graphicFrame>
        <p:nvGraphicFramePr>
          <p:cNvPr id="10" name="Chart 9"/>
          <p:cNvGraphicFramePr/>
          <p:nvPr/>
        </p:nvGraphicFramePr>
        <p:xfrm>
          <a:off x="914400" y="1447800"/>
          <a:ext cx="8001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4"/>
          <p:cNvSpPr txBox="1">
            <a:spLocks noChangeArrowheads="1"/>
          </p:cNvSpPr>
          <p:nvPr/>
        </p:nvSpPr>
        <p:spPr bwMode="auto">
          <a:xfrm>
            <a:off x="2362200" y="2362200"/>
            <a:ext cx="685800" cy="338138"/>
          </a:xfrm>
          <a:prstGeom prst="rect">
            <a:avLst/>
          </a:prstGeom>
          <a:noFill/>
          <a:ln w="9525">
            <a:noFill/>
            <a:miter lim="800000"/>
            <a:headEnd/>
            <a:tailEnd/>
          </a:ln>
        </p:spPr>
        <p:txBody>
          <a:bodyPr wrap="square">
            <a:spAutoFit/>
          </a:bodyPr>
          <a:lstStyle/>
          <a:p>
            <a:pPr algn="ctr"/>
            <a:r>
              <a:rPr lang="en-US" sz="1600" b="1" dirty="0"/>
              <a:t>69%</a:t>
            </a:r>
          </a:p>
        </p:txBody>
      </p:sp>
      <p:sp>
        <p:nvSpPr>
          <p:cNvPr id="12" name="TextBox 5"/>
          <p:cNvSpPr txBox="1">
            <a:spLocks noChangeArrowheads="1"/>
          </p:cNvSpPr>
          <p:nvPr/>
        </p:nvSpPr>
        <p:spPr bwMode="auto">
          <a:xfrm>
            <a:off x="5867400" y="3429000"/>
            <a:ext cx="609600" cy="339725"/>
          </a:xfrm>
          <a:prstGeom prst="rect">
            <a:avLst/>
          </a:prstGeom>
          <a:noFill/>
          <a:ln w="9525">
            <a:noFill/>
            <a:miter lim="800000"/>
            <a:headEnd/>
            <a:tailEnd/>
          </a:ln>
        </p:spPr>
        <p:txBody>
          <a:bodyPr>
            <a:spAutoFit/>
          </a:bodyPr>
          <a:lstStyle/>
          <a:p>
            <a:pPr algn="ctr"/>
            <a:r>
              <a:rPr lang="en-US" sz="1600" b="1" dirty="0"/>
              <a:t>24%</a:t>
            </a:r>
          </a:p>
        </p:txBody>
      </p:sp>
      <p:sp>
        <p:nvSpPr>
          <p:cNvPr id="14" name="TextBox 4"/>
          <p:cNvSpPr txBox="1">
            <a:spLocks noChangeArrowheads="1"/>
          </p:cNvSpPr>
          <p:nvPr/>
        </p:nvSpPr>
        <p:spPr bwMode="auto">
          <a:xfrm>
            <a:off x="3962400" y="2133600"/>
            <a:ext cx="914400" cy="338138"/>
          </a:xfrm>
          <a:prstGeom prst="rect">
            <a:avLst/>
          </a:prstGeom>
          <a:noFill/>
          <a:ln w="9525">
            <a:noFill/>
            <a:miter lim="800000"/>
            <a:headEnd/>
            <a:tailEnd/>
          </a:ln>
        </p:spPr>
        <p:txBody>
          <a:bodyPr wrap="square">
            <a:spAutoFit/>
          </a:bodyPr>
          <a:lstStyle/>
          <a:p>
            <a:pPr algn="ctr"/>
            <a:r>
              <a:rPr lang="en-US" sz="1600" b="1" dirty="0" smtClean="0"/>
              <a:t>79</a:t>
            </a:r>
            <a:r>
              <a:rPr lang="en-US" sz="1600" b="1" dirty="0"/>
              <a:t>%</a:t>
            </a:r>
          </a:p>
        </p:txBody>
      </p:sp>
      <p:sp>
        <p:nvSpPr>
          <p:cNvPr id="15" name="TextBox 5"/>
          <p:cNvSpPr txBox="1">
            <a:spLocks noChangeArrowheads="1"/>
          </p:cNvSpPr>
          <p:nvPr/>
        </p:nvSpPr>
        <p:spPr bwMode="auto">
          <a:xfrm>
            <a:off x="7467600" y="3733800"/>
            <a:ext cx="990600" cy="339725"/>
          </a:xfrm>
          <a:prstGeom prst="rect">
            <a:avLst/>
          </a:prstGeom>
          <a:noFill/>
          <a:ln w="9525">
            <a:noFill/>
            <a:miter lim="800000"/>
            <a:headEnd/>
            <a:tailEnd/>
          </a:ln>
        </p:spPr>
        <p:txBody>
          <a:bodyPr wrap="square">
            <a:spAutoFit/>
          </a:bodyPr>
          <a:lstStyle/>
          <a:p>
            <a:pPr algn="ctr"/>
            <a:r>
              <a:rPr lang="en-US" sz="1600" b="1" dirty="0" smtClean="0"/>
              <a:t>15%</a:t>
            </a:r>
            <a:endParaRPr lang="en-US" sz="1600" b="1" dirty="0"/>
          </a:p>
        </p:txBody>
      </p:sp>
      <p:sp>
        <p:nvSpPr>
          <p:cNvPr id="16" name="Right Arrow 15"/>
          <p:cNvSpPr/>
          <p:nvPr/>
        </p:nvSpPr>
        <p:spPr bwMode="auto">
          <a:xfrm>
            <a:off x="3276600" y="3657600"/>
            <a:ext cx="533400" cy="304800"/>
          </a:xfrm>
          <a:prstGeom prst="righ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Box 6"/>
          <p:cNvSpPr txBox="1">
            <a:spLocks noChangeArrowheads="1"/>
          </p:cNvSpPr>
          <p:nvPr/>
        </p:nvSpPr>
        <p:spPr bwMode="auto">
          <a:xfrm>
            <a:off x="1600200" y="6324600"/>
            <a:ext cx="3505200" cy="276999"/>
          </a:xfrm>
          <a:prstGeom prst="rect">
            <a:avLst/>
          </a:prstGeom>
          <a:noFill/>
          <a:ln w="9525">
            <a:noFill/>
            <a:miter lim="800000"/>
            <a:headEnd/>
            <a:tailEnd/>
          </a:ln>
        </p:spPr>
        <p:txBody>
          <a:bodyPr wrap="square">
            <a:spAutoFit/>
          </a:bodyPr>
          <a:lstStyle/>
          <a:p>
            <a:pPr algn="ctr"/>
            <a:r>
              <a:rPr lang="en-US" sz="1200" dirty="0" smtClean="0"/>
              <a:t>*Don’t </a:t>
            </a:r>
            <a:r>
              <a:rPr lang="en-US" sz="1200" dirty="0"/>
              <a:t>Know </a:t>
            </a:r>
            <a:r>
              <a:rPr lang="en-US" sz="1200" dirty="0" smtClean="0"/>
              <a:t>was 3% in 2008, and 2% in 2010</a:t>
            </a:r>
            <a:endParaRPr lang="en-US" sz="1200" dirty="0"/>
          </a:p>
        </p:txBody>
      </p:sp>
      <p:sp>
        <p:nvSpPr>
          <p:cNvPr id="4102" name="Rectangle 4"/>
          <p:cNvSpPr>
            <a:spLocks noChangeArrowheads="1"/>
          </p:cNvSpPr>
          <p:nvPr/>
        </p:nvSpPr>
        <p:spPr bwMode="auto">
          <a:xfrm>
            <a:off x="1143000" y="5867400"/>
            <a:ext cx="7250113" cy="415925"/>
          </a:xfrm>
          <a:prstGeom prst="rect">
            <a:avLst/>
          </a:prstGeom>
          <a:noFill/>
          <a:ln w="12700">
            <a:noFill/>
            <a:miter lim="800000"/>
            <a:headEnd/>
            <a:tailEnd/>
          </a:ln>
        </p:spPr>
        <p:txBody>
          <a:bodyPr lIns="92379" tIns="45407" rIns="92379" bIns="45407" anchor="b"/>
          <a:lstStyle/>
          <a:p>
            <a:pPr algn="ctr" fontAlgn="b"/>
            <a:r>
              <a:rPr lang="en-US" sz="1300" i="1" dirty="0">
                <a:solidFill>
                  <a:srgbClr val="000000"/>
                </a:solidFill>
              </a:rPr>
              <a:t>Do you agree or disagree with the following statement: In my community, it is easy for adults to find a variety of beer, wine, and liquor at various retail and package good stores.</a:t>
            </a:r>
          </a:p>
        </p:txBody>
      </p:sp>
      <p:sp>
        <p:nvSpPr>
          <p:cNvPr id="9"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9 In 10 Are Satisfied With The Variety Of Beer, Wine, And Liquor Available</a:t>
            </a:r>
          </a:p>
        </p:txBody>
      </p:sp>
      <p:sp>
        <p:nvSpPr>
          <p:cNvPr id="10" name="Slide Number Placeholder 9"/>
          <p:cNvSpPr>
            <a:spLocks noGrp="1"/>
          </p:cNvSpPr>
          <p:nvPr>
            <p:ph type="sldNum" sz="quarter" idx="12"/>
          </p:nvPr>
        </p:nvSpPr>
        <p:spPr/>
        <p:txBody>
          <a:bodyPr/>
          <a:lstStyle/>
          <a:p>
            <a:pPr>
              <a:defRPr/>
            </a:pPr>
            <a:fld id="{6518EE8C-DD4A-4B35-A1C7-AB867DDCA8EE}" type="slidenum">
              <a:rPr lang="en-US"/>
              <a:pPr>
                <a:defRPr/>
              </a:pPr>
              <a:t>7</a:t>
            </a:fld>
            <a:endParaRPr lang="en-US" dirty="0"/>
          </a:p>
        </p:txBody>
      </p:sp>
      <p:graphicFrame>
        <p:nvGraphicFramePr>
          <p:cNvPr id="12" name="Chart 11"/>
          <p:cNvGraphicFramePr/>
          <p:nvPr/>
        </p:nvGraphicFramePr>
        <p:xfrm>
          <a:off x="914400" y="1447800"/>
          <a:ext cx="8001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4"/>
          <p:cNvSpPr txBox="1">
            <a:spLocks noChangeArrowheads="1"/>
          </p:cNvSpPr>
          <p:nvPr/>
        </p:nvSpPr>
        <p:spPr bwMode="auto">
          <a:xfrm>
            <a:off x="2286000" y="1981200"/>
            <a:ext cx="762000" cy="338138"/>
          </a:xfrm>
          <a:prstGeom prst="rect">
            <a:avLst/>
          </a:prstGeom>
          <a:noFill/>
          <a:ln w="9525">
            <a:noFill/>
            <a:miter lim="800000"/>
            <a:headEnd/>
            <a:tailEnd/>
          </a:ln>
        </p:spPr>
        <p:txBody>
          <a:bodyPr wrap="square">
            <a:spAutoFit/>
          </a:bodyPr>
          <a:lstStyle/>
          <a:p>
            <a:pPr algn="ctr"/>
            <a:r>
              <a:rPr lang="en-US" sz="1600" b="1" dirty="0" smtClean="0"/>
              <a:t>83%</a:t>
            </a:r>
            <a:endParaRPr lang="en-US" sz="1600" b="1" dirty="0"/>
          </a:p>
        </p:txBody>
      </p:sp>
      <p:sp>
        <p:nvSpPr>
          <p:cNvPr id="14" name="TextBox 5"/>
          <p:cNvSpPr txBox="1">
            <a:spLocks noChangeArrowheads="1"/>
          </p:cNvSpPr>
          <p:nvPr/>
        </p:nvSpPr>
        <p:spPr bwMode="auto">
          <a:xfrm>
            <a:off x="5867400" y="3733800"/>
            <a:ext cx="609600" cy="338554"/>
          </a:xfrm>
          <a:prstGeom prst="rect">
            <a:avLst/>
          </a:prstGeom>
          <a:noFill/>
          <a:ln w="9525">
            <a:noFill/>
            <a:miter lim="800000"/>
            <a:headEnd/>
            <a:tailEnd/>
          </a:ln>
        </p:spPr>
        <p:txBody>
          <a:bodyPr wrap="square">
            <a:spAutoFit/>
          </a:bodyPr>
          <a:lstStyle/>
          <a:p>
            <a:pPr algn="ctr"/>
            <a:r>
              <a:rPr lang="en-US" sz="1600" b="1" dirty="0" smtClean="0"/>
              <a:t>14%</a:t>
            </a:r>
            <a:endParaRPr lang="en-US" sz="1600" b="1" dirty="0"/>
          </a:p>
        </p:txBody>
      </p:sp>
      <p:sp>
        <p:nvSpPr>
          <p:cNvPr id="15" name="TextBox 4"/>
          <p:cNvSpPr txBox="1">
            <a:spLocks noChangeArrowheads="1"/>
          </p:cNvSpPr>
          <p:nvPr/>
        </p:nvSpPr>
        <p:spPr bwMode="auto">
          <a:xfrm>
            <a:off x="3962400" y="1905000"/>
            <a:ext cx="914400" cy="338138"/>
          </a:xfrm>
          <a:prstGeom prst="rect">
            <a:avLst/>
          </a:prstGeom>
          <a:noFill/>
          <a:ln w="9525">
            <a:noFill/>
            <a:miter lim="800000"/>
            <a:headEnd/>
            <a:tailEnd/>
          </a:ln>
        </p:spPr>
        <p:txBody>
          <a:bodyPr wrap="square">
            <a:spAutoFit/>
          </a:bodyPr>
          <a:lstStyle/>
          <a:p>
            <a:pPr algn="ctr"/>
            <a:r>
              <a:rPr lang="en-US" sz="1600" b="1" dirty="0" smtClean="0"/>
              <a:t>88%</a:t>
            </a:r>
            <a:endParaRPr lang="en-US" sz="1600" b="1" dirty="0"/>
          </a:p>
        </p:txBody>
      </p:sp>
      <p:sp>
        <p:nvSpPr>
          <p:cNvPr id="16" name="TextBox 5"/>
          <p:cNvSpPr txBox="1">
            <a:spLocks noChangeArrowheads="1"/>
          </p:cNvSpPr>
          <p:nvPr/>
        </p:nvSpPr>
        <p:spPr bwMode="auto">
          <a:xfrm>
            <a:off x="7467600" y="3886200"/>
            <a:ext cx="990600" cy="339725"/>
          </a:xfrm>
          <a:prstGeom prst="rect">
            <a:avLst/>
          </a:prstGeom>
          <a:noFill/>
          <a:ln w="9525">
            <a:noFill/>
            <a:miter lim="800000"/>
            <a:headEnd/>
            <a:tailEnd/>
          </a:ln>
        </p:spPr>
        <p:txBody>
          <a:bodyPr wrap="square">
            <a:spAutoFit/>
          </a:bodyPr>
          <a:lstStyle/>
          <a:p>
            <a:pPr algn="ctr"/>
            <a:r>
              <a:rPr lang="en-US" sz="1600" b="1" dirty="0" smtClean="0"/>
              <a:t>10%</a:t>
            </a:r>
            <a:endParaRPr lang="en-US"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Box 6"/>
          <p:cNvSpPr txBox="1">
            <a:spLocks noChangeArrowheads="1"/>
          </p:cNvSpPr>
          <p:nvPr/>
        </p:nvSpPr>
        <p:spPr bwMode="auto">
          <a:xfrm>
            <a:off x="1524000" y="6400800"/>
            <a:ext cx="3200400" cy="276999"/>
          </a:xfrm>
          <a:prstGeom prst="rect">
            <a:avLst/>
          </a:prstGeom>
          <a:noFill/>
          <a:ln w="9525">
            <a:noFill/>
            <a:miter lim="800000"/>
            <a:headEnd/>
            <a:tailEnd/>
          </a:ln>
        </p:spPr>
        <p:txBody>
          <a:bodyPr wrap="square">
            <a:spAutoFit/>
          </a:bodyPr>
          <a:lstStyle/>
          <a:p>
            <a:pPr algn="ctr"/>
            <a:r>
              <a:rPr lang="en-US" sz="1200" dirty="0" smtClean="0"/>
              <a:t>*Don’t </a:t>
            </a:r>
            <a:r>
              <a:rPr lang="en-US" sz="1200" dirty="0"/>
              <a:t>Know </a:t>
            </a:r>
            <a:r>
              <a:rPr lang="en-US" sz="1200" dirty="0" smtClean="0"/>
              <a:t>was 3% in both 2008 and 2010</a:t>
            </a:r>
            <a:endParaRPr lang="en-US" sz="1200" dirty="0"/>
          </a:p>
        </p:txBody>
      </p:sp>
      <p:sp>
        <p:nvSpPr>
          <p:cNvPr id="5126" name="Rectangle 4"/>
          <p:cNvSpPr>
            <a:spLocks noChangeArrowheads="1"/>
          </p:cNvSpPr>
          <p:nvPr/>
        </p:nvSpPr>
        <p:spPr bwMode="auto">
          <a:xfrm>
            <a:off x="1131888" y="6019800"/>
            <a:ext cx="7250112" cy="396875"/>
          </a:xfrm>
          <a:prstGeom prst="rect">
            <a:avLst/>
          </a:prstGeom>
          <a:noFill/>
          <a:ln w="12700">
            <a:noFill/>
            <a:miter lim="800000"/>
            <a:headEnd/>
            <a:tailEnd/>
          </a:ln>
        </p:spPr>
        <p:txBody>
          <a:bodyPr lIns="92379" tIns="45407" rIns="92379" bIns="45407" anchor="b"/>
          <a:lstStyle/>
          <a:p>
            <a:pPr algn="ctr" fontAlgn="b"/>
            <a:r>
              <a:rPr lang="en-US" sz="1300" i="1" dirty="0">
                <a:solidFill>
                  <a:srgbClr val="000000"/>
                </a:solidFill>
              </a:rPr>
              <a:t>Do you agree or disagree with the following statement:                                                                    </a:t>
            </a:r>
            <a:r>
              <a:rPr lang="en-US" sz="1300" i="1" dirty="0"/>
              <a:t>Beer, wine, and liquor should be sold online.</a:t>
            </a:r>
            <a:endParaRPr lang="en-US" sz="1300" i="1" dirty="0">
              <a:solidFill>
                <a:srgbClr val="000000"/>
              </a:solidFill>
            </a:endParaRPr>
          </a:p>
        </p:txBody>
      </p:sp>
      <p:sp>
        <p:nvSpPr>
          <p:cNvPr id="9" name="Title 1"/>
          <p:cNvSpPr>
            <a:spLocks noGrp="1"/>
          </p:cNvSpPr>
          <p:nvPr>
            <p:ph type="title"/>
          </p:nvPr>
        </p:nvSpPr>
        <p:spPr>
          <a:xfrm>
            <a:off x="895350" y="534988"/>
            <a:ext cx="777240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Americans Are Still Strongly Opposed to Selling Alcohol Online</a:t>
            </a:r>
          </a:p>
        </p:txBody>
      </p:sp>
      <p:sp>
        <p:nvSpPr>
          <p:cNvPr id="10" name="Slide Number Placeholder 9"/>
          <p:cNvSpPr>
            <a:spLocks noGrp="1"/>
          </p:cNvSpPr>
          <p:nvPr>
            <p:ph type="sldNum" sz="quarter" idx="12"/>
          </p:nvPr>
        </p:nvSpPr>
        <p:spPr/>
        <p:txBody>
          <a:bodyPr/>
          <a:lstStyle/>
          <a:p>
            <a:pPr>
              <a:defRPr/>
            </a:pPr>
            <a:fld id="{892F8065-2208-43C1-98DD-CD5A9BBC772E}" type="slidenum">
              <a:rPr lang="en-US"/>
              <a:pPr>
                <a:defRPr/>
              </a:pPr>
              <a:t>8</a:t>
            </a:fld>
            <a:endParaRPr lang="en-US" dirty="0"/>
          </a:p>
        </p:txBody>
      </p:sp>
      <p:graphicFrame>
        <p:nvGraphicFramePr>
          <p:cNvPr id="13" name="Chart 12"/>
          <p:cNvGraphicFramePr/>
          <p:nvPr/>
        </p:nvGraphicFramePr>
        <p:xfrm>
          <a:off x="914400" y="1447800"/>
          <a:ext cx="80010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4"/>
          <p:cNvSpPr txBox="1">
            <a:spLocks noChangeArrowheads="1"/>
          </p:cNvSpPr>
          <p:nvPr/>
        </p:nvSpPr>
        <p:spPr bwMode="auto">
          <a:xfrm>
            <a:off x="2286000" y="3810000"/>
            <a:ext cx="762000" cy="338138"/>
          </a:xfrm>
          <a:prstGeom prst="rect">
            <a:avLst/>
          </a:prstGeom>
          <a:noFill/>
          <a:ln w="9525">
            <a:noFill/>
            <a:miter lim="800000"/>
            <a:headEnd/>
            <a:tailEnd/>
          </a:ln>
        </p:spPr>
        <p:txBody>
          <a:bodyPr wrap="square">
            <a:spAutoFit/>
          </a:bodyPr>
          <a:lstStyle/>
          <a:p>
            <a:pPr algn="ctr"/>
            <a:r>
              <a:rPr lang="en-US" sz="1600" b="1" dirty="0" smtClean="0"/>
              <a:t>11%</a:t>
            </a:r>
            <a:endParaRPr lang="en-US" sz="1600" b="1" dirty="0"/>
          </a:p>
        </p:txBody>
      </p:sp>
      <p:sp>
        <p:nvSpPr>
          <p:cNvPr id="15" name="TextBox 5"/>
          <p:cNvSpPr txBox="1">
            <a:spLocks noChangeArrowheads="1"/>
          </p:cNvSpPr>
          <p:nvPr/>
        </p:nvSpPr>
        <p:spPr bwMode="auto">
          <a:xfrm>
            <a:off x="5867400" y="1905000"/>
            <a:ext cx="609600" cy="338554"/>
          </a:xfrm>
          <a:prstGeom prst="rect">
            <a:avLst/>
          </a:prstGeom>
          <a:noFill/>
          <a:ln w="9525">
            <a:noFill/>
            <a:miter lim="800000"/>
            <a:headEnd/>
            <a:tailEnd/>
          </a:ln>
        </p:spPr>
        <p:txBody>
          <a:bodyPr wrap="square">
            <a:spAutoFit/>
          </a:bodyPr>
          <a:lstStyle/>
          <a:p>
            <a:pPr algn="ctr"/>
            <a:r>
              <a:rPr lang="en-US" sz="1600" b="1" dirty="0" smtClean="0"/>
              <a:t>86%</a:t>
            </a:r>
            <a:endParaRPr lang="en-US" sz="1600" b="1" dirty="0"/>
          </a:p>
        </p:txBody>
      </p:sp>
      <p:sp>
        <p:nvSpPr>
          <p:cNvPr id="16" name="TextBox 4"/>
          <p:cNvSpPr txBox="1">
            <a:spLocks noChangeArrowheads="1"/>
          </p:cNvSpPr>
          <p:nvPr/>
        </p:nvSpPr>
        <p:spPr bwMode="auto">
          <a:xfrm>
            <a:off x="3962400" y="3733800"/>
            <a:ext cx="914400" cy="338138"/>
          </a:xfrm>
          <a:prstGeom prst="rect">
            <a:avLst/>
          </a:prstGeom>
          <a:noFill/>
          <a:ln w="9525">
            <a:noFill/>
            <a:miter lim="800000"/>
            <a:headEnd/>
            <a:tailEnd/>
          </a:ln>
        </p:spPr>
        <p:txBody>
          <a:bodyPr wrap="square">
            <a:spAutoFit/>
          </a:bodyPr>
          <a:lstStyle/>
          <a:p>
            <a:pPr algn="ctr"/>
            <a:r>
              <a:rPr lang="en-US" sz="1600" b="1" dirty="0" smtClean="0"/>
              <a:t>15%</a:t>
            </a:r>
            <a:endParaRPr lang="en-US" sz="1600" b="1" dirty="0"/>
          </a:p>
        </p:txBody>
      </p:sp>
      <p:sp>
        <p:nvSpPr>
          <p:cNvPr id="17" name="TextBox 5"/>
          <p:cNvSpPr txBox="1">
            <a:spLocks noChangeArrowheads="1"/>
          </p:cNvSpPr>
          <p:nvPr/>
        </p:nvSpPr>
        <p:spPr bwMode="auto">
          <a:xfrm>
            <a:off x="7391400" y="2057400"/>
            <a:ext cx="990600" cy="339725"/>
          </a:xfrm>
          <a:prstGeom prst="rect">
            <a:avLst/>
          </a:prstGeom>
          <a:noFill/>
          <a:ln w="9525">
            <a:noFill/>
            <a:miter lim="800000"/>
            <a:headEnd/>
            <a:tailEnd/>
          </a:ln>
        </p:spPr>
        <p:txBody>
          <a:bodyPr wrap="square">
            <a:spAutoFit/>
          </a:bodyPr>
          <a:lstStyle/>
          <a:p>
            <a:pPr algn="ctr"/>
            <a:r>
              <a:rPr lang="en-US" sz="1600" b="1" dirty="0" smtClean="0"/>
              <a:t>82%</a:t>
            </a:r>
            <a:endParaRPr lang="en-US" sz="1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Box 6"/>
          <p:cNvSpPr txBox="1">
            <a:spLocks noChangeArrowheads="1"/>
          </p:cNvSpPr>
          <p:nvPr/>
        </p:nvSpPr>
        <p:spPr bwMode="auto">
          <a:xfrm>
            <a:off x="5791200" y="4267200"/>
            <a:ext cx="3200400" cy="276999"/>
          </a:xfrm>
          <a:prstGeom prst="rect">
            <a:avLst/>
          </a:prstGeom>
          <a:noFill/>
          <a:ln w="9525">
            <a:noFill/>
            <a:miter lim="800000"/>
            <a:headEnd/>
            <a:tailEnd/>
          </a:ln>
        </p:spPr>
        <p:txBody>
          <a:bodyPr wrap="square">
            <a:spAutoFit/>
          </a:bodyPr>
          <a:lstStyle/>
          <a:p>
            <a:pPr algn="ctr"/>
            <a:r>
              <a:rPr lang="en-US" sz="1200" dirty="0" smtClean="0"/>
              <a:t>*Don’t </a:t>
            </a:r>
            <a:r>
              <a:rPr lang="en-US" sz="1200" dirty="0"/>
              <a:t>Know </a:t>
            </a:r>
            <a:r>
              <a:rPr lang="en-US" sz="1200" dirty="0" smtClean="0"/>
              <a:t>is 4% in 2010</a:t>
            </a:r>
            <a:endParaRPr lang="en-US" sz="1200" dirty="0"/>
          </a:p>
        </p:txBody>
      </p:sp>
      <p:sp>
        <p:nvSpPr>
          <p:cNvPr id="5126" name="Rectangle 4"/>
          <p:cNvSpPr>
            <a:spLocks noChangeArrowheads="1"/>
          </p:cNvSpPr>
          <p:nvPr/>
        </p:nvSpPr>
        <p:spPr bwMode="auto">
          <a:xfrm>
            <a:off x="1143000" y="5638800"/>
            <a:ext cx="7250112" cy="609600"/>
          </a:xfrm>
          <a:prstGeom prst="rect">
            <a:avLst/>
          </a:prstGeom>
          <a:noFill/>
          <a:ln w="12700">
            <a:noFill/>
            <a:miter lim="800000"/>
            <a:headEnd/>
            <a:tailEnd/>
          </a:ln>
        </p:spPr>
        <p:txBody>
          <a:bodyPr lIns="92379" tIns="45407" rIns="92379" bIns="45407" anchor="b"/>
          <a:lstStyle/>
          <a:p>
            <a:pPr algn="ctr" fontAlgn="b"/>
            <a:r>
              <a:rPr lang="en-US" sz="1100" i="1" dirty="0" smtClean="0">
                <a:solidFill>
                  <a:srgbClr val="000000"/>
                </a:solidFill>
              </a:rPr>
              <a:t>Now, thinking specifically about the way states regulate alcohol, which ONE of these positions on alcohol regulations best summarizes your own opinion?</a:t>
            </a:r>
            <a:endParaRPr lang="en-US" sz="1100" i="1" dirty="0">
              <a:solidFill>
                <a:srgbClr val="000000"/>
              </a:solidFill>
            </a:endParaRPr>
          </a:p>
        </p:txBody>
      </p:sp>
      <p:sp>
        <p:nvSpPr>
          <p:cNvPr id="9" name="Title 1"/>
          <p:cNvSpPr>
            <a:spLocks noGrp="1"/>
          </p:cNvSpPr>
          <p:nvPr>
            <p:ph type="title"/>
          </p:nvPr>
        </p:nvSpPr>
        <p:spPr>
          <a:xfrm>
            <a:off x="895350" y="534988"/>
            <a:ext cx="8248650" cy="533400"/>
          </a:xfrm>
        </p:spPr>
        <p:txBody>
          <a:bodyPr rtlCol="0">
            <a:noAutofit/>
          </a:bodyPr>
          <a:lstStyle/>
          <a:p>
            <a:pPr algn="l" eaLnBrk="1" fontAlgn="auto" hangingPunct="1">
              <a:spcBef>
                <a:spcPts val="0"/>
              </a:spcBef>
              <a:spcAft>
                <a:spcPts val="0"/>
              </a:spcAft>
              <a:defRPr/>
            </a:pPr>
            <a:r>
              <a:rPr lang="en-US" sz="3200" b="1" kern="0" dirty="0" smtClean="0">
                <a:solidFill>
                  <a:srgbClr val="000066"/>
                </a:solidFill>
                <a:latin typeface="Arial" pitchFamily="34" charset="0"/>
                <a:cs typeface="Arial" pitchFamily="34" charset="0"/>
              </a:rPr>
              <a:t>Americans Support Regulation Because Alcohol Is Different From Other Products</a:t>
            </a:r>
          </a:p>
        </p:txBody>
      </p:sp>
      <p:sp>
        <p:nvSpPr>
          <p:cNvPr id="10" name="Slide Number Placeholder 9"/>
          <p:cNvSpPr>
            <a:spLocks noGrp="1"/>
          </p:cNvSpPr>
          <p:nvPr>
            <p:ph type="sldNum" sz="quarter" idx="12"/>
          </p:nvPr>
        </p:nvSpPr>
        <p:spPr/>
        <p:txBody>
          <a:bodyPr/>
          <a:lstStyle/>
          <a:p>
            <a:pPr>
              <a:defRPr/>
            </a:pPr>
            <a:fld id="{892F8065-2208-43C1-98DD-CD5A9BBC772E}" type="slidenum">
              <a:rPr lang="en-US"/>
              <a:pPr>
                <a:defRPr/>
              </a:pPr>
              <a:t>9</a:t>
            </a:fld>
            <a:endParaRPr lang="en-US" dirty="0"/>
          </a:p>
        </p:txBody>
      </p:sp>
      <p:graphicFrame>
        <p:nvGraphicFramePr>
          <p:cNvPr id="11" name="Chart 10"/>
          <p:cNvGraphicFramePr/>
          <p:nvPr/>
        </p:nvGraphicFramePr>
        <p:xfrm>
          <a:off x="685800" y="1447800"/>
          <a:ext cx="8229600" cy="4495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2291</TotalTime>
  <Words>1349</Words>
  <Application>Microsoft Office PowerPoint</Application>
  <PresentationFormat>On-screen Show (4:3)</PresentationFormat>
  <Paragraphs>190</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Methodology</vt:lpstr>
      <vt:lpstr>Executive Summary</vt:lpstr>
      <vt:lpstr>Americans Overwhelmingly Support The Current System</vt:lpstr>
      <vt:lpstr>Support For The Current System Is High Across All Groups</vt:lpstr>
      <vt:lpstr>Americans Support The Right Of States To Set Their Own Alcohol Regulations</vt:lpstr>
      <vt:lpstr>9 In 10 Are Satisfied With The Variety Of Beer, Wine, And Liquor Available</vt:lpstr>
      <vt:lpstr>Americans Are Still Strongly Opposed to Selling Alcohol Online</vt:lpstr>
      <vt:lpstr>Americans Support Regulation Because Alcohol Is Different From Other Products</vt:lpstr>
      <vt:lpstr>Fighting Drunk Driving Deaths And Underage Drinking Remains Critical</vt:lpstr>
      <vt:lpstr>Changing The Current System Will Make Alcohol Related Problems Worse…</vt:lpstr>
      <vt:lpstr>…And There Is More Aversion To Reducing Regulation Now Than In 2008</vt:lpstr>
      <vt:lpstr>Measures To Keep Alcohol Out Of The Hands Of Minors Are Strongly Supported</vt:lpstr>
      <vt:lpstr>The Current System Is Essential To Help Keep Alcohol Away From Minors</vt:lpstr>
      <vt:lpstr>A Plurality Believe That It Is Not Difficult For Minors To Purchase Alcohol</vt:lpstr>
      <vt:lpstr>Alcohol Laws Should Be Decided By Lawmakers And Citizens—NOT Judges</vt:lpstr>
      <vt:lpstr>Alcohol Is Different From Other Consumer Goods</vt:lpstr>
      <vt:lpstr>With More Foreign Produced Alcohol In The U.S., Regulation By States Is Critical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dc:title>
  <dc:creator/>
  <cp:lastModifiedBy>Bernard Whitman</cp:lastModifiedBy>
  <cp:revision>427</cp:revision>
  <dcterms:created xsi:type="dcterms:W3CDTF">2008-05-08T22:35:15Z</dcterms:created>
  <dcterms:modified xsi:type="dcterms:W3CDTF">2010-04-29T17:22:42Z</dcterms:modified>
</cp:coreProperties>
</file>