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notesSlides/notesSlide4.xml" ContentType="application/vnd.openxmlformats-officedocument.presentationml.notesSlide+xml"/>
  <Override PartName="/ppt/diagrams/quickStyle6.xml" ContentType="application/vnd.openxmlformats-officedocument.drawingml.diagramStyle+xml"/>
  <Override PartName="/ppt/notesSlides/notesSlide5.xml" ContentType="application/vnd.openxmlformats-officedocument.presentationml.notesSlid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Default Extension="bin" ContentType="application/vnd.openxmlformats-officedocument.oleObject"/>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4" r:id="rId1"/>
  </p:sldMasterIdLst>
  <p:notesMasterIdLst>
    <p:notesMasterId r:id="rId12"/>
  </p:notesMasterIdLst>
  <p:handoutMasterIdLst>
    <p:handoutMasterId r:id="rId13"/>
  </p:handoutMasterIdLst>
  <p:sldIdLst>
    <p:sldId id="1769" r:id="rId2"/>
    <p:sldId id="2063" r:id="rId3"/>
    <p:sldId id="2062" r:id="rId4"/>
    <p:sldId id="2061" r:id="rId5"/>
    <p:sldId id="2069" r:id="rId6"/>
    <p:sldId id="2068" r:id="rId7"/>
    <p:sldId id="2066" r:id="rId8"/>
    <p:sldId id="2067" r:id="rId9"/>
    <p:sldId id="2070" r:id="rId10"/>
    <p:sldId id="2071" r:id="rId11"/>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ott Kotchko"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3737"/>
    <a:srgbClr val="E9F1F5"/>
    <a:srgbClr val="99CCFF"/>
    <a:srgbClr val="33CC33"/>
    <a:srgbClr val="00FF00"/>
    <a:srgbClr val="66FF66"/>
    <a:srgbClr val="66FF99"/>
    <a:srgbClr val="16165D"/>
  </p:clrMru>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39" autoAdjust="0"/>
    <p:restoredTop sz="82679" autoAdjust="0"/>
  </p:normalViewPr>
  <p:slideViewPr>
    <p:cSldViewPr>
      <p:cViewPr varScale="1">
        <p:scale>
          <a:sx n="79" d="100"/>
          <a:sy n="79" d="100"/>
        </p:scale>
        <p:origin x="-264" y="-96"/>
      </p:cViewPr>
      <p:guideLst>
        <p:guide orient="horz" pos="2160"/>
        <p:guide pos="2880"/>
      </p:guideLst>
    </p:cSldViewPr>
  </p:slideViewPr>
  <p:outlineViewPr>
    <p:cViewPr>
      <p:scale>
        <a:sx n="33" d="100"/>
        <a:sy n="33" d="100"/>
      </p:scale>
      <p:origin x="0" y="11592"/>
    </p:cViewPr>
  </p:outlineViewPr>
  <p:notesTextViewPr>
    <p:cViewPr>
      <p:scale>
        <a:sx n="100" d="100"/>
        <a:sy n="100" d="100"/>
      </p:scale>
      <p:origin x="0" y="0"/>
    </p:cViewPr>
  </p:notesTextViewPr>
  <p:sorterViewPr>
    <p:cViewPr>
      <p:scale>
        <a:sx n="100" d="100"/>
        <a:sy n="100" d="100"/>
      </p:scale>
      <p:origin x="0" y="23796"/>
    </p:cViewPr>
  </p:sorterViewPr>
  <p:notesViewPr>
    <p:cSldViewPr>
      <p:cViewPr varScale="1">
        <p:scale>
          <a:sx n="59" d="100"/>
          <a:sy n="59" d="100"/>
        </p:scale>
        <p:origin x="-2232" y="-78"/>
      </p:cViewPr>
      <p:guideLst>
        <p:guide orient="horz" pos="2908"/>
        <p:guide pos="218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1" qsCatId="simple" csTypeId="urn:microsoft.com/office/officeart/2005/8/colors/accent2_2" csCatId="accent2"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83%</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2800" dirty="0" smtClean="0"/>
            <a:t>I am not certain of how the proposed amendment would affect me and my community </a:t>
          </a:r>
          <a:endParaRPr lang="en-US" sz="28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32BB9795-0EC4-4351-9CE9-66842D564490}" type="presOf" srcId="{DB42A2F7-4790-411B-B59B-C5E504F0A49E}" destId="{E087675F-23F5-48D1-98CD-FBE15D0619E6}" srcOrd="0" destOrd="0" presId="urn:microsoft.com/office/officeart/2005/8/layout/vList5"/>
    <dgm:cxn modelId="{039D0E36-2972-4907-9966-8F712A42BE59}" srcId="{A5A75812-FE5A-4844-98D1-D3982D233DF9}" destId="{52B3523D-F403-4260-B89B-BA8C9341AC4B}" srcOrd="0" destOrd="0" parTransId="{0CD7F9FF-3253-4D89-8056-07ECC4A64EBF}" sibTransId="{A505C42C-0C24-4916-A53D-C1CC7CDAFBF7}"/>
    <dgm:cxn modelId="{7220BA3E-F510-44FE-A2C1-86AD54ECF164}" type="presOf" srcId="{A5A75812-FE5A-4844-98D1-D3982D233DF9}" destId="{5221DF22-2E7D-48BF-9DA4-89329BD1BAA0}"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BB84B72B-FABA-4954-8CD5-78E08A1909DD}" type="presOf" srcId="{52B3523D-F403-4260-B89B-BA8C9341AC4B}" destId="{7860997D-DE76-40F9-8D78-652C29FBA6CC}" srcOrd="0" destOrd="0" presId="urn:microsoft.com/office/officeart/2005/8/layout/vList5"/>
    <dgm:cxn modelId="{48978C0B-C42B-47F5-94EB-7F20E2AD2E39}" type="presParOf" srcId="{5221DF22-2E7D-48BF-9DA4-89329BD1BAA0}" destId="{19140BD2-CFD4-4E93-8282-7449F3B178FB}" srcOrd="0" destOrd="0" presId="urn:microsoft.com/office/officeart/2005/8/layout/vList5"/>
    <dgm:cxn modelId="{49A1BE0E-54F7-4476-BA0B-4CE7B98A18D1}" type="presParOf" srcId="{19140BD2-CFD4-4E93-8282-7449F3B178FB}" destId="{7860997D-DE76-40F9-8D78-652C29FBA6CC}" srcOrd="0" destOrd="0" presId="urn:microsoft.com/office/officeart/2005/8/layout/vList5"/>
    <dgm:cxn modelId="{ABE8CDD4-7695-458C-A1EE-A3E5E20D7419}"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2.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2" qsCatId="simple" csTypeId="urn:microsoft.com/office/officeart/2005/8/colors/accent1_2#1" csCatId="accent1"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17%</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2800" dirty="0" smtClean="0"/>
            <a:t>I am certain of how the proposed amendment would affect me and my community</a:t>
          </a:r>
          <a:endParaRPr lang="en-US" sz="28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3645B153-5C3A-4076-999F-D185D59988E0}" type="presOf" srcId="{A5A75812-FE5A-4844-98D1-D3982D233DF9}" destId="{5221DF22-2E7D-48BF-9DA4-89329BD1BAA0}" srcOrd="0" destOrd="0" presId="urn:microsoft.com/office/officeart/2005/8/layout/vList5"/>
    <dgm:cxn modelId="{039D0E36-2972-4907-9966-8F712A42BE59}" srcId="{A5A75812-FE5A-4844-98D1-D3982D233DF9}" destId="{52B3523D-F403-4260-B89B-BA8C9341AC4B}" srcOrd="0" destOrd="0" parTransId="{0CD7F9FF-3253-4D89-8056-07ECC4A64EBF}" sibTransId="{A505C42C-0C24-4916-A53D-C1CC7CDAFBF7}"/>
    <dgm:cxn modelId="{03557493-D339-4484-B4D6-CE24E5AD806C}" type="presOf" srcId="{DB42A2F7-4790-411B-B59B-C5E504F0A49E}" destId="{E087675F-23F5-48D1-98CD-FBE15D0619E6}"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04162749-7943-4687-8E4C-09F58D29AB89}" type="presOf" srcId="{52B3523D-F403-4260-B89B-BA8C9341AC4B}" destId="{7860997D-DE76-40F9-8D78-652C29FBA6CC}" srcOrd="0" destOrd="0" presId="urn:microsoft.com/office/officeart/2005/8/layout/vList5"/>
    <dgm:cxn modelId="{B0B8AB7F-126B-44DC-B0DE-A336FFE48E91}" type="presParOf" srcId="{5221DF22-2E7D-48BF-9DA4-89329BD1BAA0}" destId="{19140BD2-CFD4-4E93-8282-7449F3B178FB}" srcOrd="0" destOrd="0" presId="urn:microsoft.com/office/officeart/2005/8/layout/vList5"/>
    <dgm:cxn modelId="{D263E867-857A-422E-9BF1-984739A50A20}" type="presParOf" srcId="{19140BD2-CFD4-4E93-8282-7449F3B178FB}" destId="{7860997D-DE76-40F9-8D78-652C29FBA6CC}" srcOrd="0" destOrd="0" presId="urn:microsoft.com/office/officeart/2005/8/layout/vList5"/>
    <dgm:cxn modelId="{E34FFC64-684B-4A12-9A1B-45350CF1E7C2}"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3.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3" qsCatId="simple" csTypeId="urn:microsoft.com/office/officeart/2005/8/colors/accent2_2" csCatId="accent2"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81%</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t>I do not think the language of the amendment is clear</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873DCF26-6A6F-4022-AFD8-24D2793E5728}" type="presOf" srcId="{52B3523D-F403-4260-B89B-BA8C9341AC4B}" destId="{7860997D-DE76-40F9-8D78-652C29FBA6CC}"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E295A130-8388-4966-805F-3FCEF5E2402E}" type="presOf" srcId="{A5A75812-FE5A-4844-98D1-D3982D233DF9}" destId="{5221DF22-2E7D-48BF-9DA4-89329BD1BAA0}" srcOrd="0" destOrd="0" presId="urn:microsoft.com/office/officeart/2005/8/layout/vList5"/>
    <dgm:cxn modelId="{5A6770C8-C7F0-4AB1-A967-9BAE079C69C8}" type="presOf" srcId="{DB42A2F7-4790-411B-B59B-C5E504F0A49E}" destId="{E087675F-23F5-48D1-98CD-FBE15D0619E6}" srcOrd="0" destOrd="0" presId="urn:microsoft.com/office/officeart/2005/8/layout/vList5"/>
    <dgm:cxn modelId="{DC5C6CCB-5FA5-423E-9B40-AB69169039BB}" type="presParOf" srcId="{5221DF22-2E7D-48BF-9DA4-89329BD1BAA0}" destId="{19140BD2-CFD4-4E93-8282-7449F3B178FB}" srcOrd="0" destOrd="0" presId="urn:microsoft.com/office/officeart/2005/8/layout/vList5"/>
    <dgm:cxn modelId="{6D750B35-6789-4C9B-9F54-CDAC5D6DB9D2}" type="presParOf" srcId="{19140BD2-CFD4-4E93-8282-7449F3B178FB}" destId="{7860997D-DE76-40F9-8D78-652C29FBA6CC}" srcOrd="0" destOrd="0" presId="urn:microsoft.com/office/officeart/2005/8/layout/vList5"/>
    <dgm:cxn modelId="{86C2183F-FF77-483F-8B91-B57BD7F7D293}"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4.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4" qsCatId="simple" csTypeId="urn:microsoft.com/office/officeart/2005/8/colors/accent1_2#2" csCatId="accent1"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19%</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t>I think the language of the amendment is clear</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00AA8AC8-F71A-4E78-96E4-1997FED02F6E}" type="presOf" srcId="{A5A75812-FE5A-4844-98D1-D3982D233DF9}" destId="{5221DF22-2E7D-48BF-9DA4-89329BD1BAA0}"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F347BDCE-6E8B-455F-A31A-5D27416A6295}" type="presOf" srcId="{52B3523D-F403-4260-B89B-BA8C9341AC4B}" destId="{7860997D-DE76-40F9-8D78-652C29FBA6CC}" srcOrd="0" destOrd="0" presId="urn:microsoft.com/office/officeart/2005/8/layout/vList5"/>
    <dgm:cxn modelId="{25A3D8AE-66C7-4C47-B236-B6D6A3CCE1A7}" type="presOf" srcId="{DB42A2F7-4790-411B-B59B-C5E504F0A49E}" destId="{E087675F-23F5-48D1-98CD-FBE15D0619E6}" srcOrd="0" destOrd="0" presId="urn:microsoft.com/office/officeart/2005/8/layout/vList5"/>
    <dgm:cxn modelId="{023C1DE8-B9D9-4205-93F3-47159CB22B3A}" type="presParOf" srcId="{5221DF22-2E7D-48BF-9DA4-89329BD1BAA0}" destId="{19140BD2-CFD4-4E93-8282-7449F3B178FB}" srcOrd="0" destOrd="0" presId="urn:microsoft.com/office/officeart/2005/8/layout/vList5"/>
    <dgm:cxn modelId="{E1169355-E228-418F-8F27-30011B8A11B8}" type="presParOf" srcId="{19140BD2-CFD4-4E93-8282-7449F3B178FB}" destId="{7860997D-DE76-40F9-8D78-652C29FBA6CC}" srcOrd="0" destOrd="0" presId="urn:microsoft.com/office/officeart/2005/8/layout/vList5"/>
    <dgm:cxn modelId="{717D9709-8711-4B97-8CE8-EACF6BBC69C8}"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5.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5" qsCatId="simple" csTypeId="urn:microsoft.com/office/officeart/2005/8/colors/accent2_2" csCatId="accent2"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80%</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latin typeface="+mj-lt"/>
              <a:ea typeface="Calibri"/>
              <a:cs typeface="Times New Roman"/>
            </a:rPr>
            <a:t>The language of the amendment is confusing</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F53390FF-41FD-48A0-AAE2-AEBF4DE5D6F0}" type="presOf" srcId="{52B3523D-F403-4260-B89B-BA8C9341AC4B}" destId="{7860997D-DE76-40F9-8D78-652C29FBA6CC}" srcOrd="0" destOrd="0" presId="urn:microsoft.com/office/officeart/2005/8/layout/vList5"/>
    <dgm:cxn modelId="{951AC501-B34B-4B51-BA90-04C65D42D027}" type="presOf" srcId="{DB42A2F7-4790-411B-B59B-C5E504F0A49E}" destId="{E087675F-23F5-48D1-98CD-FBE15D0619E6}"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ADC0FAE2-2706-4010-8F76-0C66BEE15BB9}" type="presOf" srcId="{A5A75812-FE5A-4844-98D1-D3982D233DF9}" destId="{5221DF22-2E7D-48BF-9DA4-89329BD1BAA0}" srcOrd="0" destOrd="0" presId="urn:microsoft.com/office/officeart/2005/8/layout/vList5"/>
    <dgm:cxn modelId="{1B172A47-F9F6-4B4E-B15F-E9A014294D72}" type="presParOf" srcId="{5221DF22-2E7D-48BF-9DA4-89329BD1BAA0}" destId="{19140BD2-CFD4-4E93-8282-7449F3B178FB}" srcOrd="0" destOrd="0" presId="urn:microsoft.com/office/officeart/2005/8/layout/vList5"/>
    <dgm:cxn modelId="{CE2FD45F-7472-448A-914E-F0243CE1E4DF}" type="presParOf" srcId="{19140BD2-CFD4-4E93-8282-7449F3B178FB}" destId="{7860997D-DE76-40F9-8D78-652C29FBA6CC}" srcOrd="0" destOrd="0" presId="urn:microsoft.com/office/officeart/2005/8/layout/vList5"/>
    <dgm:cxn modelId="{42EAF0D9-F80E-46A4-B2B6-CE7F71F1258E}"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6.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6" qsCatId="simple" csTypeId="urn:microsoft.com/office/officeart/2005/8/colors/accent1_2#3" csCatId="accent1"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20%</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latin typeface="+mj-lt"/>
              <a:ea typeface="Calibri"/>
              <a:cs typeface="Times New Roman"/>
            </a:rPr>
            <a:t>The language of the amendment is not confusing</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C396A7CB-B00B-40DC-929E-0B9EEFFA7AC1}" type="presOf" srcId="{52B3523D-F403-4260-B89B-BA8C9341AC4B}" destId="{7860997D-DE76-40F9-8D78-652C29FBA6CC}" srcOrd="0" destOrd="0" presId="urn:microsoft.com/office/officeart/2005/8/layout/vList5"/>
    <dgm:cxn modelId="{604AD0B4-E209-42EB-9FA2-482C5F873992}" type="presOf" srcId="{A5A75812-FE5A-4844-98D1-D3982D233DF9}" destId="{5221DF22-2E7D-48BF-9DA4-89329BD1BAA0}" srcOrd="0" destOrd="0" presId="urn:microsoft.com/office/officeart/2005/8/layout/vList5"/>
    <dgm:cxn modelId="{5FE582C5-2EA1-4A34-9DD2-5B39FE6E6B4F}" type="presOf" srcId="{DB42A2F7-4790-411B-B59B-C5E504F0A49E}" destId="{E087675F-23F5-48D1-98CD-FBE15D0619E6}"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7F647A69-E6C4-4C23-BE05-6C5CAE757D59}" type="presParOf" srcId="{5221DF22-2E7D-48BF-9DA4-89329BD1BAA0}" destId="{19140BD2-CFD4-4E93-8282-7449F3B178FB}" srcOrd="0" destOrd="0" presId="urn:microsoft.com/office/officeart/2005/8/layout/vList5"/>
    <dgm:cxn modelId="{9A6D4F58-0C67-4B8E-8F00-6D6E21B9D339}" type="presParOf" srcId="{19140BD2-CFD4-4E93-8282-7449F3B178FB}" destId="{7860997D-DE76-40F9-8D78-652C29FBA6CC}" srcOrd="0" destOrd="0" presId="urn:microsoft.com/office/officeart/2005/8/layout/vList5"/>
    <dgm:cxn modelId="{02B1E7D4-2552-48FA-ACFD-87D325348FE5}"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7.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7" qsCatId="simple" csTypeId="urn:microsoft.com/office/officeart/2005/8/colors/accent2_2" csCatId="accent2"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72%</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t>I do not fully understand the meaning of the amendment</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A59A7A2A-67EC-4970-ADA2-CB518D49CDAD}" type="presOf" srcId="{DB42A2F7-4790-411B-B59B-C5E504F0A49E}" destId="{E087675F-23F5-48D1-98CD-FBE15D0619E6}" srcOrd="0" destOrd="0" presId="urn:microsoft.com/office/officeart/2005/8/layout/vList5"/>
    <dgm:cxn modelId="{A02D38C9-D381-4F22-855D-8DC074277733}" type="presOf" srcId="{52B3523D-F403-4260-B89B-BA8C9341AC4B}" destId="{7860997D-DE76-40F9-8D78-652C29FBA6CC}"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329F8AB9-C120-4621-9FA3-490BDA193390}" type="presOf" srcId="{A5A75812-FE5A-4844-98D1-D3982D233DF9}" destId="{5221DF22-2E7D-48BF-9DA4-89329BD1BAA0}" srcOrd="0" destOrd="0" presId="urn:microsoft.com/office/officeart/2005/8/layout/vList5"/>
    <dgm:cxn modelId="{83A32A6F-7D8C-4CAA-B54C-6AC6F99967E5}" type="presParOf" srcId="{5221DF22-2E7D-48BF-9DA4-89329BD1BAA0}" destId="{19140BD2-CFD4-4E93-8282-7449F3B178FB}" srcOrd="0" destOrd="0" presId="urn:microsoft.com/office/officeart/2005/8/layout/vList5"/>
    <dgm:cxn modelId="{657A2B19-E422-4373-B341-74743C7305B6}" type="presParOf" srcId="{19140BD2-CFD4-4E93-8282-7449F3B178FB}" destId="{7860997D-DE76-40F9-8D78-652C29FBA6CC}" srcOrd="0" destOrd="0" presId="urn:microsoft.com/office/officeart/2005/8/layout/vList5"/>
    <dgm:cxn modelId="{23395EFF-8B8C-4F76-B885-F1042616F192}"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data8.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8" qsCatId="simple" csTypeId="urn:microsoft.com/office/officeart/2005/8/colors/accent1_2#4" csCatId="accent1" phldr="1"/>
      <dgm:spPr/>
      <dgm:t>
        <a:bodyPr/>
        <a:lstStyle/>
        <a:p>
          <a:endParaRPr lang="en-US"/>
        </a:p>
      </dgm:t>
    </dgm:pt>
    <dgm:pt modelId="{52B3523D-F403-4260-B89B-BA8C9341AC4B}">
      <dgm:prSet phldrT="[Text]"/>
      <dgm:spPr/>
      <dgm:t>
        <a:bodyPr/>
        <a:lstStyle/>
        <a:p>
          <a:r>
            <a:rPr lang="en-US" strike="noStrike" dirty="0" smtClean="0">
              <a:latin typeface="+mj-lt"/>
              <a:cs typeface="Arial" pitchFamily="34" charset="0"/>
            </a:rPr>
            <a:t>28%</a:t>
          </a:r>
          <a:endParaRPr lang="en-US" strike="noStrike" dirty="0">
            <a:latin typeface="+mj-lt"/>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custT="1"/>
      <dgm:spPr/>
      <dgm:t>
        <a:bodyPr/>
        <a:lstStyle/>
        <a:p>
          <a:r>
            <a:rPr lang="en-US" sz="3200" dirty="0" smtClean="0"/>
            <a:t>I fully understand the meaning of the amendment</a:t>
          </a:r>
          <a:endParaRPr lang="en-US" sz="3200"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t>
        <a:bodyPr/>
        <a:lstStyle/>
        <a:p>
          <a:endParaRPr lang="en-US"/>
        </a:p>
      </dgm:t>
    </dgm:pt>
    <dgm:pt modelId="{7860997D-DE76-40F9-8D78-652C29FBA6CC}" type="pres">
      <dgm:prSet presAssocID="{52B3523D-F403-4260-B89B-BA8C9341AC4B}" presName="parentText" presStyleLbl="node1" presStyleIdx="0" presStyleCnt="1" custScaleX="85185">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custScaleX="107788">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9B843370-F323-4B62-8DF5-4CBA249081A7}" type="presOf" srcId="{DB42A2F7-4790-411B-B59B-C5E504F0A49E}" destId="{E087675F-23F5-48D1-98CD-FBE15D0619E6}" srcOrd="0" destOrd="0" presId="urn:microsoft.com/office/officeart/2005/8/layout/vList5"/>
    <dgm:cxn modelId="{1C473132-20D9-45D1-B5A8-C5B994AA5F75}" type="presOf" srcId="{52B3523D-F403-4260-B89B-BA8C9341AC4B}" destId="{7860997D-DE76-40F9-8D78-652C29FBA6CC}"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BF957053-A09A-4792-8A72-BF485682F6D6}" type="presOf" srcId="{A5A75812-FE5A-4844-98D1-D3982D233DF9}" destId="{5221DF22-2E7D-48BF-9DA4-89329BD1BAA0}" srcOrd="0" destOrd="0" presId="urn:microsoft.com/office/officeart/2005/8/layout/vList5"/>
    <dgm:cxn modelId="{ED952635-59A4-4A2D-9952-9826B475FED0}" type="presParOf" srcId="{5221DF22-2E7D-48BF-9DA4-89329BD1BAA0}" destId="{19140BD2-CFD4-4E93-8282-7449F3B178FB}" srcOrd="0" destOrd="0" presId="urn:microsoft.com/office/officeart/2005/8/layout/vList5"/>
    <dgm:cxn modelId="{F63D7C51-3CB4-456F-B014-4EF0F2BDBB04}" type="presParOf" srcId="{19140BD2-CFD4-4E93-8282-7449F3B178FB}" destId="{7860997D-DE76-40F9-8D78-652C29FBA6CC}" srcOrd="0" destOrd="0" presId="urn:microsoft.com/office/officeart/2005/8/layout/vList5"/>
    <dgm:cxn modelId="{C6A8D5E6-FA2C-45EB-85EF-F0B529C42936}" type="presParOf" srcId="{19140BD2-CFD4-4E93-8282-7449F3B178FB}" destId="{E087675F-23F5-48D1-98CD-FBE15D0619E6}" srcOrd="1" destOrd="0" presId="urn:microsoft.com/office/officeart/2005/8/layout/vList5"/>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927475" y="0"/>
            <a:ext cx="3005138" cy="461963"/>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221D3B7-F034-456D-9762-BBA9E628DB3E}" type="datetimeFigureOut">
              <a:rPr lang="en-US"/>
              <a:pPr>
                <a:defRPr/>
              </a:pPr>
              <a:t>6/16/2010</a:t>
            </a:fld>
            <a:endParaRPr lang="en-US" dirty="0"/>
          </a:p>
        </p:txBody>
      </p:sp>
      <p:sp>
        <p:nvSpPr>
          <p:cNvPr id="4" name="Footer Placeholder 3"/>
          <p:cNvSpPr>
            <a:spLocks noGrp="1"/>
          </p:cNvSpPr>
          <p:nvPr>
            <p:ph type="ftr" sz="quarter" idx="2"/>
          </p:nvPr>
        </p:nvSpPr>
        <p:spPr>
          <a:xfrm>
            <a:off x="0" y="8769350"/>
            <a:ext cx="3005138" cy="461963"/>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a:p>
        </p:txBody>
      </p:sp>
      <p:sp>
        <p:nvSpPr>
          <p:cNvPr id="5" name="Slide Number Placeholder 4"/>
          <p:cNvSpPr>
            <a:spLocks noGrp="1"/>
          </p:cNvSpPr>
          <p:nvPr>
            <p:ph type="sldNum" sz="quarter" idx="3"/>
          </p:nvPr>
        </p:nvSpPr>
        <p:spPr>
          <a:xfrm>
            <a:off x="3927475" y="8769350"/>
            <a:ext cx="3005138" cy="461963"/>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6C65E84-3BF5-4547-9F3B-0B9CA3DD28D8}"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2377" tIns="46189" rIns="92377" bIns="46189"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3927475" y="0"/>
            <a:ext cx="3005138" cy="461963"/>
          </a:xfrm>
          <a:prstGeom prst="rect">
            <a:avLst/>
          </a:prstGeom>
        </p:spPr>
        <p:txBody>
          <a:bodyPr vert="horz" lIns="92377" tIns="46189" rIns="92377" bIns="46189" rtlCol="0"/>
          <a:lstStyle>
            <a:lvl1pPr algn="r" fontAlgn="auto">
              <a:spcBef>
                <a:spcPts val="0"/>
              </a:spcBef>
              <a:spcAft>
                <a:spcPts val="0"/>
              </a:spcAft>
              <a:defRPr sz="1200">
                <a:latin typeface="+mn-lt"/>
              </a:defRPr>
            </a:lvl1pPr>
          </a:lstStyle>
          <a:p>
            <a:pPr>
              <a:defRPr/>
            </a:pPr>
            <a:fld id="{AFEBDC96-4225-4090-A1D4-F86AA1136443}" type="datetimeFigureOut">
              <a:rPr lang="en-US"/>
              <a:pPr>
                <a:defRPr/>
              </a:pPr>
              <a:t>6/16/2010</a:t>
            </a:fld>
            <a:endParaRPr lang="en-US" dirty="0"/>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2377" tIns="46189" rIns="92377" bIns="46189" rtlCol="0" anchor="ctr"/>
          <a:lstStyle/>
          <a:p>
            <a:pPr lvl="0"/>
            <a:endParaRPr lang="en-US" noProof="0" dirty="0"/>
          </a:p>
        </p:txBody>
      </p:sp>
      <p:sp>
        <p:nvSpPr>
          <p:cNvPr id="5" name="Notes Placeholder 4"/>
          <p:cNvSpPr>
            <a:spLocks noGrp="1"/>
          </p:cNvSpPr>
          <p:nvPr>
            <p:ph type="body" sz="quarter" idx="3"/>
          </p:nvPr>
        </p:nvSpPr>
        <p:spPr>
          <a:xfrm>
            <a:off x="693738" y="4386263"/>
            <a:ext cx="5546725" cy="4154487"/>
          </a:xfrm>
          <a:prstGeom prst="rect">
            <a:avLst/>
          </a:prstGeom>
        </p:spPr>
        <p:txBody>
          <a:bodyPr vert="horz" lIns="92377" tIns="46189" rIns="92377" bIns="461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69350"/>
            <a:ext cx="3005138" cy="461963"/>
          </a:xfrm>
          <a:prstGeom prst="rect">
            <a:avLst/>
          </a:prstGeom>
        </p:spPr>
        <p:txBody>
          <a:bodyPr vert="horz" lIns="92377" tIns="46189" rIns="92377" bIns="46189"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3927475" y="8769350"/>
            <a:ext cx="3005138" cy="461963"/>
          </a:xfrm>
          <a:prstGeom prst="rect">
            <a:avLst/>
          </a:prstGeom>
        </p:spPr>
        <p:txBody>
          <a:bodyPr vert="horz" lIns="92377" tIns="46189" rIns="92377" bIns="46189" rtlCol="0" anchor="b"/>
          <a:lstStyle>
            <a:lvl1pPr algn="r" fontAlgn="auto">
              <a:spcBef>
                <a:spcPts val="0"/>
              </a:spcBef>
              <a:spcAft>
                <a:spcPts val="0"/>
              </a:spcAft>
              <a:defRPr sz="1200">
                <a:latin typeface="+mn-lt"/>
              </a:defRPr>
            </a:lvl1pPr>
          </a:lstStyle>
          <a:p>
            <a:pPr>
              <a:defRPr/>
            </a:pPr>
            <a:fld id="{BD1B4794-435F-456C-B39A-90A7810AD80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E5ACA6-6B3B-40EA-81F9-DE16E2531AB0}" type="slidenum">
              <a:rPr lang="en-US" smtClean="0">
                <a:solidFill>
                  <a:srgbClr val="000000"/>
                </a:solidFill>
                <a:latin typeface="Arial" charset="0"/>
                <a:cs typeface="Arial" charset="0"/>
              </a:rPr>
              <a:pPr fontAlgn="base">
                <a:spcBef>
                  <a:spcPct val="0"/>
                </a:spcBef>
                <a:spcAft>
                  <a:spcPct val="0"/>
                </a:spcAft>
              </a:pPr>
              <a:t>1</a:t>
            </a:fld>
            <a:endParaRPr lang="en-US" smtClean="0">
              <a:solidFill>
                <a:srgbClr val="000000"/>
              </a:solidFill>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82D14B-DA61-4763-8DBE-254588C463CB}" type="slidenum">
              <a:rPr lang="en-US"/>
              <a:pPr fontAlgn="base">
                <a:spcBef>
                  <a:spcPct val="0"/>
                </a:spcBef>
                <a:spcAft>
                  <a:spcPct val="0"/>
                </a:spcAft>
                <a:defRPr/>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909926-2015-4C11-AE9F-B8007F67BB10}" type="slidenum">
              <a:rPr lang="en-US"/>
              <a:pPr fontAlgn="base">
                <a:spcBef>
                  <a:spcPct val="0"/>
                </a:spcBef>
                <a:spcAft>
                  <a:spcPct val="0"/>
                </a:spcAft>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517336-20D6-46A0-84F8-C0C93C9DEBC2}" type="slidenum">
              <a:rPr lang="en-US"/>
              <a:pPr fontAlgn="base">
                <a:spcBef>
                  <a:spcPct val="0"/>
                </a:spcBef>
                <a:spcAft>
                  <a:spcPct val="0"/>
                </a:spcAft>
                <a:defRPr/>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75963A-0365-4913-9269-88AE1E31C2FA}" type="slidenum">
              <a:rPr lang="en-US"/>
              <a:pPr fontAlgn="base">
                <a:spcBef>
                  <a:spcPct val="0"/>
                </a:spcBef>
                <a:spcAft>
                  <a:spcPct val="0"/>
                </a:spcAft>
                <a:defRPr/>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7D4099-8BB6-4827-AF55-A8409B20BC37}" type="slidenum">
              <a:rPr lang="en-US"/>
              <a:pPr fontAlgn="base">
                <a:spcBef>
                  <a:spcPct val="0"/>
                </a:spcBef>
                <a:spcAft>
                  <a:spcPct val="0"/>
                </a:spcAft>
                <a:defRPr/>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64A9C21-5404-46AB-8567-02F855AAABC2}" type="slidenum">
              <a:rPr lang="en-US"/>
              <a:pPr fontAlgn="base">
                <a:spcBef>
                  <a:spcPct val="0"/>
                </a:spcBef>
                <a:spcAft>
                  <a:spcPct val="0"/>
                </a:spcAft>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aigglobaltemplate"/>
          <p:cNvPicPr>
            <a:picLocks noChangeAspect="1" noChangeArrowheads="1"/>
          </p:cNvPicPr>
          <p:nvPr userDrawn="1"/>
        </p:nvPicPr>
        <p:blipFill>
          <a:blip r:embed="rId2"/>
          <a:srcRect/>
          <a:stretch>
            <a:fillRect/>
          </a:stretch>
        </p:blipFill>
        <p:spPr bwMode="auto">
          <a:xfrm>
            <a:off x="0" y="0"/>
            <a:ext cx="9144000" cy="6877050"/>
          </a:xfrm>
          <a:prstGeom prst="rect">
            <a:avLst/>
          </a:prstGeom>
          <a:noFill/>
          <a:ln w="9525">
            <a:noFill/>
            <a:miter lim="800000"/>
            <a:headEnd/>
            <a:tailEnd/>
          </a:ln>
        </p:spPr>
      </p:pic>
      <p:pic>
        <p:nvPicPr>
          <p:cNvPr id="5" name="Picture 14" descr="WINS logo final04"/>
          <p:cNvPicPr>
            <a:picLocks noChangeAspect="1" noChangeArrowheads="1"/>
          </p:cNvPicPr>
          <p:nvPr userDrawn="1"/>
        </p:nvPicPr>
        <p:blipFill>
          <a:blip r:embed="rId3"/>
          <a:srcRect l="16531" t="41393" r="15765" b="45520"/>
          <a:stretch>
            <a:fillRect/>
          </a:stretch>
        </p:blipFill>
        <p:spPr bwMode="auto">
          <a:xfrm>
            <a:off x="0" y="5935663"/>
            <a:ext cx="3046413" cy="762000"/>
          </a:xfrm>
          <a:prstGeom prst="rect">
            <a:avLst/>
          </a:prstGeom>
          <a:noFill/>
          <a:ln w="9525">
            <a:noFill/>
            <a:miter lim="800000"/>
            <a:headEnd/>
            <a:tailEnd/>
          </a:ln>
        </p:spPr>
      </p:pic>
      <p:sp>
        <p:nvSpPr>
          <p:cNvPr id="6" name="Rectangle 5"/>
          <p:cNvSpPr/>
          <p:nvPr userDrawn="1"/>
        </p:nvSpPr>
        <p:spPr>
          <a:xfrm>
            <a:off x="0" y="1219200"/>
            <a:ext cx="762000" cy="3581400"/>
          </a:xfrm>
          <a:prstGeom prst="rect">
            <a:avLst/>
          </a:prstGeom>
          <a:gradFill flip="none" rotWithShape="1">
            <a:gsLst>
              <a:gs pos="0">
                <a:schemeClr val="bg1"/>
              </a:gs>
              <a:gs pos="100000">
                <a:schemeClr val="bg1">
                  <a:alpha val="48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7" name="Rectangle 6"/>
          <p:cNvSpPr/>
          <p:nvPr userDrawn="1"/>
        </p:nvSpPr>
        <p:spPr>
          <a:xfrm>
            <a:off x="0" y="1219200"/>
            <a:ext cx="838200" cy="2362200"/>
          </a:xfrm>
          <a:prstGeom prst="rect">
            <a:avLst/>
          </a:prstGeom>
          <a:gradFill flip="none" rotWithShape="1">
            <a:gsLst>
              <a:gs pos="0">
                <a:schemeClr val="bg1"/>
              </a:gs>
              <a:gs pos="89000">
                <a:schemeClr val="bg1">
                  <a:alpha val="48000"/>
                </a:schemeClr>
              </a:gs>
              <a:gs pos="100000">
                <a:schemeClr val="bg1">
                  <a:alpha val="48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4" name="Subtitle 2"/>
          <p:cNvSpPr>
            <a:spLocks noGrp="1"/>
          </p:cNvSpPr>
          <p:nvPr>
            <p:ph type="subTitle" idx="1"/>
          </p:nvPr>
        </p:nvSpPr>
        <p:spPr>
          <a:xfrm>
            <a:off x="762000" y="3581400"/>
            <a:ext cx="8382000" cy="457200"/>
          </a:xfrm>
        </p:spPr>
        <p:txBody>
          <a:bodyPr>
            <a:normAutofit/>
          </a:bodyPr>
          <a:lstStyle>
            <a:lvl1pPr marL="0" indent="0" algn="l">
              <a:buFontTx/>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Title 1"/>
          <p:cNvSpPr>
            <a:spLocks noGrp="1"/>
          </p:cNvSpPr>
          <p:nvPr>
            <p:ph type="ctrTitle"/>
          </p:nvPr>
        </p:nvSpPr>
        <p:spPr>
          <a:xfrm>
            <a:off x="762000" y="2514600"/>
            <a:ext cx="8382000" cy="1066800"/>
          </a:xfrm>
          <a:prstGeom prst="rect">
            <a:avLst/>
          </a:prstGeom>
        </p:spPr>
        <p:txBody>
          <a:bodyPr/>
          <a:lstStyle>
            <a:lvl1pPr algn="l">
              <a:defRPr/>
            </a:lvl1pPr>
          </a:lstStyle>
          <a:p>
            <a:r>
              <a:rPr lang="en-US" dirty="0"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02076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604867C9-33B3-4AD7-8FAA-2ECDC3E62949}" type="datetime1">
              <a:rPr lang="en-US"/>
              <a:pPr>
                <a:defRPr/>
              </a:pPr>
              <a:t>6/16/2010</a:t>
            </a:fld>
            <a:endParaRPr lang="en-US" dirty="0"/>
          </a:p>
        </p:txBody>
      </p:sp>
      <p:sp>
        <p:nvSpPr>
          <p:cNvPr id="5" name="Footer Placeholder 4"/>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471CAE-9D09-4C23-B54C-A3164458304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E08A9F99-2B8D-414F-8EBC-FA71CC15D5F6}" type="datetime1">
              <a:rPr lang="en-US"/>
              <a:pPr>
                <a:defRPr/>
              </a:pPr>
              <a:t>6/16/2010</a:t>
            </a:fld>
            <a:endParaRPr lang="en-US" dirty="0"/>
          </a:p>
        </p:txBody>
      </p:sp>
      <p:sp>
        <p:nvSpPr>
          <p:cNvPr id="5" name="Footer Placeholder 4"/>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9D7ABA-7B63-41C7-8955-23B2CC8F53E2}"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153400" cy="1020762"/>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0" y="6248400"/>
            <a:ext cx="6553200" cy="457200"/>
          </a:xfrm>
        </p:spPr>
        <p:txBody>
          <a:bodyPr>
            <a:normAutofit/>
          </a:bodyPr>
          <a:lstStyle>
            <a:lvl1pPr algn="ctr">
              <a:buNone/>
              <a:defRPr sz="1400" baseline="0">
                <a:solidFill>
                  <a:schemeClr val="tx1">
                    <a:lumMod val="65000"/>
                    <a:lumOff val="35000"/>
                  </a:schemeClr>
                </a:solidFill>
              </a:defRPr>
            </a:lvl1pPr>
          </a:lstStyle>
          <a:p>
            <a:pPr lvl="0"/>
            <a:r>
              <a:rPr lang="en-US" smtClean="0"/>
              <a:t>Click to edit Master text styles</a:t>
            </a:r>
          </a:p>
        </p:txBody>
      </p:sp>
      <p:sp>
        <p:nvSpPr>
          <p:cNvPr id="5" name="Slide Number Placeholder 5"/>
          <p:cNvSpPr>
            <a:spLocks noGrp="1"/>
          </p:cNvSpPr>
          <p:nvPr>
            <p:ph type="sldNum" sz="quarter" idx="14"/>
          </p:nvPr>
        </p:nvSpPr>
        <p:spPr/>
        <p:txBody>
          <a:bodyPr/>
          <a:lstStyle>
            <a:lvl1pPr>
              <a:defRPr/>
            </a:lvl1pPr>
          </a:lstStyle>
          <a:p>
            <a:pPr>
              <a:defRPr/>
            </a:pPr>
            <a:fld id="{8C8E7498-02AF-49B7-8D76-8728915E82CA}"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0" y="6248400"/>
            <a:ext cx="6553200" cy="457200"/>
          </a:xfrm>
        </p:spPr>
        <p:txBody>
          <a:bodyPr>
            <a:normAutofit/>
          </a:bodyPr>
          <a:lstStyle>
            <a:lvl1pPr algn="ctr">
              <a:buNone/>
              <a:defRPr sz="1400" baseline="0">
                <a:solidFill>
                  <a:schemeClr val="tx1">
                    <a:lumMod val="65000"/>
                    <a:lumOff val="35000"/>
                  </a:schemeClr>
                </a:solidFill>
              </a:defRPr>
            </a:lvl1pPr>
          </a:lstStyle>
          <a:p>
            <a:pPr lvl="0"/>
            <a:r>
              <a:rPr lang="en-US" smtClean="0"/>
              <a:t>Click to edit Master text styles</a:t>
            </a:r>
          </a:p>
        </p:txBody>
      </p:sp>
      <p:sp>
        <p:nvSpPr>
          <p:cNvPr id="3" name="Slide Number Placeholder 5"/>
          <p:cNvSpPr>
            <a:spLocks noGrp="1"/>
          </p:cNvSpPr>
          <p:nvPr>
            <p:ph type="sldNum" sz="quarter" idx="14"/>
          </p:nvPr>
        </p:nvSpPr>
        <p:spPr/>
        <p:txBody>
          <a:bodyPr/>
          <a:lstStyle>
            <a:lvl1pPr>
              <a:defRPr/>
            </a:lvl1pPr>
          </a:lstStyle>
          <a:p>
            <a:pPr>
              <a:defRPr/>
            </a:pPr>
            <a:fld id="{877FF989-A4C0-4003-B537-A201006C9AC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txBox="1">
            <a:spLocks/>
          </p:cNvSpPr>
          <p:nvPr userDrawn="1"/>
        </p:nvSpPr>
        <p:spPr>
          <a:xfrm>
            <a:off x="990600" y="274638"/>
            <a:ext cx="8153400" cy="1020762"/>
          </a:xfrm>
          <a:prstGeom prst="rect">
            <a:avLst/>
          </a:prstGeom>
        </p:spPr>
        <p:txBody>
          <a:bodyPr/>
          <a:lstStyle/>
          <a:p>
            <a:pPr fontAlgn="auto">
              <a:spcAft>
                <a:spcPts val="0"/>
              </a:spcAft>
              <a:defRPr/>
            </a:pPr>
            <a:endParaRPr lang="en-US" sz="4400" dirty="0">
              <a:solidFill>
                <a:prstClr val="black"/>
              </a:solidFill>
              <a:latin typeface="Calibri"/>
              <a:cs typeface="Arial" charset="0"/>
            </a:endParaRPr>
          </a:p>
        </p:txBody>
      </p:sp>
      <p:sp>
        <p:nvSpPr>
          <p:cNvPr id="5" name="Line 9"/>
          <p:cNvSpPr>
            <a:spLocks noChangeShapeType="1"/>
          </p:cNvSpPr>
          <p:nvPr userDrawn="1"/>
        </p:nvSpPr>
        <p:spPr bwMode="auto">
          <a:xfrm>
            <a:off x="0" y="1314450"/>
            <a:ext cx="9144000" cy="0"/>
          </a:xfrm>
          <a:prstGeom prst="line">
            <a:avLst/>
          </a:prstGeom>
          <a:noFill/>
          <a:ln w="38100">
            <a:solidFill>
              <a:schemeClr val="tx1"/>
            </a:solidFill>
            <a:round/>
            <a:headEnd/>
            <a:tailEnd/>
          </a:ln>
          <a:effectLst/>
        </p:spPr>
        <p:txBody>
          <a:bodyPr wrap="none" anchor="ctr"/>
          <a:lstStyle/>
          <a:p>
            <a:pPr fontAlgn="auto">
              <a:spcBef>
                <a:spcPts val="0"/>
              </a:spcBef>
              <a:spcAft>
                <a:spcPts val="0"/>
              </a:spcAft>
              <a:defRPr/>
            </a:pPr>
            <a:endParaRPr lang="en-US" dirty="0">
              <a:solidFill>
                <a:prstClr val="black"/>
              </a:solidFill>
              <a:latin typeface="Calibri"/>
              <a:cs typeface="Arial" charset="0"/>
            </a:endParaRPr>
          </a:p>
        </p:txBody>
      </p:sp>
      <p:pic>
        <p:nvPicPr>
          <p:cNvPr id="6" name="Picture 14" descr="WINS logo final04"/>
          <p:cNvPicPr>
            <a:picLocks noChangeAspect="1" noChangeArrowheads="1"/>
          </p:cNvPicPr>
          <p:nvPr userDrawn="1"/>
        </p:nvPicPr>
        <p:blipFill>
          <a:blip r:embed="rId2"/>
          <a:srcRect l="16531" t="41393" r="15765" b="45520"/>
          <a:stretch>
            <a:fillRect/>
          </a:stretch>
        </p:blipFill>
        <p:spPr bwMode="auto">
          <a:xfrm>
            <a:off x="0" y="5935663"/>
            <a:ext cx="3046413" cy="762000"/>
          </a:xfrm>
          <a:prstGeom prst="rect">
            <a:avLst/>
          </a:prstGeom>
          <a:noFill/>
          <a:ln w="9525">
            <a:noFill/>
            <a:miter lim="800000"/>
            <a:headEnd/>
            <a:tailEnd/>
          </a:ln>
        </p:spPr>
      </p:pic>
      <p:sp>
        <p:nvSpPr>
          <p:cNvPr id="3" name="Content Placeholder 2"/>
          <p:cNvSpPr>
            <a:spLocks noGrp="1"/>
          </p:cNvSpPr>
          <p:nvPr>
            <p:ph idx="1"/>
          </p:nvPr>
        </p:nvSpPr>
        <p:spPr/>
        <p:txBody>
          <a:bodyPr/>
          <a:lstStyle>
            <a:lvl1pPr>
              <a:defRPr sz="2800"/>
            </a:lvl1pPr>
            <a:lvl2pPr>
              <a:defRPr sz="24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0" y="6248400"/>
            <a:ext cx="6553200" cy="457200"/>
          </a:xfrm>
        </p:spPr>
        <p:txBody>
          <a:bodyPr>
            <a:normAutofit/>
          </a:bodyPr>
          <a:lstStyle>
            <a:lvl1pPr algn="ctr">
              <a:buNone/>
              <a:defRPr sz="1400" baseline="0">
                <a:solidFill>
                  <a:schemeClr val="tx1">
                    <a:lumMod val="65000"/>
                    <a:lumOff val="35000"/>
                  </a:schemeClr>
                </a:solidFill>
              </a:defRPr>
            </a:lvl1pPr>
          </a:lstStyle>
          <a:p>
            <a:pPr lvl="0"/>
            <a:r>
              <a:rPr lang="en-US" smtClean="0"/>
              <a:t>Click to edit Master text styles</a:t>
            </a:r>
          </a:p>
        </p:txBody>
      </p:sp>
      <p:sp>
        <p:nvSpPr>
          <p:cNvPr id="7" name="Slide Number Placeholder 5"/>
          <p:cNvSpPr>
            <a:spLocks noGrp="1"/>
          </p:cNvSpPr>
          <p:nvPr>
            <p:ph type="sldNum" sz="quarter" idx="14"/>
          </p:nvPr>
        </p:nvSpPr>
        <p:spPr/>
        <p:txBody>
          <a:bodyPr/>
          <a:lstStyle>
            <a:lvl1pPr>
              <a:defRPr/>
            </a:lvl1pPr>
          </a:lstStyle>
          <a:p>
            <a:pPr>
              <a:defRPr/>
            </a:pPr>
            <a:fld id="{AEA77552-6107-4847-AE98-14B83230AE6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Line 9"/>
          <p:cNvSpPr>
            <a:spLocks noChangeShapeType="1"/>
          </p:cNvSpPr>
          <p:nvPr userDrawn="1"/>
        </p:nvSpPr>
        <p:spPr bwMode="auto">
          <a:xfrm>
            <a:off x="0" y="1314450"/>
            <a:ext cx="9144000" cy="0"/>
          </a:xfrm>
          <a:prstGeom prst="line">
            <a:avLst/>
          </a:prstGeom>
          <a:noFill/>
          <a:ln w="38100">
            <a:solidFill>
              <a:schemeClr val="tx1"/>
            </a:solidFill>
            <a:round/>
            <a:headEnd/>
            <a:tailEnd/>
          </a:ln>
          <a:effectLst/>
        </p:spPr>
        <p:txBody>
          <a:bodyPr wrap="none" anchor="ctr"/>
          <a:lstStyle/>
          <a:p>
            <a:pPr fontAlgn="auto">
              <a:spcBef>
                <a:spcPts val="0"/>
              </a:spcBef>
              <a:spcAft>
                <a:spcPts val="0"/>
              </a:spcAft>
              <a:defRPr/>
            </a:pPr>
            <a:endParaRPr lang="en-US" dirty="0">
              <a:solidFill>
                <a:prstClr val="black"/>
              </a:solidFill>
              <a:latin typeface="Calibri"/>
              <a:cs typeface="Arial" charset="0"/>
            </a:endParaRPr>
          </a:p>
        </p:txBody>
      </p:sp>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3AF0E5EB-6C56-4484-96E1-008D82873D1E}" type="datetime1">
              <a:rPr lang="en-US"/>
              <a:pPr>
                <a:defRPr/>
              </a:pPr>
              <a:t>6/16/2010</a:t>
            </a:fld>
            <a:endParaRPr lang="en-US" dirty="0"/>
          </a:p>
        </p:txBody>
      </p:sp>
      <p:sp>
        <p:nvSpPr>
          <p:cNvPr id="6" name="Footer Placeholder 4"/>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E5EA6C6-E99B-4737-8D65-D97C403C982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Line 9"/>
          <p:cNvSpPr>
            <a:spLocks noChangeShapeType="1"/>
          </p:cNvSpPr>
          <p:nvPr userDrawn="1"/>
        </p:nvSpPr>
        <p:spPr bwMode="auto">
          <a:xfrm>
            <a:off x="0" y="1314450"/>
            <a:ext cx="9144000" cy="0"/>
          </a:xfrm>
          <a:prstGeom prst="line">
            <a:avLst/>
          </a:prstGeom>
          <a:noFill/>
          <a:ln w="38100">
            <a:solidFill>
              <a:schemeClr val="tx1"/>
            </a:solidFill>
            <a:round/>
            <a:headEnd/>
            <a:tailEnd/>
          </a:ln>
          <a:effectLst/>
        </p:spPr>
        <p:txBody>
          <a:bodyPr wrap="none" anchor="ctr"/>
          <a:lstStyle/>
          <a:p>
            <a:pPr fontAlgn="auto">
              <a:spcBef>
                <a:spcPts val="0"/>
              </a:spcBef>
              <a:spcAft>
                <a:spcPts val="0"/>
              </a:spcAft>
              <a:defRPr/>
            </a:pPr>
            <a:endParaRPr lang="en-US" dirty="0">
              <a:solidFill>
                <a:prstClr val="black"/>
              </a:solidFill>
              <a:latin typeface="Calibri"/>
              <a:cs typeface="Arial" charset="0"/>
            </a:endParaRPr>
          </a:p>
        </p:txBody>
      </p:sp>
      <p:sp>
        <p:nvSpPr>
          <p:cNvPr id="2" name="Title 1"/>
          <p:cNvSpPr>
            <a:spLocks noGrp="1"/>
          </p:cNvSpPr>
          <p:nvPr>
            <p:ph type="title"/>
          </p:nvPr>
        </p:nvSpPr>
        <p:spPr>
          <a:xfrm>
            <a:off x="990600" y="274638"/>
            <a:ext cx="8153400" cy="1020762"/>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226C1831-3E8E-42A9-9579-44135D22B525}" type="datetime1">
              <a:rPr lang="en-US"/>
              <a:pPr>
                <a:defRPr/>
              </a:pPr>
              <a:t>6/16/2010</a:t>
            </a:fld>
            <a:endParaRPr lang="en-US" dirty="0"/>
          </a:p>
        </p:txBody>
      </p:sp>
      <p:sp>
        <p:nvSpPr>
          <p:cNvPr id="7" name="Footer Placeholder 5"/>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4142E6C4-0941-48B0-85DE-FA2448521D6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Line 9"/>
          <p:cNvSpPr>
            <a:spLocks noChangeShapeType="1"/>
          </p:cNvSpPr>
          <p:nvPr userDrawn="1"/>
        </p:nvSpPr>
        <p:spPr bwMode="auto">
          <a:xfrm>
            <a:off x="0" y="1314450"/>
            <a:ext cx="9144000" cy="0"/>
          </a:xfrm>
          <a:prstGeom prst="line">
            <a:avLst/>
          </a:prstGeom>
          <a:noFill/>
          <a:ln w="38100">
            <a:solidFill>
              <a:schemeClr val="tx1"/>
            </a:solidFill>
            <a:round/>
            <a:headEnd/>
            <a:tailEnd/>
          </a:ln>
          <a:effectLst/>
        </p:spPr>
        <p:txBody>
          <a:bodyPr wrap="none" anchor="ctr"/>
          <a:lstStyle/>
          <a:p>
            <a:pPr fontAlgn="auto">
              <a:spcBef>
                <a:spcPts val="0"/>
              </a:spcBef>
              <a:spcAft>
                <a:spcPts val="0"/>
              </a:spcAft>
              <a:defRPr/>
            </a:pPr>
            <a:endParaRPr lang="en-US" dirty="0">
              <a:solidFill>
                <a:prstClr val="black"/>
              </a:solidFill>
              <a:latin typeface="Calibri"/>
              <a:cs typeface="Arial" charset="0"/>
            </a:endParaRPr>
          </a:p>
        </p:txBody>
      </p:sp>
      <p:sp>
        <p:nvSpPr>
          <p:cNvPr id="2" name="Title 1"/>
          <p:cNvSpPr>
            <a:spLocks noGrp="1"/>
          </p:cNvSpPr>
          <p:nvPr>
            <p:ph type="title"/>
          </p:nvPr>
        </p:nvSpPr>
        <p:spPr>
          <a:xfrm>
            <a:off x="990600" y="274638"/>
            <a:ext cx="8153400" cy="1020762"/>
          </a:xfrm>
          <a:prstGeom prst="rect">
            <a:avLst/>
          </a:prstGeo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E1AA3D53-94F7-4EF5-A1F8-C4EE3F1482D6}" type="datetime1">
              <a:rPr lang="en-US"/>
              <a:pPr>
                <a:defRPr/>
              </a:pPr>
              <a:t>6/16/2010</a:t>
            </a:fld>
            <a:endParaRPr lang="en-US" dirty="0"/>
          </a:p>
        </p:txBody>
      </p:sp>
      <p:sp>
        <p:nvSpPr>
          <p:cNvPr id="9" name="Footer Placeholder 7"/>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BFD57213-CA48-4BC6-809F-FDF0104916B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020762"/>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026BA409-00FE-40B2-A23D-65F861BDAB11}" type="datetime1">
              <a:rPr lang="en-US"/>
              <a:pPr>
                <a:defRPr/>
              </a:pPr>
              <a:t>6/16/2010</a:t>
            </a:fld>
            <a:endParaRPr lang="en-US" dirty="0"/>
          </a:p>
        </p:txBody>
      </p:sp>
      <p:sp>
        <p:nvSpPr>
          <p:cNvPr id="4" name="Footer Placeholder 3"/>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DB29B00-0B91-4AEA-90F6-AE0C0F89F8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9F47778B-F6F9-4701-8A66-5BC07372A10D}" type="datetime1">
              <a:rPr lang="en-US"/>
              <a:pPr>
                <a:defRPr/>
              </a:pPr>
              <a:t>6/16/2010</a:t>
            </a:fld>
            <a:endParaRPr lang="en-US" dirty="0"/>
          </a:p>
        </p:txBody>
      </p:sp>
      <p:sp>
        <p:nvSpPr>
          <p:cNvPr id="3" name="Footer Placeholder 2"/>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34AF5FBC-29FA-45CC-99DA-69B462AD9D2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411BB851-09ED-460F-AAE2-38956C11DC2F}" type="datetime1">
              <a:rPr lang="en-US"/>
              <a:pPr>
                <a:defRPr/>
              </a:pPr>
              <a:t>6/16/2010</a:t>
            </a:fld>
            <a:endParaRPr lang="en-US" dirty="0"/>
          </a:p>
        </p:txBody>
      </p:sp>
      <p:sp>
        <p:nvSpPr>
          <p:cNvPr id="6" name="Footer Placeholder 5"/>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D7905AB-A74D-44AF-8B1C-6294F0330FE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0" y="6248400"/>
            <a:ext cx="990600" cy="365125"/>
          </a:xfrm>
          <a:prstGeom prst="rect">
            <a:avLst/>
          </a:prstGeom>
        </p:spPr>
        <p:txBody>
          <a:bodyPr/>
          <a:lstStyle>
            <a:lvl1pPr fontAlgn="auto">
              <a:spcBef>
                <a:spcPts val="0"/>
              </a:spcBef>
              <a:spcAft>
                <a:spcPts val="0"/>
              </a:spcAft>
              <a:defRPr>
                <a:solidFill>
                  <a:prstClr val="black"/>
                </a:solidFill>
                <a:latin typeface="+mn-lt"/>
                <a:cs typeface="+mn-cs"/>
              </a:defRPr>
            </a:lvl1pPr>
          </a:lstStyle>
          <a:p>
            <a:pPr>
              <a:defRPr/>
            </a:pPr>
            <a:fld id="{2414E92E-2373-4D38-8F1D-BF9EB02B8FF0}" type="datetime1">
              <a:rPr lang="en-US"/>
              <a:pPr>
                <a:defRPr/>
              </a:pPr>
              <a:t>6/16/2010</a:t>
            </a:fld>
            <a:endParaRPr lang="en-US" dirty="0"/>
          </a:p>
        </p:txBody>
      </p:sp>
      <p:sp>
        <p:nvSpPr>
          <p:cNvPr id="6" name="Footer Placeholder 5"/>
          <p:cNvSpPr>
            <a:spLocks noGrp="1"/>
          </p:cNvSpPr>
          <p:nvPr>
            <p:ph type="ftr" sz="quarter" idx="11"/>
          </p:nvPr>
        </p:nvSpPr>
        <p:spPr>
          <a:xfrm>
            <a:off x="1143000" y="6248400"/>
            <a:ext cx="4648200" cy="365125"/>
          </a:xfrm>
          <a:prstGeom prst="rect">
            <a:avLst/>
          </a:prstGeom>
        </p:spPr>
        <p:txBody>
          <a:bodyPr/>
          <a:lstStyle>
            <a:lvl1pPr fontAlgn="auto">
              <a:spcBef>
                <a:spcPts val="0"/>
              </a:spcBef>
              <a:spcAft>
                <a:spcPts val="0"/>
              </a:spcAft>
              <a:defRPr dirty="0">
                <a:solidFill>
                  <a:prstClr val="black"/>
                </a:solidFill>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B95B2F22-E97E-4CCF-B02C-62BFE9F928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76200" y="1417638"/>
            <a:ext cx="8915400" cy="4602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8382000" y="6264275"/>
            <a:ext cx="685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cs typeface="+mn-cs"/>
              </a:defRPr>
            </a:lvl1pPr>
          </a:lstStyle>
          <a:p>
            <a:pPr>
              <a:defRPr/>
            </a:pPr>
            <a:fld id="{179F945A-DBE1-4E4F-A61F-06704A39E1CE}" type="slidenum">
              <a:rPr lang="en-US"/>
              <a:pPr>
                <a:defRPr/>
              </a:pPr>
              <a:t>‹#›</a:t>
            </a:fld>
            <a:endParaRPr lang="en-US" dirty="0"/>
          </a:p>
        </p:txBody>
      </p:sp>
      <p:pic>
        <p:nvPicPr>
          <p:cNvPr id="1028" name="Picture 10" descr="aigglobaltemplate"/>
          <p:cNvPicPr>
            <a:picLocks noChangeAspect="1" noChangeArrowheads="1"/>
          </p:cNvPicPr>
          <p:nvPr/>
        </p:nvPicPr>
        <p:blipFill>
          <a:blip r:embed="rId15"/>
          <a:srcRect b="95567"/>
          <a:stretch>
            <a:fillRect/>
          </a:stretch>
        </p:blipFill>
        <p:spPr bwMode="auto">
          <a:xfrm>
            <a:off x="0" y="0"/>
            <a:ext cx="9144000" cy="304800"/>
          </a:xfrm>
          <a:prstGeom prst="rect">
            <a:avLst/>
          </a:prstGeom>
          <a:noFill/>
          <a:ln w="9525">
            <a:noFill/>
            <a:miter lim="800000"/>
            <a:headEnd/>
            <a:tailEnd/>
          </a:ln>
        </p:spPr>
      </p:pic>
      <p:pic>
        <p:nvPicPr>
          <p:cNvPr id="1029" name="Picture 10" descr="aigglobaltemplate"/>
          <p:cNvPicPr>
            <a:picLocks noChangeAspect="1" noChangeArrowheads="1"/>
          </p:cNvPicPr>
          <p:nvPr/>
        </p:nvPicPr>
        <p:blipFill>
          <a:blip r:embed="rId15"/>
          <a:srcRect t="97507" r="28333" b="278"/>
          <a:stretch>
            <a:fillRect/>
          </a:stretch>
        </p:blipFill>
        <p:spPr bwMode="auto">
          <a:xfrm>
            <a:off x="0" y="6688138"/>
            <a:ext cx="9144000" cy="212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17" r:id="rId12"/>
    <p:sldLayoutId id="2147483716" r:id="rId13"/>
  </p:sldLayoutIdLst>
  <p:hf hdr="0" ftr="0" dt="0"/>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Calibri" pitchFamily="34" charset="0"/>
        </a:defRPr>
      </a:lvl2pPr>
      <a:lvl3pPr algn="l" rtl="0" eaLnBrk="0" fontAlgn="base" hangingPunct="0">
        <a:spcBef>
          <a:spcPct val="0"/>
        </a:spcBef>
        <a:spcAft>
          <a:spcPct val="0"/>
        </a:spcAft>
        <a:defRPr sz="4400">
          <a:solidFill>
            <a:schemeClr val="tx1"/>
          </a:solidFill>
          <a:latin typeface="Calibri" pitchFamily="34" charset="0"/>
        </a:defRPr>
      </a:lvl3pPr>
      <a:lvl4pPr algn="l" rtl="0" eaLnBrk="0" fontAlgn="base" hangingPunct="0">
        <a:spcBef>
          <a:spcPct val="0"/>
        </a:spcBef>
        <a:spcAft>
          <a:spcPct val="0"/>
        </a:spcAft>
        <a:defRPr sz="4400">
          <a:solidFill>
            <a:schemeClr val="tx1"/>
          </a:solidFill>
          <a:latin typeface="Calibri" pitchFamily="34" charset="0"/>
        </a:defRPr>
      </a:lvl4pPr>
      <a:lvl5pPr algn="l"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a:solidFill>
            <a:schemeClr val="tx1"/>
          </a:solidFill>
          <a:latin typeface="Calibri" pitchFamily="34" charset="0"/>
        </a:defRPr>
      </a:lvl6pPr>
      <a:lvl7pPr marL="914400" algn="l" rtl="0" fontAlgn="base">
        <a:spcBef>
          <a:spcPct val="0"/>
        </a:spcBef>
        <a:spcAft>
          <a:spcPct val="0"/>
        </a:spcAft>
        <a:defRPr sz="4400">
          <a:solidFill>
            <a:schemeClr val="tx1"/>
          </a:solidFill>
          <a:latin typeface="Calibri" pitchFamily="34" charset="0"/>
        </a:defRPr>
      </a:lvl7pPr>
      <a:lvl8pPr marL="1371600" algn="l" rtl="0" fontAlgn="base">
        <a:spcBef>
          <a:spcPct val="0"/>
        </a:spcBef>
        <a:spcAft>
          <a:spcPct val="0"/>
        </a:spcAft>
        <a:defRPr sz="4400">
          <a:solidFill>
            <a:schemeClr val="tx1"/>
          </a:solidFill>
          <a:latin typeface="Calibri" pitchFamily="34" charset="0"/>
        </a:defRPr>
      </a:lvl8pPr>
      <a:lvl9pPr marL="1828800" algn="l"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ü"/>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Ø"/>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notesSlide" Target="../notesSlides/notesSlide2.xml"/><Relationship Id="rId7" Type="http://schemas.openxmlformats.org/officeDocument/2006/relationships/diagramColors" Target="../diagrams/colors1.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QuickStyle" Target="../diagrams/quickStyle1.xml"/><Relationship Id="rId11" Type="http://schemas.openxmlformats.org/officeDocument/2006/relationships/diagramColors" Target="../diagrams/colors2.xml"/><Relationship Id="rId5" Type="http://schemas.openxmlformats.org/officeDocument/2006/relationships/diagramLayout" Target="../diagrams/layout1.xml"/><Relationship Id="rId10" Type="http://schemas.openxmlformats.org/officeDocument/2006/relationships/diagramQuickStyle" Target="../diagrams/quickStyle2.xml"/><Relationship Id="rId4" Type="http://schemas.openxmlformats.org/officeDocument/2006/relationships/diagramData" Target="../diagrams/data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notesSlide" Target="../notesSlides/notesSlide3.xml"/><Relationship Id="rId7" Type="http://schemas.openxmlformats.org/officeDocument/2006/relationships/diagramColors" Target="../diagrams/colors3.xml"/><Relationship Id="rId12"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diagramQuickStyle" Target="../diagrams/quickStyle3.xml"/><Relationship Id="rId11" Type="http://schemas.openxmlformats.org/officeDocument/2006/relationships/diagramColors" Target="../diagrams/colors4.xml"/><Relationship Id="rId5" Type="http://schemas.openxmlformats.org/officeDocument/2006/relationships/diagramLayout" Target="../diagrams/layout3.xml"/><Relationship Id="rId10" Type="http://schemas.openxmlformats.org/officeDocument/2006/relationships/diagramQuickStyle" Target="../diagrams/quickStyle4.xml"/><Relationship Id="rId4" Type="http://schemas.openxmlformats.org/officeDocument/2006/relationships/diagramData" Target="../diagrams/data3.xml"/><Relationship Id="rId9"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notesSlide" Target="../notesSlides/notesSlide4.xml"/><Relationship Id="rId7" Type="http://schemas.openxmlformats.org/officeDocument/2006/relationships/diagramColors" Target="../diagrams/colors5.xml"/><Relationship Id="rId12"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diagramQuickStyle" Target="../diagrams/quickStyle5.xml"/><Relationship Id="rId11" Type="http://schemas.openxmlformats.org/officeDocument/2006/relationships/diagramColors" Target="../diagrams/colors6.xml"/><Relationship Id="rId5" Type="http://schemas.openxmlformats.org/officeDocument/2006/relationships/diagramLayout" Target="../diagrams/layout5.xml"/><Relationship Id="rId10" Type="http://schemas.openxmlformats.org/officeDocument/2006/relationships/diagramQuickStyle" Target="../diagrams/quickStyle6.xml"/><Relationship Id="rId4" Type="http://schemas.openxmlformats.org/officeDocument/2006/relationships/diagramData" Target="../diagrams/data5.xml"/><Relationship Id="rId9"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notesSlide" Target="../notesSlides/notesSlide5.xml"/><Relationship Id="rId7" Type="http://schemas.openxmlformats.org/officeDocument/2006/relationships/diagramColors" Target="../diagrams/colors7.xml"/><Relationship Id="rId12"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diagramQuickStyle" Target="../diagrams/quickStyle7.xml"/><Relationship Id="rId11" Type="http://schemas.openxmlformats.org/officeDocument/2006/relationships/diagramColors" Target="../diagrams/colors8.xml"/><Relationship Id="rId5" Type="http://schemas.openxmlformats.org/officeDocument/2006/relationships/diagramLayout" Target="../diagrams/layout7.xml"/><Relationship Id="rId10" Type="http://schemas.openxmlformats.org/officeDocument/2006/relationships/diagramQuickStyle" Target="../diagrams/quickStyle8.xml"/><Relationship Id="rId4" Type="http://schemas.openxmlformats.org/officeDocument/2006/relationships/diagramData" Target="../diagrams/data7.xml"/><Relationship Id="rId9"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noAutofit/>
          </a:bodyPr>
          <a:lstStyle/>
          <a:p>
            <a:pPr eaLnBrk="1" fontAlgn="auto" hangingPunct="1">
              <a:spcAft>
                <a:spcPts val="0"/>
              </a:spcAft>
              <a:defRPr/>
            </a:pPr>
            <a:r>
              <a:rPr lang="en-US" sz="2000" dirty="0" smtClean="0"/>
              <a:t>May 27, 2010</a:t>
            </a:r>
            <a:endParaRPr lang="en-US" sz="2000" dirty="0"/>
          </a:p>
        </p:txBody>
      </p:sp>
      <p:sp>
        <p:nvSpPr>
          <p:cNvPr id="17410" name="Title 2"/>
          <p:cNvSpPr>
            <a:spLocks noGrp="1"/>
          </p:cNvSpPr>
          <p:nvPr>
            <p:ph type="ctr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z="3600" smtClean="0"/>
              <a:t>The Clear Language Institute</a:t>
            </a:r>
            <a:br>
              <a:rPr lang="en-US" sz="3600" smtClean="0"/>
            </a:br>
            <a:r>
              <a:rPr lang="en-US" sz="2800" i="1" smtClean="0"/>
              <a:t>Florida Amendment #7 – HJR 7231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5B4636E7-7FEC-4278-904F-826EF1C26B09}" type="slidenum">
              <a:rPr lang="en-US" smtClean="0">
                <a:solidFill>
                  <a:schemeClr val="tx1">
                    <a:tint val="75000"/>
                  </a:schemeClr>
                </a:solidFill>
              </a:rPr>
              <a:pPr>
                <a:defRPr/>
              </a:pPr>
              <a:t>10</a:t>
            </a:fld>
            <a:endParaRPr lang="en-US" dirty="0">
              <a:solidFill>
                <a:schemeClr val="tx1">
                  <a:tint val="75000"/>
                </a:schemeClr>
              </a:solidFill>
            </a:endParaRPr>
          </a:p>
        </p:txBody>
      </p:sp>
      <p:sp>
        <p:nvSpPr>
          <p:cNvPr id="32770" name="Title 1"/>
          <p:cNvSpPr txBox="1">
            <a:spLocks/>
          </p:cNvSpPr>
          <p:nvPr/>
        </p:nvSpPr>
        <p:spPr bwMode="auto">
          <a:xfrm>
            <a:off x="0" y="304800"/>
            <a:ext cx="8915400" cy="990600"/>
          </a:xfrm>
          <a:prstGeom prst="rect">
            <a:avLst/>
          </a:prstGeom>
          <a:noFill/>
          <a:ln w="9525">
            <a:noFill/>
            <a:miter lim="800000"/>
            <a:headEnd/>
            <a:tailEnd/>
          </a:ln>
        </p:spPr>
        <p:txBody>
          <a:bodyPr anchor="ctr"/>
          <a:lstStyle/>
          <a:p>
            <a:r>
              <a:rPr lang="en-US" sz="3600">
                <a:solidFill>
                  <a:srgbClr val="000000"/>
                </a:solidFill>
                <a:latin typeface="Calibri" pitchFamily="34" charset="0"/>
              </a:rPr>
              <a:t>Voters Found It Difficult To Determine The Impact Of The Amendment</a:t>
            </a:r>
          </a:p>
        </p:txBody>
      </p:sp>
      <p:graphicFrame>
        <p:nvGraphicFramePr>
          <p:cNvPr id="6" name="Table 5"/>
          <p:cNvGraphicFramePr>
            <a:graphicFrameLocks noGrp="1"/>
          </p:cNvGraphicFramePr>
          <p:nvPr/>
        </p:nvGraphicFramePr>
        <p:xfrm>
          <a:off x="228600" y="2057400"/>
          <a:ext cx="7848600" cy="3810000"/>
        </p:xfrm>
        <a:graphic>
          <a:graphicData uri="http://schemas.openxmlformats.org/drawingml/2006/table">
            <a:tbl>
              <a:tblPr firstRow="1" bandRow="1">
                <a:tableStyleId>{5C22544A-7EE6-4342-B048-85BDC9FD1C3A}</a:tableStyleId>
              </a:tblPr>
              <a:tblGrid>
                <a:gridCol w="5029200"/>
                <a:gridCol w="1828800"/>
                <a:gridCol w="990600"/>
              </a:tblGrid>
              <a:tr h="604875">
                <a:tc>
                  <a:txBody>
                    <a:bodyPr/>
                    <a:lstStyle/>
                    <a:p>
                      <a:r>
                        <a:rPr lang="en-US" sz="1600" dirty="0" smtClean="0"/>
                        <a:t>Answer Choice</a:t>
                      </a:r>
                      <a:endParaRPr lang="en-US" sz="1600" dirty="0"/>
                    </a:p>
                  </a:txBody>
                  <a:tcPr/>
                </a:tc>
                <a:tc>
                  <a:txBody>
                    <a:bodyPr/>
                    <a:lstStyle/>
                    <a:p>
                      <a:r>
                        <a:rPr lang="en-US" sz="1600" dirty="0" smtClean="0"/>
                        <a:t>Answer</a:t>
                      </a:r>
                      <a:r>
                        <a:rPr lang="en-US" sz="1600" baseline="0" dirty="0" smtClean="0"/>
                        <a:t> Disposition</a:t>
                      </a:r>
                      <a:endParaRPr lang="en-US" sz="1600" dirty="0"/>
                    </a:p>
                  </a:txBody>
                  <a:tcPr/>
                </a:tc>
                <a:tc>
                  <a:txBody>
                    <a:bodyPr/>
                    <a:lstStyle/>
                    <a:p>
                      <a:pPr algn="ctr"/>
                      <a:r>
                        <a:rPr lang="en-US" sz="1600" dirty="0" smtClean="0"/>
                        <a:t>% </a:t>
                      </a:r>
                      <a:r>
                        <a:rPr lang="en-US" sz="1600" baseline="0" dirty="0" smtClean="0"/>
                        <a:t> Selected</a:t>
                      </a:r>
                      <a:endParaRPr lang="en-US" sz="1600" dirty="0"/>
                    </a:p>
                  </a:txBody>
                  <a:tcPr anchor="ctr"/>
                </a:tc>
              </a:tr>
              <a:tr h="1137914">
                <a:tc>
                  <a:txBody>
                    <a:bodyPr/>
                    <a:lstStyle/>
                    <a:p>
                      <a:r>
                        <a:rPr lang="en-US" sz="1600" b="1" kern="1200" dirty="0" smtClean="0">
                          <a:solidFill>
                            <a:schemeClr val="dk1"/>
                          </a:solidFill>
                          <a:latin typeface="+mn-lt"/>
                          <a:ea typeface="+mn-ea"/>
                          <a:cs typeface="+mn-cs"/>
                        </a:rPr>
                        <a:t>Statement A:  </a:t>
                      </a:r>
                      <a:r>
                        <a:rPr lang="en-US" sz="1600" kern="1200" dirty="0" smtClean="0">
                          <a:solidFill>
                            <a:schemeClr val="dk1"/>
                          </a:solidFill>
                          <a:latin typeface="+mn-lt"/>
                          <a:ea typeface="+mn-ea"/>
                          <a:cs typeface="+mn-cs"/>
                        </a:rPr>
                        <a:t>The State Constitution will outline the standards for establishing congressional and legislative district boundaries; the state will implement these standards and apply necessary federal requirements</a:t>
                      </a:r>
                      <a:endParaRPr lang="en-US" sz="1600"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36%</a:t>
                      </a:r>
                      <a:endParaRPr lang="en-US" sz="1600" dirty="0">
                        <a:latin typeface="+mj-lt"/>
                        <a:ea typeface="Calibri"/>
                        <a:cs typeface="Times New Roman"/>
                      </a:endParaRPr>
                    </a:p>
                  </a:txBody>
                  <a:tcPr marL="68580" marR="68580" marT="0" marB="0" anchor="ctr"/>
                </a:tc>
              </a:tr>
              <a:tr h="1096086">
                <a:tc>
                  <a:txBody>
                    <a:bodyPr/>
                    <a:lstStyle/>
                    <a:p>
                      <a:r>
                        <a:rPr lang="en-US" sz="1600" b="1" kern="1200" dirty="0" smtClean="0">
                          <a:solidFill>
                            <a:schemeClr val="dk1"/>
                          </a:solidFill>
                          <a:latin typeface="+mn-lt"/>
                          <a:ea typeface="+mn-ea"/>
                          <a:cs typeface="+mn-cs"/>
                        </a:rPr>
                        <a:t>Statement B:  </a:t>
                      </a:r>
                      <a:r>
                        <a:rPr lang="en-US" sz="1600" kern="1200" dirty="0" smtClean="0">
                          <a:solidFill>
                            <a:schemeClr val="dk1"/>
                          </a:solidFill>
                          <a:latin typeface="+mn-lt"/>
                          <a:ea typeface="+mn-ea"/>
                          <a:cs typeface="+mn-cs"/>
                        </a:rPr>
                        <a:t>A congressional or legislative district is valid if it is consistent only with the State Constitution; applying federal requirements is not necessary if the boundaries are consistent with Article III of the State Constitution</a:t>
                      </a:r>
                      <a:endParaRPr lang="en-US" sz="1600"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9%</a:t>
                      </a:r>
                      <a:endParaRPr lang="en-US" sz="1600" dirty="0">
                        <a:latin typeface="+mj-lt"/>
                        <a:ea typeface="Calibri"/>
                        <a:cs typeface="Times New Roman"/>
                      </a:endParaRPr>
                    </a:p>
                  </a:txBody>
                  <a:tcPr marL="68580" marR="68580" marT="0" marB="0" anchor="ctr"/>
                </a:tc>
              </a:tr>
              <a:tr h="3543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mn-lt"/>
                          <a:ea typeface="+mn-ea"/>
                          <a:cs typeface="+mn-cs"/>
                        </a:rPr>
                        <a:t>Both</a:t>
                      </a:r>
                      <a:r>
                        <a:rPr lang="en-US" sz="1600" kern="1200" dirty="0" smtClean="0">
                          <a:solidFill>
                            <a:schemeClr val="dk1"/>
                          </a:solidFill>
                          <a:latin typeface="+mn-lt"/>
                          <a:ea typeface="+mn-ea"/>
                          <a:cs typeface="+mn-cs"/>
                        </a:rPr>
                        <a:t> statements will become law</a:t>
                      </a: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19%</a:t>
                      </a:r>
                      <a:endParaRPr lang="en-US" sz="1600" dirty="0">
                        <a:latin typeface="+mj-lt"/>
                        <a:ea typeface="Calibri"/>
                        <a:cs typeface="Times New Roman"/>
                      </a:endParaRPr>
                    </a:p>
                  </a:txBody>
                  <a:tcPr marL="68580" marR="68580" marT="0" marB="0" anchor="ctr"/>
                </a:tc>
              </a:tr>
              <a:tr h="308410">
                <a:tc>
                  <a:txBody>
                    <a:bodyPr/>
                    <a:lstStyle/>
                    <a:p>
                      <a:pPr lvl="0"/>
                      <a:r>
                        <a:rPr lang="en-US" sz="1600" b="1" kern="1200" dirty="0" smtClean="0">
                          <a:solidFill>
                            <a:schemeClr val="dk1"/>
                          </a:solidFill>
                          <a:latin typeface="+mn-lt"/>
                          <a:ea typeface="+mn-ea"/>
                          <a:cs typeface="+mn-cs"/>
                        </a:rPr>
                        <a:t>Neither</a:t>
                      </a:r>
                      <a:r>
                        <a:rPr lang="en-US" sz="1600" kern="1200" dirty="0" smtClean="0">
                          <a:solidFill>
                            <a:schemeClr val="dk1"/>
                          </a:solidFill>
                          <a:latin typeface="+mn-lt"/>
                          <a:ea typeface="+mn-ea"/>
                          <a:cs typeface="+mn-cs"/>
                        </a:rPr>
                        <a:t> will become law</a:t>
                      </a:r>
                      <a:endParaRPr lang="en-US" sz="1600"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6%</a:t>
                      </a:r>
                      <a:endParaRPr lang="en-US" sz="1600" dirty="0">
                        <a:latin typeface="+mj-lt"/>
                        <a:ea typeface="Calibri"/>
                        <a:cs typeface="Times New Roman"/>
                      </a:endParaRPr>
                    </a:p>
                  </a:txBody>
                  <a:tcPr marL="68580" marR="68580" marT="0" marB="0" anchor="ctr"/>
                </a:tc>
              </a:tr>
              <a:tr h="308410">
                <a:tc>
                  <a:txBody>
                    <a:bodyPr/>
                    <a:lstStyle/>
                    <a:p>
                      <a:pPr lvl="0"/>
                      <a:r>
                        <a:rPr lang="en-US" sz="1600" b="1" kern="1200" dirty="0" smtClean="0">
                          <a:solidFill>
                            <a:schemeClr val="dk1"/>
                          </a:solidFill>
                          <a:latin typeface="+mn-lt"/>
                          <a:ea typeface="+mn-ea"/>
                          <a:cs typeface="+mn-cs"/>
                        </a:rPr>
                        <a:t>I am not sure</a:t>
                      </a:r>
                      <a:endParaRPr lang="en-US" sz="1600" b="1"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Not Sure</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30%</a:t>
                      </a:r>
                      <a:endParaRPr lang="en-US" sz="1600" dirty="0">
                        <a:latin typeface="+mj-lt"/>
                        <a:ea typeface="Calibri"/>
                        <a:cs typeface="Times New Roman"/>
                      </a:endParaRPr>
                    </a:p>
                  </a:txBody>
                  <a:tcPr marL="68580" marR="68580" marT="0" marB="0" anchor="ctr"/>
                </a:tc>
              </a:tr>
            </a:tbl>
          </a:graphicData>
        </a:graphic>
      </p:graphicFrame>
      <p:sp>
        <p:nvSpPr>
          <p:cNvPr id="7" name="TextBox 6"/>
          <p:cNvSpPr txBox="1"/>
          <p:nvPr/>
        </p:nvSpPr>
        <p:spPr>
          <a:xfrm>
            <a:off x="0" y="1524000"/>
            <a:ext cx="9144000" cy="228600"/>
          </a:xfrm>
          <a:prstGeom prst="rect">
            <a:avLst/>
          </a:prstGeom>
        </p:spPr>
        <p:txBody>
          <a:bodyPr anchor="ctr"/>
          <a:lstStyle/>
          <a:p>
            <a:pPr algn="ctr" fontAlgn="auto">
              <a:spcAft>
                <a:spcPts val="0"/>
              </a:spcAft>
              <a:defRPr/>
            </a:pPr>
            <a:r>
              <a:rPr lang="en-US" sz="2100" b="1" i="1" dirty="0">
                <a:latin typeface="+mj-lt"/>
                <a:ea typeface="+mj-ea"/>
                <a:cs typeface="+mj-cs"/>
              </a:rPr>
              <a:t>If the amendment passes, which of the following will become law?</a:t>
            </a:r>
          </a:p>
        </p:txBody>
      </p:sp>
      <p:sp>
        <p:nvSpPr>
          <p:cNvPr id="9" name="Right Brace 8"/>
          <p:cNvSpPr/>
          <p:nvPr/>
        </p:nvSpPr>
        <p:spPr>
          <a:xfrm>
            <a:off x="8153400" y="3810000"/>
            <a:ext cx="228600" cy="205740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TextBox 9"/>
          <p:cNvSpPr txBox="1"/>
          <p:nvPr/>
        </p:nvSpPr>
        <p:spPr>
          <a:xfrm>
            <a:off x="8382000" y="4572000"/>
            <a:ext cx="609600" cy="533400"/>
          </a:xfrm>
          <a:prstGeom prst="rect">
            <a:avLst/>
          </a:prstGeom>
          <a:ln>
            <a:solidFill>
              <a:srgbClr val="FF0000"/>
            </a:solidFill>
          </a:ln>
        </p:spPr>
        <p:txBody>
          <a:bodyPr anchor="ctr"/>
          <a:lstStyle/>
          <a:p>
            <a:pPr algn="ctr" fontAlgn="auto">
              <a:spcAft>
                <a:spcPts val="0"/>
              </a:spcAft>
              <a:defRPr/>
            </a:pPr>
            <a:r>
              <a:rPr lang="en-US" sz="1600" dirty="0">
                <a:latin typeface="+mj-lt"/>
                <a:ea typeface="+mj-ea"/>
                <a:cs typeface="+mj-cs"/>
              </a:rPr>
              <a:t>64%</a:t>
            </a:r>
          </a:p>
        </p:txBody>
      </p:sp>
      <p:sp>
        <p:nvSpPr>
          <p:cNvPr id="12" name="TextBox 11"/>
          <p:cNvSpPr txBox="1"/>
          <p:nvPr/>
        </p:nvSpPr>
        <p:spPr>
          <a:xfrm>
            <a:off x="3962400" y="6248400"/>
            <a:ext cx="4876800" cy="304800"/>
          </a:xfrm>
          <a:prstGeom prst="rect">
            <a:avLst/>
          </a:prstGeom>
        </p:spPr>
        <p:txBody>
          <a:bodyPr anchor="ctr">
            <a:normAutofit fontScale="32500" lnSpcReduction="20000"/>
          </a:bodyPr>
          <a:lstStyle/>
          <a:p>
            <a:pPr fontAlgn="auto">
              <a:spcAft>
                <a:spcPts val="0"/>
              </a:spcAft>
              <a:defRPr/>
            </a:pPr>
            <a:r>
              <a:rPr lang="en-US" sz="4400" dirty="0">
                <a:latin typeface="+mj-lt"/>
                <a:ea typeface="+mj-ea"/>
                <a:cs typeface="+mj-cs"/>
              </a:rPr>
              <a:t>*Percentages may not equal 100% due to rounding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p:txBody>
          <a:bodyPr/>
          <a:lstStyle/>
          <a:p>
            <a:r>
              <a:rPr lang="en-US" sz="2400" smtClean="0"/>
              <a:t>From May 20-21, 2010, Whitman Insight Strategies conducted 400 online interviews among registered voters in Florida</a:t>
            </a:r>
          </a:p>
          <a:p>
            <a:pPr>
              <a:buFont typeface="Arial" charset="0"/>
              <a:buNone/>
            </a:pPr>
            <a:endParaRPr lang="en-US" sz="2400" smtClean="0"/>
          </a:p>
          <a:p>
            <a:r>
              <a:rPr lang="en-US" sz="2400" smtClean="0"/>
              <a:t>Each respondent first answered a set of screening questions to confirm eligibility, followed by a series of demographic questions</a:t>
            </a:r>
          </a:p>
          <a:p>
            <a:endParaRPr lang="en-US" sz="2400" smtClean="0"/>
          </a:p>
          <a:p>
            <a:r>
              <a:rPr lang="en-US" sz="2400" smtClean="0"/>
              <a:t>Respondents were then shown the text of HJR 7231, and asked a series of questions</a:t>
            </a:r>
            <a:endParaRPr lang="en-US" sz="2000" smtClean="0"/>
          </a:p>
        </p:txBody>
      </p:sp>
      <p:sp>
        <p:nvSpPr>
          <p:cNvPr id="4" name="Slide Number Placeholder 3"/>
          <p:cNvSpPr>
            <a:spLocks noGrp="1"/>
          </p:cNvSpPr>
          <p:nvPr>
            <p:ph type="sldNum" sz="quarter" idx="14"/>
          </p:nvPr>
        </p:nvSpPr>
        <p:spPr/>
        <p:txBody>
          <a:bodyPr/>
          <a:lstStyle/>
          <a:p>
            <a:pPr>
              <a:defRPr/>
            </a:pPr>
            <a:fld id="{6FB88F9A-6857-4E33-9DD1-417B66CE0316}" type="slidenum">
              <a:rPr lang="en-US" smtClean="0"/>
              <a:pPr>
                <a:defRPr/>
              </a:pPr>
              <a:t>2</a:t>
            </a:fld>
            <a:endParaRPr lang="en-US" dirty="0"/>
          </a:p>
        </p:txBody>
      </p:sp>
      <p:sp>
        <p:nvSpPr>
          <p:cNvPr id="6" name="Title 1"/>
          <p:cNvSpPr txBox="1">
            <a:spLocks/>
          </p:cNvSpPr>
          <p:nvPr/>
        </p:nvSpPr>
        <p:spPr>
          <a:xfrm>
            <a:off x="0" y="533400"/>
            <a:ext cx="87630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Methodology</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1"/>
          <p:cNvSpPr>
            <a:spLocks noGrp="1"/>
          </p:cNvSpPr>
          <p:nvPr>
            <p:ph idx="1"/>
          </p:nvPr>
        </p:nvSpPr>
        <p:spPr>
          <a:xfrm>
            <a:off x="304800" y="1417638"/>
            <a:ext cx="8534400" cy="4449762"/>
          </a:xfrm>
        </p:spPr>
        <p:txBody>
          <a:bodyPr/>
          <a:lstStyle/>
          <a:p>
            <a:pPr marL="182563" lvl="1" indent="0">
              <a:buFont typeface="Arial" charset="0"/>
              <a:buNone/>
            </a:pPr>
            <a:r>
              <a:rPr lang="en-US" smtClean="0"/>
              <a:t>In establishing congressional and legislative district boundaries or plans, the state shall apply federal requirements and balance and implement the standards in the State Constitution. The state shall take into consideration the ability of racial and language minorities to participate in the political process and elect candidates of their choice, and communities of common interest other than political parties may be respected and promoted, both without subordination to any other provision of Article III of the State Constitution. Districts and plans are valid if the balancing and implementation of standards is rationally related to the standards contained in the State Constitution and is consistent with federal law.</a:t>
            </a:r>
          </a:p>
        </p:txBody>
      </p:sp>
      <p:sp>
        <p:nvSpPr>
          <p:cNvPr id="4" name="Slide Number Placeholder 3"/>
          <p:cNvSpPr>
            <a:spLocks noGrp="1"/>
          </p:cNvSpPr>
          <p:nvPr>
            <p:ph type="sldNum" sz="quarter" idx="14"/>
          </p:nvPr>
        </p:nvSpPr>
        <p:spPr/>
        <p:txBody>
          <a:bodyPr/>
          <a:lstStyle/>
          <a:p>
            <a:pPr>
              <a:defRPr/>
            </a:pPr>
            <a:fld id="{75C986BF-FA1C-47DA-9636-24BB5F7DCE1B}" type="slidenum">
              <a:rPr lang="en-US" smtClean="0"/>
              <a:pPr>
                <a:defRPr/>
              </a:pPr>
              <a:t>3</a:t>
            </a:fld>
            <a:endParaRPr lang="en-US" dirty="0"/>
          </a:p>
        </p:txBody>
      </p:sp>
      <p:sp>
        <p:nvSpPr>
          <p:cNvPr id="5" name="Title 1"/>
          <p:cNvSpPr txBox="1">
            <a:spLocks/>
          </p:cNvSpPr>
          <p:nvPr/>
        </p:nvSpPr>
        <p:spPr>
          <a:xfrm>
            <a:off x="0" y="533400"/>
            <a:ext cx="87630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Amendment Text</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1"/>
          <p:cNvSpPr>
            <a:spLocks noGrp="1"/>
          </p:cNvSpPr>
          <p:nvPr>
            <p:ph idx="1"/>
          </p:nvPr>
        </p:nvSpPr>
        <p:spPr/>
        <p:txBody>
          <a:bodyPr/>
          <a:lstStyle/>
          <a:p>
            <a:r>
              <a:rPr lang="en-US" sz="2400" smtClean="0"/>
              <a:t>83% of Florida voters are not certain of how the amendment would affect them and their communities</a:t>
            </a:r>
          </a:p>
          <a:p>
            <a:endParaRPr lang="en-US" sz="1200" smtClean="0"/>
          </a:p>
          <a:p>
            <a:r>
              <a:rPr lang="en-US" sz="2400" smtClean="0"/>
              <a:t>81% of Florida voters think the amendment’s language is not clear</a:t>
            </a:r>
          </a:p>
          <a:p>
            <a:pPr>
              <a:buFont typeface="Arial" charset="0"/>
              <a:buNone/>
            </a:pPr>
            <a:endParaRPr lang="en-US" sz="1200" smtClean="0"/>
          </a:p>
          <a:p>
            <a:r>
              <a:rPr lang="en-US" sz="2400" smtClean="0"/>
              <a:t>80% of Florida voters believe that the language of the amendment is confusing</a:t>
            </a:r>
          </a:p>
          <a:p>
            <a:endParaRPr lang="en-US" sz="1200" smtClean="0"/>
          </a:p>
          <a:p>
            <a:r>
              <a:rPr lang="en-US" sz="2400" smtClean="0"/>
              <a:t>72% of Florida voters do not fully understand the meaning of the amendment</a:t>
            </a:r>
          </a:p>
          <a:p>
            <a:endParaRPr lang="en-US" sz="1200" smtClean="0"/>
          </a:p>
          <a:p>
            <a:r>
              <a:rPr lang="en-US" sz="2400" smtClean="0"/>
              <a:t>Six in ten Florida voters chose incorrect answer choices when asked to describe what will become law if the amendment were to pass</a:t>
            </a:r>
          </a:p>
          <a:p>
            <a:endParaRPr lang="en-US" sz="2400" smtClean="0"/>
          </a:p>
          <a:p>
            <a:endParaRPr lang="en-US" sz="2400" smtClean="0"/>
          </a:p>
          <a:p>
            <a:endParaRPr lang="en-US" sz="2400" smtClean="0"/>
          </a:p>
          <a:p>
            <a:endParaRPr lang="en-US" sz="2400" smtClean="0"/>
          </a:p>
        </p:txBody>
      </p:sp>
      <p:sp>
        <p:nvSpPr>
          <p:cNvPr id="4" name="Slide Number Placeholder 3"/>
          <p:cNvSpPr>
            <a:spLocks noGrp="1"/>
          </p:cNvSpPr>
          <p:nvPr>
            <p:ph type="sldNum" sz="quarter" idx="14"/>
          </p:nvPr>
        </p:nvSpPr>
        <p:spPr/>
        <p:txBody>
          <a:bodyPr/>
          <a:lstStyle/>
          <a:p>
            <a:pPr>
              <a:defRPr/>
            </a:pPr>
            <a:fld id="{B0722E33-1298-49B9-9FE7-54E46F147296}" type="slidenum">
              <a:rPr lang="en-US" smtClean="0"/>
              <a:pPr>
                <a:defRPr/>
              </a:pPr>
              <a:t>4</a:t>
            </a:fld>
            <a:endParaRPr lang="en-US" dirty="0"/>
          </a:p>
        </p:txBody>
      </p:sp>
      <p:sp>
        <p:nvSpPr>
          <p:cNvPr id="6" name="Title 1"/>
          <p:cNvSpPr txBox="1">
            <a:spLocks/>
          </p:cNvSpPr>
          <p:nvPr/>
        </p:nvSpPr>
        <p:spPr>
          <a:xfrm>
            <a:off x="0" y="533400"/>
            <a:ext cx="87630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Findings</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09D937EF-DC48-4085-AE05-E3E0179E7FB3}" type="slidenum">
              <a:rPr lang="en-US" smtClean="0">
                <a:solidFill>
                  <a:schemeClr val="tx1">
                    <a:tint val="75000"/>
                  </a:schemeClr>
                </a:solidFill>
              </a:rPr>
              <a:pPr>
                <a:defRPr/>
              </a:pPr>
              <a:t>5</a:t>
            </a:fld>
            <a:endParaRPr lang="en-US" dirty="0">
              <a:solidFill>
                <a:schemeClr val="tx1">
                  <a:tint val="75000"/>
                </a:schemeClr>
              </a:solidFill>
            </a:endParaRPr>
          </a:p>
        </p:txBody>
      </p:sp>
      <p:sp>
        <p:nvSpPr>
          <p:cNvPr id="11" name="Title 1"/>
          <p:cNvSpPr txBox="1">
            <a:spLocks/>
          </p:cNvSpPr>
          <p:nvPr/>
        </p:nvSpPr>
        <p:spPr>
          <a:xfrm>
            <a:off x="0" y="533400"/>
            <a:ext cx="89154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Voters Are Not Certain How The</a:t>
            </a:r>
          </a:p>
          <a:p>
            <a:pPr fontAlgn="auto">
              <a:spcBef>
                <a:spcPts val="0"/>
              </a:spcBef>
              <a:spcAft>
                <a:spcPts val="0"/>
              </a:spcAft>
              <a:defRPr/>
            </a:pPr>
            <a:r>
              <a:rPr lang="en-US" sz="3600" dirty="0">
                <a:latin typeface="+mj-lt"/>
                <a:ea typeface="+mj-ea"/>
                <a:cs typeface="+mj-cs"/>
              </a:rPr>
              <a:t>Amendment Would Affect Them</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graphicFrame>
        <p:nvGraphicFramePr>
          <p:cNvPr id="12" name="Diagram 11"/>
          <p:cNvGraphicFramePr/>
          <p:nvPr/>
        </p:nvGraphicFramePr>
        <p:xfrm>
          <a:off x="457200" y="2057400"/>
          <a:ext cx="82296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Diagram 12"/>
          <p:cNvGraphicFramePr/>
          <p:nvPr/>
        </p:nvGraphicFramePr>
        <p:xfrm>
          <a:off x="457200" y="4114800"/>
          <a:ext cx="8229600" cy="1828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0" y="1524000"/>
            <a:ext cx="9144000" cy="228600"/>
          </a:xfrm>
          <a:prstGeom prst="rect">
            <a:avLst/>
          </a:prstGeom>
        </p:spPr>
        <p:txBody>
          <a:bodyPr anchor="ctr"/>
          <a:lstStyle/>
          <a:p>
            <a:pPr algn="ctr" fontAlgn="auto">
              <a:spcAft>
                <a:spcPts val="0"/>
              </a:spcAft>
              <a:defRPr/>
            </a:pPr>
            <a:r>
              <a:rPr lang="en-US" sz="2100" b="1" i="1" dirty="0">
                <a:latin typeface="+mj-lt"/>
                <a:ea typeface="+mj-ea"/>
                <a:cs typeface="+mj-cs"/>
              </a:rPr>
              <a:t>Which of the following BEST describes your understanding of the amendment? </a:t>
            </a:r>
          </a:p>
        </p:txBody>
      </p:sp>
      <p:graphicFrame>
        <p:nvGraphicFramePr>
          <p:cNvPr id="22534" name="Chart 6"/>
          <p:cNvGraphicFramePr>
            <a:graphicFrameLocks/>
          </p:cNvGraphicFramePr>
          <p:nvPr/>
        </p:nvGraphicFramePr>
        <p:xfrm>
          <a:off x="7391400" y="228600"/>
          <a:ext cx="1752600" cy="1219200"/>
        </p:xfrm>
        <a:graphic>
          <a:graphicData uri="http://schemas.openxmlformats.org/presentationml/2006/ole">
            <p:oleObj spid="_x0000_s22534" r:id="rId12" imgW="1749704" imgH="1219306" progId="Excel.Chart.8">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8FDE42DC-743E-4E8E-A361-EB5B19CF083F}" type="slidenum">
              <a:rPr lang="en-US" smtClean="0">
                <a:solidFill>
                  <a:schemeClr val="tx1">
                    <a:tint val="75000"/>
                  </a:schemeClr>
                </a:solidFill>
              </a:rPr>
              <a:pPr>
                <a:defRPr/>
              </a:pPr>
              <a:t>6</a:t>
            </a:fld>
            <a:endParaRPr lang="en-US" dirty="0">
              <a:solidFill>
                <a:schemeClr val="tx1">
                  <a:tint val="75000"/>
                </a:schemeClr>
              </a:solidFill>
            </a:endParaRPr>
          </a:p>
        </p:txBody>
      </p:sp>
      <p:sp>
        <p:nvSpPr>
          <p:cNvPr id="11" name="Title 1"/>
          <p:cNvSpPr txBox="1">
            <a:spLocks/>
          </p:cNvSpPr>
          <p:nvPr/>
        </p:nvSpPr>
        <p:spPr>
          <a:xfrm>
            <a:off x="0" y="533400"/>
            <a:ext cx="89154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The Language Is Not Clear</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graphicFrame>
        <p:nvGraphicFramePr>
          <p:cNvPr id="12" name="Diagram 11"/>
          <p:cNvGraphicFramePr/>
          <p:nvPr/>
        </p:nvGraphicFramePr>
        <p:xfrm>
          <a:off x="457200" y="2057400"/>
          <a:ext cx="82296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Diagram 12"/>
          <p:cNvGraphicFramePr/>
          <p:nvPr/>
        </p:nvGraphicFramePr>
        <p:xfrm>
          <a:off x="457200" y="4114800"/>
          <a:ext cx="8229600" cy="1828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0" y="1524000"/>
            <a:ext cx="9144000" cy="228600"/>
          </a:xfrm>
          <a:prstGeom prst="rect">
            <a:avLst/>
          </a:prstGeom>
        </p:spPr>
        <p:txBody>
          <a:bodyPr anchor="ctr"/>
          <a:lstStyle/>
          <a:p>
            <a:pPr algn="ctr" fontAlgn="auto">
              <a:spcAft>
                <a:spcPts val="0"/>
              </a:spcAft>
              <a:defRPr/>
            </a:pPr>
            <a:r>
              <a:rPr lang="en-US" sz="2100" b="1" i="1" dirty="0">
                <a:latin typeface="+mj-lt"/>
                <a:ea typeface="+mj-ea"/>
                <a:cs typeface="+mj-cs"/>
              </a:rPr>
              <a:t>Which of the following BEST describes your reaction to the amendment? </a:t>
            </a:r>
          </a:p>
        </p:txBody>
      </p:sp>
      <p:graphicFrame>
        <p:nvGraphicFramePr>
          <p:cNvPr id="24582" name="Chart 6"/>
          <p:cNvGraphicFramePr>
            <a:graphicFrameLocks/>
          </p:cNvGraphicFramePr>
          <p:nvPr/>
        </p:nvGraphicFramePr>
        <p:xfrm>
          <a:off x="7391400" y="228600"/>
          <a:ext cx="1752600" cy="1219200"/>
        </p:xfrm>
        <a:graphic>
          <a:graphicData uri="http://schemas.openxmlformats.org/presentationml/2006/ole">
            <p:oleObj spid="_x0000_s24582" r:id="rId12" imgW="1749704" imgH="1219306" progId="Excel.Char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578295C3-0361-4E2B-A066-D5BF0F66D5C5}" type="slidenum">
              <a:rPr lang="en-US" smtClean="0">
                <a:solidFill>
                  <a:schemeClr val="tx1">
                    <a:tint val="75000"/>
                  </a:schemeClr>
                </a:solidFill>
              </a:rPr>
              <a:pPr>
                <a:defRPr/>
              </a:pPr>
              <a:t>7</a:t>
            </a:fld>
            <a:endParaRPr lang="en-US" dirty="0">
              <a:solidFill>
                <a:schemeClr val="tx1">
                  <a:tint val="75000"/>
                </a:schemeClr>
              </a:solidFill>
            </a:endParaRPr>
          </a:p>
        </p:txBody>
      </p:sp>
      <p:sp>
        <p:nvSpPr>
          <p:cNvPr id="11" name="Title 1"/>
          <p:cNvSpPr txBox="1">
            <a:spLocks/>
          </p:cNvSpPr>
          <p:nvPr/>
        </p:nvSpPr>
        <p:spPr>
          <a:xfrm>
            <a:off x="0" y="533400"/>
            <a:ext cx="89154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The Language Is Confusing</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graphicFrame>
        <p:nvGraphicFramePr>
          <p:cNvPr id="12" name="Diagram 11"/>
          <p:cNvGraphicFramePr/>
          <p:nvPr/>
        </p:nvGraphicFramePr>
        <p:xfrm>
          <a:off x="457200" y="2057400"/>
          <a:ext cx="82296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Diagram 12"/>
          <p:cNvGraphicFramePr/>
          <p:nvPr/>
        </p:nvGraphicFramePr>
        <p:xfrm>
          <a:off x="457200" y="4114800"/>
          <a:ext cx="8229600" cy="1828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228600" y="1524000"/>
            <a:ext cx="8686800" cy="228600"/>
          </a:xfrm>
          <a:prstGeom prst="rect">
            <a:avLst/>
          </a:prstGeom>
        </p:spPr>
        <p:txBody>
          <a:bodyPr anchor="ctr"/>
          <a:lstStyle/>
          <a:p>
            <a:pPr algn="ctr" fontAlgn="auto">
              <a:spcAft>
                <a:spcPts val="0"/>
              </a:spcAft>
              <a:defRPr/>
            </a:pPr>
            <a:r>
              <a:rPr lang="en-US" sz="2100" b="1" i="1" dirty="0">
                <a:latin typeface="+mj-lt"/>
                <a:ea typeface="+mj-ea"/>
                <a:cs typeface="+mj-cs"/>
              </a:rPr>
              <a:t>Which of the following BEST describes your reaction to the amendment? </a:t>
            </a:r>
          </a:p>
        </p:txBody>
      </p:sp>
      <p:graphicFrame>
        <p:nvGraphicFramePr>
          <p:cNvPr id="26630" name="Chart 14"/>
          <p:cNvGraphicFramePr>
            <a:graphicFrameLocks/>
          </p:cNvGraphicFramePr>
          <p:nvPr/>
        </p:nvGraphicFramePr>
        <p:xfrm>
          <a:off x="7391400" y="228600"/>
          <a:ext cx="1752600" cy="1219200"/>
        </p:xfrm>
        <a:graphic>
          <a:graphicData uri="http://schemas.openxmlformats.org/presentationml/2006/ole">
            <p:oleObj spid="_x0000_s26630" r:id="rId12" imgW="1749704" imgH="1219306" progId="Excel.Chart.8">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77A1F9D8-5B37-4CC0-AD58-B7C274921BBC}" type="slidenum">
              <a:rPr lang="en-US" smtClean="0">
                <a:solidFill>
                  <a:schemeClr val="tx1">
                    <a:tint val="75000"/>
                  </a:schemeClr>
                </a:solidFill>
              </a:rPr>
              <a:pPr>
                <a:defRPr/>
              </a:pPr>
              <a:t>8</a:t>
            </a:fld>
            <a:endParaRPr lang="en-US" dirty="0">
              <a:solidFill>
                <a:schemeClr val="tx1">
                  <a:tint val="75000"/>
                </a:schemeClr>
              </a:solidFill>
            </a:endParaRPr>
          </a:p>
        </p:txBody>
      </p:sp>
      <p:sp>
        <p:nvSpPr>
          <p:cNvPr id="11" name="Title 1"/>
          <p:cNvSpPr txBox="1">
            <a:spLocks/>
          </p:cNvSpPr>
          <p:nvPr/>
        </p:nvSpPr>
        <p:spPr>
          <a:xfrm>
            <a:off x="0" y="533400"/>
            <a:ext cx="8915400" cy="1020763"/>
          </a:xfrm>
          <a:prstGeom prst="rect">
            <a:avLst/>
          </a:prstGeom>
        </p:spPr>
        <p:txBody>
          <a:bodyPr anchor="ctr"/>
          <a:lstStyle/>
          <a:p>
            <a:pPr fontAlgn="auto">
              <a:spcBef>
                <a:spcPts val="0"/>
              </a:spcBef>
              <a:spcAft>
                <a:spcPts val="0"/>
              </a:spcAft>
              <a:defRPr/>
            </a:pPr>
            <a:r>
              <a:rPr lang="en-US" sz="3600" dirty="0">
                <a:latin typeface="+mj-lt"/>
                <a:ea typeface="+mj-ea"/>
                <a:cs typeface="+mj-cs"/>
              </a:rPr>
              <a:t>Voters Do Not Fully Understand </a:t>
            </a:r>
          </a:p>
          <a:p>
            <a:pPr fontAlgn="auto">
              <a:spcBef>
                <a:spcPts val="0"/>
              </a:spcBef>
              <a:spcAft>
                <a:spcPts val="0"/>
              </a:spcAft>
              <a:defRPr/>
            </a:pPr>
            <a:r>
              <a:rPr lang="en-US" sz="3600" dirty="0">
                <a:latin typeface="+mj-lt"/>
                <a:ea typeface="+mj-ea"/>
                <a:cs typeface="+mj-cs"/>
              </a:rPr>
              <a:t>The Meaning Of The Amendment</a:t>
            </a:r>
            <a:endParaRPr lang="en-US" sz="3600" dirty="0">
              <a:latin typeface="+mj-lt"/>
              <a:ea typeface="+mj-ea"/>
              <a:cs typeface="+mj-cs"/>
            </a:endParaRPr>
          </a:p>
          <a:p>
            <a:pPr fontAlgn="auto">
              <a:spcBef>
                <a:spcPts val="0"/>
              </a:spcBef>
              <a:spcAft>
                <a:spcPts val="0"/>
              </a:spcAft>
              <a:defRPr/>
            </a:pPr>
            <a:endParaRPr lang="en-US" sz="3600" dirty="0">
              <a:latin typeface="+mj-lt"/>
              <a:ea typeface="+mj-ea"/>
              <a:cs typeface="+mj-cs"/>
            </a:endParaRPr>
          </a:p>
        </p:txBody>
      </p:sp>
      <p:graphicFrame>
        <p:nvGraphicFramePr>
          <p:cNvPr id="12" name="Diagram 11"/>
          <p:cNvGraphicFramePr/>
          <p:nvPr/>
        </p:nvGraphicFramePr>
        <p:xfrm>
          <a:off x="457200" y="2057400"/>
          <a:ext cx="82296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Diagram 12"/>
          <p:cNvGraphicFramePr/>
          <p:nvPr/>
        </p:nvGraphicFramePr>
        <p:xfrm>
          <a:off x="457200" y="4114800"/>
          <a:ext cx="8229600" cy="1828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0" y="1524000"/>
            <a:ext cx="9144000" cy="228600"/>
          </a:xfrm>
          <a:prstGeom prst="rect">
            <a:avLst/>
          </a:prstGeom>
        </p:spPr>
        <p:txBody>
          <a:bodyPr anchor="ctr"/>
          <a:lstStyle/>
          <a:p>
            <a:pPr algn="ctr" fontAlgn="auto">
              <a:spcAft>
                <a:spcPts val="0"/>
              </a:spcAft>
              <a:defRPr/>
            </a:pPr>
            <a:r>
              <a:rPr lang="en-US" sz="2100" b="1" i="1" dirty="0">
                <a:latin typeface="+mj-lt"/>
                <a:ea typeface="+mj-ea"/>
                <a:cs typeface="+mj-cs"/>
              </a:rPr>
              <a:t>Which of the following BEST describes your understanding of the amendment? </a:t>
            </a:r>
          </a:p>
        </p:txBody>
      </p:sp>
      <p:graphicFrame>
        <p:nvGraphicFramePr>
          <p:cNvPr id="28678" name="Chart 6"/>
          <p:cNvGraphicFramePr>
            <a:graphicFrameLocks/>
          </p:cNvGraphicFramePr>
          <p:nvPr/>
        </p:nvGraphicFramePr>
        <p:xfrm>
          <a:off x="7391400" y="228600"/>
          <a:ext cx="1752600" cy="1219200"/>
        </p:xfrm>
        <a:graphic>
          <a:graphicData uri="http://schemas.openxmlformats.org/presentationml/2006/ole">
            <p:oleObj spid="_x0000_s28678" r:id="rId12" imgW="1749704" imgH="1219306" progId="Excel.Chart.8">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D514811F-1E32-4C55-8595-FF55EA59FEDB}" type="slidenum">
              <a:rPr lang="en-US" smtClean="0">
                <a:solidFill>
                  <a:schemeClr val="tx1">
                    <a:tint val="75000"/>
                  </a:schemeClr>
                </a:solidFill>
              </a:rPr>
              <a:pPr>
                <a:defRPr/>
              </a:pPr>
              <a:t>9</a:t>
            </a:fld>
            <a:endParaRPr lang="en-US" dirty="0">
              <a:solidFill>
                <a:schemeClr val="tx1">
                  <a:tint val="75000"/>
                </a:schemeClr>
              </a:solidFill>
            </a:endParaRPr>
          </a:p>
        </p:txBody>
      </p:sp>
      <p:sp>
        <p:nvSpPr>
          <p:cNvPr id="30722" name="Title 1"/>
          <p:cNvSpPr txBox="1">
            <a:spLocks/>
          </p:cNvSpPr>
          <p:nvPr/>
        </p:nvSpPr>
        <p:spPr bwMode="auto">
          <a:xfrm>
            <a:off x="0" y="304800"/>
            <a:ext cx="8915400" cy="990600"/>
          </a:xfrm>
          <a:prstGeom prst="rect">
            <a:avLst/>
          </a:prstGeom>
          <a:noFill/>
          <a:ln w="9525">
            <a:noFill/>
            <a:miter lim="800000"/>
            <a:headEnd/>
            <a:tailEnd/>
          </a:ln>
        </p:spPr>
        <p:txBody>
          <a:bodyPr anchor="ctr"/>
          <a:lstStyle/>
          <a:p>
            <a:r>
              <a:rPr lang="en-US" sz="3600">
                <a:solidFill>
                  <a:srgbClr val="000000"/>
                </a:solidFill>
                <a:latin typeface="Calibri" pitchFamily="34" charset="0"/>
              </a:rPr>
              <a:t>Voters Found It Difficult To Determine The Impact Of The Amendment</a:t>
            </a:r>
          </a:p>
        </p:txBody>
      </p:sp>
      <p:graphicFrame>
        <p:nvGraphicFramePr>
          <p:cNvPr id="6" name="Table 5"/>
          <p:cNvGraphicFramePr>
            <a:graphicFrameLocks noGrp="1"/>
          </p:cNvGraphicFramePr>
          <p:nvPr/>
        </p:nvGraphicFramePr>
        <p:xfrm>
          <a:off x="228600" y="2057400"/>
          <a:ext cx="7848600" cy="3810000"/>
        </p:xfrm>
        <a:graphic>
          <a:graphicData uri="http://schemas.openxmlformats.org/drawingml/2006/table">
            <a:tbl>
              <a:tblPr firstRow="1" bandRow="1">
                <a:tableStyleId>{5C22544A-7EE6-4342-B048-85BDC9FD1C3A}</a:tableStyleId>
              </a:tblPr>
              <a:tblGrid>
                <a:gridCol w="5029200"/>
                <a:gridCol w="1828800"/>
                <a:gridCol w="990600"/>
              </a:tblGrid>
              <a:tr h="600725">
                <a:tc>
                  <a:txBody>
                    <a:bodyPr/>
                    <a:lstStyle/>
                    <a:p>
                      <a:r>
                        <a:rPr lang="en-US" sz="1600" dirty="0" smtClean="0"/>
                        <a:t>Answer Choice</a:t>
                      </a:r>
                      <a:endParaRPr lang="en-US" sz="1600" dirty="0"/>
                    </a:p>
                  </a:txBody>
                  <a:tcPr/>
                </a:tc>
                <a:tc>
                  <a:txBody>
                    <a:bodyPr/>
                    <a:lstStyle/>
                    <a:p>
                      <a:r>
                        <a:rPr lang="en-US" sz="1600" dirty="0" smtClean="0"/>
                        <a:t>Answer</a:t>
                      </a:r>
                      <a:r>
                        <a:rPr lang="en-US" sz="1600" baseline="0" dirty="0" smtClean="0"/>
                        <a:t> Disposition</a:t>
                      </a:r>
                      <a:endParaRPr lang="en-US" sz="1600" dirty="0"/>
                    </a:p>
                  </a:txBody>
                  <a:tcPr/>
                </a:tc>
                <a:tc>
                  <a:txBody>
                    <a:bodyPr/>
                    <a:lstStyle/>
                    <a:p>
                      <a:pPr algn="ctr"/>
                      <a:r>
                        <a:rPr lang="en-US" sz="1600" dirty="0" smtClean="0"/>
                        <a:t>% </a:t>
                      </a:r>
                      <a:r>
                        <a:rPr lang="en-US" sz="1600" baseline="0" dirty="0" smtClean="0"/>
                        <a:t> Selected</a:t>
                      </a:r>
                      <a:endParaRPr lang="en-US" sz="1600" dirty="0"/>
                    </a:p>
                  </a:txBody>
                  <a:tcPr anchor="ctr"/>
                </a:tc>
              </a:tr>
              <a:tr h="1130108">
                <a:tc>
                  <a:txBody>
                    <a:bodyPr/>
                    <a:lstStyle/>
                    <a:p>
                      <a:pPr marL="0" marR="0" algn="l">
                        <a:spcBef>
                          <a:spcPts val="0"/>
                        </a:spcBef>
                        <a:spcAft>
                          <a:spcPts val="0"/>
                        </a:spcAft>
                      </a:pPr>
                      <a:r>
                        <a:rPr lang="en-US" sz="1600" b="1" kern="1200" dirty="0" smtClean="0">
                          <a:solidFill>
                            <a:schemeClr val="dk1"/>
                          </a:solidFill>
                          <a:latin typeface="+mn-lt"/>
                          <a:ea typeface="+mn-ea"/>
                          <a:cs typeface="+mn-cs"/>
                        </a:rPr>
                        <a:t>Statement A:  </a:t>
                      </a:r>
                      <a:r>
                        <a:rPr lang="en-US" sz="1600" kern="1200" dirty="0" smtClean="0">
                          <a:solidFill>
                            <a:schemeClr val="dk1"/>
                          </a:solidFill>
                          <a:latin typeface="+mn-lt"/>
                          <a:ea typeface="+mn-ea"/>
                          <a:cs typeface="+mn-cs"/>
                        </a:rPr>
                        <a:t>When establishing congressional and legislative districts, the state will consider the ability of racial and language minority groups to participate in the political process and elect candidates of their choice</a:t>
                      </a:r>
                      <a:endParaRPr lang="en-US" sz="1600" dirty="0">
                        <a:latin typeface="+mj-lt"/>
                        <a:ea typeface="Calibri"/>
                        <a:cs typeface="Times New Roman"/>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41%</a:t>
                      </a:r>
                      <a:endParaRPr lang="en-US" sz="1600" dirty="0">
                        <a:latin typeface="+mj-lt"/>
                        <a:ea typeface="Calibri"/>
                        <a:cs typeface="Times New Roman"/>
                      </a:endParaRPr>
                    </a:p>
                  </a:txBody>
                  <a:tcPr marL="68580" marR="68580" marT="0" marB="0" anchor="ctr"/>
                </a:tc>
              </a:tr>
              <a:tr h="1114705">
                <a:tc>
                  <a:txBody>
                    <a:bodyPr/>
                    <a:lstStyle/>
                    <a:p>
                      <a:pPr marL="0" marR="0" algn="l">
                        <a:spcBef>
                          <a:spcPts val="0"/>
                        </a:spcBef>
                        <a:spcAft>
                          <a:spcPts val="0"/>
                        </a:spcAft>
                      </a:pPr>
                      <a:r>
                        <a:rPr lang="en-US" sz="1600" b="1" kern="1200" dirty="0" smtClean="0">
                          <a:solidFill>
                            <a:schemeClr val="dk1"/>
                          </a:solidFill>
                          <a:latin typeface="+mn-lt"/>
                          <a:ea typeface="+mn-ea"/>
                          <a:cs typeface="+mn-cs"/>
                        </a:rPr>
                        <a:t>Statement B:  </a:t>
                      </a:r>
                      <a:r>
                        <a:rPr lang="en-US" sz="1600" kern="1200" dirty="0" smtClean="0">
                          <a:solidFill>
                            <a:schemeClr val="dk1"/>
                          </a:solidFill>
                          <a:latin typeface="+mn-lt"/>
                          <a:ea typeface="+mn-ea"/>
                          <a:cs typeface="+mn-cs"/>
                        </a:rPr>
                        <a:t>Congressional and legislative district boundaries can be established to promote a political party as long as no racial or language minority groups are denied an equal opportunity to participate in the political process </a:t>
                      </a:r>
                      <a:endParaRPr lang="en-US" sz="1600" dirty="0">
                        <a:latin typeface="+mj-lt"/>
                        <a:ea typeface="Calibri"/>
                        <a:cs typeface="Times New Roman"/>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11%</a:t>
                      </a:r>
                      <a:endParaRPr lang="en-US" sz="1600" dirty="0">
                        <a:latin typeface="+mj-lt"/>
                        <a:ea typeface="Calibri"/>
                        <a:cs typeface="Times New Roman"/>
                      </a:endParaRPr>
                    </a:p>
                  </a:txBody>
                  <a:tcPr marL="68580" marR="68580" marT="0" marB="0" anchor="ctr"/>
                </a:tc>
              </a:tr>
              <a:tr h="351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mn-lt"/>
                          <a:ea typeface="+mn-ea"/>
                          <a:cs typeface="+mn-cs"/>
                        </a:rPr>
                        <a:t>Both</a:t>
                      </a:r>
                      <a:r>
                        <a:rPr lang="en-US" sz="1600" kern="1200" dirty="0" smtClean="0">
                          <a:solidFill>
                            <a:schemeClr val="dk1"/>
                          </a:solidFill>
                          <a:latin typeface="+mn-lt"/>
                          <a:ea typeface="+mn-ea"/>
                          <a:cs typeface="+mn-cs"/>
                        </a:rPr>
                        <a:t> statements will become law</a:t>
                      </a: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25%</a:t>
                      </a:r>
                      <a:endParaRPr lang="en-US" sz="1600" dirty="0">
                        <a:latin typeface="+mj-lt"/>
                        <a:ea typeface="Calibri"/>
                        <a:cs typeface="Times New Roman"/>
                      </a:endParaRPr>
                    </a:p>
                  </a:txBody>
                  <a:tcPr marL="68580" marR="68580" marT="0" marB="0" anchor="ctr"/>
                </a:tc>
              </a:tr>
              <a:tr h="306294">
                <a:tc>
                  <a:txBody>
                    <a:bodyPr/>
                    <a:lstStyle/>
                    <a:p>
                      <a:pPr lvl="0"/>
                      <a:r>
                        <a:rPr lang="en-US" sz="1600" b="1" kern="1200" dirty="0" smtClean="0">
                          <a:solidFill>
                            <a:schemeClr val="dk1"/>
                          </a:solidFill>
                          <a:latin typeface="+mn-lt"/>
                          <a:ea typeface="+mn-ea"/>
                          <a:cs typeface="+mn-cs"/>
                        </a:rPr>
                        <a:t>Neither</a:t>
                      </a:r>
                      <a:r>
                        <a:rPr lang="en-US" sz="1600" kern="1200" dirty="0" smtClean="0">
                          <a:solidFill>
                            <a:schemeClr val="dk1"/>
                          </a:solidFill>
                          <a:latin typeface="+mn-lt"/>
                          <a:ea typeface="+mn-ea"/>
                          <a:cs typeface="+mn-cs"/>
                        </a:rPr>
                        <a:t> will become law</a:t>
                      </a:r>
                      <a:endParaRPr lang="en-US" sz="1600"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Incorrect</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3%</a:t>
                      </a:r>
                      <a:endParaRPr lang="en-US" sz="1600" dirty="0">
                        <a:latin typeface="+mj-lt"/>
                        <a:ea typeface="Calibri"/>
                        <a:cs typeface="Times New Roman"/>
                      </a:endParaRPr>
                    </a:p>
                  </a:txBody>
                  <a:tcPr marL="68580" marR="68580" marT="0" marB="0" anchor="ctr"/>
                </a:tc>
              </a:tr>
              <a:tr h="306294">
                <a:tc>
                  <a:txBody>
                    <a:bodyPr/>
                    <a:lstStyle/>
                    <a:p>
                      <a:pPr lvl="0"/>
                      <a:r>
                        <a:rPr lang="en-US" sz="1600" b="1" kern="1200" dirty="0" smtClean="0">
                          <a:solidFill>
                            <a:schemeClr val="dk1"/>
                          </a:solidFill>
                          <a:latin typeface="+mn-lt"/>
                          <a:ea typeface="+mn-ea"/>
                          <a:cs typeface="+mn-cs"/>
                        </a:rPr>
                        <a:t>I am not sure</a:t>
                      </a:r>
                      <a:endParaRPr lang="en-US" sz="1600" b="1" kern="1200" dirty="0">
                        <a:solidFill>
                          <a:schemeClr val="dk1"/>
                        </a:solidFill>
                        <a:latin typeface="+mn-lt"/>
                        <a:ea typeface="+mn-ea"/>
                        <a:cs typeface="+mn-cs"/>
                      </a:endParaRPr>
                    </a:p>
                  </a:txBody>
                  <a:tcPr marL="68580" marR="68580" marT="0" marB="0"/>
                </a:tc>
                <a:tc>
                  <a:txBody>
                    <a:bodyPr/>
                    <a:lstStyle/>
                    <a:p>
                      <a:pPr marL="0" marR="0" algn="ctr">
                        <a:spcBef>
                          <a:spcPts val="0"/>
                        </a:spcBef>
                        <a:spcAft>
                          <a:spcPts val="0"/>
                        </a:spcAft>
                      </a:pPr>
                      <a:r>
                        <a:rPr lang="en-US" sz="1600" dirty="0" smtClean="0">
                          <a:latin typeface="+mj-lt"/>
                          <a:ea typeface="Calibri"/>
                          <a:cs typeface="Times New Roman"/>
                        </a:rPr>
                        <a:t>Not Sure</a:t>
                      </a:r>
                      <a:endParaRPr lang="en-US" sz="1600" dirty="0">
                        <a:latin typeface="+mj-lt"/>
                        <a:ea typeface="Calibri"/>
                        <a:cs typeface="Times New Roman"/>
                      </a:endParaRPr>
                    </a:p>
                  </a:txBody>
                  <a:tcPr marL="68580" marR="68580" marT="0" marB="0" anchor="ctr"/>
                </a:tc>
                <a:tc>
                  <a:txBody>
                    <a:bodyPr/>
                    <a:lstStyle/>
                    <a:p>
                      <a:pPr marL="0" marR="0" algn="ctr">
                        <a:spcBef>
                          <a:spcPts val="0"/>
                        </a:spcBef>
                        <a:spcAft>
                          <a:spcPts val="0"/>
                        </a:spcAft>
                      </a:pPr>
                      <a:r>
                        <a:rPr lang="en-US" sz="1600" dirty="0" smtClean="0">
                          <a:latin typeface="+mj-lt"/>
                          <a:ea typeface="Calibri"/>
                          <a:cs typeface="Times New Roman"/>
                        </a:rPr>
                        <a:t>21%</a:t>
                      </a:r>
                      <a:endParaRPr lang="en-US" sz="1600" dirty="0">
                        <a:latin typeface="+mj-lt"/>
                        <a:ea typeface="Calibri"/>
                        <a:cs typeface="Times New Roman"/>
                      </a:endParaRPr>
                    </a:p>
                  </a:txBody>
                  <a:tcPr marL="68580" marR="68580" marT="0" marB="0" anchor="ctr"/>
                </a:tc>
              </a:tr>
            </a:tbl>
          </a:graphicData>
        </a:graphic>
      </p:graphicFrame>
      <p:sp>
        <p:nvSpPr>
          <p:cNvPr id="7" name="TextBox 6"/>
          <p:cNvSpPr txBox="1"/>
          <p:nvPr/>
        </p:nvSpPr>
        <p:spPr>
          <a:xfrm>
            <a:off x="0" y="1524000"/>
            <a:ext cx="9144000" cy="228600"/>
          </a:xfrm>
          <a:prstGeom prst="rect">
            <a:avLst/>
          </a:prstGeom>
        </p:spPr>
        <p:txBody>
          <a:bodyPr anchor="ctr"/>
          <a:lstStyle/>
          <a:p>
            <a:pPr algn="ctr" fontAlgn="auto">
              <a:spcAft>
                <a:spcPts val="0"/>
              </a:spcAft>
              <a:defRPr/>
            </a:pPr>
            <a:r>
              <a:rPr lang="en-US" sz="2100" b="1" i="1" dirty="0">
                <a:latin typeface="+mj-lt"/>
                <a:ea typeface="+mj-ea"/>
                <a:cs typeface="+mj-cs"/>
              </a:rPr>
              <a:t>If the amendment passes, which of the following will become law?</a:t>
            </a:r>
          </a:p>
        </p:txBody>
      </p:sp>
      <p:sp>
        <p:nvSpPr>
          <p:cNvPr id="9" name="Right Brace 8"/>
          <p:cNvSpPr/>
          <p:nvPr/>
        </p:nvSpPr>
        <p:spPr>
          <a:xfrm>
            <a:off x="8153400" y="3810000"/>
            <a:ext cx="228600" cy="205740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TextBox 9"/>
          <p:cNvSpPr txBox="1"/>
          <p:nvPr/>
        </p:nvSpPr>
        <p:spPr>
          <a:xfrm>
            <a:off x="8382000" y="4572000"/>
            <a:ext cx="609600" cy="533400"/>
          </a:xfrm>
          <a:prstGeom prst="rect">
            <a:avLst/>
          </a:prstGeom>
          <a:ln>
            <a:solidFill>
              <a:srgbClr val="FF0000"/>
            </a:solidFill>
          </a:ln>
        </p:spPr>
        <p:txBody>
          <a:bodyPr anchor="ctr"/>
          <a:lstStyle/>
          <a:p>
            <a:pPr algn="ctr" fontAlgn="auto">
              <a:spcAft>
                <a:spcPts val="0"/>
              </a:spcAft>
              <a:defRPr/>
            </a:pPr>
            <a:r>
              <a:rPr lang="en-US" sz="1600" dirty="0">
                <a:latin typeface="+mj-lt"/>
                <a:ea typeface="+mj-ea"/>
                <a:cs typeface="+mj-cs"/>
              </a:rPr>
              <a:t>60%</a:t>
            </a:r>
          </a:p>
        </p:txBody>
      </p:sp>
      <p:sp>
        <p:nvSpPr>
          <p:cNvPr id="12" name="TextBox 11"/>
          <p:cNvSpPr txBox="1"/>
          <p:nvPr/>
        </p:nvSpPr>
        <p:spPr>
          <a:xfrm>
            <a:off x="3962400" y="6248400"/>
            <a:ext cx="4876800" cy="304800"/>
          </a:xfrm>
          <a:prstGeom prst="rect">
            <a:avLst/>
          </a:prstGeom>
        </p:spPr>
        <p:txBody>
          <a:bodyPr anchor="ctr">
            <a:normAutofit fontScale="32500" lnSpcReduction="20000"/>
          </a:bodyPr>
          <a:lstStyle/>
          <a:p>
            <a:pPr fontAlgn="auto">
              <a:spcAft>
                <a:spcPts val="0"/>
              </a:spcAft>
              <a:defRPr/>
            </a:pPr>
            <a:r>
              <a:rPr lang="en-US" sz="4400" dirty="0">
                <a:latin typeface="+mj-lt"/>
                <a:ea typeface="+mj-ea"/>
                <a:cs typeface="+mj-cs"/>
              </a:rPr>
              <a:t>*Percentages may not equal 100% due to rounding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marL="0" marR="0" indent="0" algn="l" defTabSz="914400" rtl="0" eaLnBrk="1" fontAlgn="auto" latinLnBrk="0" hangingPunct="1">
          <a:lnSpc>
            <a:spcPct val="100000"/>
          </a:lnSpc>
          <a:spcBef>
            <a:spcPct val="0"/>
          </a:spcBef>
          <a:spcAft>
            <a:spcPts val="0"/>
          </a:spcAft>
          <a:buClrTx/>
          <a:buSzTx/>
          <a:buFontTx/>
          <a:buNone/>
          <a:tabLst/>
          <a:defRPr kumimoji="0" sz="4400" b="0" i="0" u="none" strike="noStrike" kern="1200" cap="none" spc="0" normalizeH="0" baseline="0" noProof="0" smtClean="0">
            <a:ln>
              <a:noFill/>
            </a:ln>
            <a:solidFill>
              <a:schemeClr val="tx1"/>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19141</TotalTime>
  <Words>589</Words>
  <Application>Microsoft Office PowerPoint</Application>
  <PresentationFormat>On-screen Show (4:3)</PresentationFormat>
  <Paragraphs>92</Paragraphs>
  <Slides>10</Slides>
  <Notes>7</Notes>
  <HiddenSlides>0</HiddenSlides>
  <MMClips>0</MMClips>
  <ScaleCrop>false</ScaleCrop>
  <HeadingPairs>
    <vt:vector size="8" baseType="variant">
      <vt:variant>
        <vt:lpstr>Fonts Used</vt:lpstr>
      </vt:variant>
      <vt:variant>
        <vt:i4>4</vt:i4>
      </vt:variant>
      <vt:variant>
        <vt:lpstr>Design Template</vt:lpstr>
      </vt:variant>
      <vt:variant>
        <vt:i4>12</vt:i4>
      </vt:variant>
      <vt:variant>
        <vt:lpstr>Embedded OLE Servers</vt:lpstr>
      </vt:variant>
      <vt:variant>
        <vt:i4>1</vt:i4>
      </vt:variant>
      <vt:variant>
        <vt:lpstr>Slide Titles</vt:lpstr>
      </vt:variant>
      <vt:variant>
        <vt:i4>10</vt:i4>
      </vt:variant>
    </vt:vector>
  </HeadingPairs>
  <TitlesOfParts>
    <vt:vector size="27" baseType="lpstr">
      <vt:lpstr>Arial</vt:lpstr>
      <vt:lpstr>Calibri</vt:lpstr>
      <vt:lpstr>Wingdings</vt:lpstr>
      <vt:lpstr>Times New Roman</vt:lpstr>
      <vt:lpstr>4_Office Theme</vt:lpstr>
      <vt:lpstr>4_Office Theme</vt:lpstr>
      <vt:lpstr>4_Office Theme</vt:lpstr>
      <vt:lpstr>4_Office Theme</vt:lpstr>
      <vt:lpstr>4_Office Theme</vt:lpstr>
      <vt:lpstr>4_Office Theme</vt:lpstr>
      <vt:lpstr>4_Office Theme</vt:lpstr>
      <vt:lpstr>4_Office Theme</vt:lpstr>
      <vt:lpstr>4_Office Theme</vt:lpstr>
      <vt:lpstr>4_Office Theme</vt:lpstr>
      <vt:lpstr>4_Office Theme</vt:lpstr>
      <vt:lpstr>4_Office Theme</vt:lpstr>
      <vt:lpstr>Microsoft Excel Chart</vt:lpstr>
      <vt:lpstr>The Clear Language Institute Florida Amendment #7 – HJR 7231 </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George F. Watson IV</dc:creator>
  <cp:lastModifiedBy>gandrew</cp:lastModifiedBy>
  <cp:revision>2511</cp:revision>
  <dcterms:created xsi:type="dcterms:W3CDTF">2008-04-23T22:15:35Z</dcterms:created>
  <dcterms:modified xsi:type="dcterms:W3CDTF">2010-06-17T02:23:27Z</dcterms:modified>
</cp:coreProperties>
</file>