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61" r:id="rId3"/>
    <p:sldId id="259" r:id="rId4"/>
    <p:sldId id="258" r:id="rId5"/>
    <p:sldId id="257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3934" autoAdjust="0"/>
  </p:normalViewPr>
  <p:slideViewPr>
    <p:cSldViewPr>
      <p:cViewPr>
        <p:scale>
          <a:sx n="66" d="100"/>
          <a:sy n="66" d="100"/>
        </p:scale>
        <p:origin x="-1224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06/relationships/legacyDocTextInfo" Target="legacyDocTextInfo.bin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microsoft.com/office/2006/relationships/legacyDiagramText" Target="legacyDiagramText1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4.bin"/><Relationship Id="rId2" Type="http://schemas.microsoft.com/office/2006/relationships/legacyDiagramText" Target="legacyDiagramText3.bin"/><Relationship Id="rId1" Type="http://schemas.microsoft.com/office/2006/relationships/legacyDiagramText" Target="legacyDiagramText2.bin"/><Relationship Id="rId5" Type="http://schemas.microsoft.com/office/2006/relationships/legacyDiagramText" Target="legacyDiagramText6.bin"/><Relationship Id="rId4" Type="http://schemas.microsoft.com/office/2006/relationships/legacyDiagramText" Target="legacyDiagramText5.bin"/></Relationships>
</file>

<file path=ppt/drawings/_rels/vmlDrawing3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9.bin"/><Relationship Id="rId2" Type="http://schemas.microsoft.com/office/2006/relationships/legacyDiagramText" Target="legacyDiagramText8.bin"/><Relationship Id="rId1" Type="http://schemas.microsoft.com/office/2006/relationships/legacyDiagramText" Target="legacyDiagramText7.bin"/></Relationships>
</file>

<file path=ppt/drawings/_rels/vmlDrawing4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17.bin"/><Relationship Id="rId3" Type="http://schemas.microsoft.com/office/2006/relationships/legacyDiagramText" Target="legacyDiagramText12.bin"/><Relationship Id="rId7" Type="http://schemas.microsoft.com/office/2006/relationships/legacyDiagramText" Target="legacyDiagramText16.bin"/><Relationship Id="rId2" Type="http://schemas.microsoft.com/office/2006/relationships/legacyDiagramText" Target="legacyDiagramText11.bin"/><Relationship Id="rId1" Type="http://schemas.microsoft.com/office/2006/relationships/legacyDiagramText" Target="legacyDiagramText10.bin"/><Relationship Id="rId6" Type="http://schemas.microsoft.com/office/2006/relationships/legacyDiagramText" Target="legacyDiagramText15.bin"/><Relationship Id="rId5" Type="http://schemas.microsoft.com/office/2006/relationships/legacyDiagramText" Target="legacyDiagramText14.bin"/><Relationship Id="rId4" Type="http://schemas.microsoft.com/office/2006/relationships/legacyDiagramText" Target="legacyDiagramText13.bin"/><Relationship Id="rId9" Type="http://schemas.microsoft.com/office/2006/relationships/legacyDiagramText" Target="legacyDiagramText18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980EA-7A85-4D59-B67B-A4E5C8853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D8D0D-D7DB-44F4-8536-9F7CC5DD2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3536D-2D0C-4289-A1E8-F9FF553CA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54974-E342-449A-8FC4-B41E6D755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437BC-63CD-4BCA-BA68-DD0275DBB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D8360-12F2-4C62-B0C8-3E20C998B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FEF88-E624-4012-9651-EF07F9656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9D148-68C3-4F0B-A742-1E2A56EB35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FAC02-17BA-4F4F-89E4-BCDA3ACABE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3E266-F0AD-46B0-A493-8738FAE94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00C32-5E36-4F74-BF5D-0F0A73FB0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355A7-9727-48C7-AA3F-E11407856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BEA5A-36DC-4B2B-BF33-43D436265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19CEB-FD3B-49A5-AD59-8007E0D1B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1FBB5A4-48ED-4556-9D74-83991CA49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67" r:id="rId11"/>
    <p:sldLayoutId id="2147483666" r:id="rId12"/>
    <p:sldLayoutId id="2147483665" r:id="rId13"/>
    <p:sldLayoutId id="214748366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We Save US Jobs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Together We Achieve Everything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FF0000"/>
                </a:solidFill>
              </a:rPr>
              <a:t>We Save US Jobs</a:t>
            </a:r>
            <a:br>
              <a:rPr lang="en-US" sz="3200" b="1" smtClean="0">
                <a:solidFill>
                  <a:srgbClr val="FF0000"/>
                </a:solidFill>
              </a:rPr>
            </a:br>
            <a:r>
              <a:rPr lang="en-US" sz="3200" b="1" smtClean="0">
                <a:solidFill>
                  <a:srgbClr val="FF0000"/>
                </a:solidFill>
              </a:rPr>
              <a:t>Through Crowd Sourcing</a:t>
            </a:r>
            <a:r>
              <a:rPr lang="en-US" sz="4000" smtClean="0"/>
              <a:t> </a:t>
            </a:r>
          </a:p>
        </p:txBody>
      </p:sp>
      <p:sp>
        <p:nvSpPr>
          <p:cNvPr id="46385" name="Rectangle 187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24000"/>
            <a:ext cx="4343400" cy="5334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1800" b="1" smtClean="0"/>
          </a:p>
          <a:p>
            <a:pPr eaLnBrk="1" hangingPunct="1">
              <a:buFontTx/>
              <a:buNone/>
            </a:pPr>
            <a:r>
              <a:rPr lang="en-US" sz="1800" b="1" smtClean="0"/>
              <a:t>Together We Achieve Everything</a:t>
            </a:r>
          </a:p>
          <a:p>
            <a:pPr eaLnBrk="1" hangingPunct="1"/>
            <a:endParaRPr lang="en-US" sz="1800" b="1" smtClean="0"/>
          </a:p>
          <a:p>
            <a:pPr eaLnBrk="1" hangingPunct="1"/>
            <a:r>
              <a:rPr lang="en-US" sz="1600" b="1" smtClean="0"/>
              <a:t>Each American has unique attributes and talents, by sharing them with the community, America unifies and strengthens its resolve.</a:t>
            </a:r>
          </a:p>
          <a:p>
            <a:pPr eaLnBrk="1" hangingPunct="1"/>
            <a:r>
              <a:rPr lang="en-US" sz="1600" b="1" smtClean="0"/>
              <a:t>1,000,000 Americans participate and volunteer 10 hours a week, share effort, information, and knowledge. </a:t>
            </a:r>
          </a:p>
          <a:p>
            <a:pPr eaLnBrk="1" hangingPunct="1"/>
            <a:r>
              <a:rPr lang="en-US" sz="1600" b="1" smtClean="0"/>
              <a:t> We empower and employ our workforce.</a:t>
            </a:r>
          </a:p>
          <a:p>
            <a:pPr eaLnBrk="1" hangingPunct="1"/>
            <a:r>
              <a:rPr lang="en-US" sz="1600" b="1" smtClean="0"/>
              <a:t>We educate and develop creative solutions for our work force.</a:t>
            </a:r>
          </a:p>
          <a:p>
            <a:pPr eaLnBrk="1" hangingPunct="1"/>
            <a:r>
              <a:rPr lang="en-US" sz="1600" b="1" smtClean="0"/>
              <a:t>We lead the world economy in innovation, discovery, and productivity.</a:t>
            </a:r>
          </a:p>
          <a:p>
            <a:pPr eaLnBrk="1" hangingPunct="1"/>
            <a:endParaRPr lang="en-US" sz="1800" b="1" smtClean="0"/>
          </a:p>
          <a:p>
            <a:pPr eaLnBrk="1" hangingPunct="1">
              <a:buFontTx/>
              <a:buNone/>
            </a:pPr>
            <a:endParaRPr lang="en-US" sz="1800" b="1" smtClean="0"/>
          </a:p>
          <a:p>
            <a:pPr eaLnBrk="1" hangingPunct="1">
              <a:buFontTx/>
              <a:buNone/>
            </a:pPr>
            <a:endParaRPr lang="en-US" sz="1800" b="1" smtClean="0"/>
          </a:p>
          <a:p>
            <a:pPr eaLnBrk="1" hangingPunct="1">
              <a:buFontTx/>
              <a:buNone/>
            </a:pPr>
            <a:endParaRPr lang="en-US" sz="2800" b="1" smtClean="0"/>
          </a:p>
        </p:txBody>
      </p:sp>
      <p:graphicFrame>
        <p:nvGraphicFramePr>
          <p:cNvPr id="46087" name="Diagram 7"/>
          <p:cNvGraphicFramePr>
            <a:graphicFrameLocks/>
          </p:cNvGraphicFramePr>
          <p:nvPr>
            <p:ph sz="half" idx="2"/>
          </p:nvPr>
        </p:nvGraphicFramePr>
        <p:xfrm>
          <a:off x="4648200" y="1447800"/>
          <a:ext cx="4202113" cy="5410200"/>
        </p:xfrm>
        <a:graphic>
          <a:graphicData uri="http://schemas.openxmlformats.org/drawingml/2006/compatibility">
            <com:legacyDrawing xmlns:com="http://schemas.openxmlformats.org/drawingml/2006/compatibility" spid="_x0000_s4608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22" name="Diagram 6"/>
          <p:cNvGraphicFramePr>
            <a:graphicFrameLocks/>
          </p:cNvGraphicFramePr>
          <p:nvPr>
            <p:ph/>
          </p:nvPr>
        </p:nvGraphicFramePr>
        <p:xfrm>
          <a:off x="0" y="-228600"/>
          <a:ext cx="9144000" cy="7315200"/>
        </p:xfrm>
        <a:graphic>
          <a:graphicData uri="http://schemas.openxmlformats.org/drawingml/2006/compatibility">
            <com:legacyDrawing xmlns:com="http://schemas.openxmlformats.org/drawingml/2006/compatibility" spid="_x0000_s9222"/>
          </a:graphicData>
        </a:graphic>
      </p:graphicFrame>
      <p:sp>
        <p:nvSpPr>
          <p:cNvPr id="9266" name="Text Box 28"/>
          <p:cNvSpPr txBox="1">
            <a:spLocks noChangeArrowheads="1"/>
          </p:cNvSpPr>
          <p:nvPr/>
        </p:nvSpPr>
        <p:spPr bwMode="auto">
          <a:xfrm>
            <a:off x="3352800" y="26670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67" name="Text Box 29"/>
          <p:cNvSpPr txBox="1">
            <a:spLocks noChangeArrowheads="1"/>
          </p:cNvSpPr>
          <p:nvPr/>
        </p:nvSpPr>
        <p:spPr bwMode="auto">
          <a:xfrm>
            <a:off x="3352800" y="2209800"/>
            <a:ext cx="29718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 b="1">
              <a:solidFill>
                <a:srgbClr val="FF00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Companies Make a Difference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5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How You Make a Difference</a:t>
            </a:r>
          </a:p>
        </p:txBody>
      </p:sp>
      <p:graphicFrame>
        <p:nvGraphicFramePr>
          <p:cNvPr id="6159" name="Diagram 15"/>
          <p:cNvGraphicFramePr>
            <a:graphicFrameLocks/>
          </p:cNvGraphicFramePr>
          <p:nvPr>
            <p:ph type="dgm" idx="1"/>
          </p:nvPr>
        </p:nvGraphicFramePr>
        <p:xfrm>
          <a:off x="304800" y="1295400"/>
          <a:ext cx="8534400" cy="5562600"/>
        </p:xfrm>
        <a:graphic>
          <a:graphicData uri="http://schemas.openxmlformats.org/drawingml/2006/compatibility">
            <com:legacyDrawing xmlns:com="http://schemas.openxmlformats.org/drawingml/2006/compatibility" spid="_x0000_s615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Participate and Get Rewarded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2362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smtClean="0"/>
              <a:t>Your Participation Benefits Others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Impacts thousands of lives.</a:t>
            </a:r>
          </a:p>
          <a:p>
            <a:pPr eaLnBrk="1" hangingPunct="1"/>
            <a:r>
              <a:rPr lang="en-US" sz="1800" smtClean="0"/>
              <a:t>People find employment.</a:t>
            </a:r>
          </a:p>
          <a:p>
            <a:pPr eaLnBrk="1" hangingPunct="1"/>
            <a:r>
              <a:rPr lang="en-US" sz="1800" smtClean="0"/>
              <a:t>People feel loved and cared for.</a:t>
            </a:r>
          </a:p>
          <a:p>
            <a:pPr eaLnBrk="1" hangingPunct="1"/>
            <a:r>
              <a:rPr lang="en-US" sz="1800" smtClean="0"/>
              <a:t>People feel connected.</a:t>
            </a:r>
          </a:p>
          <a:p>
            <a:pPr eaLnBrk="1" hangingPunct="1"/>
            <a:r>
              <a:rPr lang="en-US" sz="1800" smtClean="0"/>
              <a:t>People feel joy and happiness.</a:t>
            </a:r>
          </a:p>
          <a:p>
            <a:pPr eaLnBrk="1" hangingPunct="1"/>
            <a:endParaRPr lang="en-US" sz="1800" smtClean="0"/>
          </a:p>
        </p:txBody>
      </p:sp>
      <p:sp>
        <p:nvSpPr>
          <p:cNvPr id="5120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8600" cy="2362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smtClean="0"/>
              <a:t>Your Participation Benefits You</a:t>
            </a:r>
          </a:p>
          <a:p>
            <a:pPr eaLnBrk="1" hangingPunct="1">
              <a:buFontTx/>
              <a:buNone/>
            </a:pPr>
            <a:endParaRPr lang="en-US" sz="1800" smtClean="0"/>
          </a:p>
          <a:p>
            <a:pPr eaLnBrk="1" hangingPunct="1">
              <a:buFontTx/>
              <a:buNone/>
            </a:pPr>
            <a:r>
              <a:rPr lang="en-US" sz="1800" smtClean="0">
                <a:cs typeface="Arial" charset="0"/>
              </a:rPr>
              <a:t>•	You feel connected to people.</a:t>
            </a:r>
          </a:p>
          <a:p>
            <a:pPr eaLnBrk="1" hangingPunct="1">
              <a:buFontTx/>
              <a:buNone/>
            </a:pPr>
            <a:r>
              <a:rPr lang="en-US" sz="1800" smtClean="0">
                <a:cs typeface="Arial" charset="0"/>
              </a:rPr>
              <a:t>•	You are socially responsible.</a:t>
            </a:r>
          </a:p>
          <a:p>
            <a:pPr eaLnBrk="1" hangingPunct="1">
              <a:buFontTx/>
              <a:buNone/>
            </a:pPr>
            <a:r>
              <a:rPr lang="en-US" sz="1800" smtClean="0">
                <a:cs typeface="Arial" charset="0"/>
              </a:rPr>
              <a:t>•	You find your purpose.</a:t>
            </a:r>
          </a:p>
          <a:p>
            <a:pPr eaLnBrk="1" hangingPunct="1">
              <a:buFontTx/>
              <a:buNone/>
            </a:pPr>
            <a:r>
              <a:rPr lang="en-US" sz="1800" smtClean="0">
                <a:cs typeface="Arial" charset="0"/>
              </a:rPr>
              <a:t>•	You feel loved and appreciated.</a:t>
            </a:r>
          </a:p>
          <a:p>
            <a:pPr eaLnBrk="1" hangingPunct="1">
              <a:buFontTx/>
              <a:buNone/>
            </a:pPr>
            <a:r>
              <a:rPr lang="en-US" sz="1800" smtClean="0">
                <a:cs typeface="Arial" charset="0"/>
              </a:rPr>
              <a:t>•	You feel joy and happiness.</a:t>
            </a:r>
          </a:p>
        </p:txBody>
      </p:sp>
      <p:sp>
        <p:nvSpPr>
          <p:cNvPr id="51204" name="Text Box 6"/>
          <p:cNvSpPr txBox="1">
            <a:spLocks noChangeArrowheads="1"/>
          </p:cNvSpPr>
          <p:nvPr/>
        </p:nvSpPr>
        <p:spPr bwMode="auto">
          <a:xfrm>
            <a:off x="457200" y="43434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05" name="Text Box 7"/>
          <p:cNvSpPr txBox="1">
            <a:spLocks noChangeArrowheads="1"/>
          </p:cNvSpPr>
          <p:nvPr/>
        </p:nvSpPr>
        <p:spPr bwMode="auto">
          <a:xfrm>
            <a:off x="304800" y="4343400"/>
            <a:ext cx="861060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Save US Jobs appreciates and rewards your participation </a:t>
            </a:r>
          </a:p>
          <a:p>
            <a:pPr algn="ctr"/>
            <a:r>
              <a:rPr lang="en-US" sz="2000" b="1">
                <a:solidFill>
                  <a:srgbClr val="FF0000"/>
                </a:solidFill>
              </a:rPr>
              <a:t>by sharing our wins, our accomplishments, and our profits</a:t>
            </a:r>
          </a:p>
          <a:p>
            <a:pPr algn="ctr"/>
            <a:endParaRPr lang="en-US" sz="2000" b="1">
              <a:solidFill>
                <a:srgbClr val="FF0000"/>
              </a:solidFill>
            </a:endParaRPr>
          </a:p>
          <a:p>
            <a:pPr algn="ctr"/>
            <a:r>
              <a:rPr lang="en-US" sz="2000" b="1">
                <a:solidFill>
                  <a:srgbClr val="FF0000"/>
                </a:solidFill>
              </a:rPr>
              <a:t>Be One of Us</a:t>
            </a:r>
          </a:p>
          <a:p>
            <a:pPr algn="ctr"/>
            <a:endParaRPr lang="en-US" sz="2000" b="1">
              <a:solidFill>
                <a:srgbClr val="FF0000"/>
              </a:solidFill>
            </a:endParaRPr>
          </a:p>
          <a:p>
            <a:pPr algn="ctr"/>
            <a:r>
              <a:rPr lang="en-US" sz="2000" b="1">
                <a:solidFill>
                  <a:srgbClr val="FF0000"/>
                </a:solidFill>
              </a:rPr>
              <a:t>Together we employ and empower America</a:t>
            </a:r>
            <a:endParaRPr lang="en-US" sz="2000" b="1"/>
          </a:p>
          <a:p>
            <a:endParaRPr lang="en-US" sz="2000" b="1"/>
          </a:p>
          <a:p>
            <a:endParaRPr lang="en-US"/>
          </a:p>
          <a:p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9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eaLnBrk="1" hangingPunct="1"/>
            <a:r>
              <a:rPr lang="en-US" sz="1800" smtClean="0">
                <a:solidFill>
                  <a:srgbClr val="FF0000"/>
                </a:solidFill>
              </a:rPr>
              <a:t/>
            </a:r>
            <a:br>
              <a:rPr lang="en-US" sz="1800" smtClean="0">
                <a:solidFill>
                  <a:srgbClr val="FF0000"/>
                </a:solidFill>
              </a:rPr>
            </a:br>
            <a:r>
              <a:rPr lang="en-US" sz="1800" smtClean="0">
                <a:solidFill>
                  <a:srgbClr val="FF0000"/>
                </a:solidFill>
              </a:rPr>
              <a:t/>
            </a:r>
            <a:br>
              <a:rPr lang="en-US" sz="1800" smtClean="0">
                <a:solidFill>
                  <a:srgbClr val="FF0000"/>
                </a:solidFill>
              </a:rPr>
            </a:br>
            <a:r>
              <a:rPr lang="en-US" sz="1800" smtClean="0">
                <a:solidFill>
                  <a:srgbClr val="FF0000"/>
                </a:solidFill>
              </a:rPr>
              <a:t/>
            </a:r>
            <a:br>
              <a:rPr lang="en-US" sz="1800" smtClean="0">
                <a:solidFill>
                  <a:srgbClr val="FF0000"/>
                </a:solidFill>
              </a:rPr>
            </a:br>
            <a:r>
              <a:rPr lang="en-US" sz="3200" b="1" smtClean="0">
                <a:solidFill>
                  <a:srgbClr val="FF0000"/>
                </a:solidFill>
              </a:rPr>
              <a:t>Save US Jobs Co-Op</a:t>
            </a:r>
            <a:r>
              <a:rPr lang="en-US" sz="1800" b="1" smtClean="0">
                <a:solidFill>
                  <a:srgbClr val="FF0000"/>
                </a:solidFill>
              </a:rPr>
              <a:t/>
            </a:r>
            <a:br>
              <a:rPr lang="en-US" sz="1800" b="1" smtClean="0">
                <a:solidFill>
                  <a:srgbClr val="FF0000"/>
                </a:solidFill>
              </a:rPr>
            </a:br>
            <a:r>
              <a:rPr lang="en-US" sz="1800" b="1" smtClean="0">
                <a:solidFill>
                  <a:srgbClr val="FF0000"/>
                </a:solidFill>
              </a:rPr>
              <a:t>We develop long term mutually beneficial relationships</a:t>
            </a:r>
            <a:br>
              <a:rPr lang="en-US" sz="1800" b="1" smtClean="0">
                <a:solidFill>
                  <a:srgbClr val="FF0000"/>
                </a:solidFill>
              </a:rPr>
            </a:br>
            <a:r>
              <a:rPr lang="en-US" sz="1800" b="1" smtClean="0">
                <a:solidFill>
                  <a:srgbClr val="FF0000"/>
                </a:solidFill>
              </a:rPr>
              <a:t> Help our organization grow, and we will reward your participation</a:t>
            </a:r>
            <a:br>
              <a:rPr lang="en-US" sz="1800" b="1" smtClean="0">
                <a:solidFill>
                  <a:srgbClr val="FF0000"/>
                </a:solidFill>
              </a:rPr>
            </a:br>
            <a:r>
              <a:rPr lang="en-US" sz="1600" b="1" smtClean="0">
                <a:solidFill>
                  <a:srgbClr val="FF0000"/>
                </a:solidFill>
              </a:rPr>
              <a:t>   </a:t>
            </a:r>
            <a:br>
              <a:rPr lang="en-US" sz="1600" b="1" smtClean="0">
                <a:solidFill>
                  <a:srgbClr val="FF0000"/>
                </a:solidFill>
              </a:rPr>
            </a:br>
            <a:endParaRPr lang="en-US" sz="1600" b="1" smtClean="0">
              <a:solidFill>
                <a:srgbClr val="FF0000"/>
              </a:solidFill>
            </a:endParaRPr>
          </a:p>
        </p:txBody>
      </p:sp>
      <p:graphicFrame>
        <p:nvGraphicFramePr>
          <p:cNvPr id="44039" name="Organization Chart 7"/>
          <p:cNvGraphicFramePr>
            <a:graphicFrameLocks/>
          </p:cNvGraphicFramePr>
          <p:nvPr>
            <p:ph type="dgm" idx="1"/>
          </p:nvPr>
        </p:nvGraphicFramePr>
        <p:xfrm>
          <a:off x="0" y="1600200"/>
          <a:ext cx="9144000" cy="5257800"/>
        </p:xfrm>
        <a:graphic>
          <a:graphicData uri="http://schemas.openxmlformats.org/drawingml/2006/compatibility">
            <com:legacyDrawing xmlns:com="http://schemas.openxmlformats.org/drawingml/2006/compatibility" spid="_x0000_s44039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4630</TotalTime>
  <Words>494</Words>
  <Application>Microsoft Office PowerPoint</Application>
  <PresentationFormat>On-screen Show (4:3)</PresentationFormat>
  <Paragraphs>133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Arial Black</vt:lpstr>
      <vt:lpstr>Default Design</vt:lpstr>
      <vt:lpstr>We Save US Jobs</vt:lpstr>
      <vt:lpstr>We Save US Jobs Through Crowd Sourcing </vt:lpstr>
      <vt:lpstr>Slide 3</vt:lpstr>
      <vt:lpstr>How You Make a Difference</vt:lpstr>
      <vt:lpstr>Participate and Get Rewarded</vt:lpstr>
      <vt:lpstr>   Save US Jobs Co-Op We develop long term mutually beneficial relationships  Help our organization grow, and we will reward your participation  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Save US Jobs</dc:title>
  <dc:creator>Cymerman</dc:creator>
  <cp:lastModifiedBy>Cymerman</cp:lastModifiedBy>
  <cp:revision>12</cp:revision>
  <dcterms:created xsi:type="dcterms:W3CDTF">2010-06-11T17:11:24Z</dcterms:created>
  <dcterms:modified xsi:type="dcterms:W3CDTF">2010-06-18T12:20:26Z</dcterms:modified>
</cp:coreProperties>
</file>