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492" r:id="rId2"/>
    <p:sldId id="472" r:id="rId3"/>
    <p:sldId id="473" r:id="rId4"/>
    <p:sldId id="474" r:id="rId5"/>
    <p:sldId id="434" r:id="rId6"/>
    <p:sldId id="433" r:id="rId7"/>
    <p:sldId id="435" r:id="rId8"/>
    <p:sldId id="445" r:id="rId9"/>
    <p:sldId id="479" r:id="rId10"/>
    <p:sldId id="446" r:id="rId11"/>
    <p:sldId id="449" r:id="rId12"/>
    <p:sldId id="397" r:id="rId13"/>
    <p:sldId id="468" r:id="rId14"/>
    <p:sldId id="398" r:id="rId15"/>
    <p:sldId id="399" r:id="rId16"/>
    <p:sldId id="400" r:id="rId17"/>
    <p:sldId id="401" r:id="rId18"/>
    <p:sldId id="402" r:id="rId19"/>
    <p:sldId id="403" r:id="rId20"/>
    <p:sldId id="404" r:id="rId21"/>
    <p:sldId id="406" r:id="rId22"/>
    <p:sldId id="407" r:id="rId23"/>
    <p:sldId id="494" r:id="rId24"/>
    <p:sldId id="493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061"/>
    <a:srgbClr val="FFE5C9"/>
    <a:srgbClr val="2846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2" autoAdjust="0"/>
    <p:restoredTop sz="99167" autoAdjust="0"/>
  </p:normalViewPr>
  <p:slideViewPr>
    <p:cSldViewPr>
      <p:cViewPr>
        <p:scale>
          <a:sx n="75" d="100"/>
          <a:sy n="75" d="100"/>
        </p:scale>
        <p:origin x="-10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FF8CAD-A018-4BC7-8435-92E17FD44254}" type="datetimeFigureOut">
              <a:rPr lang="ru-RU"/>
              <a:pPr>
                <a:defRPr/>
              </a:pPr>
              <a:t>27.04.2011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DBC7A75-1D6A-4025-BFFD-A24EF76F5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3429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6EA00-CEE9-4EAA-A694-A96EA9A64141}" type="datetimeFigureOut">
              <a:rPr lang="ru-RU"/>
              <a:pPr>
                <a:defRPr/>
              </a:pPr>
              <a:t>27.04.2011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51A1F-458A-4A1E-B739-A9F9731AB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163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94A9E-507A-4548-B443-219A53C12F2D}" type="datetimeFigureOut">
              <a:rPr lang="ru-RU"/>
              <a:pPr>
                <a:defRPr/>
              </a:pPr>
              <a:t>27.04.2011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A1C48-889D-45D3-B4F2-0D7FFF741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420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79773-FBD3-4F8F-8D10-5AC702CBB8DD}" type="datetimeFigureOut">
              <a:rPr lang="ru-RU"/>
              <a:pPr>
                <a:defRPr/>
              </a:pPr>
              <a:t>27.04.2011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64C33-429A-4412-9039-6674C6A16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492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1E270-8BE8-447B-944A-D8BCD9CE0B9C}" type="datetimeFigureOut">
              <a:rPr lang="ru-RU"/>
              <a:pPr>
                <a:defRPr/>
              </a:pPr>
              <a:t>27.04.2011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CA487-7E93-4F9E-8840-CE94BCEC5C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300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19F1B-2649-4F9C-9DFF-01C5ECBDEECE}" type="datetimeFigureOut">
              <a:rPr lang="ru-RU"/>
              <a:pPr>
                <a:defRPr/>
              </a:pPr>
              <a:t>27.04.2011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EF88A-23A3-48CE-B4F8-CC1B15CAAB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877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7CB58-A719-404B-B779-8789E4D885E7}" type="datetimeFigureOut">
              <a:rPr lang="ru-RU"/>
              <a:pPr>
                <a:defRPr/>
              </a:pPr>
              <a:t>27.04.2011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96A10-CF11-4F8F-ACD5-E5E43CA60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57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2DFE2-9B5D-4752-A791-89736583A841}" type="datetimeFigureOut">
              <a:rPr lang="ru-RU"/>
              <a:pPr>
                <a:defRPr/>
              </a:pPr>
              <a:t>27.04.2011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74B42-2D44-4BAB-9A7C-455C030168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871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9B7D8-C00B-445A-B607-3433EE29F5B3}" type="datetimeFigureOut">
              <a:rPr lang="ru-RU"/>
              <a:pPr>
                <a:defRPr/>
              </a:pPr>
              <a:t>27.04.2011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FD634-844D-45C4-8EE0-E58549DC03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54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C72EC-ECC0-42F2-A06B-E80B1B83A44A}" type="datetimeFigureOut">
              <a:rPr lang="ru-RU"/>
              <a:pPr>
                <a:defRPr/>
              </a:pPr>
              <a:t>27.04.2011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5434E-1433-4205-B81B-BD7EFC7B3A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895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5C2BF-FE07-4FCF-A71A-7CF1AD0BB903}" type="datetimeFigureOut">
              <a:rPr lang="ru-RU"/>
              <a:pPr>
                <a:defRPr/>
              </a:pPr>
              <a:t>27.04.2011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61F48-EB4C-4712-85A6-4262CCCE0D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687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ECBB7-6945-40CF-B745-71FC0771512D}" type="datetimeFigureOut">
              <a:rPr lang="ru-RU"/>
              <a:pPr>
                <a:defRPr/>
              </a:pPr>
              <a:t>27.04.2011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D20F5-73A6-41B6-B824-3B7DCD0ED7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7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D8BFCE-92DF-4F34-93CF-7484B85C8A93}" type="datetimeFigureOut">
              <a:rPr lang="ru-RU"/>
              <a:pPr>
                <a:defRPr/>
              </a:pPr>
              <a:t>27.04.2011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B2BE61-FD4B-40D4-892B-CE2F3B2E2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trixsoft.com/products/intranet/demo.php" TargetMode="External"/><Relationship Id="rId2" Type="http://schemas.openxmlformats.org/officeDocument/2006/relationships/hyperlink" Target="http://www.bitrixsoft.com/products/intra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itrixsoft.com/download/intranet/index.php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9.jpeg"/><Relationship Id="rId7" Type="http://schemas.openxmlformats.org/officeDocument/2006/relationships/hyperlink" Target="http://www.bitrixsoft.com/partners/" TargetMode="External"/><Relationship Id="rId12" Type="http://schemas.openxmlformats.org/officeDocument/2006/relationships/image" Target="../media/image31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trixsoft.com/" TargetMode="External"/><Relationship Id="rId11" Type="http://schemas.openxmlformats.org/officeDocument/2006/relationships/hyperlink" Target="skype:consult.bitrixsoft?call" TargetMode="External"/><Relationship Id="rId5" Type="http://schemas.openxmlformats.org/officeDocument/2006/relationships/hyperlink" Target="mailto:shulgin@bitrixsoft.com" TargetMode="External"/><Relationship Id="rId10" Type="http://schemas.openxmlformats.org/officeDocument/2006/relationships/hyperlink" Target="mailto:partners@bitrixsoft.com" TargetMode="External"/><Relationship Id="rId4" Type="http://schemas.openxmlformats.org/officeDocument/2006/relationships/hyperlink" Target="mailto:stephen@bitrixsoft.com" TargetMode="External"/><Relationship Id="rId9" Type="http://schemas.openxmlformats.org/officeDocument/2006/relationships/hyperlink" Target="mailto:info@bitrixsoft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0" y="5229200"/>
            <a:ext cx="9144000" cy="792162"/>
          </a:xfrm>
        </p:spPr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</a:rPr>
              <a:t>Collaborative Energy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Bitrix Intranet 10.0 </a:t>
            </a: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en-US" sz="3200" i="1" dirty="0" smtClean="0">
                <a:solidFill>
                  <a:schemeClr val="bg1"/>
                </a:solidFill>
              </a:rPr>
              <a:t>uniting the energies of each employee to achieve efficiency at all levels</a:t>
            </a:r>
            <a:endParaRPr lang="ru-RU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118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0" y="1052513"/>
            <a:ext cx="9144000" cy="792162"/>
          </a:xfrm>
        </p:spPr>
        <p:txBody>
          <a:bodyPr/>
          <a:lstStyle/>
          <a:p>
            <a:r>
              <a:rPr lang="en-US" b="1" dirty="0" smtClean="0">
                <a:solidFill>
                  <a:srgbClr val="254061"/>
                </a:solidFill>
              </a:rPr>
              <a:t>What if I forgot to…?</a:t>
            </a:r>
            <a:endParaRPr lang="ru-RU" b="1" dirty="0" smtClean="0">
              <a:solidFill>
                <a:srgbClr val="254061"/>
              </a:solidFill>
            </a:endParaRPr>
          </a:p>
        </p:txBody>
      </p:sp>
      <p:sp>
        <p:nvSpPr>
          <p:cNvPr id="24579" name="Объект 2"/>
          <p:cNvSpPr>
            <a:spLocks noGrp="1"/>
          </p:cNvSpPr>
          <p:nvPr>
            <p:ph idx="1"/>
          </p:nvPr>
        </p:nvSpPr>
        <p:spPr>
          <a:xfrm>
            <a:off x="254897" y="1942255"/>
            <a:ext cx="3672407" cy="4511081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sz="2000" b="1" dirty="0" smtClean="0"/>
              <a:t>Clock in </a:t>
            </a:r>
            <a:r>
              <a:rPr lang="en-US" sz="2000" dirty="0" smtClean="0"/>
              <a:t>or</a:t>
            </a:r>
            <a:r>
              <a:rPr lang="en-US" sz="2000" b="1" dirty="0" smtClean="0"/>
              <a:t> Start working day – </a:t>
            </a:r>
            <a:r>
              <a:rPr lang="en-US" sz="2000" dirty="0" smtClean="0"/>
              <a:t>a time other than the current time can be marked with a brief explanation of the discrepancy.  </a:t>
            </a:r>
            <a:endParaRPr lang="ru-RU" sz="2000" dirty="0" smtClean="0"/>
          </a:p>
          <a:p>
            <a:pPr>
              <a:spcBef>
                <a:spcPts val="600"/>
              </a:spcBef>
              <a:defRPr/>
            </a:pPr>
            <a:r>
              <a:rPr lang="en-US" sz="2000" b="1" dirty="0" smtClean="0"/>
              <a:t>Clock out </a:t>
            </a:r>
            <a:r>
              <a:rPr lang="en-US" sz="2000" dirty="0" smtClean="0"/>
              <a:t>or</a:t>
            </a:r>
            <a:r>
              <a:rPr lang="en-US" sz="2000" b="1" dirty="0" smtClean="0"/>
              <a:t> End working day</a:t>
            </a:r>
            <a:r>
              <a:rPr lang="ru-RU" sz="2000" dirty="0" smtClean="0"/>
              <a:t>- </a:t>
            </a:r>
            <a:r>
              <a:rPr lang="en-US" sz="2000" dirty="0" smtClean="0"/>
              <a:t>a time other than the current time can be marked with a brief explanation of the discrepancy. </a:t>
            </a:r>
          </a:p>
          <a:p>
            <a:pPr>
              <a:spcBef>
                <a:spcPts val="600"/>
              </a:spcBef>
              <a:defRPr/>
            </a:pPr>
            <a:endParaRPr lang="en-US" sz="2000" dirty="0" smtClean="0"/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US" sz="1800" b="1" dirty="0" smtClean="0"/>
              <a:t>The employee’s supervisor approves exceptions before the work day can appear in the working time report</a:t>
            </a:r>
            <a:r>
              <a:rPr lang="en-US" sz="1800" dirty="0" smtClean="0"/>
              <a:t>.  </a:t>
            </a:r>
            <a:endParaRPr lang="ru-RU" sz="1800" dirty="0" smtClean="0"/>
          </a:p>
        </p:txBody>
      </p:sp>
      <p:pic>
        <p:nvPicPr>
          <p:cNvPr id="5" name="Grafik 7" descr="task-management-logo_C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089055"/>
            <a:ext cx="687453" cy="853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204863"/>
            <a:ext cx="4925835" cy="305920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457200" y="1989139"/>
            <a:ext cx="8435975" cy="1799902"/>
          </a:xfrm>
        </p:spPr>
        <p:txBody>
          <a:bodyPr/>
          <a:lstStyle/>
          <a:p>
            <a:r>
              <a:rPr lang="en-US" sz="2000" dirty="0" smtClean="0"/>
              <a:t>A supervisor can view daily information about employees, their daily plans, and the report from the previous day or days</a:t>
            </a:r>
            <a:r>
              <a:rPr lang="ru-RU" sz="2000" dirty="0" smtClean="0"/>
              <a:t>.</a:t>
            </a:r>
          </a:p>
          <a:p>
            <a:r>
              <a:rPr lang="en-US" sz="2000" dirty="0" smtClean="0"/>
              <a:t>The report is integrated with the Absence Chart</a:t>
            </a:r>
            <a:r>
              <a:rPr lang="ru-RU" sz="2000" dirty="0" smtClean="0"/>
              <a:t>.</a:t>
            </a:r>
          </a:p>
          <a:p>
            <a:r>
              <a:rPr lang="en-US" sz="2000" dirty="0" smtClean="0"/>
              <a:t>The HR department or accounting can use the report to calculate pay for the payment period. </a:t>
            </a:r>
            <a:r>
              <a:rPr lang="ru-RU" sz="2000" dirty="0" smtClean="0"/>
              <a:t> </a:t>
            </a:r>
          </a:p>
        </p:txBody>
      </p:sp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0" y="1052513"/>
            <a:ext cx="9144000" cy="792162"/>
          </a:xfrm>
        </p:spPr>
        <p:txBody>
          <a:bodyPr/>
          <a:lstStyle/>
          <a:p>
            <a:r>
              <a:rPr lang="en-US" b="1" dirty="0" smtClean="0">
                <a:solidFill>
                  <a:srgbClr val="254061"/>
                </a:solidFill>
              </a:rPr>
              <a:t>Working Time Report</a:t>
            </a:r>
            <a:endParaRPr lang="ru-RU" b="1" dirty="0" smtClean="0">
              <a:solidFill>
                <a:srgbClr val="254061"/>
              </a:solidFill>
            </a:endParaRPr>
          </a:p>
        </p:txBody>
      </p:sp>
      <p:pic>
        <p:nvPicPr>
          <p:cNvPr id="5" name="Grafik 7" descr="task-management-logo_C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4267" y="1089055"/>
            <a:ext cx="687453" cy="853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267" y="3715817"/>
            <a:ext cx="6734306" cy="262091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0" y="1052513"/>
            <a:ext cx="9144000" cy="792162"/>
          </a:xfrm>
        </p:spPr>
        <p:txBody>
          <a:bodyPr/>
          <a:lstStyle/>
          <a:p>
            <a:r>
              <a:rPr lang="en-US" b="1" smtClean="0">
                <a:solidFill>
                  <a:srgbClr val="254061"/>
                </a:solidFill>
              </a:rPr>
              <a:t>CRM</a:t>
            </a:r>
            <a:endParaRPr lang="ru-RU" b="1" smtClean="0">
              <a:solidFill>
                <a:srgbClr val="254061"/>
              </a:solidFill>
            </a:endParaRPr>
          </a:p>
        </p:txBody>
      </p:sp>
      <p:sp>
        <p:nvSpPr>
          <p:cNvPr id="28675" name="Объект 2"/>
          <p:cNvSpPr>
            <a:spLocks noGrp="1"/>
          </p:cNvSpPr>
          <p:nvPr>
            <p:ph idx="1"/>
          </p:nvPr>
        </p:nvSpPr>
        <p:spPr>
          <a:xfrm>
            <a:off x="508000" y="1751013"/>
            <a:ext cx="8229600" cy="15843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800" b="1" dirty="0" smtClean="0"/>
              <a:t>CRM</a:t>
            </a:r>
            <a:r>
              <a:rPr lang="ru-RU" sz="2800" dirty="0" smtClean="0"/>
              <a:t> (Customer Relationship Management) – </a:t>
            </a:r>
            <a:r>
              <a:rPr lang="en-US" sz="2800" dirty="0" smtClean="0"/>
              <a:t>a system for managing interaction with customers and contacts</a:t>
            </a:r>
            <a:r>
              <a:rPr lang="ru-RU" sz="2800" dirty="0" smtClean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780928"/>
            <a:ext cx="7310586" cy="368778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0" y="1061120"/>
            <a:ext cx="8028384" cy="792162"/>
          </a:xfrm>
        </p:spPr>
        <p:txBody>
          <a:bodyPr/>
          <a:lstStyle/>
          <a:p>
            <a:r>
              <a:rPr lang="en-US" b="1" dirty="0" smtClean="0">
                <a:solidFill>
                  <a:srgbClr val="254061"/>
                </a:solidFill>
              </a:rPr>
              <a:t>CRM</a:t>
            </a:r>
            <a:endParaRPr lang="ru-RU" b="1" dirty="0" smtClean="0">
              <a:solidFill>
                <a:srgbClr val="254061"/>
              </a:solidFill>
            </a:endParaRPr>
          </a:p>
        </p:txBody>
      </p:sp>
      <p:sp>
        <p:nvSpPr>
          <p:cNvPr id="30723" name="Прямоугольник 1"/>
          <p:cNvSpPr>
            <a:spLocks noChangeArrowheads="1"/>
          </p:cNvSpPr>
          <p:nvPr/>
        </p:nvSpPr>
        <p:spPr bwMode="auto">
          <a:xfrm>
            <a:off x="165200" y="1700808"/>
            <a:ext cx="404676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/>
              <a:t>Lead </a:t>
            </a:r>
            <a:r>
              <a:rPr lang="en-US" sz="1600" dirty="0" smtClean="0"/>
              <a:t>management</a:t>
            </a:r>
          </a:p>
          <a:p>
            <a:pPr marL="444500" lvl="1" indent="-177800">
              <a:buFont typeface="Arial" pitchFamily="34" charset="0"/>
              <a:buChar char="•"/>
            </a:pPr>
            <a:r>
              <a:rPr lang="en-US" sz="1600" dirty="0" smtClean="0"/>
              <a:t>leads can be added from a website, imported in bulk, or added manually.</a:t>
            </a:r>
            <a:endParaRPr lang="ru-RU" sz="1600" dirty="0" smtClean="0"/>
          </a:p>
          <a:p>
            <a:pPr marL="444500" lvl="1" indent="-177800">
              <a:buFont typeface="Arial" pitchFamily="34" charset="0"/>
              <a:buChar char="•"/>
            </a:pPr>
            <a:r>
              <a:rPr lang="en-US" sz="1600" dirty="0" smtClean="0"/>
              <a:t>leads are converted into Contacts or Companies. </a:t>
            </a:r>
            <a:endParaRPr lang="ru-RU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/>
              <a:t>Contact </a:t>
            </a:r>
            <a:r>
              <a:rPr lang="en-US" sz="1600" dirty="0" smtClean="0"/>
              <a:t>and </a:t>
            </a:r>
            <a:r>
              <a:rPr lang="en-US" sz="1600" b="1" dirty="0" smtClean="0"/>
              <a:t>Company </a:t>
            </a:r>
            <a:r>
              <a:rPr lang="en-US" sz="1600" dirty="0" smtClean="0"/>
              <a:t>management</a:t>
            </a:r>
            <a:endParaRPr lang="ru-RU" sz="16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/>
              <a:t>Deal </a:t>
            </a:r>
            <a:r>
              <a:rPr lang="en-US" sz="1600" dirty="0" smtClean="0"/>
              <a:t>management</a:t>
            </a:r>
            <a:endParaRPr lang="ru-RU" sz="16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Event logging</a:t>
            </a:r>
            <a:endParaRPr lang="ru-RU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/>
              <a:t>Integration with Outlook </a:t>
            </a:r>
            <a:r>
              <a:rPr lang="en-US" sz="1600" dirty="0" smtClean="0"/>
              <a:t>for Contacts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/>
              <a:t>Adaptive interface</a:t>
            </a:r>
            <a:r>
              <a:rPr lang="ru-RU" sz="1600" b="1" dirty="0"/>
              <a:t> </a:t>
            </a:r>
            <a:r>
              <a:rPr lang="en-US" sz="1600" dirty="0"/>
              <a:t>for viewing of records, convenient filtering system</a:t>
            </a:r>
            <a:endParaRPr lang="ru-RU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/>
              <a:t>Settings</a:t>
            </a:r>
            <a:endParaRPr lang="ru-RU" sz="1600" b="1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/>
              <a:t>Settings for all directories</a:t>
            </a:r>
            <a:endParaRPr lang="ru-RU" sz="16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/>
              <a:t>Customizable fields for Leads, Contacts, Companies, and Deals. </a:t>
            </a:r>
            <a:endParaRPr lang="ru-RU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/>
              <a:t>Reports for all events</a:t>
            </a:r>
            <a:endParaRPr lang="ru-RU" sz="16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/>
              <a:t>Sales funnel</a:t>
            </a:r>
            <a:r>
              <a:rPr lang="ru-RU" sz="1600" b="1" dirty="0"/>
              <a:t> </a:t>
            </a:r>
            <a:endParaRPr lang="en-US" sz="16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Personalized desktop</a:t>
            </a:r>
            <a:endParaRPr lang="ru-RU" sz="1600" dirty="0"/>
          </a:p>
          <a:p>
            <a:endParaRPr lang="ru-RU" sz="16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700808"/>
            <a:ext cx="3931014" cy="30720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012" y="3645024"/>
            <a:ext cx="4435748" cy="255001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0" y="1052513"/>
            <a:ext cx="9144000" cy="792162"/>
          </a:xfrm>
        </p:spPr>
        <p:txBody>
          <a:bodyPr/>
          <a:lstStyle/>
          <a:p>
            <a:r>
              <a:rPr lang="en-US" b="1" dirty="0" smtClean="0">
                <a:solidFill>
                  <a:srgbClr val="254061"/>
                </a:solidFill>
              </a:rPr>
              <a:t>Live Feed</a:t>
            </a:r>
            <a:endParaRPr lang="ru-RU" b="1" dirty="0" smtClean="0">
              <a:solidFill>
                <a:srgbClr val="254061"/>
              </a:solidFill>
            </a:endParaRPr>
          </a:p>
        </p:txBody>
      </p:sp>
      <p:sp>
        <p:nvSpPr>
          <p:cNvPr id="31747" name="Объект 2"/>
          <p:cNvSpPr>
            <a:spLocks noGrp="1"/>
          </p:cNvSpPr>
          <p:nvPr>
            <p:ph idx="1"/>
          </p:nvPr>
        </p:nvSpPr>
        <p:spPr>
          <a:xfrm>
            <a:off x="179512" y="2060848"/>
            <a:ext cx="3740224" cy="3993033"/>
          </a:xfrm>
        </p:spPr>
        <p:txBody>
          <a:bodyPr/>
          <a:lstStyle/>
          <a:p>
            <a:r>
              <a:rPr lang="en-US" sz="2000" dirty="0" smtClean="0"/>
              <a:t>United feed for all intranet events, keeping everyone in tune with the pace of the company. </a:t>
            </a:r>
            <a:endParaRPr lang="ru-RU" sz="2000" dirty="0" smtClean="0"/>
          </a:p>
          <a:p>
            <a:r>
              <a:rPr lang="en-US" sz="2000" dirty="0" smtClean="0"/>
              <a:t>Updates are access-sensitive; users can choose to turn off categories of updates</a:t>
            </a:r>
            <a:r>
              <a:rPr lang="ru-RU" sz="2000" dirty="0" smtClean="0"/>
              <a:t>.</a:t>
            </a:r>
          </a:p>
          <a:p>
            <a:r>
              <a:rPr lang="en-US" sz="2000" dirty="0" smtClean="0"/>
              <a:t>Notification of changes in top task bar</a:t>
            </a:r>
            <a:r>
              <a:rPr lang="ru-RU" sz="2000" dirty="0" smtClean="0"/>
              <a:t>.</a:t>
            </a:r>
          </a:p>
          <a:p>
            <a:r>
              <a:rPr lang="en-US" sz="2000" dirty="0" smtClean="0"/>
              <a:t>Viewing and posting from mobile devices.</a:t>
            </a:r>
            <a:endParaRPr lang="ru-RU" sz="2000" dirty="0" smtClean="0"/>
          </a:p>
          <a:p>
            <a:endParaRPr lang="ru-RU" sz="20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794" y="1988840"/>
            <a:ext cx="5104383" cy="432048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0" y="1052513"/>
            <a:ext cx="9144000" cy="792162"/>
          </a:xfrm>
        </p:spPr>
        <p:txBody>
          <a:bodyPr/>
          <a:lstStyle/>
          <a:p>
            <a:r>
              <a:rPr lang="en-US" b="1" dirty="0" err="1" smtClean="0">
                <a:solidFill>
                  <a:srgbClr val="254061"/>
                </a:solidFill>
              </a:rPr>
              <a:t>Microblog</a:t>
            </a:r>
            <a:endParaRPr lang="ru-RU" b="1" dirty="0" smtClean="0">
              <a:solidFill>
                <a:srgbClr val="254061"/>
              </a:solidFill>
            </a:endParaRP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179388" y="2060575"/>
            <a:ext cx="4176588" cy="4104729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000" dirty="0" smtClean="0"/>
              <a:t>Exchange of messages among users for quick information and updates, comments, or whatever they are doing at the time. </a:t>
            </a:r>
            <a:endParaRPr lang="ru-RU" sz="2000" dirty="0" smtClean="0"/>
          </a:p>
          <a:p>
            <a:pPr marL="0" indent="0">
              <a:buFont typeface="Arial" charset="0"/>
              <a:buNone/>
              <a:defRPr/>
            </a:pPr>
            <a:endParaRPr lang="ru-RU" sz="2000" dirty="0" smtClean="0"/>
          </a:p>
          <a:p>
            <a:pPr>
              <a:defRPr/>
            </a:pPr>
            <a:r>
              <a:rPr lang="en-US" sz="2000" dirty="0" err="1" smtClean="0"/>
              <a:t>Microblogs</a:t>
            </a:r>
            <a:r>
              <a:rPr lang="en-US" sz="2000" dirty="0" smtClean="0"/>
              <a:t> for each user and workgroup</a:t>
            </a:r>
            <a:endParaRPr lang="ru-RU" sz="2000" dirty="0" smtClean="0"/>
          </a:p>
          <a:p>
            <a:pPr>
              <a:defRPr/>
            </a:pPr>
            <a:r>
              <a:rPr lang="en-US" sz="2000" dirty="0" smtClean="0"/>
              <a:t>Posts appear in the Live Feed</a:t>
            </a:r>
            <a:endParaRPr lang="ru-RU" sz="2000" dirty="0" smtClean="0"/>
          </a:p>
          <a:p>
            <a:pPr>
              <a:defRPr/>
            </a:pPr>
            <a:r>
              <a:rPr lang="en-US" sz="2000" dirty="0" smtClean="0"/>
              <a:t>Posting from mobile devices</a:t>
            </a:r>
            <a:endParaRPr lang="ru-RU" sz="2000" dirty="0" smtClean="0"/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988840"/>
            <a:ext cx="4208636" cy="309634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0" y="1052513"/>
            <a:ext cx="9144000" cy="792162"/>
          </a:xfrm>
        </p:spPr>
        <p:txBody>
          <a:bodyPr/>
          <a:lstStyle/>
          <a:p>
            <a:r>
              <a:rPr lang="en-US" b="1" dirty="0" smtClean="0">
                <a:solidFill>
                  <a:srgbClr val="254061"/>
                </a:solidFill>
              </a:rPr>
              <a:t>Document Management</a:t>
            </a:r>
            <a:endParaRPr lang="ru-RU" b="1" dirty="0" smtClean="0">
              <a:solidFill>
                <a:srgbClr val="254061"/>
              </a:solidFill>
            </a:endParaRPr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179389" y="2205038"/>
            <a:ext cx="4019550" cy="3921125"/>
          </a:xfrm>
        </p:spPr>
        <p:txBody>
          <a:bodyPr/>
          <a:lstStyle/>
          <a:p>
            <a:r>
              <a:rPr lang="en-US" sz="2000" dirty="0" smtClean="0"/>
              <a:t>New interface</a:t>
            </a:r>
            <a:endParaRPr lang="ru-RU" sz="2000" dirty="0" smtClean="0"/>
          </a:p>
          <a:p>
            <a:r>
              <a:rPr lang="en-US" sz="2000" dirty="0" smtClean="0"/>
              <a:t>Version history</a:t>
            </a:r>
            <a:endParaRPr lang="ru-RU" sz="2000" dirty="0" smtClean="0"/>
          </a:p>
          <a:p>
            <a:r>
              <a:rPr lang="en-US" sz="2000" dirty="0" smtClean="0"/>
              <a:t>Recycle bin</a:t>
            </a:r>
            <a:endParaRPr lang="ru-RU" sz="2000" dirty="0" smtClean="0"/>
          </a:p>
          <a:p>
            <a:r>
              <a:rPr lang="en-US" sz="2000" dirty="0" smtClean="0"/>
              <a:t>Detail page for each document</a:t>
            </a:r>
            <a:endParaRPr lang="ru-RU" sz="2000" dirty="0" smtClean="0"/>
          </a:p>
          <a:p>
            <a:r>
              <a:rPr lang="en-US" sz="2000" dirty="0" smtClean="0"/>
              <a:t>Bulk upload</a:t>
            </a:r>
            <a:endParaRPr lang="ru-RU" sz="2000" dirty="0" smtClean="0"/>
          </a:p>
          <a:p>
            <a:r>
              <a:rPr lang="en-US" sz="2000" dirty="0" smtClean="0"/>
              <a:t>Indexed by enterprise search and search suggestions</a:t>
            </a:r>
            <a:endParaRPr lang="ru-RU" sz="2000" dirty="0" smtClean="0"/>
          </a:p>
          <a:p>
            <a:r>
              <a:rPr lang="en-US" sz="2000" dirty="0" smtClean="0"/>
              <a:t>Full two-way integration with Microsoft </a:t>
            </a:r>
            <a:endParaRPr lang="ru-RU" sz="20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40632"/>
            <a:ext cx="4788024" cy="23200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868" y="3717032"/>
            <a:ext cx="3696479" cy="226464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0" y="1052513"/>
            <a:ext cx="9144000" cy="792162"/>
          </a:xfrm>
        </p:spPr>
        <p:txBody>
          <a:bodyPr/>
          <a:lstStyle/>
          <a:p>
            <a:r>
              <a:rPr lang="en-US" b="1" dirty="0" smtClean="0">
                <a:solidFill>
                  <a:srgbClr val="254061"/>
                </a:solidFill>
              </a:rPr>
              <a:t>Department Intranets</a:t>
            </a:r>
            <a:endParaRPr lang="ru-RU" b="1" dirty="0" smtClean="0">
              <a:solidFill>
                <a:srgbClr val="254061"/>
              </a:solidFill>
            </a:endParaRPr>
          </a:p>
        </p:txBody>
      </p:sp>
      <p:sp>
        <p:nvSpPr>
          <p:cNvPr id="34819" name="Объект 2"/>
          <p:cNvSpPr>
            <a:spLocks noGrp="1"/>
          </p:cNvSpPr>
          <p:nvPr>
            <p:ph idx="1"/>
          </p:nvPr>
        </p:nvSpPr>
        <p:spPr>
          <a:xfrm>
            <a:off x="457200" y="1887538"/>
            <a:ext cx="8229600" cy="93662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z="2000" dirty="0" smtClean="0"/>
              <a:t>Each department or division can now have a partitioned intranet with integration into the global intranet to the degree desired. </a:t>
            </a:r>
            <a:endParaRPr lang="ru-RU" sz="20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636912"/>
            <a:ext cx="6660232" cy="385459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0" y="1052513"/>
            <a:ext cx="9144000" cy="792162"/>
          </a:xfrm>
        </p:spPr>
        <p:txBody>
          <a:bodyPr/>
          <a:lstStyle/>
          <a:p>
            <a:r>
              <a:rPr lang="en-US" b="1" dirty="0" smtClean="0">
                <a:solidFill>
                  <a:srgbClr val="254061"/>
                </a:solidFill>
              </a:rPr>
              <a:t>Mobile apps</a:t>
            </a:r>
            <a:endParaRPr lang="ru-RU" b="1" dirty="0" smtClean="0">
              <a:solidFill>
                <a:srgbClr val="254061"/>
              </a:solidFill>
            </a:endParaRP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4572000" y="2762799"/>
            <a:ext cx="4392488" cy="1458289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000" b="1" dirty="0" smtClean="0"/>
              <a:t>Mobile web apps, </a:t>
            </a:r>
            <a:r>
              <a:rPr lang="en-US" sz="2000" dirty="0" smtClean="0"/>
              <a:t>created on the basis of </a:t>
            </a:r>
            <a:r>
              <a:rPr lang="en-US" sz="2000" dirty="0" err="1" smtClean="0"/>
              <a:t>BitrixMobile</a:t>
            </a:r>
            <a:r>
              <a:rPr lang="en-US" sz="2000" dirty="0" smtClean="0"/>
              <a:t> technology</a:t>
            </a:r>
            <a:r>
              <a:rPr lang="ru-RU" sz="2000" dirty="0" smtClean="0"/>
              <a:t>,</a:t>
            </a:r>
            <a:r>
              <a:rPr lang="en-US" sz="2000" dirty="0" smtClean="0"/>
              <a:t> allow mobile access to the intranet.  Custom apps can be developed using </a:t>
            </a:r>
            <a:r>
              <a:rPr lang="en-US" sz="2000" dirty="0" err="1" smtClean="0"/>
              <a:t>BitrixMobile</a:t>
            </a:r>
            <a:r>
              <a:rPr lang="en-US" sz="2000" dirty="0" smtClean="0"/>
              <a:t>.</a:t>
            </a:r>
            <a:endParaRPr lang="ru-RU" sz="20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1" y="1844824"/>
            <a:ext cx="2409754" cy="3852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7"/>
            <a:ext cx="2410021" cy="385242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0" y="1163662"/>
            <a:ext cx="9144000" cy="792162"/>
          </a:xfrm>
        </p:spPr>
        <p:txBody>
          <a:bodyPr/>
          <a:lstStyle/>
          <a:p>
            <a:r>
              <a:rPr lang="en-US" b="1" dirty="0" smtClean="0">
                <a:solidFill>
                  <a:srgbClr val="254061"/>
                </a:solidFill>
              </a:rPr>
              <a:t>Integration with Microsoft</a:t>
            </a:r>
            <a:endParaRPr lang="ru-RU" b="1" dirty="0" smtClean="0">
              <a:solidFill>
                <a:srgbClr val="254061"/>
              </a:solidFill>
            </a:endParaRPr>
          </a:p>
        </p:txBody>
      </p:sp>
      <p:sp>
        <p:nvSpPr>
          <p:cNvPr id="36867" name="Объект 2"/>
          <p:cNvSpPr>
            <a:spLocks noGrp="1"/>
          </p:cNvSpPr>
          <p:nvPr>
            <p:ph idx="1"/>
          </p:nvPr>
        </p:nvSpPr>
        <p:spPr>
          <a:xfrm>
            <a:off x="4703301" y="2397770"/>
            <a:ext cx="3988807" cy="3456384"/>
          </a:xfrm>
        </p:spPr>
        <p:txBody>
          <a:bodyPr/>
          <a:lstStyle/>
          <a:p>
            <a:r>
              <a:rPr lang="en-US" sz="1800" dirty="0" smtClean="0"/>
              <a:t>Connector with MS Exchange</a:t>
            </a:r>
            <a:r>
              <a:rPr lang="ru-RU" sz="1800" dirty="0" smtClean="0"/>
              <a:t>  </a:t>
            </a:r>
            <a:r>
              <a:rPr lang="en-US" sz="1800" dirty="0" smtClean="0"/>
              <a:t>Server</a:t>
            </a:r>
            <a:r>
              <a:rPr lang="ru-RU" sz="1800" dirty="0" smtClean="0"/>
              <a:t> 2007/2010</a:t>
            </a:r>
          </a:p>
          <a:p>
            <a:r>
              <a:rPr lang="en-US" sz="1800" dirty="0" smtClean="0"/>
              <a:t>Connector with MS SharePoint</a:t>
            </a:r>
            <a:endParaRPr lang="ru-RU" sz="1800" dirty="0" smtClean="0"/>
          </a:p>
          <a:p>
            <a:r>
              <a:rPr lang="en-US" sz="1800" dirty="0" smtClean="0"/>
              <a:t>Integration with</a:t>
            </a:r>
            <a:r>
              <a:rPr lang="ru-RU" sz="1800" dirty="0" smtClean="0"/>
              <a:t> MS Exchange Web Mail</a:t>
            </a:r>
          </a:p>
          <a:p>
            <a:r>
              <a:rPr lang="en-US" sz="1800" dirty="0" smtClean="0"/>
              <a:t>Improved integration with </a:t>
            </a:r>
            <a:r>
              <a:rPr lang="ru-RU" sz="1800" dirty="0" smtClean="0"/>
              <a:t>Active Directory </a:t>
            </a:r>
            <a:r>
              <a:rPr lang="en-US" sz="1800" dirty="0" smtClean="0"/>
              <a:t>and</a:t>
            </a:r>
            <a:r>
              <a:rPr lang="ru-RU" sz="1800" dirty="0" smtClean="0"/>
              <a:t> MS </a:t>
            </a:r>
            <a:r>
              <a:rPr lang="ru-RU" sz="1800" dirty="0" err="1" smtClean="0"/>
              <a:t>Office</a:t>
            </a:r>
            <a:endParaRPr lang="en-US" sz="18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/>
              <a:t>Connector </a:t>
            </a:r>
            <a:r>
              <a:rPr lang="en-US" sz="1800" dirty="0"/>
              <a:t>with</a:t>
            </a:r>
            <a:r>
              <a:rPr lang="ru-RU" sz="1800" dirty="0"/>
              <a:t> MS </a:t>
            </a:r>
            <a:r>
              <a:rPr lang="ru-RU" sz="1800" dirty="0" err="1"/>
              <a:t>Exchange</a:t>
            </a:r>
            <a:r>
              <a:rPr lang="ru-RU" sz="1800" dirty="0"/>
              <a:t>  </a:t>
            </a:r>
            <a:r>
              <a:rPr lang="ru-RU" sz="1800" dirty="0" err="1"/>
              <a:t>Server</a:t>
            </a:r>
            <a:r>
              <a:rPr lang="ru-RU" sz="1800" dirty="0"/>
              <a:t> 2007/2010 </a:t>
            </a:r>
            <a:r>
              <a:rPr lang="en-US" sz="1800" dirty="0"/>
              <a:t>provides two-way integration of calendars and tasks with import of </a:t>
            </a:r>
            <a:r>
              <a:rPr lang="en-US" sz="1800" dirty="0" smtClean="0"/>
              <a:t>contacts</a:t>
            </a:r>
            <a:r>
              <a:rPr lang="ru-RU" sz="1800" dirty="0" smtClean="0"/>
              <a:t>.</a:t>
            </a:r>
          </a:p>
        </p:txBody>
      </p:sp>
      <p:pic>
        <p:nvPicPr>
          <p:cNvPr id="4" name="Grafik 8" descr="microsoft-integration_3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230637"/>
            <a:ext cx="4446473" cy="379065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4312" y="1182688"/>
            <a:ext cx="8460432" cy="5588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Bitrix Intranet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spectrum of services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421821"/>
            <a:ext cx="3959225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Vertical Communications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ru-RU" dirty="0"/>
          </a:p>
          <a:p>
            <a:pPr marL="3556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Tasks with reports</a:t>
            </a:r>
          </a:p>
          <a:p>
            <a:pPr marL="3556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Company news</a:t>
            </a:r>
            <a:endParaRPr lang="ru-RU" dirty="0"/>
          </a:p>
          <a:p>
            <a:pPr marL="3556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Employee directory</a:t>
            </a:r>
          </a:p>
          <a:p>
            <a:pPr marL="3556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Records management</a:t>
            </a:r>
          </a:p>
          <a:p>
            <a:pPr marL="3556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Photo and video galleries</a:t>
            </a:r>
          </a:p>
          <a:p>
            <a:pPr marL="3556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Absence chart</a:t>
            </a:r>
          </a:p>
          <a:p>
            <a:pPr marL="3556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Enterprise search with suggestions</a:t>
            </a:r>
            <a:r>
              <a:rPr lang="ru-RU" dirty="0" smtClean="0"/>
              <a:t> </a:t>
            </a:r>
            <a:endParaRPr lang="ru-RU" dirty="0"/>
          </a:p>
          <a:p>
            <a:pPr marL="3556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Online training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59859" y="2432933"/>
            <a:ext cx="3905572" cy="3516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Horizontal Communications</a:t>
            </a:r>
          </a:p>
          <a:p>
            <a:pPr>
              <a:defRPr/>
            </a:pPr>
            <a:endParaRPr lang="ru-RU" dirty="0"/>
          </a:p>
          <a:p>
            <a:pPr marL="27305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Workgroups</a:t>
            </a:r>
            <a:endParaRPr lang="ru-RU" dirty="0"/>
          </a:p>
          <a:p>
            <a:pPr marL="27305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Document sharing</a:t>
            </a:r>
            <a:endParaRPr lang="ru-RU" dirty="0" smtClean="0"/>
          </a:p>
          <a:p>
            <a:pPr marL="27305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Wiki</a:t>
            </a:r>
          </a:p>
          <a:p>
            <a:pPr marL="27305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Calendaring and event planning</a:t>
            </a:r>
            <a:endParaRPr lang="ru-RU" dirty="0"/>
          </a:p>
          <a:p>
            <a:pPr marL="27305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Instant messenger</a:t>
            </a:r>
            <a:endParaRPr lang="ru-RU" dirty="0"/>
          </a:p>
          <a:p>
            <a:pPr marL="27305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Online indicator</a:t>
            </a:r>
            <a:endParaRPr lang="ru-RU" dirty="0"/>
          </a:p>
          <a:p>
            <a:pPr marL="27305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Extranet</a:t>
            </a:r>
            <a:endParaRPr lang="ru-RU" dirty="0"/>
          </a:p>
          <a:p>
            <a:pPr marL="27305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ru-RU" dirty="0" smtClean="0"/>
              <a:t>Send&amp;Save </a:t>
            </a:r>
            <a:r>
              <a:rPr lang="ru-RU" dirty="0"/>
              <a:t>SMTP </a:t>
            </a:r>
            <a:r>
              <a:rPr lang="en-US" dirty="0" smtClean="0"/>
              <a:t>server</a:t>
            </a:r>
            <a:endParaRPr lang="ru-RU" dirty="0"/>
          </a:p>
          <a:p>
            <a:pPr marL="27305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much more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70071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0" y="1310233"/>
            <a:ext cx="9144000" cy="792162"/>
          </a:xfrm>
        </p:spPr>
        <p:txBody>
          <a:bodyPr/>
          <a:lstStyle/>
          <a:p>
            <a:r>
              <a:rPr lang="en-US" b="1" dirty="0" smtClean="0">
                <a:solidFill>
                  <a:srgbClr val="254061"/>
                </a:solidFill>
              </a:rPr>
              <a:t>Integration with</a:t>
            </a:r>
            <a:r>
              <a:rPr lang="ru-RU" b="1" dirty="0" smtClean="0">
                <a:solidFill>
                  <a:srgbClr val="254061"/>
                </a:solidFill>
              </a:rPr>
              <a:t> </a:t>
            </a:r>
            <a:r>
              <a:rPr lang="en-US" b="1" dirty="0" smtClean="0">
                <a:solidFill>
                  <a:srgbClr val="254061"/>
                </a:solidFill>
              </a:rPr>
              <a:t>Apple and Google</a:t>
            </a:r>
            <a:endParaRPr lang="ru-RU" b="1" dirty="0" smtClean="0">
              <a:solidFill>
                <a:srgbClr val="254061"/>
              </a:solidFill>
            </a:endParaRPr>
          </a:p>
        </p:txBody>
      </p:sp>
      <p:sp>
        <p:nvSpPr>
          <p:cNvPr id="37891" name="Объект 2"/>
          <p:cNvSpPr>
            <a:spLocks noGrp="1"/>
          </p:cNvSpPr>
          <p:nvPr>
            <p:ph idx="1"/>
          </p:nvPr>
        </p:nvSpPr>
        <p:spPr>
          <a:xfrm>
            <a:off x="408484" y="2615580"/>
            <a:ext cx="5081984" cy="2944366"/>
          </a:xfrm>
        </p:spPr>
        <p:txBody>
          <a:bodyPr/>
          <a:lstStyle/>
          <a:p>
            <a:r>
              <a:rPr lang="en-US" sz="1800" dirty="0" smtClean="0"/>
              <a:t>With the newly-developed support for </a:t>
            </a:r>
            <a:r>
              <a:rPr lang="ru-RU" sz="1800" dirty="0" smtClean="0"/>
              <a:t> CalDAV</a:t>
            </a:r>
            <a:r>
              <a:rPr lang="en-US" sz="1800" dirty="0" smtClean="0"/>
              <a:t> formats</a:t>
            </a:r>
            <a:r>
              <a:rPr lang="ru-RU" sz="1800" dirty="0" smtClean="0"/>
              <a:t>, Google </a:t>
            </a:r>
            <a:r>
              <a:rPr lang="en-US" sz="1800" dirty="0" smtClean="0"/>
              <a:t>calendars can now be shared in the intranet and accessed and modified from Android devices with synchronization. 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/>
              <a:t>Support of </a:t>
            </a:r>
            <a:r>
              <a:rPr lang="ru-RU" sz="1800" dirty="0" err="1"/>
              <a:t>CardDAV</a:t>
            </a:r>
            <a:r>
              <a:rPr lang="ru-RU" sz="1800" dirty="0"/>
              <a:t> </a:t>
            </a:r>
            <a:r>
              <a:rPr lang="en-US" sz="1800" dirty="0"/>
              <a:t>and</a:t>
            </a:r>
            <a:r>
              <a:rPr lang="ru-RU" sz="1800" dirty="0"/>
              <a:t> </a:t>
            </a:r>
            <a:r>
              <a:rPr lang="ru-RU" sz="1800" dirty="0" err="1"/>
              <a:t>CalDAV</a:t>
            </a:r>
            <a:r>
              <a:rPr lang="en-US" sz="1800" dirty="0"/>
              <a:t> allows calendar sharing with devices using Mac OS X, </a:t>
            </a:r>
            <a:r>
              <a:rPr lang="en-US" sz="1800" dirty="0" err="1"/>
              <a:t>iPad</a:t>
            </a:r>
            <a:r>
              <a:rPr lang="en-US" sz="1800" dirty="0"/>
              <a:t>, and iPhone with two-way data exchange and contact export from the intranet</a:t>
            </a: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</p:txBody>
      </p:sp>
      <p:pic>
        <p:nvPicPr>
          <p:cNvPr id="5" name="Grafik 5" descr="apple-google-integration_3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2420888"/>
            <a:ext cx="3524250" cy="33337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1508125"/>
            <a:ext cx="904398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800" b="1" kern="0" dirty="0">
                <a:solidFill>
                  <a:srgbClr val="183F6E"/>
                </a:solidFill>
                <a:latin typeface="+mj-lt"/>
                <a:ea typeface="+mj-ea"/>
                <a:cs typeface="+mj-cs"/>
              </a:rPr>
              <a:t>Bitrix Web-cluster</a:t>
            </a:r>
            <a:r>
              <a:rPr lang="en-US" sz="800" b="1" kern="0" dirty="0">
                <a:solidFill>
                  <a:srgbClr val="183F6E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800" b="1" kern="0" dirty="0">
                <a:solidFill>
                  <a:srgbClr val="183F6E"/>
                </a:solidFill>
                <a:latin typeface="+mj-lt"/>
                <a:ea typeface="+mj-ea"/>
                <a:cs typeface="+mj-cs"/>
              </a:rPr>
            </a:br>
            <a:r>
              <a:rPr lang="en-US" sz="800" b="1" kern="0" dirty="0">
                <a:solidFill>
                  <a:srgbClr val="183F6E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800" b="1" kern="0" dirty="0">
                <a:solidFill>
                  <a:srgbClr val="183F6E"/>
                </a:solidFill>
                <a:latin typeface="+mj-lt"/>
                <a:ea typeface="+mj-ea"/>
                <a:cs typeface="+mj-cs"/>
              </a:rPr>
            </a:br>
            <a:r>
              <a:rPr lang="en-US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Both existing and new web projects based on applicable editions of Bitrix Site Manager can be distributed among several interchangeable servers using Bitrix Web-cluster.</a:t>
            </a:r>
            <a:r>
              <a:rPr lang="en-US" sz="2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2600" b="1" kern="0" dirty="0">
              <a:solidFill>
                <a:srgbClr val="183F6E"/>
              </a:solidFill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12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040" y="2938820"/>
            <a:ext cx="3788640" cy="3161131"/>
          </a:xfrm>
          <a:prstGeom prst="roundRect">
            <a:avLst>
              <a:gd name="adj" fmla="val 377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13" name="TextBox 12"/>
          <p:cNvSpPr txBox="1"/>
          <p:nvPr/>
        </p:nvSpPr>
        <p:spPr>
          <a:xfrm>
            <a:off x="4186238" y="2805113"/>
            <a:ext cx="4706937" cy="3792537"/>
          </a:xfrm>
          <a:prstGeom prst="rect">
            <a:avLst/>
          </a:prstGeom>
          <a:noFill/>
        </p:spPr>
        <p:txBody>
          <a:bodyPr lIns="82945" tIns="41473" rIns="82945" bIns="41473">
            <a:spAutoFit/>
          </a:bodyPr>
          <a:lstStyle/>
          <a:p>
            <a:pPr>
              <a:defRPr/>
            </a:pPr>
            <a:r>
              <a:rPr lang="en-US" b="1" dirty="0"/>
              <a:t>Bitrix Web-cluster enables:</a:t>
            </a:r>
            <a:endParaRPr lang="ru-RU" b="1" dirty="0"/>
          </a:p>
          <a:p>
            <a:pPr>
              <a:defRPr/>
            </a:pPr>
            <a:endParaRPr lang="ru-RU" b="1" dirty="0"/>
          </a:p>
          <a:p>
            <a:pPr marL="414726" indent="-414726">
              <a:spcBef>
                <a:spcPts val="544"/>
              </a:spcBef>
              <a:spcAft>
                <a:spcPts val="544"/>
              </a:spcAft>
              <a:buFont typeface="+mj-lt"/>
              <a:buAutoNum type="arabicPeriod"/>
              <a:defRPr/>
            </a:pPr>
            <a:r>
              <a:rPr lang="en-US" b="1" dirty="0"/>
              <a:t>High availability clusters.  </a:t>
            </a:r>
            <a:r>
              <a:rPr lang="en-US" dirty="0"/>
              <a:t>Redundancy in clusters maintains site availability during a server fail event.</a:t>
            </a:r>
            <a:endParaRPr lang="ru-RU" dirty="0"/>
          </a:p>
          <a:p>
            <a:pPr marL="414726" indent="-414726">
              <a:spcBef>
                <a:spcPts val="544"/>
              </a:spcBef>
              <a:spcAft>
                <a:spcPts val="544"/>
              </a:spcAft>
              <a:buFont typeface="+mj-lt"/>
              <a:buAutoNum type="arabicPeriod"/>
              <a:defRPr/>
            </a:pPr>
            <a:r>
              <a:rPr lang="en-US" b="1" dirty="0"/>
              <a:t>High performance clusters. </a:t>
            </a:r>
            <a:r>
              <a:rPr lang="en-US" dirty="0"/>
              <a:t>Traffic spikes or other load peaks are countered by the addition of more server resources.</a:t>
            </a:r>
            <a:endParaRPr lang="en-US" b="1" dirty="0"/>
          </a:p>
          <a:p>
            <a:pPr marL="414726" indent="-414726">
              <a:spcBef>
                <a:spcPts val="544"/>
              </a:spcBef>
              <a:spcAft>
                <a:spcPts val="544"/>
              </a:spcAft>
              <a:buFont typeface="+mj-lt"/>
              <a:buAutoNum type="arabicPeriod"/>
              <a:defRPr/>
            </a:pPr>
            <a:r>
              <a:rPr lang="en-US" b="1" dirty="0"/>
              <a:t>Balancing of load, traffic, and data storage among several servers. </a:t>
            </a:r>
            <a:endParaRPr lang="ru-RU" b="1" dirty="0"/>
          </a:p>
          <a:p>
            <a:pPr>
              <a:defRPr/>
            </a:pPr>
            <a:endParaRPr lang="ru-RU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0" y="1307852"/>
            <a:ext cx="9144000" cy="792162"/>
          </a:xfrm>
        </p:spPr>
        <p:txBody>
          <a:bodyPr/>
          <a:lstStyle/>
          <a:p>
            <a:r>
              <a:rPr lang="en-US" b="1" dirty="0" smtClean="0">
                <a:solidFill>
                  <a:srgbClr val="254061"/>
                </a:solidFill>
              </a:rPr>
              <a:t>Bitrix Intranet:  </a:t>
            </a:r>
            <a:r>
              <a:rPr lang="en-US" b="1" dirty="0" err="1" smtClean="0">
                <a:solidFill>
                  <a:srgbClr val="254061"/>
                </a:solidFill>
              </a:rPr>
              <a:t>BizPace</a:t>
            </a:r>
            <a:r>
              <a:rPr lang="en-US" b="1" dirty="0" smtClean="0">
                <a:solidFill>
                  <a:srgbClr val="254061"/>
                </a:solidFill>
              </a:rPr>
              <a:t> Enterprise</a:t>
            </a:r>
            <a:endParaRPr lang="ru-RU" b="1" dirty="0" smtClean="0">
              <a:solidFill>
                <a:srgbClr val="254061"/>
              </a:solidFill>
            </a:endParaRPr>
          </a:p>
        </p:txBody>
      </p:sp>
      <p:sp>
        <p:nvSpPr>
          <p:cNvPr id="40963" name="Объект 2"/>
          <p:cNvSpPr>
            <a:spLocks noGrp="1"/>
          </p:cNvSpPr>
          <p:nvPr>
            <p:ph idx="1"/>
          </p:nvPr>
        </p:nvSpPr>
        <p:spPr>
          <a:xfrm>
            <a:off x="3203848" y="2132856"/>
            <a:ext cx="5688632" cy="388843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000" dirty="0" smtClean="0"/>
              <a:t>The new edition of Bitrix Intranet contains 2 modules that are not included in regular </a:t>
            </a:r>
            <a:r>
              <a:rPr lang="en-US" sz="2000" dirty="0" err="1" smtClean="0"/>
              <a:t>BizPace</a:t>
            </a:r>
            <a:r>
              <a:rPr lang="en-US" sz="2000" dirty="0" smtClean="0"/>
              <a:t>.  The modules do not contain user-related functionality, but rather provide much-needed features for high-value intranets.</a:t>
            </a:r>
            <a:endParaRPr lang="ru-RU" sz="2000" dirty="0" smtClean="0"/>
          </a:p>
          <a:p>
            <a:r>
              <a:rPr lang="en-US" sz="2000" dirty="0" smtClean="0"/>
              <a:t>Department Intranets</a:t>
            </a:r>
            <a:endParaRPr lang="ru-RU" sz="2000" dirty="0" smtClean="0"/>
          </a:p>
          <a:p>
            <a:r>
              <a:rPr lang="en-US" sz="2000" dirty="0" smtClean="0"/>
              <a:t>Web Cluster</a:t>
            </a:r>
          </a:p>
          <a:p>
            <a:endParaRPr lang="ru-RU" sz="2000" dirty="0" smtClean="0"/>
          </a:p>
          <a:p>
            <a:pPr marL="0" indent="0">
              <a:buFont typeface="Arial" charset="0"/>
              <a:buNone/>
            </a:pPr>
            <a:r>
              <a:rPr lang="en-US" sz="2200" b="1" dirty="0" smtClean="0"/>
              <a:t>Pricing starts at $9990</a:t>
            </a:r>
            <a:endParaRPr lang="ru-RU" sz="2200" b="1" dirty="0" smtClean="0"/>
          </a:p>
          <a:p>
            <a:pPr marL="0" indent="0">
              <a:buNone/>
            </a:pPr>
            <a:r>
              <a:rPr lang="en-US" sz="1600" dirty="0" smtClean="0"/>
              <a:t>Clients currently using </a:t>
            </a:r>
            <a:r>
              <a:rPr lang="en-US" sz="1600" dirty="0" err="1" smtClean="0"/>
              <a:t>BizPace</a:t>
            </a:r>
            <a:r>
              <a:rPr lang="en-US" sz="1600" dirty="0" smtClean="0"/>
              <a:t> with an active subscription to updates can upgrade to </a:t>
            </a:r>
            <a:r>
              <a:rPr lang="en-US" sz="1600" dirty="0" err="1" smtClean="0"/>
              <a:t>BizPace</a:t>
            </a:r>
            <a:r>
              <a:rPr lang="en-US" sz="1600" dirty="0" smtClean="0"/>
              <a:t> Enterprise at no charge for a limited time. </a:t>
            </a:r>
            <a:endParaRPr lang="ru-RU" sz="1600" b="1" dirty="0" smtClean="0"/>
          </a:p>
        </p:txBody>
      </p:sp>
      <p:pic>
        <p:nvPicPr>
          <p:cNvPr id="4" name="Grafik 5" descr="vista-box-bizpace-enterprise_5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2132856"/>
            <a:ext cx="3023257" cy="388843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0"/>
          <p:cNvSpPr txBox="1">
            <a:spLocks noChangeArrowheads="1"/>
          </p:cNvSpPr>
          <p:nvPr/>
        </p:nvSpPr>
        <p:spPr bwMode="auto">
          <a:xfrm>
            <a:off x="0" y="1628800"/>
            <a:ext cx="91440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2800" dirty="0"/>
              <a:t>Bitrix </a:t>
            </a:r>
            <a:r>
              <a:rPr lang="de-DE" sz="2800" smtClean="0"/>
              <a:t>Intranet Portal Homepage</a:t>
            </a:r>
            <a:r>
              <a:rPr lang="de-DE" sz="2800" dirty="0"/>
              <a:t>: </a:t>
            </a:r>
            <a:r>
              <a:rPr lang="de-DE" sz="2800" dirty="0">
                <a:hlinkClick r:id="rId2"/>
              </a:rPr>
              <a:t>http://www.bitrixsoft.com/products/intranet</a:t>
            </a:r>
            <a:r>
              <a:rPr lang="de-DE" sz="2800" dirty="0" smtClean="0">
                <a:hlinkClick r:id="rId2"/>
              </a:rPr>
              <a:t>/</a:t>
            </a:r>
            <a:endParaRPr lang="de-DE" sz="2800" dirty="0" smtClean="0"/>
          </a:p>
          <a:p>
            <a:pPr algn="ctr" eaLnBrk="1" hangingPunct="1"/>
            <a:endParaRPr lang="en-US" sz="2800" dirty="0">
              <a:cs typeface="Arial" charset="0"/>
            </a:endParaRPr>
          </a:p>
          <a:p>
            <a:pPr algn="ctr" eaLnBrk="1" hangingPunct="1"/>
            <a:r>
              <a:rPr lang="en-US" sz="2800" dirty="0">
                <a:cs typeface="Arial" charset="0"/>
              </a:rPr>
              <a:t>Download the newest </a:t>
            </a:r>
            <a:r>
              <a:rPr lang="en-US" sz="2800" b="1" dirty="0" smtClean="0"/>
              <a:t>9</a:t>
            </a:r>
            <a:r>
              <a:rPr lang="en-US" sz="2800" b="1" dirty="0" smtClean="0">
                <a:cs typeface="Arial" charset="0"/>
              </a:rPr>
              <a:t>0-day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>
                <a:cs typeface="Arial" charset="0"/>
              </a:rPr>
              <a:t>trial</a:t>
            </a:r>
            <a:r>
              <a:rPr lang="ru-RU" sz="2800" dirty="0">
                <a:cs typeface="Arial" charset="0"/>
              </a:rPr>
              <a:t>:</a:t>
            </a:r>
          </a:p>
          <a:p>
            <a:pPr algn="ctr" eaLnBrk="1" hangingPunct="1"/>
            <a:r>
              <a:rPr lang="en-US" sz="2800" dirty="0">
                <a:hlinkClick r:id="rId3"/>
              </a:rPr>
              <a:t>http://</a:t>
            </a:r>
            <a:r>
              <a:rPr lang="en-US" sz="2800" dirty="0" smtClean="0">
                <a:hlinkClick r:id="rId3"/>
              </a:rPr>
              <a:t>www.bitrixsoft.com/products/intranet/demo.php</a:t>
            </a:r>
            <a:endParaRPr lang="en-US" sz="2800" dirty="0" smtClean="0"/>
          </a:p>
          <a:p>
            <a:pPr algn="ctr" eaLnBrk="1" hangingPunct="1"/>
            <a:endParaRPr lang="ru-RU" sz="2800" dirty="0">
              <a:cs typeface="Arial" charset="0"/>
            </a:endParaRPr>
          </a:p>
          <a:p>
            <a:pPr algn="ctr" eaLnBrk="1" hangingPunct="1"/>
            <a:r>
              <a:rPr lang="en-US" sz="2800" dirty="0">
                <a:cs typeface="Arial" charset="0"/>
              </a:rPr>
              <a:t>Online demo</a:t>
            </a:r>
            <a:r>
              <a:rPr lang="ru-RU" sz="2800" dirty="0">
                <a:cs typeface="Arial" charset="0"/>
              </a:rPr>
              <a:t>:</a:t>
            </a:r>
          </a:p>
          <a:p>
            <a:pPr algn="ctr" eaLnBrk="1" hangingPunct="1"/>
            <a:r>
              <a:rPr lang="en-US" sz="2800" dirty="0">
                <a:hlinkClick r:id="rId4"/>
              </a:rPr>
              <a:t>http://</a:t>
            </a:r>
            <a:r>
              <a:rPr lang="en-US" sz="2800" dirty="0" smtClean="0">
                <a:hlinkClick r:id="rId4"/>
              </a:rPr>
              <a:t>www.bitrixsoft.com/download/intranet/index.php</a:t>
            </a:r>
            <a:endParaRPr lang="en-US" sz="2800" dirty="0" smtClean="0"/>
          </a:p>
          <a:p>
            <a:pPr algn="ctr" eaLnBrk="1" hangingPunct="1"/>
            <a:endParaRPr lang="en-US" sz="2800" dirty="0"/>
          </a:p>
          <a:p>
            <a:pPr algn="ctr" eaLnBrk="1" hangingPunct="1"/>
            <a:r>
              <a:rPr lang="en-US" sz="2800" dirty="0" smtClean="0">
                <a:cs typeface="Arial" charset="0"/>
              </a:rPr>
              <a:t> </a:t>
            </a:r>
            <a:endParaRPr lang="en-US" sz="28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71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90A9DE-BF4C-46D6-968D-56E1B12F4F08}" type="slidenum">
              <a:rPr lang="ru-RU" smtClean="0">
                <a:latin typeface="Calibri" pitchFamily="34" charset="0"/>
              </a:rPr>
              <a:pPr eaLnBrk="1" hangingPunct="1"/>
              <a:t>24</a:t>
            </a:fld>
            <a:endParaRPr lang="ru-RU" smtClean="0">
              <a:latin typeface="Calibri" pitchFamily="34" charset="0"/>
            </a:endParaRPr>
          </a:p>
        </p:txBody>
      </p:sp>
      <p:pic>
        <p:nvPicPr>
          <p:cNvPr id="2048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63" y="4868863"/>
            <a:ext cx="1270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78375"/>
            <a:ext cx="1270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Прямоугольник 5"/>
          <p:cNvSpPr>
            <a:spLocks noChangeArrowheads="1"/>
          </p:cNvSpPr>
          <p:nvPr/>
        </p:nvSpPr>
        <p:spPr bwMode="auto">
          <a:xfrm>
            <a:off x="1546225" y="4775200"/>
            <a:ext cx="269081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/>
              <a:t>Stephen Ankenman</a:t>
            </a:r>
            <a:r>
              <a:rPr lang="en-US"/>
              <a:t/>
            </a:r>
            <a:br>
              <a:rPr lang="en-US"/>
            </a:br>
            <a:r>
              <a:rPr lang="en-US"/>
              <a:t>Regional Director,</a:t>
            </a:r>
            <a:br>
              <a:rPr lang="en-US"/>
            </a:br>
            <a:r>
              <a:rPr lang="en-US"/>
              <a:t>US &amp; Canada</a:t>
            </a:r>
          </a:p>
          <a:p>
            <a:endParaRPr lang="en-US"/>
          </a:p>
          <a:p>
            <a:r>
              <a:rPr lang="en-US">
                <a:hlinkClick r:id="rId4"/>
              </a:rPr>
              <a:t>stephen@bitrixsoft.com</a:t>
            </a:r>
            <a:endParaRPr lang="en-US"/>
          </a:p>
        </p:txBody>
      </p:sp>
      <p:sp>
        <p:nvSpPr>
          <p:cNvPr id="20486" name="Прямоугольник 7"/>
          <p:cNvSpPr>
            <a:spLocks noChangeArrowheads="1"/>
          </p:cNvSpPr>
          <p:nvPr/>
        </p:nvSpPr>
        <p:spPr bwMode="auto">
          <a:xfrm>
            <a:off x="6011863" y="4781550"/>
            <a:ext cx="26638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/>
              <a:t>Nikolay Shulgin</a:t>
            </a:r>
            <a:r>
              <a:rPr lang="en-US"/>
              <a:t/>
            </a:r>
            <a:br>
              <a:rPr lang="en-US"/>
            </a:br>
            <a:r>
              <a:rPr lang="en-US"/>
              <a:t>Regional Director,</a:t>
            </a:r>
            <a:br>
              <a:rPr lang="en-US"/>
            </a:br>
            <a:r>
              <a:rPr lang="en-US"/>
              <a:t>D-A-CH</a:t>
            </a:r>
          </a:p>
          <a:p>
            <a:endParaRPr lang="en-US"/>
          </a:p>
          <a:p>
            <a:r>
              <a:rPr lang="en-US">
                <a:hlinkClick r:id="rId5"/>
              </a:rPr>
              <a:t>shulgin@bitrixsoft.com</a:t>
            </a:r>
            <a:endParaRPr lang="en-US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1052513"/>
            <a:ext cx="90439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800" b="1" kern="0" dirty="0">
                <a:solidFill>
                  <a:srgbClr val="183F6E"/>
                </a:solidFill>
                <a:latin typeface="+mj-lt"/>
                <a:ea typeface="+mj-ea"/>
                <a:cs typeface="+mj-cs"/>
              </a:rPr>
              <a:t>Contact us</a:t>
            </a:r>
            <a:endParaRPr lang="en-US" sz="2600" b="1" kern="0" dirty="0">
              <a:solidFill>
                <a:srgbClr val="183F6E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20488" name="TextBox 9"/>
          <p:cNvSpPr txBox="1">
            <a:spLocks noChangeArrowheads="1"/>
          </p:cNvSpPr>
          <p:nvPr/>
        </p:nvSpPr>
        <p:spPr bwMode="auto">
          <a:xfrm>
            <a:off x="1639094" y="1766055"/>
            <a:ext cx="5765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website</a:t>
            </a:r>
            <a:r>
              <a:rPr lang="en-US" dirty="0"/>
              <a:t>:	</a:t>
            </a:r>
            <a:r>
              <a:rPr lang="en-US" dirty="0" smtClean="0"/>
              <a:t>	</a:t>
            </a:r>
            <a:r>
              <a:rPr lang="en-US" dirty="0" smtClean="0">
                <a:hlinkClick r:id="rId6"/>
              </a:rPr>
              <a:t>http</a:t>
            </a:r>
            <a:r>
              <a:rPr lang="en-US" dirty="0">
                <a:hlinkClick r:id="rId6"/>
              </a:rPr>
              <a:t>://www.bitrixsoft.com</a:t>
            </a:r>
            <a:endParaRPr lang="en-US" dirty="0"/>
          </a:p>
          <a:p>
            <a:pPr eaLnBrk="1" hangingPunct="1"/>
            <a:r>
              <a:rPr lang="en-US" dirty="0"/>
              <a:t>partner directory: 	</a:t>
            </a:r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www.bitrixsoft.com/partners/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   		</a:t>
            </a:r>
          </a:p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	</a:t>
            </a:r>
            <a:endParaRPr lang="en-US" dirty="0" smtClean="0"/>
          </a:p>
          <a:p>
            <a:pPr>
              <a:defRPr/>
            </a:pP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80928"/>
            <a:ext cx="242629" cy="24262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71988" y="26947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dirty="0" smtClean="0"/>
              <a:t>general: </a:t>
            </a:r>
            <a:r>
              <a:rPr lang="en-US" dirty="0">
                <a:hlinkClick r:id="rId9"/>
              </a:rPr>
              <a:t>info@bitrixsoft.com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smtClean="0"/>
              <a:t>partners: </a:t>
            </a:r>
            <a:r>
              <a:rPr lang="en-US" dirty="0">
                <a:hlinkClick r:id="rId10"/>
              </a:rPr>
              <a:t>partners@bitrixsoft.com</a:t>
            </a:r>
            <a:r>
              <a:rPr lang="en-US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32293" y="2694742"/>
            <a:ext cx="3356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bitrixsoft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dirty="0" err="1" smtClean="0">
                <a:hlinkClick r:id="rId11"/>
              </a:rPr>
              <a:t>consult.bitrixsoft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13" y="3062642"/>
            <a:ext cx="241200" cy="24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16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99592" y="2420888"/>
            <a:ext cx="3960812" cy="31854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Automation of Operations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ru-RU" dirty="0"/>
          </a:p>
          <a:p>
            <a:pPr marL="355600" indent="-1778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Business processes</a:t>
            </a:r>
          </a:p>
          <a:p>
            <a:pPr marL="355600" indent="-1778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Visual business process modeler</a:t>
            </a:r>
            <a:endParaRPr lang="ru-RU" dirty="0"/>
          </a:p>
          <a:p>
            <a:pPr marL="355600" indent="-1778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Lists</a:t>
            </a:r>
            <a:r>
              <a:rPr lang="ru-RU" dirty="0" smtClean="0"/>
              <a:t> </a:t>
            </a:r>
            <a:r>
              <a:rPr lang="ru-RU" dirty="0"/>
              <a:t>(Records Management) </a:t>
            </a:r>
          </a:p>
          <a:p>
            <a:pPr marL="355600" indent="-1778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Resource scheduling</a:t>
            </a:r>
          </a:p>
          <a:p>
            <a:pPr marL="355600" indent="-1778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Web forms</a:t>
            </a:r>
          </a:p>
          <a:p>
            <a:pPr marL="355600" indent="-1778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Helpdesk</a:t>
            </a:r>
            <a:endParaRPr lang="ru-RU" dirty="0"/>
          </a:p>
          <a:p>
            <a:pPr marL="355600" indent="-177800">
              <a:spcBef>
                <a:spcPts val="600"/>
              </a:spcBef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31842" y="2430413"/>
            <a:ext cx="410465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Social Networking 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ru-RU" dirty="0"/>
          </a:p>
          <a:p>
            <a:pPr marL="273050" indent="-1778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Rich user profiles</a:t>
            </a:r>
          </a:p>
          <a:p>
            <a:pPr marL="273050" indent="-1778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Forums</a:t>
            </a:r>
          </a:p>
          <a:p>
            <a:pPr marL="273050" indent="-1778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Photo galleries with commentary</a:t>
            </a:r>
          </a:p>
          <a:p>
            <a:pPr marL="273050" indent="-1778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Personal blogs</a:t>
            </a:r>
            <a:endParaRPr lang="ru-RU" dirty="0"/>
          </a:p>
          <a:p>
            <a:pPr marL="273050" indent="-1778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 err="1" smtClean="0"/>
              <a:t>Microblogging</a:t>
            </a:r>
            <a:endParaRPr lang="en-US" dirty="0" smtClean="0"/>
          </a:p>
          <a:p>
            <a:pPr marL="273050" indent="-1778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Bulletin boards and much more</a:t>
            </a:r>
            <a:endParaRPr lang="ru-RU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16024" y="1201316"/>
            <a:ext cx="8460432" cy="5588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Bitrix Intranet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spectrum of services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8785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052513"/>
            <a:ext cx="9144000" cy="792162"/>
          </a:xfrm>
        </p:spPr>
        <p:txBody>
          <a:bodyPr/>
          <a:lstStyle/>
          <a:p>
            <a:r>
              <a:rPr lang="en-US" sz="4000" b="1" dirty="0" smtClean="0">
                <a:solidFill>
                  <a:srgbClr val="254061"/>
                </a:solidFill>
              </a:rPr>
              <a:t>Bitrix Intranet 10.0 – new horizons</a:t>
            </a:r>
            <a:endParaRPr lang="ru-RU" sz="4000" b="1" dirty="0" smtClean="0">
              <a:solidFill>
                <a:srgbClr val="254061"/>
              </a:solidFill>
            </a:endParaRPr>
          </a:p>
        </p:txBody>
      </p:sp>
      <p:pic>
        <p:nvPicPr>
          <p:cNvPr id="7" name="Grafik 17" descr="vista_box_BI_10_sm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12" y="2048681"/>
            <a:ext cx="2943715" cy="420402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491880" y="5042792"/>
            <a:ext cx="3361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</a:pPr>
            <a:r>
              <a:rPr lang="en-US" sz="2400" b="1" dirty="0"/>
              <a:t>Task management 2</a:t>
            </a:r>
            <a:r>
              <a:rPr lang="ru-RU" sz="2400" b="1" dirty="0"/>
              <a:t>.0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534821" y="2312895"/>
            <a:ext cx="3394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</a:pPr>
            <a:r>
              <a:rPr lang="en-US" sz="2400" b="1" dirty="0"/>
              <a:t>Time management </a:t>
            </a:r>
            <a:r>
              <a:rPr lang="ru-RU" sz="2400" b="1" dirty="0"/>
              <a:t>2.0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112960" y="3378188"/>
            <a:ext cx="11192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CRM</a:t>
            </a:r>
            <a:endParaRPr lang="ru-RU" sz="32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598081" y="4642682"/>
            <a:ext cx="1537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</a:pPr>
            <a:r>
              <a:rPr lang="en-US" sz="2400" dirty="0"/>
              <a:t>Live Feed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519482" y="4447043"/>
            <a:ext cx="14253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</a:pPr>
            <a:r>
              <a:rPr lang="en-US" sz="2000" dirty="0" err="1"/>
              <a:t>Microblogs</a:t>
            </a:r>
            <a:endParaRPr lang="en-US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826522" y="2910224"/>
            <a:ext cx="302679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</a:pPr>
            <a:r>
              <a:rPr lang="en-US" sz="2200" b="1" dirty="0"/>
              <a:t>Department intranets</a:t>
            </a:r>
            <a:endParaRPr lang="ru-RU" sz="22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296813" y="3461532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</a:pPr>
            <a:r>
              <a:rPr lang="en-US" dirty="0" smtClean="0"/>
              <a:t>Document </a:t>
            </a:r>
            <a:r>
              <a:rPr lang="en-US" dirty="0"/>
              <a:t>management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595993" y="5509303"/>
            <a:ext cx="21259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</a:pPr>
            <a:r>
              <a:rPr lang="en-US" sz="2800" dirty="0"/>
              <a:t>Mobile apps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869334" y="3943264"/>
            <a:ext cx="63515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</a:pPr>
            <a:r>
              <a:rPr lang="en-US" sz="2000" b="1" dirty="0"/>
              <a:t>Integration with </a:t>
            </a:r>
            <a:r>
              <a:rPr lang="en-US" sz="2000" b="1" dirty="0" smtClean="0"/>
              <a:t>Microsoft, Apple, Google </a:t>
            </a:r>
            <a:r>
              <a:rPr lang="en-US" sz="2000" b="1" dirty="0"/>
              <a:t>products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180156" y="3157456"/>
            <a:ext cx="16323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</a:pPr>
            <a:r>
              <a:rPr lang="en-US" sz="2000" b="1" dirty="0"/>
              <a:t>Web cluster</a:t>
            </a:r>
            <a:endParaRPr lang="ru-RU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242951" y="4343374"/>
            <a:ext cx="1563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MS SharePoint</a:t>
            </a:r>
            <a:endParaRPr lang="ru-RU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3551639" y="5788377"/>
            <a:ext cx="1460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MS Exchange</a:t>
            </a:r>
            <a:endParaRPr lang="ru-RU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7596336" y="4888903"/>
            <a:ext cx="119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MS Office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29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0" y="1052513"/>
            <a:ext cx="9144000" cy="792162"/>
          </a:xfrm>
        </p:spPr>
        <p:txBody>
          <a:bodyPr/>
          <a:lstStyle/>
          <a:p>
            <a:r>
              <a:rPr lang="en-US" b="1" dirty="0">
                <a:solidFill>
                  <a:srgbClr val="254061"/>
                </a:solidFill>
              </a:rPr>
              <a:t>Task Management 2.0</a:t>
            </a:r>
            <a:endParaRPr lang="ru-RU" b="1" dirty="0" smtClean="0">
              <a:solidFill>
                <a:srgbClr val="254061"/>
              </a:solidFill>
            </a:endParaRP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4954098" y="1916832"/>
            <a:ext cx="4051176" cy="4392488"/>
          </a:xfrm>
        </p:spPr>
        <p:txBody>
          <a:bodyPr/>
          <a:lstStyle/>
          <a:p>
            <a:r>
              <a:rPr lang="en-US" sz="2000" dirty="0" smtClean="0"/>
              <a:t>Tasks assigned by a direct superior are automatically accepted</a:t>
            </a:r>
            <a:r>
              <a:rPr lang="ru-RU" sz="2000" dirty="0" smtClean="0"/>
              <a:t>.</a:t>
            </a:r>
          </a:p>
          <a:p>
            <a:r>
              <a:rPr lang="en-US" sz="2000" dirty="0" smtClean="0"/>
              <a:t>Tasks from peers or different departments must be approved.</a:t>
            </a:r>
            <a:r>
              <a:rPr lang="ru-RU" sz="2000" dirty="0" smtClean="0"/>
              <a:t> </a:t>
            </a:r>
          </a:p>
          <a:p>
            <a:r>
              <a:rPr lang="en-US" sz="2000" dirty="0" smtClean="0"/>
              <a:t>Filtering of tasks by status, tags and dates</a:t>
            </a:r>
            <a:r>
              <a:rPr lang="ru-RU" sz="2000" dirty="0" smtClean="0"/>
              <a:t>. </a:t>
            </a:r>
          </a:p>
          <a:p>
            <a:r>
              <a:rPr lang="en-US" sz="2000" dirty="0" smtClean="0"/>
              <a:t>Integration with Microsoft </a:t>
            </a:r>
            <a:r>
              <a:rPr lang="ru-RU" sz="2000" dirty="0" smtClean="0"/>
              <a:t>Outlook </a:t>
            </a:r>
            <a:r>
              <a:rPr lang="en-US" sz="2000" dirty="0" smtClean="0"/>
              <a:t>and</a:t>
            </a:r>
            <a:r>
              <a:rPr lang="ru-RU" sz="2000" dirty="0" smtClean="0"/>
              <a:t> </a:t>
            </a:r>
            <a:r>
              <a:rPr lang="ru-RU" sz="2000" dirty="0" err="1" smtClean="0"/>
              <a:t>Exchange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Option </a:t>
            </a:r>
            <a:r>
              <a:rPr lang="en-US" sz="2000" dirty="0"/>
              <a:t>for mandatory approval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Efficiency reports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All </a:t>
            </a:r>
            <a:r>
              <a:rPr lang="en-US" sz="2000" dirty="0"/>
              <a:t>parties involved can leave commentary at any time</a:t>
            </a:r>
          </a:p>
          <a:p>
            <a:pPr>
              <a:spcBef>
                <a:spcPts val="0"/>
              </a:spcBef>
            </a:pPr>
            <a:endParaRPr lang="ru-RU" sz="1800" dirty="0"/>
          </a:p>
          <a:p>
            <a:endParaRPr lang="ru-RU" sz="1800" dirty="0" smtClean="0"/>
          </a:p>
        </p:txBody>
      </p:sp>
      <p:pic>
        <p:nvPicPr>
          <p:cNvPr id="5" name="Grafik 7" descr="time-management-logo_01_C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087528"/>
            <a:ext cx="720080" cy="8515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2" y="2420888"/>
            <a:ext cx="4964677" cy="295232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0" y="1052513"/>
            <a:ext cx="9144000" cy="792162"/>
          </a:xfrm>
        </p:spPr>
        <p:txBody>
          <a:bodyPr/>
          <a:lstStyle/>
          <a:p>
            <a:r>
              <a:rPr lang="en-US" b="1" dirty="0" smtClean="0">
                <a:solidFill>
                  <a:srgbClr val="254061"/>
                </a:solidFill>
              </a:rPr>
              <a:t>Task Management 2.0</a:t>
            </a:r>
            <a:endParaRPr lang="ru-RU" b="1" dirty="0" smtClean="0">
              <a:solidFill>
                <a:srgbClr val="254061"/>
              </a:solidFill>
            </a:endParaRPr>
          </a:p>
        </p:txBody>
      </p:sp>
      <p:pic>
        <p:nvPicPr>
          <p:cNvPr id="5" name="Grafik 7" descr="time-management-logo_01_C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124744"/>
            <a:ext cx="720080" cy="8515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88" y="1843234"/>
            <a:ext cx="4608512" cy="23560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88" y="4581128"/>
            <a:ext cx="4588048" cy="1538185"/>
          </a:xfrm>
          <a:prstGeom prst="rect">
            <a:avLst/>
          </a:prstGeom>
        </p:spPr>
      </p:pic>
      <p:sp>
        <p:nvSpPr>
          <p:cNvPr id="10244" name="Объект 2"/>
          <p:cNvSpPr txBox="1">
            <a:spLocks/>
          </p:cNvSpPr>
          <p:nvPr/>
        </p:nvSpPr>
        <p:spPr bwMode="auto">
          <a:xfrm>
            <a:off x="4774208" y="1988840"/>
            <a:ext cx="4145185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0"/>
              </a:spcBef>
              <a:buFont typeface="Arial" charset="0"/>
              <a:buChar char="•"/>
            </a:pPr>
            <a:r>
              <a:rPr lang="en-US" sz="2000" dirty="0">
                <a:latin typeface="+mn-lt"/>
              </a:rPr>
              <a:t>P</a:t>
            </a:r>
            <a:r>
              <a:rPr lang="en-US" sz="2000" dirty="0" smtClean="0">
                <a:latin typeface="+mn-lt"/>
              </a:rPr>
              <a:t>eriodic tasks with flexible renewal times</a:t>
            </a:r>
            <a:endParaRPr lang="ru-RU" sz="2000" dirty="0">
              <a:latin typeface="+mn-lt"/>
            </a:endParaRPr>
          </a:p>
          <a:p>
            <a:pPr>
              <a:spcBef>
                <a:spcPts val="0"/>
              </a:spcBef>
              <a:buFont typeface="Arial" charset="0"/>
              <a:buChar char="•"/>
            </a:pPr>
            <a:r>
              <a:rPr lang="en-US" sz="2000" dirty="0">
                <a:latin typeface="+mn-lt"/>
              </a:rPr>
              <a:t>T</a:t>
            </a:r>
            <a:r>
              <a:rPr lang="en-US" sz="2000" dirty="0" smtClean="0">
                <a:latin typeface="+mn-lt"/>
              </a:rPr>
              <a:t>asks listed by due dates or priority</a:t>
            </a:r>
            <a:endParaRPr lang="ru-RU" sz="2000" dirty="0" smtClean="0">
              <a:latin typeface="+mn-lt"/>
            </a:endParaRPr>
          </a:p>
          <a:p>
            <a:pPr>
              <a:spcBef>
                <a:spcPts val="0"/>
              </a:spcBef>
              <a:buFont typeface="Arial" charset="0"/>
              <a:buChar char="•"/>
            </a:pPr>
            <a:r>
              <a:rPr lang="en-US" sz="2000" dirty="0" smtClean="0">
                <a:latin typeface="+mn-lt"/>
              </a:rPr>
              <a:t>Quick assignment </a:t>
            </a:r>
            <a:r>
              <a:rPr lang="en-US" sz="2000" dirty="0">
                <a:latin typeface="+mn-lt"/>
              </a:rPr>
              <a:t>with notification </a:t>
            </a:r>
            <a:endParaRPr lang="en-US" sz="2000" dirty="0" smtClean="0">
              <a:latin typeface="+mn-lt"/>
            </a:endParaRPr>
          </a:p>
          <a:p>
            <a:pPr>
              <a:spcBef>
                <a:spcPts val="0"/>
              </a:spcBef>
              <a:buFont typeface="Arial" charset="0"/>
              <a:buChar char="•"/>
            </a:pPr>
            <a:r>
              <a:rPr lang="en-US" sz="2000" dirty="0">
                <a:latin typeface="+mn-lt"/>
              </a:rPr>
              <a:t>S</a:t>
            </a:r>
            <a:r>
              <a:rPr lang="en-US" sz="2000" dirty="0" smtClean="0">
                <a:latin typeface="+mn-lt"/>
              </a:rPr>
              <a:t>ubtasks </a:t>
            </a:r>
            <a:r>
              <a:rPr lang="en-US" sz="2000" dirty="0">
                <a:latin typeface="+mn-lt"/>
              </a:rPr>
              <a:t>with unlimited </a:t>
            </a:r>
            <a:r>
              <a:rPr lang="en-US" sz="2000" dirty="0" smtClean="0">
                <a:latin typeface="+mn-lt"/>
              </a:rPr>
              <a:t>nesting</a:t>
            </a:r>
          </a:p>
          <a:p>
            <a:pPr>
              <a:spcBef>
                <a:spcPts val="0"/>
              </a:spcBef>
              <a:buFont typeface="Arial" charset="0"/>
              <a:buChar char="•"/>
            </a:pPr>
            <a:r>
              <a:rPr lang="en-US" sz="2000" dirty="0" smtClean="0">
                <a:latin typeface="+mn-lt"/>
              </a:rPr>
              <a:t>Assignment </a:t>
            </a:r>
            <a:r>
              <a:rPr lang="en-US" sz="2000" dirty="0">
                <a:latin typeface="+mn-lt"/>
              </a:rPr>
              <a:t>of responsible persons, participants, and </a:t>
            </a:r>
            <a:r>
              <a:rPr lang="en-US" sz="2000" dirty="0" smtClean="0">
                <a:latin typeface="+mn-lt"/>
              </a:rPr>
              <a:t>observers</a:t>
            </a:r>
          </a:p>
          <a:p>
            <a:pPr>
              <a:spcBef>
                <a:spcPts val="0"/>
              </a:spcBef>
              <a:buFont typeface="Arial" charset="0"/>
              <a:buChar char="•"/>
            </a:pPr>
            <a:r>
              <a:rPr lang="en-US" sz="2000" dirty="0" smtClean="0">
                <a:latin typeface="+mn-lt"/>
              </a:rPr>
              <a:t>Duplication </a:t>
            </a:r>
            <a:r>
              <a:rPr lang="en-US" sz="2000" dirty="0">
                <a:latin typeface="+mn-lt"/>
              </a:rPr>
              <a:t>of tasks to multiple assignees</a:t>
            </a:r>
          </a:p>
          <a:p>
            <a:pPr>
              <a:spcBef>
                <a:spcPts val="0"/>
              </a:spcBef>
              <a:buFont typeface="Arial" charset="0"/>
              <a:buChar char="•"/>
            </a:pPr>
            <a:r>
              <a:rPr lang="en-US" sz="2000" dirty="0" smtClean="0">
                <a:latin typeface="+mn-lt"/>
              </a:rPr>
              <a:t>Attach files</a:t>
            </a:r>
          </a:p>
          <a:p>
            <a:pPr>
              <a:spcBef>
                <a:spcPts val="0"/>
              </a:spcBef>
              <a:buFont typeface="Arial" charset="0"/>
              <a:buChar char="•"/>
            </a:pPr>
            <a:r>
              <a:rPr lang="en-US" sz="2000" dirty="0">
                <a:latin typeface="+mn-lt"/>
              </a:rPr>
              <a:t>A</a:t>
            </a:r>
            <a:r>
              <a:rPr lang="en-US" sz="2000" dirty="0" smtClean="0">
                <a:latin typeface="+mn-lt"/>
              </a:rPr>
              <a:t>dd links and tags </a:t>
            </a:r>
          </a:p>
          <a:p>
            <a:pPr>
              <a:spcBef>
                <a:spcPts val="0"/>
              </a:spcBef>
              <a:buFont typeface="Arial" charset="0"/>
              <a:buChar char="•"/>
            </a:pPr>
            <a:endParaRPr lang="ru-RU" dirty="0"/>
          </a:p>
          <a:p>
            <a:pPr>
              <a:spcBef>
                <a:spcPts val="0"/>
              </a:spcBef>
              <a:buFont typeface="Arial" charset="0"/>
              <a:buChar char="•"/>
            </a:pPr>
            <a:endParaRPr lang="ru-RU" sz="1600" dirty="0" smtClean="0">
              <a:latin typeface="Calibri" pitchFamily="34" charset="0"/>
            </a:endParaRPr>
          </a:p>
          <a:p>
            <a:pPr>
              <a:spcBef>
                <a:spcPts val="0"/>
              </a:spcBef>
              <a:buFont typeface="Arial" charset="0"/>
              <a:buChar char="•"/>
            </a:pPr>
            <a:endParaRPr lang="ru-RU" sz="1600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0" y="1052513"/>
            <a:ext cx="9144000" cy="792162"/>
          </a:xfrm>
        </p:spPr>
        <p:txBody>
          <a:bodyPr/>
          <a:lstStyle/>
          <a:p>
            <a:r>
              <a:rPr lang="en-US" b="1" dirty="0" smtClean="0">
                <a:solidFill>
                  <a:srgbClr val="254061"/>
                </a:solidFill>
              </a:rPr>
              <a:t>Efficiency Reports</a:t>
            </a:r>
            <a:endParaRPr lang="ru-RU" b="1" dirty="0" smtClean="0">
              <a:solidFill>
                <a:srgbClr val="254061"/>
              </a:solidFill>
            </a:endParaRP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4603269" y="2132856"/>
            <a:ext cx="4186808" cy="2880320"/>
          </a:xfrm>
        </p:spPr>
        <p:txBody>
          <a:bodyPr/>
          <a:lstStyle/>
          <a:p>
            <a:r>
              <a:rPr lang="en-US" sz="2000" dirty="0" smtClean="0"/>
              <a:t>Built using tasks marked to be included in the report.  Include evaluation of immediate superior. </a:t>
            </a:r>
            <a:endParaRPr lang="ru-RU" sz="2000" dirty="0" smtClean="0"/>
          </a:p>
          <a:p>
            <a:r>
              <a:rPr lang="en-US" sz="2000" dirty="0" smtClean="0"/>
              <a:t>All employees can see a personal efficiency report and the report of their corresponding department and the company. </a:t>
            </a:r>
            <a:endParaRPr lang="ru-RU" sz="2000" dirty="0" smtClean="0"/>
          </a:p>
          <a:p>
            <a:r>
              <a:rPr lang="en-US" sz="2000" dirty="0" smtClean="0"/>
              <a:t>Managers can see subordinates’ reports</a:t>
            </a:r>
            <a:endParaRPr lang="ru-RU" sz="20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5157192"/>
            <a:ext cx="65527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Report includes</a:t>
            </a:r>
            <a:r>
              <a:rPr lang="ru-RU" sz="2000" dirty="0"/>
              <a:t>: </a:t>
            </a:r>
          </a:p>
          <a:p>
            <a:pPr lvl="1"/>
            <a:r>
              <a:rPr lang="en-US" sz="1600" b="1" dirty="0"/>
              <a:t>workload</a:t>
            </a:r>
            <a:r>
              <a:rPr lang="ru-RU" sz="1600" dirty="0"/>
              <a:t> (</a:t>
            </a:r>
            <a:r>
              <a:rPr lang="en-US" sz="1600" dirty="0"/>
              <a:t>current and completed tasks for the time period</a:t>
            </a:r>
            <a:r>
              <a:rPr lang="ru-RU" sz="1600" dirty="0"/>
              <a:t>)</a:t>
            </a:r>
          </a:p>
          <a:p>
            <a:pPr lvl="1"/>
            <a:r>
              <a:rPr lang="en-US" sz="1600" b="1" dirty="0"/>
              <a:t>KPIs</a:t>
            </a:r>
            <a:r>
              <a:rPr lang="ru-RU" sz="1600" dirty="0"/>
              <a:t> (</a:t>
            </a:r>
            <a:r>
              <a:rPr lang="en-US" sz="1600" dirty="0"/>
              <a:t>percentage of completed and overdue tasks, evaluation by supervisor)</a:t>
            </a:r>
            <a:endParaRPr lang="ru-RU" sz="1600" dirty="0"/>
          </a:p>
          <a:p>
            <a:pPr lvl="1"/>
            <a:r>
              <a:rPr lang="en-US" sz="1600" b="1" dirty="0"/>
              <a:t>efficiency </a:t>
            </a:r>
            <a:r>
              <a:rPr lang="ru-RU" sz="1600" dirty="0"/>
              <a:t>(</a:t>
            </a:r>
            <a:r>
              <a:rPr lang="en-US" sz="1600" dirty="0"/>
              <a:t>percentage of approved tasks finished in the period)</a:t>
            </a:r>
            <a:endParaRPr lang="ru-RU" sz="1600" dirty="0"/>
          </a:p>
        </p:txBody>
      </p:sp>
      <p:pic>
        <p:nvPicPr>
          <p:cNvPr id="6" name="Grafik 7" descr="time-management-logo_01_C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9482" y="1075038"/>
            <a:ext cx="720080" cy="8515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05" y="2202358"/>
            <a:ext cx="4384914" cy="292154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0" y="1052513"/>
            <a:ext cx="9144000" cy="792162"/>
          </a:xfrm>
        </p:spPr>
        <p:txBody>
          <a:bodyPr/>
          <a:lstStyle/>
          <a:p>
            <a:r>
              <a:rPr lang="en-US" b="1" dirty="0" smtClean="0">
                <a:solidFill>
                  <a:srgbClr val="254061"/>
                </a:solidFill>
              </a:rPr>
              <a:t>  Time </a:t>
            </a:r>
            <a:r>
              <a:rPr lang="en-US" b="1" dirty="0">
                <a:solidFill>
                  <a:srgbClr val="254061"/>
                </a:solidFill>
              </a:rPr>
              <a:t>Management </a:t>
            </a:r>
            <a:r>
              <a:rPr lang="ru-RU" b="1" dirty="0">
                <a:solidFill>
                  <a:srgbClr val="254061"/>
                </a:solidFill>
              </a:rPr>
              <a:t>2.0</a:t>
            </a:r>
            <a:endParaRPr lang="ru-RU" b="1" dirty="0" smtClean="0">
              <a:solidFill>
                <a:srgbClr val="254061"/>
              </a:solidFill>
            </a:endParaRPr>
          </a:p>
        </p:txBody>
      </p:sp>
      <p:sp>
        <p:nvSpPr>
          <p:cNvPr id="23555" name="Объект 2"/>
          <p:cNvSpPr>
            <a:spLocks noGrp="1"/>
          </p:cNvSpPr>
          <p:nvPr>
            <p:ph idx="1"/>
          </p:nvPr>
        </p:nvSpPr>
        <p:spPr>
          <a:xfrm>
            <a:off x="179388" y="1955800"/>
            <a:ext cx="3964982" cy="3921125"/>
          </a:xfrm>
        </p:spPr>
        <p:txBody>
          <a:bodyPr/>
          <a:lstStyle/>
          <a:p>
            <a:r>
              <a:rPr lang="en-US" sz="2000" dirty="0" smtClean="0"/>
              <a:t>Clocking in and out: </a:t>
            </a:r>
          </a:p>
          <a:p>
            <a:pPr lvl="1"/>
            <a:r>
              <a:rPr lang="en-US" sz="1800" dirty="0" smtClean="0"/>
              <a:t>work day begins with login to the intranet</a:t>
            </a:r>
          </a:p>
          <a:p>
            <a:pPr lvl="1"/>
            <a:r>
              <a:rPr lang="en-US" sz="1800" dirty="0" smtClean="0"/>
              <a:t>system allows for breaks</a:t>
            </a:r>
            <a:endParaRPr lang="ru-RU" sz="1800" dirty="0" smtClean="0"/>
          </a:p>
          <a:p>
            <a:r>
              <a:rPr lang="en-US" sz="2000" dirty="0" smtClean="0"/>
              <a:t>Quick daily plan choosing tasks from the task list or adding other duties manually</a:t>
            </a:r>
            <a:endParaRPr lang="ru-RU" sz="2000" dirty="0" smtClean="0"/>
          </a:p>
          <a:p>
            <a:r>
              <a:rPr lang="en-US" sz="2000" dirty="0" smtClean="0"/>
              <a:t>Daily reports  as the day progresses or just before clocking out </a:t>
            </a:r>
            <a:endParaRPr lang="ru-RU" sz="2000" dirty="0" smtClean="0"/>
          </a:p>
        </p:txBody>
      </p:sp>
      <p:pic>
        <p:nvPicPr>
          <p:cNvPr id="5" name="Grafik 7" descr="task-management-logo_C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080710"/>
            <a:ext cx="687453" cy="853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696" y="2060848"/>
            <a:ext cx="4586774" cy="316835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0" y="1052513"/>
            <a:ext cx="9144000" cy="792162"/>
          </a:xfrm>
        </p:spPr>
        <p:txBody>
          <a:bodyPr/>
          <a:lstStyle/>
          <a:p>
            <a:r>
              <a:rPr lang="en-US" b="1" dirty="0">
                <a:solidFill>
                  <a:srgbClr val="254061"/>
                </a:solidFill>
              </a:rPr>
              <a:t>Time Management </a:t>
            </a:r>
            <a:r>
              <a:rPr lang="ru-RU" b="1" dirty="0" smtClean="0">
                <a:solidFill>
                  <a:srgbClr val="254061"/>
                </a:solidFill>
              </a:rPr>
              <a:t>2.0</a:t>
            </a:r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>
          <a:xfrm>
            <a:off x="107504" y="2204864"/>
            <a:ext cx="4032448" cy="3312368"/>
          </a:xfrm>
        </p:spPr>
        <p:txBody>
          <a:bodyPr/>
          <a:lstStyle/>
          <a:p>
            <a:r>
              <a:rPr lang="en-US" sz="2000" dirty="0" smtClean="0"/>
              <a:t>Work day settings include</a:t>
            </a:r>
            <a:r>
              <a:rPr lang="ru-RU" sz="2000" dirty="0" smtClean="0"/>
              <a:t>:</a:t>
            </a:r>
          </a:p>
          <a:p>
            <a:pPr lvl="1"/>
            <a:r>
              <a:rPr lang="en-US" sz="1800" dirty="0" smtClean="0"/>
              <a:t>start and finish of working hours</a:t>
            </a:r>
            <a:endParaRPr lang="ru-RU" sz="1800" dirty="0" smtClean="0"/>
          </a:p>
          <a:p>
            <a:pPr lvl="1"/>
            <a:r>
              <a:rPr lang="en-US" sz="1800" dirty="0" smtClean="0"/>
              <a:t>permitted lateness (in minutes)</a:t>
            </a:r>
            <a:endParaRPr lang="ru-RU" sz="1800" dirty="0" smtClean="0"/>
          </a:p>
          <a:p>
            <a:pPr lvl="1"/>
            <a:r>
              <a:rPr lang="en-US" sz="1800" dirty="0" smtClean="0"/>
              <a:t>total amount of break time in a working day</a:t>
            </a:r>
            <a:endParaRPr lang="ru-RU" sz="1800" dirty="0" smtClean="0"/>
          </a:p>
          <a:p>
            <a:pPr lvl="1"/>
            <a:r>
              <a:rPr lang="en-US" sz="1800" dirty="0" smtClean="0"/>
              <a:t>minimal length of a working day</a:t>
            </a:r>
            <a:endParaRPr lang="ru-RU" sz="1800" dirty="0" smtClean="0"/>
          </a:p>
          <a:p>
            <a:r>
              <a:rPr lang="en-US" sz="2000" dirty="0" smtClean="0"/>
              <a:t>Settings can be applied throughout the company, to a specific department or to an individual employee</a:t>
            </a:r>
            <a:r>
              <a:rPr lang="ru-RU" sz="2000" dirty="0" smtClean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204864"/>
            <a:ext cx="4875960" cy="3066256"/>
          </a:xfrm>
          <a:prstGeom prst="rect">
            <a:avLst/>
          </a:prstGeom>
        </p:spPr>
      </p:pic>
      <p:pic>
        <p:nvPicPr>
          <p:cNvPr id="6" name="Grafik 7" descr="task-management-logo_CU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089055"/>
            <a:ext cx="687453" cy="8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662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7623</TotalTime>
  <Words>1067</Words>
  <Application>Microsoft Office PowerPoint</Application>
  <PresentationFormat>Экран (4:3)</PresentationFormat>
  <Paragraphs>194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Collaborative Energy Bitrix Intranet 10.0  uniting the energies of each employee to achieve efficiency at all levels</vt:lpstr>
      <vt:lpstr>Презентация PowerPoint</vt:lpstr>
      <vt:lpstr>Презентация PowerPoint</vt:lpstr>
      <vt:lpstr>Bitrix Intranet 10.0 – new horizons</vt:lpstr>
      <vt:lpstr>Task Management 2.0</vt:lpstr>
      <vt:lpstr>Task Management 2.0</vt:lpstr>
      <vt:lpstr>Efficiency Reports</vt:lpstr>
      <vt:lpstr>  Time Management 2.0</vt:lpstr>
      <vt:lpstr>Time Management 2.0</vt:lpstr>
      <vt:lpstr>What if I forgot to…?</vt:lpstr>
      <vt:lpstr>Working Time Report</vt:lpstr>
      <vt:lpstr>CRM</vt:lpstr>
      <vt:lpstr>CRM</vt:lpstr>
      <vt:lpstr>Live Feed</vt:lpstr>
      <vt:lpstr>Microblog</vt:lpstr>
      <vt:lpstr>Document Management</vt:lpstr>
      <vt:lpstr>Department Intranets</vt:lpstr>
      <vt:lpstr>Mobile apps</vt:lpstr>
      <vt:lpstr>Integration with Microsoft</vt:lpstr>
      <vt:lpstr>Integration with Apple and Google</vt:lpstr>
      <vt:lpstr>Презентация PowerPoint</vt:lpstr>
      <vt:lpstr>Bitrix Intranet:  BizPace Enterprise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 Грихина</dc:creator>
  <cp:lastModifiedBy>Inna Kozak</cp:lastModifiedBy>
  <cp:revision>593</cp:revision>
  <dcterms:modified xsi:type="dcterms:W3CDTF">2011-04-27T13:14:01Z</dcterms:modified>
</cp:coreProperties>
</file>