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33" r:id="rId3"/>
    <p:sldId id="340" r:id="rId4"/>
    <p:sldId id="341" r:id="rId5"/>
    <p:sldId id="342" r:id="rId6"/>
    <p:sldId id="343" r:id="rId7"/>
    <p:sldId id="345" r:id="rId8"/>
    <p:sldId id="344" r:id="rId9"/>
    <p:sldId id="346" r:id="rId10"/>
    <p:sldId id="268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folHlink"/>
    </p:penClr>
  </p:showPr>
  <p:clrMru>
    <a:srgbClr val="214D83"/>
    <a:srgbClr val="003E77"/>
    <a:srgbClr val="1D4575"/>
    <a:srgbClr val="18385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AD6D8B51-C5C3-4195-927B-0B44216A2C68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9FA91E56-605E-48D0-A184-4E98125B7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1B5D9B7-22F5-46F1-B105-E54EF1117615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D3955F2D-D313-4E95-AAFD-9CED4EB24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02B32-4C03-4F58-8377-486A5FA08538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4F0DA-95AA-4369-B4AE-696072368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85814-336E-4695-87AF-E41ABD2EF1A5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81BAB-4F53-4A75-A317-B8E1DF640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8DA22-1A02-4201-AD08-970F6A82A90D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21D94-D4C5-4570-8B92-F0DAD71B9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72FC2-14C3-445C-9CC1-0A5FEAC45931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6037-E275-4EED-838A-081763738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99234-63CE-48DA-A795-016A528B6EF2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4E2A2-53A9-47A4-BAA0-A07BC3204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2556D-86EF-459F-AA6F-CD76DD3F9ADF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7D985-A574-4AE3-AC9A-2FBBDD0D7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BCA26-7A25-4DC1-891C-617923DE611F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B155-BA28-415F-89FD-A5CB55B23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4FA73-30D4-4F30-A097-A4C644E22AA7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A86DB-1B4C-4EFD-9D1A-9A35DA65D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A92D4-470B-4403-8C47-0C48467D8C95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0C907-613A-4A24-817D-85FF7657F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26109-0F93-4B19-89B5-36D4992C3B64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4F66B-A58D-431E-991C-5CB29FAA5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9C9AF-1204-45B6-A708-FB710121DE4C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349F-A16E-4A9E-B4D3-A28067450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854ADC-474A-42F0-8509-148097DCA7B5}" type="datetimeFigureOut">
              <a:rPr lang="en-US"/>
              <a:pPr>
                <a:defRPr/>
              </a:pPr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7756FD-9D20-4E73-B21A-1142D7F68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jdm-digital.com/about/how-it-work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hyperlink" Target="http://whiteboard.jdm-digital.com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hyperlink" Target="http://labs.jdm-digital.com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hyperlink" Target="http://studios.jdm-digital.com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hyperlink" Target="http://support.jdm-digital.com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ppt_tit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1066800" y="1981200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JDM in 90 Seconds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6065" y="2743200"/>
            <a:ext cx="47387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Lucida Sans" pitchFamily="34" charset="0"/>
              </a:rPr>
              <a:t>The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  <a:latin typeface="Lucida Sans" pitchFamily="34" charset="0"/>
              </a:rPr>
              <a:t>New Digital Agency Model</a:t>
            </a:r>
            <a:endParaRPr lang="en-US" sz="2400" dirty="0">
              <a:solidFill>
                <a:schemeClr val="bg1">
                  <a:lumMod val="75000"/>
                </a:schemeClr>
              </a:solidFill>
              <a:latin typeface="Lucida Sans" pitchFamily="34" charset="0"/>
            </a:endParaRPr>
          </a:p>
        </p:txBody>
      </p:sp>
      <p:pic>
        <p:nvPicPr>
          <p:cNvPr id="7" name="Picture 6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9" descr="ppt_tit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1066800" y="1981200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Thanks for Your Time!</a:t>
            </a: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95800" y="6248400"/>
            <a:ext cx="4523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Lucida Sans" pitchFamily="34" charset="0"/>
              </a:rPr>
              <a:t>Learn more at: </a:t>
            </a:r>
            <a:r>
              <a:rPr lang="en-US" dirty="0" smtClean="0">
                <a:latin typeface="Lucida Sans" pitchFamily="34" charset="0"/>
                <a:hlinkClick r:id="rId4"/>
              </a:rPr>
              <a:t>jdm-digital.com/about/</a:t>
            </a:r>
            <a:endParaRPr lang="en-US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The “Modular” Model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8" name="Picture 7" descr="JDM-Digital-Agency-Mode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19200" y="3048000"/>
            <a:ext cx="6764694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Retainer Brands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Retainer Brands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  <a:solidFill>
            <a:schemeClr val="bg1">
              <a:alpha val="59000"/>
            </a:schemeClr>
          </a:solidFill>
        </p:spPr>
      </p:pic>
      <p:sp>
        <p:nvSpPr>
          <p:cNvPr id="15" name="Rectangle 14"/>
          <p:cNvSpPr/>
          <p:nvPr/>
        </p:nvSpPr>
        <p:spPr>
          <a:xfrm>
            <a:off x="914400" y="5029200"/>
            <a:ext cx="26670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953000" y="4953000"/>
            <a:ext cx="3505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914400" y="3657600"/>
            <a:ext cx="2743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76800" y="3810000"/>
            <a:ext cx="37338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1 (Border and Accent Bar) 18"/>
          <p:cNvSpPr/>
          <p:nvPr/>
        </p:nvSpPr>
        <p:spPr>
          <a:xfrm>
            <a:off x="5867400" y="3886200"/>
            <a:ext cx="2971800" cy="1447800"/>
          </a:xfrm>
          <a:prstGeom prst="accentBorderCallout1">
            <a:avLst>
              <a:gd name="adj1" fmla="val 20013"/>
              <a:gd name="adj2" fmla="val -2795"/>
              <a:gd name="adj3" fmla="val -23289"/>
              <a:gd name="adj4" fmla="val -21718"/>
            </a:avLst>
          </a:prstGeom>
          <a:solidFill>
            <a:schemeClr val="bg1">
              <a:lumMod val="95000"/>
              <a:alpha val="94000"/>
            </a:schemeClr>
          </a:solidFill>
          <a:ln w="158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Lucida Sans" pitchFamily="34" charset="0"/>
                <a:hlinkClick r:id="rId9"/>
              </a:rPr>
              <a:t>JDM Whiteboard</a:t>
            </a:r>
            <a:r>
              <a:rPr lang="en-US" sz="1600" dirty="0" smtClean="0">
                <a:latin typeface="Lucida Sans" pitchFamily="34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Sales &amp; Marketing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Consulting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Campaign Strategy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Analysis &amp; Reporting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Retainer Brands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  <a:solidFill>
            <a:schemeClr val="bg1">
              <a:alpha val="59000"/>
            </a:schemeClr>
          </a:solidFill>
        </p:spPr>
      </p:pic>
      <p:sp>
        <p:nvSpPr>
          <p:cNvPr id="15" name="Rectangle 14"/>
          <p:cNvSpPr/>
          <p:nvPr/>
        </p:nvSpPr>
        <p:spPr>
          <a:xfrm>
            <a:off x="914400" y="5029200"/>
            <a:ext cx="26670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953000" y="4953000"/>
            <a:ext cx="3505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29000" y="2514600"/>
            <a:ext cx="2743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76800" y="3810000"/>
            <a:ext cx="37338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1 (Border and Accent Bar) 18"/>
          <p:cNvSpPr/>
          <p:nvPr/>
        </p:nvSpPr>
        <p:spPr>
          <a:xfrm>
            <a:off x="4495800" y="2819400"/>
            <a:ext cx="2971800" cy="1447800"/>
          </a:xfrm>
          <a:prstGeom prst="accentBorderCallout1">
            <a:avLst>
              <a:gd name="adj1" fmla="val 20013"/>
              <a:gd name="adj2" fmla="val -2795"/>
              <a:gd name="adj3" fmla="val 89132"/>
              <a:gd name="adj4" fmla="val -33410"/>
            </a:avLst>
          </a:prstGeom>
          <a:solidFill>
            <a:schemeClr val="bg1">
              <a:lumMod val="95000"/>
              <a:alpha val="94000"/>
            </a:schemeClr>
          </a:solidFill>
          <a:ln w="158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Lucida Sans" pitchFamily="34" charset="0"/>
                <a:hlinkClick r:id="rId9"/>
              </a:rPr>
              <a:t>JDM Labs</a:t>
            </a:r>
            <a:r>
              <a:rPr lang="en-US" sz="1600" dirty="0" smtClean="0">
                <a:latin typeface="Lucida Sans" pitchFamily="34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SEO/SEM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Website Design/Development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Web Technology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Mobile Apps &amp; Websites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Retainer Brands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  <a:solidFill>
            <a:schemeClr val="bg1">
              <a:alpha val="59000"/>
            </a:schemeClr>
          </a:solidFill>
        </p:spPr>
      </p:pic>
      <p:sp>
        <p:nvSpPr>
          <p:cNvPr id="15" name="Rectangle 14"/>
          <p:cNvSpPr/>
          <p:nvPr/>
        </p:nvSpPr>
        <p:spPr>
          <a:xfrm>
            <a:off x="914400" y="5029200"/>
            <a:ext cx="26670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953000" y="4953000"/>
            <a:ext cx="3505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29000" y="2514600"/>
            <a:ext cx="2743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9600" y="3886200"/>
            <a:ext cx="37338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1 (Border and Accent Bar) 18"/>
          <p:cNvSpPr/>
          <p:nvPr/>
        </p:nvSpPr>
        <p:spPr>
          <a:xfrm>
            <a:off x="1371600" y="2743200"/>
            <a:ext cx="2971800" cy="1447800"/>
          </a:xfrm>
          <a:prstGeom prst="accentBorderCallout1">
            <a:avLst>
              <a:gd name="adj1" fmla="val 50329"/>
              <a:gd name="adj2" fmla="val 102128"/>
              <a:gd name="adj3" fmla="val 91658"/>
              <a:gd name="adj4" fmla="val 160744"/>
            </a:avLst>
          </a:prstGeom>
          <a:solidFill>
            <a:schemeClr val="bg1">
              <a:lumMod val="95000"/>
              <a:alpha val="94000"/>
            </a:schemeClr>
          </a:solidFill>
          <a:ln w="158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Lucida Sans" pitchFamily="34" charset="0"/>
                <a:hlinkClick r:id="rId9"/>
              </a:rPr>
              <a:t>JDM Studios</a:t>
            </a:r>
            <a:r>
              <a:rPr lang="en-US" sz="1600" dirty="0" smtClean="0">
                <a:latin typeface="Lucida Sans" pitchFamily="34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Branding/Logos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Creative Design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Direct Mail/Email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Business Collateral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Retainer Brands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  <a:solidFill>
            <a:schemeClr val="bg1">
              <a:alpha val="59000"/>
            </a:schemeClr>
          </a:solidFill>
        </p:spPr>
      </p:pic>
      <p:sp>
        <p:nvSpPr>
          <p:cNvPr id="15" name="Rectangle 14"/>
          <p:cNvSpPr/>
          <p:nvPr/>
        </p:nvSpPr>
        <p:spPr>
          <a:xfrm>
            <a:off x="914400" y="3810000"/>
            <a:ext cx="26670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953000" y="4953000"/>
            <a:ext cx="3505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29000" y="2514600"/>
            <a:ext cx="2743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76800" y="3810000"/>
            <a:ext cx="37338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1 (Border and Accent Bar) 18"/>
          <p:cNvSpPr/>
          <p:nvPr/>
        </p:nvSpPr>
        <p:spPr>
          <a:xfrm>
            <a:off x="4038600" y="4114800"/>
            <a:ext cx="2971800" cy="1447800"/>
          </a:xfrm>
          <a:prstGeom prst="accentBorderCallout1">
            <a:avLst>
              <a:gd name="adj1" fmla="val 20013"/>
              <a:gd name="adj2" fmla="val -2795"/>
              <a:gd name="adj3" fmla="val 89132"/>
              <a:gd name="adj4" fmla="val -33410"/>
            </a:avLst>
          </a:prstGeom>
          <a:solidFill>
            <a:schemeClr val="bg1">
              <a:lumMod val="95000"/>
              <a:alpha val="94000"/>
            </a:schemeClr>
          </a:solidFill>
          <a:ln w="158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Lucida Sans" pitchFamily="34" charset="0"/>
              </a:rPr>
              <a:t>JDM PR</a:t>
            </a:r>
            <a:r>
              <a:rPr lang="en-US" sz="1600" dirty="0" smtClean="0">
                <a:latin typeface="Lucida Sans" pitchFamily="34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Copy Writing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Online Public Relations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Messaging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Offer/Promo Development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Retainer Brands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  <a:solidFill>
            <a:schemeClr val="bg1">
              <a:alpha val="59000"/>
            </a:schemeClr>
          </a:solidFill>
        </p:spPr>
      </p:pic>
      <p:sp>
        <p:nvSpPr>
          <p:cNvPr id="15" name="Rectangle 14"/>
          <p:cNvSpPr/>
          <p:nvPr/>
        </p:nvSpPr>
        <p:spPr>
          <a:xfrm>
            <a:off x="914400" y="5029200"/>
            <a:ext cx="26670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953000" y="3886200"/>
            <a:ext cx="3505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29000" y="2514600"/>
            <a:ext cx="27432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9600" y="3886200"/>
            <a:ext cx="3733800" cy="11430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ine Callout 1 (Border and Accent Bar) 18"/>
          <p:cNvSpPr/>
          <p:nvPr/>
        </p:nvSpPr>
        <p:spPr>
          <a:xfrm>
            <a:off x="1447800" y="3810000"/>
            <a:ext cx="2971800" cy="1447800"/>
          </a:xfrm>
          <a:prstGeom prst="accentBorderCallout1">
            <a:avLst>
              <a:gd name="adj1" fmla="val 50329"/>
              <a:gd name="adj2" fmla="val 102128"/>
              <a:gd name="adj3" fmla="val 91658"/>
              <a:gd name="adj4" fmla="val 160744"/>
            </a:avLst>
          </a:prstGeom>
          <a:solidFill>
            <a:schemeClr val="bg1">
              <a:lumMod val="95000"/>
              <a:alpha val="94000"/>
            </a:schemeClr>
          </a:solidFill>
          <a:ln w="158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Lucida Sans" pitchFamily="34" charset="0"/>
                <a:hlinkClick r:id="rId9"/>
              </a:rPr>
              <a:t>JDM Support</a:t>
            </a:r>
            <a:r>
              <a:rPr lang="en-US" sz="1600" dirty="0" smtClean="0">
                <a:latin typeface="Lucida Sans" pitchFamily="34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Website Changes/Support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Progressive Improvements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Web Technology Support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CRM &amp; List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Sans" pitchFamily="34" charset="0"/>
              </a:rPr>
              <a:t>Managment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ppt_blue_head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49338"/>
            <a:ext cx="9144000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143000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Sans" pitchFamily="34" charset="0"/>
              </a:rPr>
              <a:t>All Under One Roof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152400" y="2362200"/>
            <a:ext cx="883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6" name="Picture 5" descr="JDM-Digital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1300" y="228600"/>
            <a:ext cx="2552700" cy="561975"/>
          </a:xfrm>
          <a:prstGeom prst="rect">
            <a:avLst/>
          </a:prstGeom>
        </p:spPr>
      </p:pic>
      <p:pic>
        <p:nvPicPr>
          <p:cNvPr id="9" name="Picture 8" descr="JDM-Labs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810000"/>
            <a:ext cx="2726657" cy="800100"/>
          </a:xfrm>
          <a:prstGeom prst="rect">
            <a:avLst/>
          </a:prstGeom>
        </p:spPr>
      </p:pic>
      <p:pic>
        <p:nvPicPr>
          <p:cNvPr id="10" name="Picture 9" descr="JDM-PR-jp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5259777"/>
            <a:ext cx="2916934" cy="683823"/>
          </a:xfrm>
          <a:prstGeom prst="rect">
            <a:avLst/>
          </a:prstGeom>
        </p:spPr>
      </p:pic>
      <p:pic>
        <p:nvPicPr>
          <p:cNvPr id="11" name="Picture 10" descr="JDM-studios-JP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57800" y="3962400"/>
            <a:ext cx="3341418" cy="783336"/>
          </a:xfrm>
          <a:prstGeom prst="rect">
            <a:avLst/>
          </a:prstGeom>
        </p:spPr>
      </p:pic>
      <p:pic>
        <p:nvPicPr>
          <p:cNvPr id="12" name="Picture 11" descr="JDM-Support-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38800" y="5067300"/>
            <a:ext cx="3314700" cy="1104900"/>
          </a:xfrm>
          <a:prstGeom prst="rect">
            <a:avLst/>
          </a:prstGeom>
        </p:spPr>
      </p:pic>
      <p:pic>
        <p:nvPicPr>
          <p:cNvPr id="13" name="Picture 12" descr="JDM-whiteboard-JPG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743200"/>
            <a:ext cx="3393425" cy="795528"/>
          </a:xfrm>
          <a:prstGeom prst="rect">
            <a:avLst/>
          </a:prstGeom>
          <a:solidFill>
            <a:schemeClr val="bg1">
              <a:alpha val="59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F3F3F"/>
      </a:dk1>
      <a:lt1>
        <a:sysClr val="window" lastClr="FFFFFF"/>
      </a:lt1>
      <a:dk2>
        <a:srgbClr val="7F7F7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4133</TotalTime>
  <Words>120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The “Modular” Model</vt:lpstr>
      <vt:lpstr>Retainer Brands</vt:lpstr>
      <vt:lpstr>Retainer Brands</vt:lpstr>
      <vt:lpstr>Retainer Brands</vt:lpstr>
      <vt:lpstr>Retainer Brands</vt:lpstr>
      <vt:lpstr>Retainer Brands</vt:lpstr>
      <vt:lpstr>Retainer Brands</vt:lpstr>
      <vt:lpstr>All Under One Roof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Justin Downey</dc:creator>
  <cp:lastModifiedBy>Justin Downey</cp:lastModifiedBy>
  <cp:revision>414</cp:revision>
  <dcterms:created xsi:type="dcterms:W3CDTF">2010-02-04T18:59:47Z</dcterms:created>
  <dcterms:modified xsi:type="dcterms:W3CDTF">2011-09-09T17:08:57Z</dcterms:modified>
</cp:coreProperties>
</file>