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7" r:id="rId3"/>
    <p:sldId id="258" r:id="rId4"/>
    <p:sldId id="259" r:id="rId5"/>
    <p:sldId id="266" r:id="rId6"/>
    <p:sldId id="267" r:id="rId7"/>
    <p:sldId id="265" r:id="rId8"/>
    <p:sldId id="260" r:id="rId9"/>
    <p:sldId id="261" r:id="rId10"/>
    <p:sldId id="262" r:id="rId11"/>
    <p:sldId id="263"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7F83"/>
    <a:srgbClr val="80A1B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snapToObjects="1" showGuide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BB6851-E47A-FF4B-9AD7-56ACB3B2465D}" type="datetimeFigureOut">
              <a:rPr lang="en-US" smtClean="0"/>
              <a:pPr/>
              <a:t>9/29/11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B6851-E47A-FF4B-9AD7-56ACB3B2465D}" type="datetimeFigureOut">
              <a:rPr lang="en-US" smtClean="0"/>
              <a:pPr/>
              <a:t>9/29/11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B6851-E47A-FF4B-9AD7-56ACB3B2465D}" type="datetimeFigureOut">
              <a:rPr lang="en-US" smtClean="0"/>
              <a:pPr/>
              <a:t>9/29/11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B6851-E47A-FF4B-9AD7-56ACB3B2465D}" type="datetimeFigureOut">
              <a:rPr lang="en-US" smtClean="0"/>
              <a:pPr/>
              <a:t>9/29/11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B6851-E47A-FF4B-9AD7-56ACB3B2465D}" type="datetimeFigureOut">
              <a:rPr lang="en-US" smtClean="0"/>
              <a:pPr/>
              <a:t>9/29/11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B6851-E47A-FF4B-9AD7-56ACB3B2465D}" type="datetimeFigureOut">
              <a:rPr lang="en-US" smtClean="0"/>
              <a:pPr/>
              <a:t>9/29/11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B6851-E47A-FF4B-9AD7-56ACB3B2465D}" type="datetimeFigureOut">
              <a:rPr lang="en-US" smtClean="0"/>
              <a:pPr/>
              <a:t>9/29/11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BB6851-E47A-FF4B-9AD7-56ACB3B2465D}" type="datetimeFigureOut">
              <a:rPr lang="en-US" smtClean="0"/>
              <a:pPr/>
              <a:t>9/29/11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B6851-E47A-FF4B-9AD7-56ACB3B2465D}" type="datetimeFigureOut">
              <a:rPr lang="en-US" smtClean="0"/>
              <a:pPr/>
              <a:t>9/29/11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B6851-E47A-FF4B-9AD7-56ACB3B2465D}" type="datetimeFigureOut">
              <a:rPr lang="en-US" smtClean="0"/>
              <a:pPr/>
              <a:t>9/29/11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B6851-E47A-FF4B-9AD7-56ACB3B2465D}" type="datetimeFigureOut">
              <a:rPr lang="en-US" smtClean="0"/>
              <a:pPr/>
              <a:t>9/29/11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3F55C-BBCD-7A46-847D-0E7F875030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6851-E47A-FF4B-9AD7-56ACB3B2465D}" type="datetimeFigureOut">
              <a:rPr lang="en-US" smtClean="0"/>
              <a:pPr/>
              <a:t>9/29/11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3F55C-BBCD-7A46-847D-0E7F875030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7772400" cy="4072466"/>
          </a:xfrm>
        </p:spPr>
        <p:txBody>
          <a:bodyPr lIns="0" tIns="0" rIns="0" bIns="0" anchor="t">
            <a:noAutofit/>
          </a:bodyPr>
          <a:lstStyle/>
          <a:p>
            <a:pPr algn="l">
              <a:lnSpc>
                <a:spcPts val="4400"/>
              </a:lnSpc>
              <a:spcBef>
                <a:spcPts val="2400"/>
              </a:spcBef>
              <a:spcAft>
                <a:spcPts val="300"/>
              </a:spcAft>
            </a:pPr>
            <a:r>
              <a:rPr lang="en-US" sz="3400" dirty="0" smtClean="0">
                <a:solidFill>
                  <a:schemeClr val="bg1"/>
                </a:solidFill>
                <a:latin typeface="Avenir LT Std 35 Light"/>
                <a:cs typeface="Avenir LT Std 35 Light"/>
              </a:rPr>
              <a:t>The aircraft is only half the equation.</a:t>
            </a:r>
            <a:br>
              <a:rPr lang="en-US" sz="3400" dirty="0" smtClean="0">
                <a:solidFill>
                  <a:schemeClr val="bg1"/>
                </a:solidFill>
                <a:latin typeface="Avenir LT Std 35 Light"/>
                <a:cs typeface="Avenir LT Std 35 Light"/>
              </a:rPr>
            </a:br>
            <a:r>
              <a:rPr lang="en-US" sz="3400" dirty="0" smtClean="0">
                <a:solidFill>
                  <a:schemeClr val="bg1"/>
                </a:solidFill>
                <a:latin typeface="Avenir LT Std 35 Light"/>
                <a:cs typeface="Avenir LT Std 35 Light"/>
              </a:rPr>
              <a:t>We must also know the client. </a:t>
            </a:r>
            <a:br>
              <a:rPr lang="en-US" sz="3400" dirty="0" smtClean="0">
                <a:solidFill>
                  <a:schemeClr val="bg1"/>
                </a:solidFill>
                <a:latin typeface="Avenir LT Std 35 Light"/>
                <a:cs typeface="Avenir LT Std 35 Light"/>
              </a:rPr>
            </a:br>
            <a:r>
              <a:rPr lang="en-US" sz="3400" dirty="0" smtClean="0">
                <a:solidFill>
                  <a:schemeClr val="bg1"/>
                </a:solidFill>
                <a:latin typeface="Avenir LT Std 35 Light"/>
                <a:cs typeface="Avenir LT Std 35 Light"/>
              </a:rPr>
              <a:t>Only when we truly understand the clients’ needs can we make a </a:t>
            </a:r>
            <a:br>
              <a:rPr lang="en-US" sz="3400" dirty="0" smtClean="0">
                <a:solidFill>
                  <a:schemeClr val="bg1"/>
                </a:solidFill>
                <a:latin typeface="Avenir LT Std 35 Light"/>
                <a:cs typeface="Avenir LT Std 35 Light"/>
              </a:rPr>
            </a:br>
            <a:r>
              <a:rPr lang="en-US" sz="3400" dirty="0" smtClean="0">
                <a:solidFill>
                  <a:schemeClr val="bg1"/>
                </a:solidFill>
                <a:latin typeface="Avenir LT Std 35 Light"/>
                <a:cs typeface="Avenir LT Std 35 Light"/>
              </a:rPr>
              <a:t>perfect match. Anyone can sell a jet.</a:t>
            </a:r>
            <a:br>
              <a:rPr lang="en-US" sz="3400" dirty="0" smtClean="0">
                <a:solidFill>
                  <a:schemeClr val="bg1"/>
                </a:solidFill>
                <a:latin typeface="Avenir LT Std 35 Light"/>
                <a:cs typeface="Avenir LT Std 35 Light"/>
              </a:rPr>
            </a:br>
            <a:r>
              <a:rPr lang="en-US" sz="3400" dirty="0" smtClean="0">
                <a:solidFill>
                  <a:schemeClr val="tx1">
                    <a:lumMod val="75000"/>
                    <a:lumOff val="25000"/>
                  </a:schemeClr>
                </a:solidFill>
                <a:latin typeface="Avenir LT Std 35 Light"/>
                <a:cs typeface="Avenir LT Std 35 Light"/>
              </a:rPr>
              <a:t>We are aircraft matchmakers.</a:t>
            </a:r>
            <a:endParaRPr lang="en-US" sz="3400" dirty="0">
              <a:solidFill>
                <a:schemeClr val="tx1">
                  <a:lumMod val="75000"/>
                  <a:lumOff val="25000"/>
                </a:schemeClr>
              </a:solidFill>
              <a:latin typeface="Avenir LT Std 35 Light"/>
              <a:cs typeface="Avenir LT Std 35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033272"/>
            <a:ext cx="6400800" cy="457200"/>
          </a:xfrm>
        </p:spPr>
        <p:txBody>
          <a:bodyPr lIns="0" tIns="0" bIns="0">
            <a:noAutofit/>
          </a:bodyPr>
          <a:lstStyle/>
          <a:p>
            <a:pPr algn="l"/>
            <a:r>
              <a:rPr lang="en-US" sz="3200" dirty="0" smtClean="0">
                <a:solidFill>
                  <a:srgbClr val="80A1B6"/>
                </a:solidFill>
                <a:latin typeface="Avenir LT Std 35 Light"/>
                <a:cs typeface="Avenir LT Std 35 Light"/>
              </a:rPr>
              <a:t>Services</a:t>
            </a:r>
            <a:endParaRPr lang="en-US" sz="3200" dirty="0">
              <a:solidFill>
                <a:srgbClr val="80A1B6"/>
              </a:solidFill>
              <a:latin typeface="Avenir LT Std 35 Light"/>
              <a:cs typeface="Avenir LT Std 35 Light"/>
            </a:endParaRPr>
          </a:p>
        </p:txBody>
      </p:sp>
      <p:sp>
        <p:nvSpPr>
          <p:cNvPr id="3" name="Content Placeholder 2"/>
          <p:cNvSpPr>
            <a:spLocks noGrp="1"/>
          </p:cNvSpPr>
          <p:nvPr>
            <p:ph idx="1"/>
          </p:nvPr>
        </p:nvSpPr>
        <p:spPr>
          <a:xfrm>
            <a:off x="2286000" y="1719074"/>
            <a:ext cx="6400800" cy="4080593"/>
          </a:xfrm>
        </p:spPr>
        <p:txBody>
          <a:bodyPr lIns="0" tIns="0" rIns="0" bIns="0" numCol="2" spcCol="182880">
            <a:noAutofit/>
          </a:bodyPr>
          <a:lstStyle/>
          <a:p>
            <a:pPr marL="0" indent="0">
              <a:lnSpc>
                <a:spcPts val="1800"/>
              </a:lnSpc>
              <a:spcBef>
                <a:spcPts val="0"/>
              </a:spcBef>
              <a:buNone/>
            </a:pPr>
            <a:r>
              <a:rPr lang="en-US" sz="1050" dirty="0" smtClean="0">
                <a:latin typeface="Avenir LT Std 35 Light"/>
                <a:cs typeface="Avenir LT Std 35 Light"/>
              </a:rPr>
              <a:t>We believe in service. Regardless of what you are buying, we believe you are entitled to work with </a:t>
            </a:r>
            <a:br>
              <a:rPr lang="en-US" sz="1050" dirty="0" smtClean="0">
                <a:latin typeface="Avenir LT Std 35 Light"/>
                <a:cs typeface="Avenir LT Std 35 Light"/>
              </a:rPr>
            </a:br>
            <a:r>
              <a:rPr lang="en-US" sz="1050" dirty="0" smtClean="0">
                <a:latin typeface="Avenir LT Std 35 Light"/>
                <a:cs typeface="Avenir LT Std 35 Light"/>
              </a:rPr>
              <a:t>an expert who takes your business personally, advocates on your behalf, puts you into the right deal, and gets it done. If you haven’t already </a:t>
            </a:r>
            <a:br>
              <a:rPr lang="en-US" sz="1050" dirty="0" smtClean="0">
                <a:latin typeface="Avenir LT Std 35 Light"/>
                <a:cs typeface="Avenir LT Std 35 Light"/>
              </a:rPr>
            </a:br>
            <a:r>
              <a:rPr lang="en-US" sz="1050" dirty="0" smtClean="0">
                <a:latin typeface="Avenir LT Std 35 Light"/>
                <a:cs typeface="Avenir LT Std 35 Light"/>
              </a:rPr>
              <a:t>done so, please read The Jet Collection Ten Point Promise. We live our promise and look forward to the opportunity to demonstrate that to you.</a:t>
            </a:r>
          </a:p>
          <a:p>
            <a:pPr marL="0" indent="0">
              <a:lnSpc>
                <a:spcPts val="1800"/>
              </a:lnSpc>
              <a:spcBef>
                <a:spcPts val="700"/>
              </a:spcBef>
              <a:buNone/>
            </a:pPr>
            <a:r>
              <a:rPr lang="en-US" sz="1050" dirty="0" smtClean="0">
                <a:solidFill>
                  <a:srgbClr val="80A1B6"/>
                </a:solidFill>
                <a:latin typeface="Avenir LT Std 85 Heavy"/>
                <a:cs typeface="Avenir LT Std 85 Heavy"/>
              </a:rPr>
              <a:t>Brokerage</a:t>
            </a:r>
          </a:p>
          <a:p>
            <a:pPr marL="119063" indent="-119063">
              <a:lnSpc>
                <a:spcPts val="1800"/>
              </a:lnSpc>
              <a:spcBef>
                <a:spcPts val="0"/>
              </a:spcBef>
              <a:buClr>
                <a:srgbClr val="80A1B6"/>
              </a:buClr>
            </a:pPr>
            <a:r>
              <a:rPr lang="en-US" sz="1050" dirty="0" smtClean="0">
                <a:latin typeface="Avenir LT Std 35 Light"/>
                <a:cs typeface="Avenir LT Std 35 Light"/>
              </a:rPr>
              <a:t>We’re a Chicago company but our perspective and reach are global. Through our marketing partner network, we showcase your aircraft in over 30 countries. </a:t>
            </a:r>
          </a:p>
          <a:p>
            <a:pPr marL="119063" indent="-119063">
              <a:lnSpc>
                <a:spcPts val="1800"/>
              </a:lnSpc>
              <a:spcBef>
                <a:spcPts val="0"/>
              </a:spcBef>
              <a:buClr>
                <a:srgbClr val="80A1B6"/>
              </a:buClr>
            </a:pPr>
            <a:r>
              <a:rPr lang="en-US" sz="1050" dirty="0" smtClean="0">
                <a:latin typeface="Avenir LT Std 35 Light"/>
                <a:cs typeface="Avenir LT Std 35 Light"/>
              </a:rPr>
              <a:t>Our brokerage is distinguished by a high degree of technical expertise, as well as command market forecasting and pricing information. </a:t>
            </a:r>
          </a:p>
          <a:p>
            <a:pPr marL="119063" indent="-119063">
              <a:lnSpc>
                <a:spcPts val="1800"/>
              </a:lnSpc>
              <a:spcBef>
                <a:spcPts val="0"/>
              </a:spcBef>
              <a:buClr>
                <a:srgbClr val="80A1B6"/>
              </a:buClr>
            </a:pPr>
            <a:endParaRPr lang="en-US" sz="1050" dirty="0" smtClean="0">
              <a:latin typeface="Avenir LT Std 35 Light"/>
              <a:cs typeface="Avenir LT Std 35 Light"/>
            </a:endParaRPr>
          </a:p>
          <a:p>
            <a:pPr marL="119063" indent="-119063">
              <a:lnSpc>
                <a:spcPts val="1800"/>
              </a:lnSpc>
              <a:spcBef>
                <a:spcPts val="0"/>
              </a:spcBef>
              <a:buClr>
                <a:srgbClr val="80A1B6"/>
              </a:buClr>
            </a:pPr>
            <a:r>
              <a:rPr lang="en-US" sz="1050" dirty="0" smtClean="0">
                <a:latin typeface="Avenir LT Std 35 Light"/>
                <a:cs typeface="Avenir LT Std 35 Light"/>
              </a:rPr>
              <a:t>We build a relationship with you and are dedicated to working for our brokerage clients. You can be assured of a professional experience without the unpleasant surprises you may have experienced in past experiences with aircraft brokerages. </a:t>
            </a:r>
          </a:p>
          <a:p>
            <a:pPr marL="0" indent="0">
              <a:lnSpc>
                <a:spcPts val="1800"/>
              </a:lnSpc>
              <a:spcBef>
                <a:spcPts val="700"/>
              </a:spcBef>
              <a:buNone/>
            </a:pPr>
            <a:r>
              <a:rPr lang="en-US" sz="1050" dirty="0" smtClean="0">
                <a:solidFill>
                  <a:srgbClr val="80A1B6"/>
                </a:solidFill>
                <a:latin typeface="Avenir LT Std 85 Heavy"/>
                <a:cs typeface="Avenir LT Std 85 Heavy"/>
              </a:rPr>
              <a:t>Sales</a:t>
            </a:r>
          </a:p>
          <a:p>
            <a:pPr marL="119063" indent="-119063">
              <a:lnSpc>
                <a:spcPts val="1800"/>
              </a:lnSpc>
              <a:spcBef>
                <a:spcPts val="0"/>
              </a:spcBef>
              <a:buClr>
                <a:srgbClr val="80A1B6"/>
              </a:buClr>
            </a:pPr>
            <a:r>
              <a:rPr lang="en-US" sz="1050" dirty="0" smtClean="0">
                <a:latin typeface="Avenir LT Std 35 Light"/>
                <a:cs typeface="Avenir LT Std 35 Light"/>
              </a:rPr>
              <a:t>We advertise your aircraft through a mix of proven marketing tactics and channels, including e-mail blasts, print direct mail, magazine and web advertising, including this site, JETNET </a:t>
            </a:r>
            <a:r>
              <a:rPr lang="en-US" sz="1050" dirty="0" err="1" smtClean="0">
                <a:latin typeface="Avenir LT Std 35 Light"/>
                <a:cs typeface="Avenir LT Std 35 Light"/>
              </a:rPr>
              <a:t>Amstat</a:t>
            </a:r>
            <a:r>
              <a:rPr lang="en-US" sz="1050" dirty="0" smtClean="0">
                <a:latin typeface="Avenir LT Std 35 Light"/>
                <a:cs typeface="Avenir LT Std 35 Light"/>
              </a:rPr>
              <a:t> and </a:t>
            </a:r>
            <a:r>
              <a:rPr lang="en-US" sz="1050" dirty="0" err="1" smtClean="0">
                <a:latin typeface="Avenir LT Std 35 Light"/>
                <a:cs typeface="Avenir LT Std 35 Light"/>
              </a:rPr>
              <a:t>Aircraftpost.com</a:t>
            </a:r>
            <a:r>
              <a:rPr lang="en-US" sz="1050" dirty="0" smtClean="0">
                <a:latin typeface="Avenir LT Std 35 Light"/>
                <a:cs typeface="Avenir LT Std 35 Light"/>
              </a:rPr>
              <a:t>. </a:t>
            </a:r>
          </a:p>
          <a:p>
            <a:pPr marL="119063" indent="-119063">
              <a:lnSpc>
                <a:spcPts val="1800"/>
              </a:lnSpc>
              <a:spcBef>
                <a:spcPts val="0"/>
              </a:spcBef>
              <a:buClr>
                <a:srgbClr val="80A1B6"/>
              </a:buClr>
            </a:pPr>
            <a:r>
              <a:rPr lang="en-US" sz="1050" dirty="0" smtClean="0">
                <a:latin typeface="Avenir LT Std 35 Light"/>
                <a:cs typeface="Avenir LT Std 35 Light"/>
              </a:rPr>
              <a:t>Our inventory is included in all aviation advertising venues, and is aggressively re-circulated to ensure that your aircraft receives continuous exposure. </a:t>
            </a:r>
          </a:p>
          <a:p>
            <a:pPr marL="119063" indent="-119063">
              <a:lnSpc>
                <a:spcPts val="1800"/>
              </a:lnSpc>
              <a:spcBef>
                <a:spcPts val="0"/>
              </a:spcBef>
              <a:buClr>
                <a:srgbClr val="80A1B6"/>
              </a:buClr>
            </a:pPr>
            <a:r>
              <a:rPr lang="en-US" sz="1050" dirty="0" smtClean="0">
                <a:latin typeface="Avenir LT Std 35 Light"/>
                <a:cs typeface="Avenir LT Std 35 Light"/>
              </a:rPr>
              <a:t>We’ve sold new aircraft through our inventory consisting of Gulfstream, Bombardier and </a:t>
            </a:r>
            <a:r>
              <a:rPr lang="en-US" sz="1050" dirty="0" err="1" smtClean="0">
                <a:latin typeface="Avenir LT Std 35 Light"/>
                <a:cs typeface="Avenir LT Std 35 Light"/>
              </a:rPr>
              <a:t>Dassault</a:t>
            </a:r>
            <a:r>
              <a:rPr lang="en-US" sz="1050" dirty="0" smtClean="0">
                <a:latin typeface="Avenir LT Std 35 Light"/>
                <a:cs typeface="Avenir LT Std 35 Light"/>
              </a:rPr>
              <a:t> positions.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033272"/>
            <a:ext cx="6400800" cy="5155861"/>
          </a:xfrm>
        </p:spPr>
        <p:txBody>
          <a:bodyPr lIns="0" tIns="0" rIns="0" bIns="0" numCol="2" spcCol="182880">
            <a:noAutofit/>
          </a:bodyPr>
          <a:lstStyle/>
          <a:p>
            <a:pPr marL="0" indent="0">
              <a:lnSpc>
                <a:spcPts val="1800"/>
              </a:lnSpc>
              <a:spcBef>
                <a:spcPts val="700"/>
              </a:spcBef>
              <a:buNone/>
            </a:pPr>
            <a:r>
              <a:rPr lang="en-US" sz="1050" dirty="0" smtClean="0">
                <a:solidFill>
                  <a:srgbClr val="80A1B6"/>
                </a:solidFill>
                <a:latin typeface="Avenir LT Std 85 Heavy"/>
                <a:cs typeface="Avenir LT Std 85 Heavy"/>
              </a:rPr>
              <a:t>Acquisitions/Negotiations</a:t>
            </a:r>
          </a:p>
          <a:p>
            <a:pPr marL="119063" indent="-119063">
              <a:lnSpc>
                <a:spcPts val="1800"/>
              </a:lnSpc>
              <a:spcBef>
                <a:spcPts val="0"/>
              </a:spcBef>
              <a:buClr>
                <a:srgbClr val="80A1B6"/>
              </a:buClr>
            </a:pPr>
            <a:r>
              <a:rPr lang="en-US" sz="1050" dirty="0" smtClean="0">
                <a:latin typeface="Avenir LT Std 35 Light"/>
                <a:cs typeface="Avenir LT Std 35 Light"/>
              </a:rPr>
              <a:t>We start every aircraft acquisition assignment by delving into your aviation needs. Why, where and how often do you fly? What are your true aviation needs? What is the smartest, most efficient solution to those needs? </a:t>
            </a:r>
          </a:p>
          <a:p>
            <a:pPr marL="119063" indent="-119063">
              <a:lnSpc>
                <a:spcPts val="1800"/>
              </a:lnSpc>
              <a:spcBef>
                <a:spcPts val="0"/>
              </a:spcBef>
              <a:buClr>
                <a:srgbClr val="80A1B6"/>
              </a:buClr>
            </a:pPr>
            <a:r>
              <a:rPr lang="en-US" sz="1050" dirty="0" smtClean="0">
                <a:latin typeface="Avenir LT Std 35 Light"/>
                <a:cs typeface="Avenir LT Std 35 Light"/>
              </a:rPr>
              <a:t>When clients ask us to help them acquire aircraft that don’t truly fit their needs, we’ll counsel against the purchase – even if it means losing an immediate sale</a:t>
            </a:r>
          </a:p>
          <a:p>
            <a:pPr marL="119063" indent="-119063">
              <a:lnSpc>
                <a:spcPts val="1800"/>
              </a:lnSpc>
              <a:spcBef>
                <a:spcPts val="0"/>
              </a:spcBef>
              <a:buClr>
                <a:srgbClr val="80A1B6"/>
              </a:buClr>
            </a:pPr>
            <a:r>
              <a:rPr lang="en-US" sz="1050" dirty="0" smtClean="0">
                <a:latin typeface="Avenir LT Std 35 Light"/>
                <a:cs typeface="Avenir LT Std 35 Light"/>
              </a:rPr>
              <a:t>We have bought and sold billions of dollars of position aircraft – more than any other inventory dealer or broker. We have extensive experience in negotiation. We can help you negotiate the right deal for your needs and budget. </a:t>
            </a:r>
          </a:p>
          <a:p>
            <a:pPr marL="119063" indent="-119063">
              <a:lnSpc>
                <a:spcPts val="1800"/>
              </a:lnSpc>
              <a:spcBef>
                <a:spcPts val="0"/>
              </a:spcBef>
              <a:buClr>
                <a:srgbClr val="80A1B6"/>
              </a:buClr>
            </a:pPr>
            <a:r>
              <a:rPr lang="en-US" sz="1050" dirty="0" smtClean="0">
                <a:latin typeface="Avenir LT Std 35 Light"/>
                <a:cs typeface="Avenir LT Std 35 Light"/>
              </a:rPr>
              <a:t>We will work with you, your attorneys and tax advisors all the way through the preparation and finalization of the Purchase Agreement.</a:t>
            </a:r>
          </a:p>
          <a:p>
            <a:pPr marL="0" indent="0">
              <a:lnSpc>
                <a:spcPts val="1800"/>
              </a:lnSpc>
              <a:spcBef>
                <a:spcPts val="700"/>
              </a:spcBef>
              <a:buNone/>
            </a:pPr>
            <a:r>
              <a:rPr lang="en-US" sz="1050" dirty="0" smtClean="0">
                <a:solidFill>
                  <a:srgbClr val="80A1B6"/>
                </a:solidFill>
                <a:latin typeface="Avenir LT Std 85 Heavy"/>
                <a:cs typeface="Avenir LT Std 85 Heavy"/>
              </a:rPr>
              <a:t>Consulting</a:t>
            </a:r>
          </a:p>
          <a:p>
            <a:pPr marL="119063" indent="-119063">
              <a:lnSpc>
                <a:spcPts val="1800"/>
              </a:lnSpc>
              <a:spcBef>
                <a:spcPts val="0"/>
              </a:spcBef>
              <a:buClr>
                <a:srgbClr val="80A1B6"/>
              </a:buClr>
            </a:pPr>
            <a:r>
              <a:rPr lang="en-US" sz="1050" dirty="0" smtClean="0">
                <a:latin typeface="Avenir LT Std 35 Light"/>
                <a:cs typeface="Avenir LT Std 35 Light"/>
              </a:rPr>
              <a:t>We deliver customized market intelligence. You or your flight department wants to purchase aircraft that have high resale value. We can show you where the market is going and what models are worth looking at. We can steer your purchase process in the right direction. </a:t>
            </a:r>
          </a:p>
          <a:p>
            <a:pPr marL="119063" indent="-119063">
              <a:lnSpc>
                <a:spcPts val="1800"/>
              </a:lnSpc>
              <a:spcBef>
                <a:spcPts val="0"/>
              </a:spcBef>
              <a:buClr>
                <a:srgbClr val="80A1B6"/>
              </a:buClr>
            </a:pPr>
            <a:r>
              <a:rPr lang="en-US" sz="1050" dirty="0" smtClean="0">
                <a:latin typeface="Avenir LT Std 35 Light"/>
                <a:cs typeface="Avenir LT Std 35 Light"/>
              </a:rPr>
              <a:t>We handle new aircraft contract negotiations. Unlike some consultants, we don’t stop until the deal is consummated to your satisfaction. </a:t>
            </a:r>
          </a:p>
          <a:p>
            <a:pPr marL="119063" indent="-119063">
              <a:lnSpc>
                <a:spcPts val="1800"/>
              </a:lnSpc>
              <a:spcBef>
                <a:spcPts val="0"/>
              </a:spcBef>
              <a:buClr>
                <a:srgbClr val="80A1B6"/>
              </a:buClr>
            </a:pPr>
            <a:r>
              <a:rPr lang="en-US" sz="1050" dirty="0" smtClean="0">
                <a:latin typeface="Avenir LT Std 35 Light"/>
                <a:cs typeface="Avenir LT Std 35 Light"/>
              </a:rPr>
              <a:t>We conduct comprehensive pre-purchase evaluations. We will not only render a detailed technical assessment of the aircraft, we will also assess the purchase price and deal structure. </a:t>
            </a:r>
          </a:p>
          <a:p>
            <a:pPr marL="119063" indent="-119063">
              <a:lnSpc>
                <a:spcPts val="1800"/>
              </a:lnSpc>
              <a:spcBef>
                <a:spcPts val="0"/>
              </a:spcBef>
              <a:buClr>
                <a:srgbClr val="80A1B6"/>
              </a:buClr>
            </a:pPr>
            <a:r>
              <a:rPr lang="en-US" sz="1050" dirty="0" smtClean="0">
                <a:latin typeface="Avenir LT Std 35 Light"/>
                <a:cs typeface="Avenir LT Std 35 Light"/>
              </a:rPr>
              <a:t>We are highly experienced with hourly cost maintenance programs. </a:t>
            </a:r>
          </a:p>
          <a:p>
            <a:pPr marL="119063" indent="-119063">
              <a:lnSpc>
                <a:spcPts val="1800"/>
              </a:lnSpc>
              <a:spcBef>
                <a:spcPts val="0"/>
              </a:spcBef>
              <a:buClr>
                <a:srgbClr val="80A1B6"/>
              </a:buClr>
            </a:pPr>
            <a:r>
              <a:rPr lang="en-US" sz="1050" dirty="0" smtClean="0">
                <a:latin typeface="Avenir LT Std 35 Light"/>
                <a:cs typeface="Avenir LT Std 35 Light"/>
              </a:rPr>
              <a:t>We assist with entity setup, enabling you to sidestep tax and legal headaches while attaining the most advantageous tax position possible.  </a:t>
            </a:r>
          </a:p>
          <a:p>
            <a:pPr marL="119063" indent="-119063">
              <a:lnSpc>
                <a:spcPts val="1800"/>
              </a:lnSpc>
              <a:spcBef>
                <a:spcPts val="0"/>
              </a:spcBef>
              <a:buClr>
                <a:srgbClr val="80A1B6"/>
              </a:buClr>
            </a:pPr>
            <a:r>
              <a:rPr lang="en-US" sz="1050" dirty="0" smtClean="0">
                <a:latin typeface="Avenir LT Std 35 Light"/>
                <a:cs typeface="Avenir LT Std 35 Light"/>
              </a:rPr>
              <a:t>We consult on payment schedules, options lists, caption rates for options, delivery dates, and market intelligence for position backlogs.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07F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0552"/>
            <a:ext cx="8229600" cy="639762"/>
          </a:xfrm>
        </p:spPr>
        <p:txBody>
          <a:bodyPr anchor="t">
            <a:normAutofit/>
          </a:bodyPr>
          <a:lstStyle/>
          <a:p>
            <a:r>
              <a:rPr lang="en-US" sz="3200" dirty="0" smtClean="0">
                <a:solidFill>
                  <a:schemeClr val="bg1"/>
                </a:solidFill>
                <a:latin typeface="Avenir LT Std 35 Light"/>
                <a:cs typeface="Avenir LT Std 35 Light"/>
              </a:rPr>
              <a:t>Contact Us</a:t>
            </a:r>
            <a:endParaRPr lang="en-US" sz="3200" dirty="0">
              <a:solidFill>
                <a:schemeClr val="bg1"/>
              </a:solidFill>
            </a:endParaRPr>
          </a:p>
        </p:txBody>
      </p:sp>
      <p:sp>
        <p:nvSpPr>
          <p:cNvPr id="3" name="Content Placeholder 2"/>
          <p:cNvSpPr>
            <a:spLocks noGrp="1"/>
          </p:cNvSpPr>
          <p:nvPr>
            <p:ph idx="1"/>
          </p:nvPr>
        </p:nvSpPr>
        <p:spPr>
          <a:xfrm>
            <a:off x="2611966" y="2802314"/>
            <a:ext cx="3920067" cy="618067"/>
          </a:xfrm>
        </p:spPr>
        <p:txBody>
          <a:bodyPr>
            <a:normAutofit/>
          </a:bodyPr>
          <a:lstStyle/>
          <a:p>
            <a:pPr marL="0" indent="0" algn="just">
              <a:lnSpc>
                <a:spcPts val="1500"/>
              </a:lnSpc>
              <a:buNone/>
            </a:pPr>
            <a:r>
              <a:rPr lang="en-US" sz="1050" dirty="0">
                <a:solidFill>
                  <a:srgbClr val="FFFFFF"/>
                </a:solidFill>
                <a:latin typeface="Avenir LT Std 45 Book"/>
                <a:cs typeface="Avenir LT Std 45 Book"/>
              </a:rPr>
              <a:t>We look forward to getting to know you. Please feel free to contact us anytime, with any aviation question, issue or need. </a:t>
            </a:r>
          </a:p>
        </p:txBody>
      </p:sp>
      <p:sp>
        <p:nvSpPr>
          <p:cNvPr id="4" name="Content Placeholder 2"/>
          <p:cNvSpPr txBox="1">
            <a:spLocks/>
          </p:cNvSpPr>
          <p:nvPr/>
        </p:nvSpPr>
        <p:spPr>
          <a:xfrm>
            <a:off x="2175089" y="5648319"/>
            <a:ext cx="4797068" cy="1130301"/>
          </a:xfrm>
          <a:prstGeom prst="rect">
            <a:avLst/>
          </a:prstGeom>
        </p:spPr>
        <p:txBody>
          <a:bodyPr vert="horz" lIns="91440" tIns="45720" rIns="91440" bIns="45720" rtlCol="0">
            <a:noAutofit/>
          </a:bodyPr>
          <a:lstStyle/>
          <a:p>
            <a:pPr lvl="0" algn="ctr">
              <a:lnSpc>
                <a:spcPts val="1500"/>
              </a:lnSpc>
              <a:spcBef>
                <a:spcPct val="20000"/>
              </a:spcBef>
              <a:spcAft>
                <a:spcPts val="400"/>
              </a:spcAft>
            </a:pPr>
            <a:r>
              <a:rPr lang="en-US" sz="1050" dirty="0">
                <a:solidFill>
                  <a:srgbClr val="FFFFFF"/>
                </a:solidFill>
                <a:latin typeface="Avenir LT Std 85 Heavy"/>
                <a:cs typeface="Avenir LT Std 85 Heavy"/>
              </a:rPr>
              <a:t>The Jet Collection Corporate Offices</a:t>
            </a:r>
          </a:p>
          <a:p>
            <a:pPr lvl="0" algn="ctr">
              <a:lnSpc>
                <a:spcPts val="1500"/>
              </a:lnSpc>
              <a:spcBef>
                <a:spcPct val="20000"/>
              </a:spcBef>
            </a:pPr>
            <a:r>
              <a:rPr lang="en-US" sz="1050" dirty="0">
                <a:solidFill>
                  <a:srgbClr val="FFFFFF"/>
                </a:solidFill>
                <a:latin typeface="Avenir LT Std 85 Heavy"/>
                <a:cs typeface="Avenir LT Std 85 Heavy"/>
              </a:rPr>
              <a:t>P</a:t>
            </a:r>
            <a:r>
              <a:rPr lang="en-US" sz="1050" dirty="0">
                <a:solidFill>
                  <a:srgbClr val="FFFFFF"/>
                </a:solidFill>
                <a:latin typeface="Avenir LT Std 45 Book"/>
                <a:cs typeface="Avenir LT Std 45 Book"/>
              </a:rPr>
              <a:t> 312-226-8541  </a:t>
            </a:r>
            <a:r>
              <a:rPr lang="en-US" sz="1050" dirty="0">
                <a:solidFill>
                  <a:srgbClr val="80A1B6"/>
                </a:solidFill>
                <a:latin typeface="Avenir LT Std 45 Book"/>
                <a:cs typeface="Avenir LT Std 45 Book"/>
              </a:rPr>
              <a:t>|</a:t>
            </a:r>
            <a:r>
              <a:rPr lang="en-US" sz="1050" dirty="0">
                <a:solidFill>
                  <a:srgbClr val="FFFFFF"/>
                </a:solidFill>
                <a:latin typeface="Avenir LT Std 45 Book"/>
                <a:cs typeface="Avenir LT Std 45 Book"/>
              </a:rPr>
              <a:t>  </a:t>
            </a:r>
            <a:r>
              <a:rPr lang="en-US" sz="1050" dirty="0">
                <a:solidFill>
                  <a:srgbClr val="FFFFFF"/>
                </a:solidFill>
                <a:latin typeface="Avenir LT Std 85 Heavy"/>
                <a:cs typeface="Avenir LT Std 85 Heavy"/>
              </a:rPr>
              <a:t>F</a:t>
            </a:r>
            <a:r>
              <a:rPr lang="en-US" sz="1050" dirty="0">
                <a:solidFill>
                  <a:srgbClr val="FFFFFF"/>
                </a:solidFill>
                <a:latin typeface="Avenir LT Std 45 Book"/>
                <a:cs typeface="Avenir LT Std 45 Book"/>
              </a:rPr>
              <a:t> 312-226-8542 </a:t>
            </a:r>
            <a:r>
              <a:rPr lang="en-US" sz="1050" dirty="0" smtClean="0">
                <a:solidFill>
                  <a:srgbClr val="FFFFFF"/>
                </a:solidFill>
                <a:latin typeface="Avenir LT Std 45 Book"/>
                <a:cs typeface="Avenir LT Std 45 Book"/>
              </a:rPr>
              <a:t> </a:t>
            </a:r>
            <a:r>
              <a:rPr lang="en-US" sz="1050" dirty="0" smtClean="0">
                <a:solidFill>
                  <a:srgbClr val="80A1B6"/>
                </a:solidFill>
                <a:latin typeface="Avenir LT Std 45 Book"/>
                <a:cs typeface="Avenir LT Std 45 Book"/>
              </a:rPr>
              <a:t>|</a:t>
            </a:r>
            <a:r>
              <a:rPr lang="en-US" sz="1050" dirty="0" smtClean="0">
                <a:solidFill>
                  <a:srgbClr val="FFFFFF"/>
                </a:solidFill>
                <a:latin typeface="Avenir LT Std 45 Book"/>
                <a:cs typeface="Avenir LT Std 45 Book"/>
              </a:rPr>
              <a:t>  </a:t>
            </a:r>
            <a:r>
              <a:rPr lang="en-US" sz="1050" dirty="0">
                <a:solidFill>
                  <a:srgbClr val="FFFFFF"/>
                </a:solidFill>
                <a:latin typeface="Avenir LT Std 85 Heavy"/>
                <a:cs typeface="Avenir LT Std 85 Heavy"/>
              </a:rPr>
              <a:t>E</a:t>
            </a:r>
            <a:r>
              <a:rPr lang="en-US" sz="1050" dirty="0">
                <a:solidFill>
                  <a:srgbClr val="FFFFFF"/>
                </a:solidFill>
                <a:latin typeface="Avenir LT Std 45 Book"/>
                <a:cs typeface="Avenir LT Std 45 Book"/>
              </a:rPr>
              <a:t> </a:t>
            </a:r>
            <a:r>
              <a:rPr lang="en-US" sz="1050" dirty="0" err="1">
                <a:solidFill>
                  <a:srgbClr val="FFFFFF"/>
                </a:solidFill>
                <a:latin typeface="Avenir LT Std 45 Book"/>
                <a:cs typeface="Avenir LT Std 45 Book"/>
              </a:rPr>
              <a:t>info@thejetcollection.com</a:t>
            </a:r>
            <a:endParaRPr lang="en-US" sz="1050" dirty="0">
              <a:solidFill>
                <a:srgbClr val="FFFFFF"/>
              </a:solidFill>
              <a:latin typeface="Avenir LT Std 45 Book"/>
              <a:cs typeface="Avenir LT Std 45 Book"/>
            </a:endParaRPr>
          </a:p>
          <a:p>
            <a:pPr lvl="0" algn="ctr">
              <a:lnSpc>
                <a:spcPts val="1500"/>
              </a:lnSpc>
              <a:spcBef>
                <a:spcPct val="20000"/>
              </a:spcBef>
            </a:pPr>
            <a:r>
              <a:rPr lang="en-US" sz="1050" dirty="0">
                <a:solidFill>
                  <a:srgbClr val="FFFFFF"/>
                </a:solidFill>
                <a:latin typeface="Avenir LT Std 45 Book"/>
                <a:cs typeface="Avenir LT Std 45 Book"/>
              </a:rPr>
              <a:t>1455 W. Hubbard St.  </a:t>
            </a:r>
            <a:r>
              <a:rPr lang="en-US" sz="1050" dirty="0">
                <a:solidFill>
                  <a:srgbClr val="80A1B6"/>
                </a:solidFill>
                <a:latin typeface="Avenir LT Std 45 Book"/>
                <a:cs typeface="Avenir LT Std 45 Book"/>
              </a:rPr>
              <a:t>|</a:t>
            </a:r>
            <a:r>
              <a:rPr lang="en-US" sz="1050" dirty="0">
                <a:solidFill>
                  <a:srgbClr val="FFFFFF"/>
                </a:solidFill>
                <a:latin typeface="Avenir LT Std 45 Book"/>
                <a:cs typeface="Avenir LT Std 45 Book"/>
              </a:rPr>
              <a:t>  2nd Floor</a:t>
            </a:r>
            <a:r>
              <a:rPr lang="en-US" sz="1050" dirty="0" smtClean="0">
                <a:solidFill>
                  <a:srgbClr val="FFFFFF"/>
                </a:solidFill>
                <a:latin typeface="Avenir LT Std 45 Book"/>
                <a:cs typeface="Avenir LT Std 45 Book"/>
              </a:rPr>
              <a:t> </a:t>
            </a:r>
            <a:r>
              <a:rPr lang="en-US" sz="1050" dirty="0" smtClean="0">
                <a:solidFill>
                  <a:srgbClr val="80A1B6"/>
                </a:solidFill>
                <a:latin typeface="Avenir LT Std 45 Book"/>
                <a:cs typeface="Avenir LT Std 45 Book"/>
              </a:rPr>
              <a:t> | </a:t>
            </a:r>
            <a:r>
              <a:rPr lang="en-US" sz="1050" dirty="0" smtClean="0">
                <a:solidFill>
                  <a:srgbClr val="FFFFFF"/>
                </a:solidFill>
                <a:latin typeface="Avenir LT Std 45 Book"/>
                <a:cs typeface="Avenir LT Std 45 Book"/>
              </a:rPr>
              <a:t> </a:t>
            </a:r>
            <a:r>
              <a:rPr lang="en-US" sz="1050" dirty="0">
                <a:solidFill>
                  <a:srgbClr val="FFFFFF"/>
                </a:solidFill>
                <a:latin typeface="Avenir LT Std 45 Book"/>
                <a:cs typeface="Avenir LT Std 45 Book"/>
              </a:rPr>
              <a:t>Chicago, IL 60642 USA</a:t>
            </a:r>
          </a:p>
        </p:txBody>
      </p:sp>
      <p:pic>
        <p:nvPicPr>
          <p:cNvPr id="5" name="Picture 4" descr="jetcollection_white.eps"/>
          <p:cNvPicPr>
            <a:picLocks noChangeAspect="1"/>
          </p:cNvPicPr>
          <p:nvPr/>
        </p:nvPicPr>
        <p:blipFill>
          <a:blip r:embed="rId2"/>
          <a:stretch>
            <a:fillRect/>
          </a:stretch>
        </p:blipFill>
        <p:spPr>
          <a:xfrm>
            <a:off x="3703437" y="5068772"/>
            <a:ext cx="1756446" cy="4001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033272"/>
            <a:ext cx="6400800" cy="457200"/>
          </a:xfrm>
        </p:spPr>
        <p:txBody>
          <a:bodyPr lIns="0" tIns="0" bIns="0">
            <a:noAutofit/>
          </a:bodyPr>
          <a:lstStyle/>
          <a:p>
            <a:pPr algn="l"/>
            <a:r>
              <a:rPr lang="en-US" sz="3200" dirty="0" smtClean="0">
                <a:solidFill>
                  <a:srgbClr val="80A1B6"/>
                </a:solidFill>
                <a:latin typeface="Avenir LT Std 35 Light"/>
                <a:cs typeface="Avenir LT Std 35 Light"/>
              </a:rPr>
              <a:t>About Us</a:t>
            </a:r>
            <a:endParaRPr lang="en-US" sz="3200" dirty="0">
              <a:solidFill>
                <a:srgbClr val="80A1B6"/>
              </a:solidFill>
              <a:latin typeface="Avenir LT Std 35 Light"/>
              <a:cs typeface="Avenir LT Std 35 Light"/>
            </a:endParaRPr>
          </a:p>
        </p:txBody>
      </p:sp>
      <p:sp>
        <p:nvSpPr>
          <p:cNvPr id="3" name="Content Placeholder 2"/>
          <p:cNvSpPr>
            <a:spLocks noGrp="1"/>
          </p:cNvSpPr>
          <p:nvPr>
            <p:ph idx="1"/>
          </p:nvPr>
        </p:nvSpPr>
        <p:spPr>
          <a:xfrm>
            <a:off x="2286000" y="1719073"/>
            <a:ext cx="6400800" cy="2937887"/>
          </a:xfrm>
        </p:spPr>
        <p:txBody>
          <a:bodyPr lIns="0" tIns="0" rIns="0" bIns="0" numCol="2" spcCol="182880">
            <a:noAutofit/>
          </a:bodyPr>
          <a:lstStyle/>
          <a:p>
            <a:pPr marL="0" indent="0">
              <a:lnSpc>
                <a:spcPts val="1800"/>
              </a:lnSpc>
              <a:spcBef>
                <a:spcPts val="0"/>
              </a:spcBef>
              <a:buNone/>
            </a:pPr>
            <a:r>
              <a:rPr lang="en-US" sz="1050" dirty="0" smtClean="0">
                <a:latin typeface="Avenir LT Std 35 Light"/>
                <a:cs typeface="Avenir LT Std 35 Light"/>
              </a:rPr>
              <a:t>Founded in 2004, The Jet Collection is an aircraft inventory dealer and broker based in Chicago. </a:t>
            </a:r>
            <a:br>
              <a:rPr lang="en-US" sz="1050" dirty="0" smtClean="0">
                <a:latin typeface="Avenir LT Std 35 Light"/>
                <a:cs typeface="Avenir LT Std 35 Light"/>
              </a:rPr>
            </a:br>
            <a:r>
              <a:rPr lang="en-US" sz="1050" dirty="0" smtClean="0">
                <a:latin typeface="Avenir LT Std 35 Light"/>
                <a:cs typeface="Avenir LT Std 35 Light"/>
              </a:rPr>
              <a:t>We handle business and commercial aircraft sales </a:t>
            </a:r>
            <a:br>
              <a:rPr lang="en-US" sz="1050" dirty="0" smtClean="0">
                <a:latin typeface="Avenir LT Std 35 Light"/>
                <a:cs typeface="Avenir LT Std 35 Light"/>
              </a:rPr>
            </a:br>
            <a:r>
              <a:rPr lang="en-US" sz="1050" dirty="0" smtClean="0">
                <a:latin typeface="Avenir LT Std 35 Light"/>
                <a:cs typeface="Avenir LT Std 35 Light"/>
              </a:rPr>
              <a:t>and acquisitions for midsize, large and global </a:t>
            </a:r>
            <a:br>
              <a:rPr lang="en-US" sz="1050" dirty="0" smtClean="0">
                <a:latin typeface="Avenir LT Std 35 Light"/>
                <a:cs typeface="Avenir LT Std 35 Light"/>
              </a:rPr>
            </a:br>
            <a:r>
              <a:rPr lang="en-US" sz="1050" dirty="0" smtClean="0">
                <a:latin typeface="Avenir LT Std 35 Light"/>
                <a:cs typeface="Avenir LT Std 35 Light"/>
              </a:rPr>
              <a:t>corporations, foreign governments and private </a:t>
            </a:r>
            <a:br>
              <a:rPr lang="en-US" sz="1050" dirty="0" smtClean="0">
                <a:latin typeface="Avenir LT Std 35 Light"/>
                <a:cs typeface="Avenir LT Std 35 Light"/>
              </a:rPr>
            </a:br>
            <a:r>
              <a:rPr lang="en-US" sz="1050" dirty="0" smtClean="0">
                <a:latin typeface="Avenir LT Std 35 Light"/>
                <a:cs typeface="Avenir LT Std 35 Light"/>
              </a:rPr>
              <a:t>individuals all over the world. Our core expertise </a:t>
            </a:r>
            <a:br>
              <a:rPr lang="en-US" sz="1050" dirty="0" smtClean="0">
                <a:latin typeface="Avenir LT Std 35 Light"/>
                <a:cs typeface="Avenir LT Std 35 Light"/>
              </a:rPr>
            </a:br>
            <a:r>
              <a:rPr lang="en-US" sz="1050" dirty="0" smtClean="0">
                <a:latin typeface="Avenir LT Std 35 Light"/>
                <a:cs typeface="Avenir LT Std 35 Light"/>
              </a:rPr>
              <a:t>is in Long Range and International Cabin Class </a:t>
            </a:r>
            <a:br>
              <a:rPr lang="en-US" sz="1050" dirty="0" smtClean="0">
                <a:latin typeface="Avenir LT Std 35 Light"/>
                <a:cs typeface="Avenir LT Std 35 Light"/>
              </a:rPr>
            </a:br>
            <a:r>
              <a:rPr lang="en-US" sz="1050" dirty="0" smtClean="0">
                <a:latin typeface="Avenir LT Std 35 Light"/>
                <a:cs typeface="Avenir LT Std 35 Light"/>
              </a:rPr>
              <a:t>aircraft. We also have extensive experience with: </a:t>
            </a:r>
          </a:p>
          <a:p>
            <a:pPr marL="0" indent="0">
              <a:lnSpc>
                <a:spcPts val="1800"/>
              </a:lnSpc>
              <a:spcBef>
                <a:spcPts val="0"/>
              </a:spcBef>
              <a:buClr>
                <a:srgbClr val="80A1B6"/>
              </a:buClr>
              <a:buSzPct val="83000"/>
            </a:pPr>
            <a:r>
              <a:rPr lang="en-US" sz="1050" dirty="0" smtClean="0">
                <a:latin typeface="Avenir LT Std 35 Light"/>
                <a:cs typeface="Avenir LT Std 35 Light"/>
              </a:rPr>
              <a:t> Small jets</a:t>
            </a:r>
          </a:p>
          <a:p>
            <a:pPr marL="0" indent="0">
              <a:lnSpc>
                <a:spcPts val="1800"/>
              </a:lnSpc>
              <a:spcBef>
                <a:spcPts val="0"/>
              </a:spcBef>
              <a:buClr>
                <a:srgbClr val="80A1B6"/>
              </a:buClr>
              <a:buSzPct val="83000"/>
            </a:pPr>
            <a:r>
              <a:rPr lang="en-US" sz="1050" dirty="0" smtClean="0">
                <a:latin typeface="Avenir LT Std 35 Light"/>
                <a:cs typeface="Avenir LT Std 35 Light"/>
              </a:rPr>
              <a:t> Midsize jets </a:t>
            </a:r>
          </a:p>
          <a:p>
            <a:pPr marL="0" indent="0">
              <a:lnSpc>
                <a:spcPts val="1800"/>
              </a:lnSpc>
              <a:spcBef>
                <a:spcPts val="0"/>
              </a:spcBef>
              <a:buClr>
                <a:srgbClr val="80A1B6"/>
              </a:buClr>
              <a:buSzPct val="83000"/>
            </a:pPr>
            <a:r>
              <a:rPr lang="en-US" sz="1050" dirty="0" smtClean="0">
                <a:latin typeface="Avenir LT Std 35 Light"/>
                <a:cs typeface="Avenir LT Std 35 Light"/>
              </a:rPr>
              <a:t> Super midsize jets</a:t>
            </a:r>
          </a:p>
          <a:p>
            <a:pPr marL="0" indent="0">
              <a:lnSpc>
                <a:spcPts val="1800"/>
              </a:lnSpc>
              <a:spcBef>
                <a:spcPts val="0"/>
              </a:spcBef>
              <a:spcAft>
                <a:spcPts val="800"/>
              </a:spcAft>
              <a:buClr>
                <a:srgbClr val="80A1B6"/>
              </a:buClr>
              <a:buSzPct val="83000"/>
            </a:pPr>
            <a:r>
              <a:rPr lang="en-US" sz="1050" dirty="0" smtClean="0">
                <a:latin typeface="Avenir LT Std 35 Light"/>
                <a:cs typeface="Avenir LT Std 35 Light"/>
              </a:rPr>
              <a:t> Commercial aircraft</a:t>
            </a:r>
          </a:p>
          <a:p>
            <a:pPr marL="0" indent="0">
              <a:lnSpc>
                <a:spcPts val="1800"/>
              </a:lnSpc>
              <a:spcAft>
                <a:spcPts val="800"/>
              </a:spcAft>
              <a:buNone/>
            </a:pPr>
            <a:r>
              <a:rPr lang="en-US" sz="1050" dirty="0" smtClean="0">
                <a:latin typeface="Avenir LT Std 35 Light"/>
                <a:cs typeface="Avenir LT Std 35 Light"/>
              </a:rPr>
              <a:t>Our company was co-founded by Ron and Jason </a:t>
            </a:r>
            <a:r>
              <a:rPr lang="en-US" sz="1050" dirty="0" err="1" smtClean="0">
                <a:latin typeface="Avenir LT Std 35 Light"/>
                <a:cs typeface="Avenir LT Std 35 Light"/>
              </a:rPr>
              <a:t>Zilberbrand</a:t>
            </a:r>
            <a:r>
              <a:rPr lang="en-US" sz="1050" dirty="0" smtClean="0">
                <a:latin typeface="Avenir LT Std 35 Light"/>
                <a:cs typeface="Avenir LT Std 35 Light"/>
              </a:rPr>
              <a:t>, seasoned aviation entrepreneurs with deep roots in the Chicago market. Prior to The </a:t>
            </a:r>
            <a:br>
              <a:rPr lang="en-US" sz="1050" dirty="0" smtClean="0">
                <a:latin typeface="Avenir LT Std 35 Light"/>
                <a:cs typeface="Avenir LT Std 35 Light"/>
              </a:rPr>
            </a:br>
            <a:r>
              <a:rPr lang="en-US" sz="1050" dirty="0" smtClean="0">
                <a:latin typeface="Avenir LT Std 35 Light"/>
                <a:cs typeface="Avenir LT Std 35 Light"/>
              </a:rPr>
              <a:t>Jet Collection, Ron and Jason built and sold Jet Support Services, Inc. (“JSSI”), the world’s largest independent provider of hourly cost maintenance programs for aircraft engines and airframes. </a:t>
            </a:r>
          </a:p>
          <a:p>
            <a:pPr marL="0" indent="0">
              <a:lnSpc>
                <a:spcPts val="1800"/>
              </a:lnSpc>
              <a:spcAft>
                <a:spcPts val="800"/>
              </a:spcAft>
              <a:buNone/>
            </a:pPr>
            <a:r>
              <a:rPr lang="en-US" sz="1050" dirty="0" smtClean="0">
                <a:latin typeface="Avenir LT Std 35 Light"/>
                <a:cs typeface="Avenir LT Std 35 Light"/>
              </a:rPr>
              <a:t>The Jet Collection has bought and sold more </a:t>
            </a:r>
            <a:br>
              <a:rPr lang="en-US" sz="1050" dirty="0" smtClean="0">
                <a:latin typeface="Avenir LT Std 35 Light"/>
                <a:cs typeface="Avenir LT Std 35 Light"/>
              </a:rPr>
            </a:br>
            <a:r>
              <a:rPr lang="en-US" sz="1050" dirty="0" smtClean="0">
                <a:latin typeface="Avenir LT Std 35 Light"/>
                <a:cs typeface="Avenir LT Std 35 Light"/>
              </a:rPr>
              <a:t>position </a:t>
            </a:r>
            <a:r>
              <a:rPr lang="en-US" sz="1050" smtClean="0">
                <a:latin typeface="Avenir LT Std 35 Light"/>
                <a:cs typeface="Avenir LT Std 35 Light"/>
              </a:rPr>
              <a:t>aircraft than </a:t>
            </a:r>
            <a:r>
              <a:rPr lang="en-US" sz="1050" dirty="0" smtClean="0">
                <a:latin typeface="Avenir LT Std 35 Light"/>
                <a:cs typeface="Avenir LT Std 35 Light"/>
              </a:rPr>
              <a:t>any other inventory dealer in </a:t>
            </a:r>
            <a:br>
              <a:rPr lang="en-US" sz="1050" dirty="0" smtClean="0">
                <a:latin typeface="Avenir LT Std 35 Light"/>
                <a:cs typeface="Avenir LT Std 35 Light"/>
              </a:rPr>
            </a:br>
            <a:r>
              <a:rPr lang="en-US" sz="1050" dirty="0" smtClean="0">
                <a:latin typeface="Avenir LT Std 35 Light"/>
                <a:cs typeface="Avenir LT Std 35 Light"/>
              </a:rPr>
              <a:t>the world with a total value exceeding $2B. </a:t>
            </a:r>
          </a:p>
          <a:p>
            <a:pPr marL="0" indent="0">
              <a:lnSpc>
                <a:spcPts val="1800"/>
              </a:lnSpc>
              <a:spcAft>
                <a:spcPts val="800"/>
              </a:spcAft>
              <a:buNone/>
            </a:pPr>
            <a:endParaRPr lang="en-US" sz="1050" dirty="0">
              <a:latin typeface="Avenir LT Std 35 Light"/>
              <a:cs typeface="Avenir LT Std 35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033272"/>
            <a:ext cx="6400800" cy="457200"/>
          </a:xfrm>
        </p:spPr>
        <p:txBody>
          <a:bodyPr lIns="0" tIns="0" bIns="0">
            <a:noAutofit/>
          </a:bodyPr>
          <a:lstStyle/>
          <a:p>
            <a:pPr algn="l"/>
            <a:r>
              <a:rPr lang="en-US" sz="3200" dirty="0" smtClean="0">
                <a:solidFill>
                  <a:srgbClr val="80A1B6"/>
                </a:solidFill>
                <a:latin typeface="Avenir LT Std 35 Light"/>
                <a:cs typeface="Avenir LT Std 35 Light"/>
              </a:rPr>
              <a:t>Key Points of Difference</a:t>
            </a:r>
            <a:endParaRPr lang="en-US" sz="3200" dirty="0">
              <a:solidFill>
                <a:srgbClr val="80A1B6"/>
              </a:solidFill>
              <a:latin typeface="Avenir LT Std 35 Light"/>
              <a:cs typeface="Avenir LT Std 35 Light"/>
            </a:endParaRPr>
          </a:p>
        </p:txBody>
      </p:sp>
      <p:sp>
        <p:nvSpPr>
          <p:cNvPr id="3" name="Content Placeholder 2"/>
          <p:cNvSpPr>
            <a:spLocks noGrp="1"/>
          </p:cNvSpPr>
          <p:nvPr>
            <p:ph idx="1"/>
          </p:nvPr>
        </p:nvSpPr>
        <p:spPr>
          <a:xfrm>
            <a:off x="2286000" y="1719074"/>
            <a:ext cx="6400800" cy="2844460"/>
          </a:xfrm>
        </p:spPr>
        <p:txBody>
          <a:bodyPr lIns="0" tIns="0" rIns="0" bIns="0" numCol="2" spcCol="182880">
            <a:noAutofit/>
          </a:bodyPr>
          <a:lstStyle/>
          <a:p>
            <a:pPr marL="0" indent="0">
              <a:lnSpc>
                <a:spcPts val="1800"/>
              </a:lnSpc>
              <a:spcBef>
                <a:spcPts val="0"/>
              </a:spcBef>
              <a:buNone/>
            </a:pPr>
            <a:r>
              <a:rPr lang="en-US" sz="1050" dirty="0" smtClean="0">
                <a:latin typeface="Avenir LT Std 35 Light"/>
                <a:cs typeface="Avenir LT Std 35 Light"/>
              </a:rPr>
              <a:t>We recognize that many aircraft inventory dealers and brokers look alike. Following are some of the qualities that distinguish The Jet Collection from competing inventory dealers and brokers: </a:t>
            </a:r>
          </a:p>
          <a:p>
            <a:pPr marL="0" indent="0">
              <a:lnSpc>
                <a:spcPts val="1800"/>
              </a:lnSpc>
              <a:spcBef>
                <a:spcPts val="700"/>
              </a:spcBef>
              <a:buNone/>
            </a:pPr>
            <a:r>
              <a:rPr lang="en-US" sz="1050" dirty="0" smtClean="0">
                <a:solidFill>
                  <a:srgbClr val="80A1B6"/>
                </a:solidFill>
                <a:latin typeface="Avenir LT Std 85 Heavy"/>
                <a:cs typeface="Avenir LT Std 85 Heavy"/>
              </a:rPr>
              <a:t>Our philosophy</a:t>
            </a:r>
          </a:p>
          <a:p>
            <a:pPr marL="0" indent="0">
              <a:lnSpc>
                <a:spcPts val="1800"/>
              </a:lnSpc>
              <a:spcBef>
                <a:spcPts val="0"/>
              </a:spcBef>
              <a:buNone/>
            </a:pPr>
            <a:r>
              <a:rPr lang="en-US" sz="1050" dirty="0" smtClean="0">
                <a:latin typeface="Avenir LT Std 35 Light"/>
                <a:cs typeface="Avenir LT Std 35 Light"/>
              </a:rPr>
              <a:t>We are aircraft matchmakers. While some of our competitors are strictly focused on transactional volume, we strive to create perfect matches between clients and aircraft. </a:t>
            </a:r>
          </a:p>
          <a:p>
            <a:pPr marL="0" indent="0">
              <a:lnSpc>
                <a:spcPts val="1800"/>
              </a:lnSpc>
              <a:spcBef>
                <a:spcPts val="0"/>
              </a:spcBef>
              <a:buNone/>
            </a:pPr>
            <a:endParaRPr lang="en-US" sz="1050" dirty="0" smtClean="0">
              <a:latin typeface="Avenir LT Std 35 Light"/>
              <a:cs typeface="Avenir LT Std 35 Light"/>
            </a:endParaRPr>
          </a:p>
          <a:p>
            <a:pPr marL="0" indent="0">
              <a:lnSpc>
                <a:spcPts val="1800"/>
              </a:lnSpc>
              <a:spcBef>
                <a:spcPts val="0"/>
              </a:spcBef>
              <a:buNone/>
            </a:pPr>
            <a:endParaRPr lang="en-US" sz="1050" dirty="0" smtClean="0">
              <a:latin typeface="Avenir LT Std 35 Light"/>
              <a:cs typeface="Avenir LT Std 35 Light"/>
            </a:endParaRPr>
          </a:p>
          <a:p>
            <a:pPr marL="0" indent="0">
              <a:lnSpc>
                <a:spcPts val="1800"/>
              </a:lnSpc>
              <a:spcBef>
                <a:spcPts val="0"/>
              </a:spcBef>
              <a:buNone/>
            </a:pPr>
            <a:endParaRPr lang="en-US" sz="1050" dirty="0" smtClean="0">
              <a:latin typeface="Avenir LT Std 35 Light"/>
              <a:cs typeface="Avenir LT Std 35 Light"/>
            </a:endParaRPr>
          </a:p>
          <a:p>
            <a:pPr marL="0" indent="0">
              <a:lnSpc>
                <a:spcPts val="1300"/>
              </a:lnSpc>
              <a:spcBef>
                <a:spcPts val="0"/>
              </a:spcBef>
              <a:buNone/>
            </a:pPr>
            <a:r>
              <a:rPr lang="en-US" sz="1050" dirty="0" smtClean="0">
                <a:solidFill>
                  <a:srgbClr val="80A1B6"/>
                </a:solidFill>
                <a:latin typeface="Avenir LT Std 85 Heavy"/>
                <a:cs typeface="Avenir LT Std 85 Heavy"/>
              </a:rPr>
              <a:t>Diligent work ethic and aggressive </a:t>
            </a:r>
            <a:br>
              <a:rPr lang="en-US" sz="1050" dirty="0" smtClean="0">
                <a:solidFill>
                  <a:srgbClr val="80A1B6"/>
                </a:solidFill>
                <a:latin typeface="Avenir LT Std 85 Heavy"/>
                <a:cs typeface="Avenir LT Std 85 Heavy"/>
              </a:rPr>
            </a:br>
            <a:r>
              <a:rPr lang="en-US" sz="1050" dirty="0" smtClean="0">
                <a:solidFill>
                  <a:srgbClr val="80A1B6"/>
                </a:solidFill>
                <a:latin typeface="Avenir LT Std 85 Heavy"/>
                <a:cs typeface="Avenir LT Std 85 Heavy"/>
              </a:rPr>
              <a:t>problem solving </a:t>
            </a:r>
          </a:p>
          <a:p>
            <a:pPr marL="0" indent="0">
              <a:lnSpc>
                <a:spcPts val="1800"/>
              </a:lnSpc>
              <a:spcBef>
                <a:spcPts val="0"/>
              </a:spcBef>
              <a:buNone/>
            </a:pPr>
            <a:r>
              <a:rPr lang="en-US" sz="1050" dirty="0" smtClean="0">
                <a:latin typeface="Avenir LT Std 35 Light"/>
                <a:cs typeface="Avenir LT Std 35 Light"/>
              </a:rPr>
              <a:t>We’re here. Weekdays. Weekends. Holidays. Whether you have a question, a minor problem </a:t>
            </a:r>
            <a:br>
              <a:rPr lang="en-US" sz="1050" dirty="0" smtClean="0">
                <a:latin typeface="Avenir LT Std 35 Light"/>
                <a:cs typeface="Avenir LT Std 35 Light"/>
              </a:rPr>
            </a:br>
            <a:r>
              <a:rPr lang="en-US" sz="1050" dirty="0" smtClean="0">
                <a:latin typeface="Avenir LT Std 35 Light"/>
                <a:cs typeface="Avenir LT Std 35 Light"/>
              </a:rPr>
              <a:t>or a significant issue, you will find us accessible </a:t>
            </a:r>
            <a:br>
              <a:rPr lang="en-US" sz="1050" dirty="0" smtClean="0">
                <a:latin typeface="Avenir LT Std 35 Light"/>
                <a:cs typeface="Avenir LT Std 35 Light"/>
              </a:rPr>
            </a:br>
            <a:r>
              <a:rPr lang="en-US" sz="1050" dirty="0" smtClean="0">
                <a:latin typeface="Avenir LT Std 35 Light"/>
                <a:cs typeface="Avenir LT Std 35 Light"/>
              </a:rPr>
              <a:t>and responsive. </a:t>
            </a:r>
          </a:p>
          <a:p>
            <a:pPr marL="0" indent="0">
              <a:lnSpc>
                <a:spcPts val="1800"/>
              </a:lnSpc>
              <a:spcBef>
                <a:spcPts val="700"/>
              </a:spcBef>
              <a:buNone/>
            </a:pPr>
            <a:r>
              <a:rPr lang="en-US" sz="1050" dirty="0" smtClean="0">
                <a:solidFill>
                  <a:srgbClr val="80A1B6"/>
                </a:solidFill>
                <a:latin typeface="Avenir LT Std 85 Heavy"/>
                <a:cs typeface="Avenir LT Std 85 Heavy"/>
              </a:rPr>
              <a:t>Our high quality inventory </a:t>
            </a:r>
          </a:p>
          <a:p>
            <a:pPr marL="0" indent="0">
              <a:lnSpc>
                <a:spcPts val="1800"/>
              </a:lnSpc>
              <a:spcBef>
                <a:spcPts val="0"/>
              </a:spcBef>
              <a:buNone/>
            </a:pPr>
            <a:r>
              <a:rPr lang="en-US" sz="1050" dirty="0" smtClean="0">
                <a:latin typeface="Avenir LT Std 35 Light"/>
                <a:cs typeface="Avenir LT Std 35 Light"/>
              </a:rPr>
              <a:t>We won’t buy or sell any jet that we wouldn’t want </a:t>
            </a:r>
            <a:br>
              <a:rPr lang="en-US" sz="1050" dirty="0" smtClean="0">
                <a:latin typeface="Avenir LT Std 35 Light"/>
                <a:cs typeface="Avenir LT Std 35 Light"/>
              </a:rPr>
            </a:br>
            <a:r>
              <a:rPr lang="en-US" sz="1050" dirty="0" smtClean="0">
                <a:latin typeface="Avenir LT Std 35 Light"/>
                <a:cs typeface="Avenir LT Std 35 Light"/>
              </a:rPr>
              <a:t>to own. And we would never own a jet before getting to know it very well. There is no junk in </a:t>
            </a:r>
            <a:br>
              <a:rPr lang="en-US" sz="1050" dirty="0" smtClean="0">
                <a:latin typeface="Avenir LT Std 35 Light"/>
                <a:cs typeface="Avenir LT Std 35 Light"/>
              </a:rPr>
            </a:br>
            <a:r>
              <a:rPr lang="en-US" sz="1050" dirty="0" smtClean="0">
                <a:latin typeface="Avenir LT Std 35 Light"/>
                <a:cs typeface="Avenir LT Std 35 Light"/>
              </a:rPr>
              <a:t>our collection.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033272"/>
            <a:ext cx="6400800" cy="457200"/>
          </a:xfrm>
        </p:spPr>
        <p:txBody>
          <a:bodyPr lIns="0" tIns="0" bIns="0">
            <a:noAutofit/>
          </a:bodyPr>
          <a:lstStyle/>
          <a:p>
            <a:pPr algn="l"/>
            <a:r>
              <a:rPr lang="en-US" sz="3200" dirty="0" smtClean="0">
                <a:solidFill>
                  <a:srgbClr val="80A1B6"/>
                </a:solidFill>
                <a:latin typeface="Avenir LT Std 35 Light"/>
                <a:cs typeface="Avenir LT Std 35 Light"/>
              </a:rPr>
              <a:t>Bios</a:t>
            </a:r>
            <a:endParaRPr lang="en-US" sz="3200" dirty="0">
              <a:solidFill>
                <a:srgbClr val="80A1B6"/>
              </a:solidFill>
              <a:latin typeface="Avenir LT Std 35 Light"/>
              <a:cs typeface="Avenir LT Std 35 Light"/>
            </a:endParaRPr>
          </a:p>
        </p:txBody>
      </p:sp>
      <p:sp>
        <p:nvSpPr>
          <p:cNvPr id="3" name="Content Placeholder 2"/>
          <p:cNvSpPr>
            <a:spLocks noGrp="1"/>
          </p:cNvSpPr>
          <p:nvPr>
            <p:ph idx="1"/>
          </p:nvPr>
        </p:nvSpPr>
        <p:spPr>
          <a:xfrm>
            <a:off x="2286000" y="1719074"/>
            <a:ext cx="6400800" cy="4146794"/>
          </a:xfrm>
        </p:spPr>
        <p:txBody>
          <a:bodyPr lIns="0" tIns="0" rIns="0" bIns="0" numCol="2" spcCol="182880">
            <a:noAutofit/>
          </a:bodyPr>
          <a:lstStyle/>
          <a:p>
            <a:pPr marL="0" indent="0">
              <a:lnSpc>
                <a:spcPts val="1800"/>
              </a:lnSpc>
              <a:spcBef>
                <a:spcPts val="0"/>
              </a:spcBef>
              <a:spcAft>
                <a:spcPts val="600"/>
              </a:spcAft>
              <a:buNone/>
            </a:pPr>
            <a:r>
              <a:rPr lang="en-US" sz="1000" kern="0" spc="50" dirty="0" smtClean="0">
                <a:solidFill>
                  <a:srgbClr val="80A1B6"/>
                </a:solidFill>
                <a:latin typeface="Avenir LT Std 35 Light"/>
                <a:cs typeface="Avenir LT Std 35 Light"/>
              </a:rPr>
              <a:t>JASON ZILBERBRAND </a:t>
            </a:r>
            <a:r>
              <a:rPr lang="en-US" sz="1000" kern="0" spc="50" dirty="0" smtClean="0">
                <a:solidFill>
                  <a:schemeClr val="bg1">
                    <a:lumMod val="75000"/>
                  </a:schemeClr>
                </a:solidFill>
                <a:latin typeface="Avenir LT Std 35 Light"/>
                <a:cs typeface="Avenir LT Std 35 Light"/>
              </a:rPr>
              <a:t>| </a:t>
            </a:r>
            <a:r>
              <a:rPr lang="en-US" sz="1000" kern="0" spc="50" dirty="0" smtClean="0">
                <a:solidFill>
                  <a:srgbClr val="807F83"/>
                </a:solidFill>
                <a:latin typeface="Avenir LT Std 35 Light"/>
                <a:cs typeface="Avenir LT Std 35 Light"/>
              </a:rPr>
              <a:t>MANAGING PARTNER</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Completed over $2B in </a:t>
            </a:r>
            <a:br>
              <a:rPr lang="en-US" sz="1050" dirty="0" smtClean="0">
                <a:latin typeface="Avenir LT Std 35 Light"/>
                <a:cs typeface="Avenir LT Std 35 Light"/>
              </a:rPr>
            </a:br>
            <a:r>
              <a:rPr lang="en-US" sz="1050" dirty="0" smtClean="0">
                <a:latin typeface="Avenir LT Std 35 Light"/>
                <a:cs typeface="Avenir LT Std 35 Light"/>
              </a:rPr>
              <a:t>aviation transactions.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Extensive experience with </a:t>
            </a:r>
            <a:br>
              <a:rPr lang="en-US" sz="1050" dirty="0" smtClean="0">
                <a:latin typeface="Avenir LT Std 35 Light"/>
                <a:cs typeface="Avenir LT Std 35 Light"/>
              </a:rPr>
            </a:br>
            <a:r>
              <a:rPr lang="en-US" sz="1050" dirty="0" smtClean="0">
                <a:latin typeface="Avenir LT Std 35 Light"/>
                <a:cs typeface="Avenir LT Std 35 Light"/>
              </a:rPr>
              <a:t>Fortune 100 clients, </a:t>
            </a:r>
            <a:br>
              <a:rPr lang="en-US" sz="1050" dirty="0" smtClean="0">
                <a:latin typeface="Avenir LT Std 35 Light"/>
                <a:cs typeface="Avenir LT Std 35 Light"/>
              </a:rPr>
            </a:br>
            <a:r>
              <a:rPr lang="en-US" sz="1050" dirty="0" smtClean="0">
                <a:latin typeface="Avenir LT Std 35 Light"/>
                <a:cs typeface="Avenir LT Std 35 Light"/>
              </a:rPr>
              <a:t>servicing the accounts of some of the nation’s largest corporate flight departments.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Aviation industry professional since the age of 21. Started his career as Regional Sales Manager for Jet Support Services, Inc. (”JSSI”), the world’s largest independent provider of hourly cost maintenance programs for aircraft engines and airframes.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Graduated with Honors/National Dean’s list from Roosevelt University, Chicago. </a:t>
            </a:r>
          </a:p>
          <a:p>
            <a:pPr marL="114300" indent="-114300">
              <a:lnSpc>
                <a:spcPts val="1800"/>
              </a:lnSpc>
              <a:spcBef>
                <a:spcPts val="0"/>
              </a:spcBef>
              <a:spcAft>
                <a:spcPts val="300"/>
              </a:spcAft>
              <a:buClr>
                <a:srgbClr val="80A1B6"/>
              </a:buClr>
            </a:pPr>
            <a:r>
              <a:rPr lang="en-US" sz="1050" smtClean="0">
                <a:latin typeface="Avenir LT Std 35 Light"/>
                <a:cs typeface="Avenir LT Std 35 Light"/>
              </a:rPr>
              <a:t>Father, </a:t>
            </a:r>
            <a:r>
              <a:rPr lang="en-US" sz="1050" dirty="0" smtClean="0">
                <a:latin typeface="Avenir LT Std 35 Light"/>
                <a:cs typeface="Avenir LT Std 35 Light"/>
              </a:rPr>
              <a:t>avid golfer, Chicago resident. </a:t>
            </a:r>
          </a:p>
          <a:p>
            <a:pPr marL="114300" indent="-114300">
              <a:lnSpc>
                <a:spcPts val="1800"/>
              </a:lnSpc>
              <a:spcBef>
                <a:spcPts val="0"/>
              </a:spcBef>
              <a:buClr>
                <a:srgbClr val="80A1B6"/>
              </a:buClr>
            </a:pPr>
            <a:endParaRPr lang="en-US" sz="1050" dirty="0" smtClean="0">
              <a:latin typeface="Avenir LT Std 35 Light"/>
              <a:cs typeface="Avenir LT Std 35 Light"/>
            </a:endParaRPr>
          </a:p>
          <a:p>
            <a:pPr marL="0" indent="0">
              <a:lnSpc>
                <a:spcPts val="1800"/>
              </a:lnSpc>
              <a:spcBef>
                <a:spcPts val="0"/>
              </a:spcBef>
              <a:spcAft>
                <a:spcPts val="600"/>
              </a:spcAft>
              <a:buNone/>
            </a:pPr>
            <a:r>
              <a:rPr lang="en-US" sz="1000" kern="0" spc="50" dirty="0">
                <a:solidFill>
                  <a:srgbClr val="80A1B6"/>
                </a:solidFill>
                <a:latin typeface="Avenir LT Std 35 Light"/>
                <a:cs typeface="Avenir LT Std 35 Light"/>
              </a:rPr>
              <a:t>R</a:t>
            </a:r>
            <a:r>
              <a:rPr lang="en-US" sz="1000" kern="0" spc="50" dirty="0" smtClean="0">
                <a:solidFill>
                  <a:srgbClr val="80A1B6"/>
                </a:solidFill>
                <a:latin typeface="Avenir LT Std 35 Light"/>
                <a:cs typeface="Avenir LT Std 35 Light"/>
              </a:rPr>
              <a:t>ON ZILBERBRAND </a:t>
            </a:r>
            <a:r>
              <a:rPr lang="en-US" sz="1000" kern="0" spc="50" dirty="0" smtClean="0">
                <a:solidFill>
                  <a:schemeClr val="bg1">
                    <a:lumMod val="75000"/>
                  </a:schemeClr>
                </a:solidFill>
                <a:latin typeface="Avenir LT Std 35 Light"/>
                <a:cs typeface="Avenir LT Std 35 Light"/>
              </a:rPr>
              <a:t>| </a:t>
            </a:r>
            <a:r>
              <a:rPr lang="en-US" sz="1000" kern="0" spc="50" dirty="0" smtClean="0">
                <a:solidFill>
                  <a:srgbClr val="807F83"/>
                </a:solidFill>
                <a:latin typeface="Avenir LT Std 35 Light"/>
                <a:cs typeface="Avenir LT Std 35 Light"/>
              </a:rPr>
              <a:t>PARTNER</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Sales and acquisitions.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A lifetime entrepreneur, </a:t>
            </a:r>
            <a:br>
              <a:rPr lang="en-US" sz="1050" dirty="0" smtClean="0">
                <a:latin typeface="Avenir LT Std 35 Light"/>
                <a:cs typeface="Avenir LT Std 35 Light"/>
              </a:rPr>
            </a:br>
            <a:r>
              <a:rPr lang="en-US" sz="1050" dirty="0" smtClean="0">
                <a:latin typeface="Avenir LT Std 35 Light"/>
                <a:cs typeface="Avenir LT Std 35 Light"/>
              </a:rPr>
              <a:t>Ron has started many </a:t>
            </a:r>
            <a:br>
              <a:rPr lang="en-US" sz="1050" dirty="0" smtClean="0">
                <a:latin typeface="Avenir LT Std 35 Light"/>
                <a:cs typeface="Avenir LT Std 35 Light"/>
              </a:rPr>
            </a:br>
            <a:r>
              <a:rPr lang="en-US" sz="1050" dirty="0" smtClean="0">
                <a:latin typeface="Avenir LT Std 35 Light"/>
                <a:cs typeface="Avenir LT Std 35 Light"/>
              </a:rPr>
              <a:t>successful businesses. </a:t>
            </a:r>
            <a:br>
              <a:rPr lang="en-US" sz="1050" dirty="0" smtClean="0">
                <a:latin typeface="Avenir LT Std 35 Light"/>
                <a:cs typeface="Avenir LT Std 35 Light"/>
              </a:rPr>
            </a:br>
            <a:r>
              <a:rPr lang="en-US" sz="1050" dirty="0" smtClean="0">
                <a:latin typeface="Avenir LT Std 35 Light"/>
                <a:cs typeface="Avenir LT Std 35 Light"/>
              </a:rPr>
              <a:t>Among them is JSSI, which he founded in 1989. After building JSSI into the world’s largest independent provider of hourly cost maintenance programs, Ron successfully sold the business </a:t>
            </a:r>
            <a:br>
              <a:rPr lang="en-US" sz="1050" dirty="0" smtClean="0">
                <a:latin typeface="Avenir LT Std 35 Light"/>
                <a:cs typeface="Avenir LT Std 35 Light"/>
              </a:rPr>
            </a:br>
            <a:r>
              <a:rPr lang="en-US" sz="1050" dirty="0" smtClean="0">
                <a:latin typeface="Avenir LT Std 35 Light"/>
                <a:cs typeface="Avenir LT Std 35 Light"/>
              </a:rPr>
              <a:t>in 2008.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Ron is a cigar aficionado and loves to travel. </a:t>
            </a:r>
          </a:p>
          <a:p>
            <a:pPr marL="114300" indent="-114300">
              <a:lnSpc>
                <a:spcPts val="1800"/>
              </a:lnSpc>
              <a:spcBef>
                <a:spcPts val="0"/>
              </a:spcBef>
              <a:spcAft>
                <a:spcPts val="300"/>
              </a:spcAft>
              <a:buClr>
                <a:srgbClr val="80A1B6"/>
              </a:buClr>
            </a:pPr>
            <a:endParaRPr lang="en-US" sz="1050" dirty="0" smtClean="0">
              <a:latin typeface="Avenir LT Std 35 Light"/>
              <a:cs typeface="Avenir LT Std 35 Light"/>
            </a:endParaRPr>
          </a:p>
          <a:p>
            <a:pPr marL="114300" indent="-114300">
              <a:lnSpc>
                <a:spcPts val="1800"/>
              </a:lnSpc>
              <a:spcBef>
                <a:spcPts val="0"/>
              </a:spcBef>
              <a:buClr>
                <a:srgbClr val="80A1B6"/>
              </a:buClr>
            </a:pPr>
            <a:endParaRPr lang="en-US" sz="1050" dirty="0" smtClean="0">
              <a:latin typeface="Avenir LT Std 35 Light"/>
              <a:cs typeface="Avenir LT Std 35 Light"/>
            </a:endParaRPr>
          </a:p>
        </p:txBody>
      </p:sp>
      <p:cxnSp>
        <p:nvCxnSpPr>
          <p:cNvPr id="5" name="Straight Connector 4"/>
          <p:cNvCxnSpPr/>
          <p:nvPr/>
        </p:nvCxnSpPr>
        <p:spPr>
          <a:xfrm>
            <a:off x="2286000" y="2010893"/>
            <a:ext cx="3046134"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583679" y="2009305"/>
            <a:ext cx="3046134"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jason.jpg"/>
          <p:cNvPicPr>
            <a:picLocks noChangeAspect="1"/>
          </p:cNvPicPr>
          <p:nvPr/>
        </p:nvPicPr>
        <p:blipFill>
          <a:blip r:embed="rId3"/>
          <a:stretch>
            <a:fillRect/>
          </a:stretch>
        </p:blipFill>
        <p:spPr>
          <a:xfrm>
            <a:off x="4086613" y="2126460"/>
            <a:ext cx="1245521" cy="819916"/>
          </a:xfrm>
          <a:prstGeom prst="rect">
            <a:avLst/>
          </a:prstGeom>
        </p:spPr>
      </p:pic>
      <p:pic>
        <p:nvPicPr>
          <p:cNvPr id="8" name="Picture 7" descr="jason.jpg"/>
          <p:cNvPicPr>
            <a:picLocks noChangeAspect="1"/>
          </p:cNvPicPr>
          <p:nvPr/>
        </p:nvPicPr>
        <p:blipFill>
          <a:blip r:embed="rId4"/>
          <a:stretch>
            <a:fillRect/>
          </a:stretch>
        </p:blipFill>
        <p:spPr>
          <a:xfrm>
            <a:off x="7384292" y="2126460"/>
            <a:ext cx="1245521" cy="8199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286000" y="1109348"/>
            <a:ext cx="6400800" cy="3025484"/>
          </a:xfrm>
        </p:spPr>
        <p:txBody>
          <a:bodyPr lIns="0" tIns="0" rIns="0" bIns="0" numCol="2" spcCol="182880">
            <a:noAutofit/>
          </a:bodyPr>
          <a:lstStyle/>
          <a:p>
            <a:pPr marL="0" indent="0">
              <a:lnSpc>
                <a:spcPts val="1300"/>
              </a:lnSpc>
              <a:spcBef>
                <a:spcPts val="0"/>
              </a:spcBef>
              <a:spcAft>
                <a:spcPts val="600"/>
              </a:spcAft>
              <a:buNone/>
              <a:tabLst>
                <a:tab pos="1427163" algn="l"/>
              </a:tabLst>
            </a:pPr>
            <a:r>
              <a:rPr lang="en-US" sz="1000" kern="0" spc="50" dirty="0" smtClean="0">
                <a:solidFill>
                  <a:srgbClr val="80A1B6"/>
                </a:solidFill>
                <a:latin typeface="Avenir LT Std 35 Light"/>
                <a:cs typeface="Avenir LT Std 35 Light"/>
              </a:rPr>
              <a:t>DONALD WEISBERG </a:t>
            </a:r>
            <a:r>
              <a:rPr lang="en-US" sz="1000" kern="0" spc="50" dirty="0" smtClean="0">
                <a:solidFill>
                  <a:schemeClr val="bg1">
                    <a:lumMod val="75000"/>
                  </a:schemeClr>
                </a:solidFill>
                <a:latin typeface="Avenir LT Std 35 Light"/>
                <a:cs typeface="Avenir LT Std 35 Light"/>
              </a:rPr>
              <a:t>	</a:t>
            </a:r>
            <a:r>
              <a:rPr lang="en-US" sz="1000" kern="0" cap="all" spc="50" dirty="0" smtClean="0">
                <a:solidFill>
                  <a:srgbClr val="807F83"/>
                </a:solidFill>
                <a:latin typeface="Avenir LT Std 35 Light"/>
                <a:cs typeface="Avenir LT Std 35 Light"/>
              </a:rPr>
              <a:t>Business </a:t>
            </a:r>
            <a:r>
              <a:rPr lang="en-US" sz="1000" kern="0" cap="all" spc="50" dirty="0">
                <a:solidFill>
                  <a:srgbClr val="807F83"/>
                </a:solidFill>
                <a:latin typeface="Avenir LT Std 35 Light"/>
                <a:cs typeface="Avenir LT Std 35 Light"/>
              </a:rPr>
              <a:t>Development </a:t>
            </a:r>
            <a:r>
              <a:rPr lang="en-US" sz="1000" kern="0" cap="all" spc="50" dirty="0" smtClean="0">
                <a:solidFill>
                  <a:srgbClr val="807F83"/>
                </a:solidFill>
                <a:latin typeface="Avenir LT Std 35 Light"/>
                <a:cs typeface="Avenir LT Std 35 Light"/>
              </a:rPr>
              <a:t>	and </a:t>
            </a:r>
            <a:r>
              <a:rPr lang="en-US" sz="1000" kern="0" cap="all" spc="50" dirty="0">
                <a:solidFill>
                  <a:srgbClr val="807F83"/>
                </a:solidFill>
                <a:latin typeface="Avenir LT Std 35 Light"/>
                <a:cs typeface="Avenir LT Std 35 Light"/>
              </a:rPr>
              <a:t>Finance</a:t>
            </a:r>
          </a:p>
          <a:p>
            <a:pPr marL="114300" indent="-114300">
              <a:lnSpc>
                <a:spcPts val="1800"/>
              </a:lnSpc>
              <a:spcBef>
                <a:spcPts val="0"/>
              </a:spcBef>
              <a:buClr>
                <a:srgbClr val="80A1B6"/>
              </a:buClr>
            </a:pPr>
            <a:r>
              <a:rPr lang="en-US" sz="1050" dirty="0">
                <a:latin typeface="Avenir LT Std 35 Light"/>
                <a:cs typeface="Avenir LT Std 35 Light"/>
              </a:rPr>
              <a:t>Seasoned investor relations </a:t>
            </a:r>
            <a:br>
              <a:rPr lang="en-US" sz="1050" dirty="0">
                <a:latin typeface="Avenir LT Std 35 Light"/>
                <a:cs typeface="Avenir LT Std 35 Light"/>
              </a:rPr>
            </a:br>
            <a:r>
              <a:rPr lang="en-US" sz="1050" dirty="0">
                <a:latin typeface="Avenir LT Std 35 Light"/>
                <a:cs typeface="Avenir LT Std 35 Light"/>
              </a:rPr>
              <a:t>and financial executive with </a:t>
            </a:r>
            <a:br>
              <a:rPr lang="en-US" sz="1050" dirty="0">
                <a:latin typeface="Avenir LT Std 35 Light"/>
                <a:cs typeface="Avenir LT Std 35 Light"/>
              </a:rPr>
            </a:br>
            <a:r>
              <a:rPr lang="en-US" sz="1050" dirty="0">
                <a:latin typeface="Avenir LT Std 35 Light"/>
                <a:cs typeface="Avenir LT Std 35 Light"/>
              </a:rPr>
              <a:t>an extensive global </a:t>
            </a:r>
            <a:br>
              <a:rPr lang="en-US" sz="1050" dirty="0">
                <a:latin typeface="Avenir LT Std 35 Light"/>
                <a:cs typeface="Avenir LT Std 35 Light"/>
              </a:rPr>
            </a:br>
            <a:r>
              <a:rPr lang="en-US" sz="1050" dirty="0">
                <a:latin typeface="Avenir LT Std 35 Light"/>
                <a:cs typeface="Avenir LT Std 35 Light"/>
              </a:rPr>
              <a:t>professional network. </a:t>
            </a:r>
          </a:p>
          <a:p>
            <a:pPr marL="114300" indent="-114300">
              <a:lnSpc>
                <a:spcPts val="1800"/>
              </a:lnSpc>
              <a:buClr>
                <a:srgbClr val="80A1B6"/>
              </a:buClr>
            </a:pPr>
            <a:r>
              <a:rPr lang="en-US" sz="1050" dirty="0">
                <a:latin typeface="Avenir LT Std 35 Light"/>
                <a:cs typeface="Avenir LT Std 35 Light"/>
              </a:rPr>
              <a:t>Twenty-five years experience — as a senior partner in a global floor brokerage business at the Chicago Board of Trade, and later as CEO of a publicly traded OTC company — has enabled Don to build strong professional relationships throughout Europe, The Middle East, Latin America, and Central America.</a:t>
            </a:r>
          </a:p>
          <a:p>
            <a:pPr marL="114300" indent="-114300">
              <a:lnSpc>
                <a:spcPts val="1400"/>
              </a:lnSpc>
              <a:spcBef>
                <a:spcPts val="0"/>
              </a:spcBef>
              <a:buClr>
                <a:srgbClr val="80A1B6"/>
              </a:buClr>
            </a:pPr>
            <a:endParaRPr lang="en-US" sz="1050" dirty="0" smtClean="0">
              <a:latin typeface="Avenir LT Std 35 Light"/>
              <a:cs typeface="Avenir LT Std 35 Light"/>
            </a:endParaRPr>
          </a:p>
          <a:p>
            <a:pPr marL="114300" indent="-114300">
              <a:lnSpc>
                <a:spcPts val="1400"/>
              </a:lnSpc>
              <a:spcBef>
                <a:spcPts val="0"/>
              </a:spcBef>
              <a:buClr>
                <a:srgbClr val="80A1B6"/>
              </a:buClr>
            </a:pPr>
            <a:endParaRPr lang="en-US" sz="1050" dirty="0">
              <a:latin typeface="Avenir LT Std 35 Light"/>
              <a:cs typeface="Avenir LT Std 35 Light"/>
            </a:endParaRPr>
          </a:p>
          <a:p>
            <a:pPr marL="114300" indent="-114300">
              <a:lnSpc>
                <a:spcPts val="1800"/>
              </a:lnSpc>
              <a:buClr>
                <a:srgbClr val="80A1B6"/>
              </a:buClr>
            </a:pPr>
            <a:r>
              <a:rPr lang="en-US" sz="1050" dirty="0" smtClean="0">
                <a:latin typeface="Avenir LT Std 35 Light"/>
                <a:cs typeface="Avenir LT Std 35 Light"/>
              </a:rPr>
              <a:t>Working </a:t>
            </a:r>
            <a:r>
              <a:rPr lang="en-US" sz="1050" dirty="0">
                <a:latin typeface="Avenir LT Std 35 Light"/>
                <a:cs typeface="Avenir LT Std 35 Light"/>
              </a:rPr>
              <a:t>closely with hedge funds, lending institutions, law firms and bankruptcy/restructuring specialists, Don has overseen the acquisition and disposition of assets throughout Latin America and Central America</a:t>
            </a:r>
            <a:r>
              <a:rPr lang="en-US" sz="1050" dirty="0" smtClean="0">
                <a:latin typeface="Avenir LT Std 35 Light"/>
                <a:cs typeface="Avenir LT Std 35 Light"/>
              </a:rPr>
              <a:t>.</a:t>
            </a:r>
            <a:endParaRPr lang="en-US" sz="1050" dirty="0">
              <a:latin typeface="Avenir LT Std 35 Light"/>
              <a:cs typeface="Avenir LT Std 35 Light"/>
            </a:endParaRPr>
          </a:p>
          <a:p>
            <a:pPr marL="114300" indent="-114300">
              <a:lnSpc>
                <a:spcPts val="1800"/>
              </a:lnSpc>
              <a:buClr>
                <a:srgbClr val="80A1B6"/>
              </a:buClr>
            </a:pPr>
            <a:r>
              <a:rPr lang="en-US" sz="1050" dirty="0">
                <a:latin typeface="Avenir LT Std 35 Light"/>
                <a:cs typeface="Avenir LT Std 35 Light"/>
              </a:rPr>
              <a:t>Don has also worked with architectural and design firms to assist in the repositioning and development of major commercial projects in Saudi Arabia, Abu Dhabi, Dubai, and Bahrain. </a:t>
            </a:r>
          </a:p>
          <a:p>
            <a:pPr marL="114300" indent="-114300">
              <a:lnSpc>
                <a:spcPts val="1800"/>
              </a:lnSpc>
              <a:buClr>
                <a:srgbClr val="80A1B6"/>
              </a:buClr>
            </a:pPr>
            <a:r>
              <a:rPr lang="en-US" sz="1050" dirty="0">
                <a:latin typeface="Avenir LT Std 35 Light"/>
                <a:cs typeface="Avenir LT Std 35 Light"/>
              </a:rPr>
              <a:t>Don studied at The University of Arizona and finished his education at The University of Illinois. </a:t>
            </a:r>
            <a:endParaRPr lang="en-US" sz="1000" kern="0" spc="50" dirty="0" smtClean="0">
              <a:solidFill>
                <a:srgbClr val="80A1B6"/>
              </a:solidFill>
              <a:latin typeface="Avenir LT Std 35 Light"/>
              <a:cs typeface="Avenir LT Std 35 Light"/>
            </a:endParaRPr>
          </a:p>
          <a:p>
            <a:pPr marL="114300" indent="-114300">
              <a:lnSpc>
                <a:spcPts val="1800"/>
              </a:lnSpc>
              <a:spcBef>
                <a:spcPts val="0"/>
              </a:spcBef>
              <a:buClr>
                <a:srgbClr val="80A1B6"/>
              </a:buClr>
              <a:buNone/>
            </a:pPr>
            <a:endParaRPr lang="en-US" sz="1050" dirty="0">
              <a:latin typeface="Avenir LT Std 35 Light"/>
              <a:cs typeface="Avenir LT Std 35 Light"/>
            </a:endParaRPr>
          </a:p>
          <a:p>
            <a:pPr marL="114300" indent="-114300">
              <a:lnSpc>
                <a:spcPts val="1800"/>
              </a:lnSpc>
              <a:spcBef>
                <a:spcPts val="0"/>
              </a:spcBef>
              <a:buClr>
                <a:srgbClr val="80A1B6"/>
              </a:buClr>
            </a:pPr>
            <a:endParaRPr lang="en-US" sz="1050" dirty="0" smtClean="0">
              <a:latin typeface="Avenir LT Std 35 Light"/>
              <a:cs typeface="Avenir LT Std 35 Light"/>
            </a:endParaRPr>
          </a:p>
        </p:txBody>
      </p:sp>
      <p:cxnSp>
        <p:nvCxnSpPr>
          <p:cNvPr id="5" name="Straight Connector 4"/>
          <p:cNvCxnSpPr/>
          <p:nvPr/>
        </p:nvCxnSpPr>
        <p:spPr>
          <a:xfrm>
            <a:off x="2286000" y="1506550"/>
            <a:ext cx="3046134"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Don_Thumb.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88747" y="1627885"/>
            <a:ext cx="1243387" cy="819915"/>
          </a:xfrm>
          <a:prstGeom prst="rect">
            <a:avLst/>
          </a:prstGeom>
        </p:spPr>
      </p:pic>
      <p:cxnSp>
        <p:nvCxnSpPr>
          <p:cNvPr id="11" name="Straight Connector 10"/>
          <p:cNvCxnSpPr/>
          <p:nvPr/>
        </p:nvCxnSpPr>
        <p:spPr>
          <a:xfrm>
            <a:off x="3645043" y="1148024"/>
            <a:ext cx="0" cy="272671"/>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212007"/>
            <a:ext cx="6400800" cy="1736045"/>
          </a:xfrm>
        </p:spPr>
        <p:txBody>
          <a:bodyPr lIns="0" tIns="0" rIns="0" bIns="0" numCol="2" spcCol="182880">
            <a:noAutofit/>
          </a:bodyPr>
          <a:lstStyle/>
          <a:p>
            <a:pPr marL="0" indent="0">
              <a:lnSpc>
                <a:spcPts val="1300"/>
              </a:lnSpc>
              <a:spcBef>
                <a:spcPts val="0"/>
              </a:spcBef>
              <a:spcAft>
                <a:spcPts val="600"/>
              </a:spcAft>
              <a:buNone/>
            </a:pPr>
            <a:r>
              <a:rPr lang="en-US" sz="1000" kern="0" spc="50" dirty="0" smtClean="0">
                <a:solidFill>
                  <a:srgbClr val="80A1B6"/>
                </a:solidFill>
                <a:latin typeface="Avenir LT Std 35 Light"/>
                <a:cs typeface="Avenir LT Std 35 Light"/>
              </a:rPr>
              <a:t>JAMES ARMOUR </a:t>
            </a:r>
            <a:r>
              <a:rPr lang="en-US" sz="1000" kern="0" spc="50" dirty="0" smtClean="0">
                <a:solidFill>
                  <a:schemeClr val="bg1">
                    <a:lumMod val="75000"/>
                  </a:schemeClr>
                </a:solidFill>
                <a:latin typeface="Avenir LT Std 35 Light"/>
                <a:cs typeface="Avenir LT Std 35 Light"/>
              </a:rPr>
              <a:t>| </a:t>
            </a:r>
            <a:r>
              <a:rPr lang="en-US" sz="1000" kern="0" spc="50" dirty="0" smtClean="0">
                <a:solidFill>
                  <a:srgbClr val="807F83"/>
                </a:solidFill>
                <a:latin typeface="Avenir LT Std 35 Light"/>
                <a:cs typeface="Avenir LT Std 35 Light"/>
              </a:rPr>
              <a:t>MARKET ANALYST</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Studies marketplace </a:t>
            </a:r>
            <a:br>
              <a:rPr lang="en-US" sz="1050" dirty="0" smtClean="0">
                <a:latin typeface="Avenir LT Std 35 Light"/>
                <a:cs typeface="Avenir LT Std 35 Light"/>
              </a:rPr>
            </a:br>
            <a:r>
              <a:rPr lang="en-US" sz="1050" dirty="0" smtClean="0">
                <a:latin typeface="Avenir LT Std 35 Light"/>
                <a:cs typeface="Avenir LT Std 35 Light"/>
              </a:rPr>
              <a:t>activity to identify sales </a:t>
            </a:r>
            <a:br>
              <a:rPr lang="en-US" sz="1050" dirty="0" smtClean="0">
                <a:latin typeface="Avenir LT Std 35 Light"/>
                <a:cs typeface="Avenir LT Std 35 Light"/>
              </a:rPr>
            </a:br>
            <a:r>
              <a:rPr lang="en-US" sz="1050" dirty="0" smtClean="0">
                <a:latin typeface="Avenir LT Std 35 Light"/>
                <a:cs typeface="Avenir LT Std 35 Light"/>
              </a:rPr>
              <a:t>trends and opportunities.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Earned B.A. from Roanoke </a:t>
            </a:r>
            <a:br>
              <a:rPr lang="en-US" sz="1050" dirty="0" smtClean="0">
                <a:latin typeface="Avenir LT Std 35 Light"/>
                <a:cs typeface="Avenir LT Std 35 Light"/>
              </a:rPr>
            </a:br>
            <a:r>
              <a:rPr lang="en-US" sz="1050" dirty="0" smtClean="0">
                <a:latin typeface="Avenir LT Std 35 Light"/>
                <a:cs typeface="Avenir LT Std 35 Light"/>
              </a:rPr>
              <a:t>College, VA.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Avid golfer. </a:t>
            </a:r>
          </a:p>
          <a:p>
            <a:pPr marL="0" indent="0">
              <a:lnSpc>
                <a:spcPts val="1300"/>
              </a:lnSpc>
              <a:spcBef>
                <a:spcPts val="0"/>
              </a:spcBef>
              <a:spcAft>
                <a:spcPts val="600"/>
              </a:spcAft>
              <a:buNone/>
            </a:pPr>
            <a:r>
              <a:rPr lang="en-US" sz="1000" kern="0" spc="50" dirty="0" smtClean="0">
                <a:solidFill>
                  <a:srgbClr val="80A1B6"/>
                </a:solidFill>
                <a:latin typeface="Avenir LT Std 35 Light"/>
                <a:cs typeface="Avenir LT Std 35 Light"/>
              </a:rPr>
              <a:t>ALAN AFFELT </a:t>
            </a:r>
            <a:r>
              <a:rPr lang="en-US" sz="1000" kern="0" spc="50" dirty="0" smtClean="0">
                <a:solidFill>
                  <a:schemeClr val="bg1">
                    <a:lumMod val="75000"/>
                  </a:schemeClr>
                </a:solidFill>
                <a:latin typeface="Avenir LT Std 35 Light"/>
                <a:cs typeface="Avenir LT Std 35 Light"/>
              </a:rPr>
              <a:t>| </a:t>
            </a:r>
            <a:r>
              <a:rPr lang="en-US" sz="1000" kern="0" spc="50" dirty="0" smtClean="0">
                <a:solidFill>
                  <a:srgbClr val="807F83"/>
                </a:solidFill>
                <a:latin typeface="Avenir LT Std 35 Light"/>
                <a:cs typeface="Avenir LT Std 35 Light"/>
              </a:rPr>
              <a:t>OFFICE MANAGER</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Responsible for business </a:t>
            </a:r>
            <a:br>
              <a:rPr lang="en-US" sz="1050" dirty="0" smtClean="0">
                <a:latin typeface="Avenir LT Std 35 Light"/>
                <a:cs typeface="Avenir LT Std 35 Light"/>
              </a:rPr>
            </a:br>
            <a:r>
              <a:rPr lang="en-US" sz="1050" dirty="0" smtClean="0">
                <a:latin typeface="Avenir LT Std 35 Light"/>
                <a:cs typeface="Avenir LT Std 35 Light"/>
              </a:rPr>
              <a:t>affairs, executive scheduling </a:t>
            </a:r>
            <a:br>
              <a:rPr lang="en-US" sz="1050" dirty="0" smtClean="0">
                <a:latin typeface="Avenir LT Std 35 Light"/>
                <a:cs typeface="Avenir LT Std 35 Light"/>
              </a:rPr>
            </a:br>
            <a:r>
              <a:rPr lang="en-US" sz="1050" dirty="0" smtClean="0">
                <a:latin typeface="Avenir LT Std 35 Light"/>
                <a:cs typeface="Avenir LT Std 35 Light"/>
              </a:rPr>
              <a:t>and communications, </a:t>
            </a:r>
            <a:br>
              <a:rPr lang="en-US" sz="1050" dirty="0" smtClean="0">
                <a:latin typeface="Avenir LT Std 35 Light"/>
                <a:cs typeface="Avenir LT Std 35 Light"/>
              </a:rPr>
            </a:br>
            <a:r>
              <a:rPr lang="en-US" sz="1050" dirty="0" smtClean="0">
                <a:latin typeface="Avenir LT Std 35 Light"/>
                <a:cs typeface="Avenir LT Std 35 Light"/>
              </a:rPr>
              <a:t>process optimization and </a:t>
            </a:r>
            <a:br>
              <a:rPr lang="en-US" sz="1050" dirty="0" smtClean="0">
                <a:latin typeface="Avenir LT Std 35 Light"/>
                <a:cs typeface="Avenir LT Std 35 Light"/>
              </a:rPr>
            </a:br>
            <a:r>
              <a:rPr lang="en-US" sz="1050" dirty="0" smtClean="0">
                <a:latin typeface="Avenir LT Std 35 Light"/>
                <a:cs typeface="Avenir LT Std 35 Light"/>
              </a:rPr>
              <a:t>quality control.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Prior experience in banking and investment marketing at First Chicago NBD/Bank One and Harris Bank.  </a:t>
            </a:r>
          </a:p>
          <a:p>
            <a:pPr marL="114300" indent="-114300">
              <a:lnSpc>
                <a:spcPts val="1800"/>
              </a:lnSpc>
              <a:spcBef>
                <a:spcPts val="0"/>
              </a:spcBef>
              <a:spcAft>
                <a:spcPts val="300"/>
              </a:spcAft>
              <a:buClr>
                <a:srgbClr val="80A1B6"/>
              </a:buClr>
            </a:pPr>
            <a:r>
              <a:rPr lang="en-US" sz="1050" dirty="0" smtClean="0">
                <a:latin typeface="Avenir LT Std 35 Light"/>
                <a:cs typeface="Avenir LT Std 35 Light"/>
              </a:rPr>
              <a:t>Extensive entrepreneurial experience, having owned two small businesses. </a:t>
            </a:r>
          </a:p>
        </p:txBody>
      </p:sp>
      <p:cxnSp>
        <p:nvCxnSpPr>
          <p:cNvPr id="5" name="Straight Connector 4"/>
          <p:cNvCxnSpPr/>
          <p:nvPr/>
        </p:nvCxnSpPr>
        <p:spPr>
          <a:xfrm>
            <a:off x="2286000" y="1456914"/>
            <a:ext cx="3046134"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583679" y="1455326"/>
            <a:ext cx="3046134"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jason.jpg"/>
          <p:cNvPicPr>
            <a:picLocks noChangeAspect="1"/>
          </p:cNvPicPr>
          <p:nvPr/>
        </p:nvPicPr>
        <p:blipFill>
          <a:blip r:embed="rId3"/>
          <a:stretch>
            <a:fillRect/>
          </a:stretch>
        </p:blipFill>
        <p:spPr>
          <a:xfrm>
            <a:off x="7384293" y="1564709"/>
            <a:ext cx="1245519" cy="819915"/>
          </a:xfrm>
          <a:prstGeom prst="rect">
            <a:avLst/>
          </a:prstGeom>
        </p:spPr>
      </p:pic>
      <p:pic>
        <p:nvPicPr>
          <p:cNvPr id="10" name="Picture 9" descr="jason.jpg"/>
          <p:cNvPicPr>
            <a:picLocks noChangeAspect="1"/>
          </p:cNvPicPr>
          <p:nvPr/>
        </p:nvPicPr>
        <p:blipFill>
          <a:blip r:embed="rId4"/>
          <a:stretch>
            <a:fillRect/>
          </a:stretch>
        </p:blipFill>
        <p:spPr>
          <a:xfrm>
            <a:off x="4086614" y="1564709"/>
            <a:ext cx="1245519" cy="8199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033272"/>
            <a:ext cx="6400800" cy="457200"/>
          </a:xfrm>
        </p:spPr>
        <p:txBody>
          <a:bodyPr lIns="0" tIns="0" bIns="0">
            <a:noAutofit/>
          </a:bodyPr>
          <a:lstStyle/>
          <a:p>
            <a:pPr algn="l"/>
            <a:r>
              <a:rPr lang="en-US" sz="3200" dirty="0" smtClean="0">
                <a:solidFill>
                  <a:srgbClr val="80A1B6"/>
                </a:solidFill>
                <a:latin typeface="Avenir LT Std 35 Light"/>
                <a:cs typeface="Avenir LT Std 35 Light"/>
              </a:rPr>
              <a:t>10 Point Promise</a:t>
            </a:r>
            <a:endParaRPr lang="en-US" sz="3200" dirty="0">
              <a:solidFill>
                <a:srgbClr val="80A1B6"/>
              </a:solidFill>
              <a:latin typeface="Avenir LT Std 35 Light"/>
              <a:cs typeface="Avenir LT Std 35 Light"/>
            </a:endParaRPr>
          </a:p>
        </p:txBody>
      </p:sp>
      <p:sp>
        <p:nvSpPr>
          <p:cNvPr id="3" name="Content Placeholder 2"/>
          <p:cNvSpPr>
            <a:spLocks noGrp="1"/>
          </p:cNvSpPr>
          <p:nvPr>
            <p:ph idx="1"/>
          </p:nvPr>
        </p:nvSpPr>
        <p:spPr>
          <a:xfrm>
            <a:off x="2286000" y="1719074"/>
            <a:ext cx="6400800" cy="2438060"/>
          </a:xfrm>
        </p:spPr>
        <p:txBody>
          <a:bodyPr lIns="0" tIns="0" rIns="0" bIns="0" numCol="2" spcCol="182880">
            <a:noAutofit/>
          </a:bodyPr>
          <a:lstStyle/>
          <a:p>
            <a:pPr marL="228600" indent="-228600">
              <a:lnSpc>
                <a:spcPts val="1800"/>
              </a:lnSpc>
              <a:spcBef>
                <a:spcPts val="0"/>
              </a:spcBef>
              <a:buFont typeface="+mj-lt"/>
              <a:buAutoNum type="arabicPeriod"/>
            </a:pPr>
            <a:r>
              <a:rPr lang="en-US" sz="1050" dirty="0" smtClean="0">
                <a:latin typeface="Avenir LT Std 35 Light"/>
                <a:cs typeface="Avenir LT Std 35 Light"/>
              </a:rPr>
              <a:t>We ask the right questions. </a:t>
            </a:r>
          </a:p>
          <a:p>
            <a:pPr marL="228600" indent="-228600">
              <a:lnSpc>
                <a:spcPts val="1800"/>
              </a:lnSpc>
              <a:spcBef>
                <a:spcPts val="0"/>
              </a:spcBef>
              <a:buFont typeface="+mj-lt"/>
              <a:buAutoNum type="arabicPeriod"/>
            </a:pPr>
            <a:r>
              <a:rPr lang="en-US" sz="1050" dirty="0" smtClean="0">
                <a:latin typeface="Avenir LT Std 35 Light"/>
                <a:cs typeface="Avenir LT Std 35 Light"/>
              </a:rPr>
              <a:t>We listen more than we talk. </a:t>
            </a:r>
          </a:p>
          <a:p>
            <a:pPr marL="228600" indent="-228600">
              <a:lnSpc>
                <a:spcPts val="1800"/>
              </a:lnSpc>
              <a:spcBef>
                <a:spcPts val="0"/>
              </a:spcBef>
              <a:buFont typeface="+mj-lt"/>
              <a:buAutoNum type="arabicPeriod"/>
            </a:pPr>
            <a:r>
              <a:rPr lang="en-US" sz="1050" dirty="0" smtClean="0">
                <a:latin typeface="Avenir LT Std 35 Light"/>
                <a:cs typeface="Avenir LT Std 35 Light"/>
              </a:rPr>
              <a:t>When we talk, we get right to the point. </a:t>
            </a:r>
          </a:p>
          <a:p>
            <a:pPr marL="228600" indent="-228600">
              <a:lnSpc>
                <a:spcPts val="1800"/>
              </a:lnSpc>
              <a:spcBef>
                <a:spcPts val="0"/>
              </a:spcBef>
              <a:buFont typeface="+mj-lt"/>
              <a:buAutoNum type="arabicPeriod"/>
            </a:pPr>
            <a:r>
              <a:rPr lang="en-US" sz="1050" dirty="0" smtClean="0">
                <a:latin typeface="Avenir LT Std 35 Light"/>
                <a:cs typeface="Avenir LT Std 35 Light"/>
              </a:rPr>
              <a:t>If we don’t know, we tell you that we don’t know. Then we go find the answer. </a:t>
            </a:r>
          </a:p>
          <a:p>
            <a:pPr marL="228600" indent="-228600">
              <a:lnSpc>
                <a:spcPts val="1800"/>
              </a:lnSpc>
              <a:spcBef>
                <a:spcPts val="0"/>
              </a:spcBef>
              <a:buFont typeface="+mj-lt"/>
              <a:buAutoNum type="arabicPeriod"/>
            </a:pPr>
            <a:r>
              <a:rPr lang="en-US" sz="1050" dirty="0" smtClean="0">
                <a:latin typeface="Avenir LT Std 35 Light"/>
                <a:cs typeface="Avenir LT Std 35 Light"/>
              </a:rPr>
              <a:t>We always tell you the truth – even when it’s not what you want to hear. </a:t>
            </a:r>
          </a:p>
          <a:p>
            <a:pPr marL="228600" indent="-228600">
              <a:lnSpc>
                <a:spcPts val="1800"/>
              </a:lnSpc>
              <a:spcBef>
                <a:spcPts val="0"/>
              </a:spcBef>
              <a:buFont typeface="+mj-lt"/>
              <a:buAutoNum type="arabicPeriod"/>
            </a:pPr>
            <a:r>
              <a:rPr lang="en-US" sz="1050" dirty="0" smtClean="0">
                <a:latin typeface="Avenir LT Std 35 Light"/>
                <a:cs typeface="Avenir LT Std 35 Light"/>
              </a:rPr>
              <a:t>We respond to your communications in a prompt and professional manner. </a:t>
            </a:r>
          </a:p>
          <a:p>
            <a:pPr marL="228600" indent="-228600">
              <a:lnSpc>
                <a:spcPts val="1800"/>
              </a:lnSpc>
              <a:spcBef>
                <a:spcPts val="0"/>
              </a:spcBef>
              <a:buFont typeface="+mj-lt"/>
              <a:buAutoNum type="arabicPeriod"/>
            </a:pPr>
            <a:endParaRPr lang="en-US" sz="1050" dirty="0" smtClean="0">
              <a:latin typeface="Avenir LT Std 35 Light"/>
              <a:cs typeface="Avenir LT Std 35 Light"/>
            </a:endParaRPr>
          </a:p>
          <a:p>
            <a:pPr marL="228600" indent="-228600">
              <a:lnSpc>
                <a:spcPts val="1800"/>
              </a:lnSpc>
              <a:spcBef>
                <a:spcPts val="0"/>
              </a:spcBef>
              <a:buFont typeface="+mj-lt"/>
              <a:buAutoNum type="arabicPeriod"/>
            </a:pPr>
            <a:r>
              <a:rPr lang="en-US" sz="1050" dirty="0" smtClean="0">
                <a:latin typeface="Avenir LT Std 35 Light"/>
                <a:cs typeface="Avenir LT Std 35 Light"/>
              </a:rPr>
              <a:t>We take your business personally. You’ll sense urgency in everything we do. </a:t>
            </a:r>
          </a:p>
          <a:p>
            <a:pPr marL="228600" indent="-228600">
              <a:lnSpc>
                <a:spcPts val="1800"/>
              </a:lnSpc>
              <a:spcBef>
                <a:spcPts val="0"/>
              </a:spcBef>
              <a:buFont typeface="+mj-lt"/>
              <a:buAutoNum type="arabicPeriod"/>
            </a:pPr>
            <a:r>
              <a:rPr lang="en-US" sz="1050" dirty="0" smtClean="0">
                <a:latin typeface="Avenir LT Std 35 Light"/>
                <a:cs typeface="Avenir LT Std 35 Light"/>
              </a:rPr>
              <a:t>If you are buying, we find you the right aircraft and the right deal. </a:t>
            </a:r>
          </a:p>
          <a:p>
            <a:pPr marL="228600" indent="-228600">
              <a:lnSpc>
                <a:spcPts val="1800"/>
              </a:lnSpc>
              <a:spcBef>
                <a:spcPts val="0"/>
              </a:spcBef>
              <a:buFont typeface="+mj-lt"/>
              <a:buAutoNum type="arabicPeriod"/>
            </a:pPr>
            <a:r>
              <a:rPr lang="en-US" sz="1050" dirty="0" smtClean="0">
                <a:latin typeface="Avenir LT Std 35 Light"/>
                <a:cs typeface="Avenir LT Std 35 Light"/>
              </a:rPr>
              <a:t>If you are selling, we find you the right buyer and the right deal. </a:t>
            </a:r>
          </a:p>
          <a:p>
            <a:pPr marL="228600" indent="-228600">
              <a:lnSpc>
                <a:spcPts val="1800"/>
              </a:lnSpc>
              <a:spcBef>
                <a:spcPts val="0"/>
              </a:spcBef>
              <a:buFont typeface="+mj-lt"/>
              <a:buAutoNum type="arabicPeriod"/>
            </a:pPr>
            <a:r>
              <a:rPr lang="en-US" sz="1050" dirty="0" smtClean="0">
                <a:latin typeface="Avenir LT Std 35 Light"/>
                <a:cs typeface="Avenir LT Std 35 Light"/>
              </a:rPr>
              <a:t>Whether you’re buying or selling, we do everything in our power to deliver an outcome that exceeds your expectations.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033272"/>
            <a:ext cx="6400800" cy="457200"/>
          </a:xfrm>
        </p:spPr>
        <p:txBody>
          <a:bodyPr lIns="0" tIns="0" bIns="0">
            <a:noAutofit/>
          </a:bodyPr>
          <a:lstStyle/>
          <a:p>
            <a:pPr algn="l"/>
            <a:r>
              <a:rPr lang="en-US" sz="3200" dirty="0" smtClean="0">
                <a:solidFill>
                  <a:srgbClr val="80A1B6"/>
                </a:solidFill>
                <a:latin typeface="Avenir LT Std 35 Light"/>
                <a:cs typeface="Avenir LT Std 35 Light"/>
              </a:rPr>
              <a:t>The Collection</a:t>
            </a:r>
            <a:endParaRPr lang="en-US" sz="3200" dirty="0">
              <a:solidFill>
                <a:srgbClr val="80A1B6"/>
              </a:solidFill>
              <a:latin typeface="Avenir LT Std 35 Light"/>
              <a:cs typeface="Avenir LT Std 35 Light"/>
            </a:endParaRPr>
          </a:p>
        </p:txBody>
      </p:sp>
      <p:sp>
        <p:nvSpPr>
          <p:cNvPr id="3" name="Content Placeholder 2"/>
          <p:cNvSpPr>
            <a:spLocks noGrp="1"/>
          </p:cNvSpPr>
          <p:nvPr>
            <p:ph idx="1"/>
          </p:nvPr>
        </p:nvSpPr>
        <p:spPr>
          <a:xfrm>
            <a:off x="2286000" y="1719075"/>
            <a:ext cx="6400800" cy="4072126"/>
          </a:xfrm>
        </p:spPr>
        <p:txBody>
          <a:bodyPr lIns="0" tIns="0" rIns="0" bIns="0" numCol="2" spcCol="182880">
            <a:noAutofit/>
          </a:bodyPr>
          <a:lstStyle/>
          <a:p>
            <a:pPr marL="0" indent="0">
              <a:lnSpc>
                <a:spcPts val="1800"/>
              </a:lnSpc>
              <a:spcBef>
                <a:spcPts val="0"/>
              </a:spcBef>
              <a:buNone/>
            </a:pPr>
            <a:r>
              <a:rPr lang="en-US" sz="1050" dirty="0" smtClean="0">
                <a:latin typeface="Avenir LT Std 35 Light"/>
                <a:cs typeface="Avenir LT Std 35 Light"/>
              </a:rPr>
              <a:t>We only acquire aircraft that we would be proud to own. Please take a look at our current inventory of new and used aircraft. </a:t>
            </a:r>
          </a:p>
          <a:p>
            <a:pPr marL="119063" indent="-119063">
              <a:lnSpc>
                <a:spcPts val="1800"/>
              </a:lnSpc>
              <a:spcBef>
                <a:spcPts val="0"/>
              </a:spcBef>
              <a:buClr>
                <a:srgbClr val="80A1B6"/>
              </a:buClr>
            </a:pPr>
            <a:r>
              <a:rPr lang="en-US" sz="1050" dirty="0" smtClean="0">
                <a:latin typeface="Avenir LT Std 35 Light"/>
                <a:cs typeface="Avenir LT Std 35 Light"/>
              </a:rPr>
              <a:t>If you see something that piques your interest, please get in touch to learn more. </a:t>
            </a:r>
          </a:p>
          <a:p>
            <a:pPr marL="119063" indent="-119063">
              <a:lnSpc>
                <a:spcPts val="1800"/>
              </a:lnSpc>
              <a:spcBef>
                <a:spcPts val="0"/>
              </a:spcBef>
              <a:buClr>
                <a:srgbClr val="80A1B6"/>
              </a:buClr>
            </a:pPr>
            <a:r>
              <a:rPr lang="en-US" sz="1050" dirty="0" smtClean="0">
                <a:latin typeface="Avenir LT Std 35 Light"/>
                <a:cs typeface="Avenir LT Std 35 Light"/>
              </a:rPr>
              <a:t>If you don’t see what you’re looking for, please give us a chance to find it for you. </a:t>
            </a:r>
          </a:p>
          <a:p>
            <a:pPr marL="119063" indent="-119063">
              <a:lnSpc>
                <a:spcPts val="1800"/>
              </a:lnSpc>
              <a:spcBef>
                <a:spcPts val="0"/>
              </a:spcBef>
              <a:buClr>
                <a:srgbClr val="80A1B6"/>
              </a:buClr>
            </a:pPr>
            <a:r>
              <a:rPr lang="en-US" sz="1050" dirty="0" smtClean="0">
                <a:latin typeface="Avenir LT Std 35 Light"/>
                <a:cs typeface="Avenir LT Std 35 Light"/>
              </a:rPr>
              <a:t>If you’re not sure what you want, let’s talk. </a:t>
            </a:r>
            <a:br>
              <a:rPr lang="en-US" sz="1050" dirty="0" smtClean="0">
                <a:latin typeface="Avenir LT Std 35 Light"/>
                <a:cs typeface="Avenir LT Std 35 Light"/>
              </a:rPr>
            </a:br>
            <a:r>
              <a:rPr lang="en-US" sz="1050" dirty="0" smtClean="0">
                <a:latin typeface="Avenir LT Std 35 Light"/>
                <a:cs typeface="Avenir LT Std 35 Light"/>
              </a:rPr>
              <a:t>We’ll help you make the right choice. </a:t>
            </a:r>
          </a:p>
          <a:p>
            <a:pPr marL="119063" indent="-119063">
              <a:lnSpc>
                <a:spcPts val="1800"/>
              </a:lnSpc>
              <a:spcBef>
                <a:spcPts val="0"/>
              </a:spcBef>
              <a:buClr>
                <a:srgbClr val="80A1B6"/>
              </a:buClr>
            </a:pPr>
            <a:r>
              <a:rPr lang="en-US" sz="1050" dirty="0" smtClean="0">
                <a:latin typeface="Avenir LT Std 35 Light"/>
                <a:cs typeface="Avenir LT Std 35 Light"/>
              </a:rPr>
              <a:t>Please contact us about highly desirable </a:t>
            </a:r>
            <a:br>
              <a:rPr lang="en-US" sz="1050" dirty="0" smtClean="0">
                <a:latin typeface="Avenir LT Std 35 Light"/>
                <a:cs typeface="Avenir LT Std 35 Light"/>
              </a:rPr>
            </a:br>
            <a:r>
              <a:rPr lang="en-US" sz="1050" dirty="0" smtClean="0">
                <a:latin typeface="Avenir LT Std 35 Light"/>
                <a:cs typeface="Avenir LT Std 35 Light"/>
              </a:rPr>
              <a:t>off-market aircraft. </a:t>
            </a:r>
          </a:p>
          <a:p>
            <a:pPr marL="0" indent="0">
              <a:lnSpc>
                <a:spcPts val="1800"/>
              </a:lnSpc>
              <a:spcBef>
                <a:spcPts val="700"/>
              </a:spcBef>
              <a:buNone/>
            </a:pPr>
            <a:r>
              <a:rPr lang="en-US" sz="1050" dirty="0" smtClean="0">
                <a:solidFill>
                  <a:srgbClr val="80A1B6"/>
                </a:solidFill>
                <a:latin typeface="Avenir LT Std 85 Heavy"/>
                <a:cs typeface="Avenir LT Std 85 Heavy"/>
              </a:rPr>
              <a:t>New Aircraft</a:t>
            </a:r>
          </a:p>
          <a:p>
            <a:pPr marL="0" indent="0">
              <a:lnSpc>
                <a:spcPts val="1800"/>
              </a:lnSpc>
              <a:spcBef>
                <a:spcPts val="0"/>
              </a:spcBef>
              <a:buNone/>
            </a:pPr>
            <a:r>
              <a:rPr lang="en-US" sz="1050" dirty="0" smtClean="0">
                <a:latin typeface="Avenir LT Std 35 Light"/>
                <a:cs typeface="Avenir LT Std 35 Light"/>
              </a:rPr>
              <a:t>We are continually evaluating new aircraft </a:t>
            </a:r>
            <a:br>
              <a:rPr lang="en-US" sz="1050" dirty="0" smtClean="0">
                <a:latin typeface="Avenir LT Std 35 Light"/>
                <a:cs typeface="Avenir LT Std 35 Light"/>
              </a:rPr>
            </a:br>
            <a:r>
              <a:rPr lang="en-US" sz="1050" dirty="0" smtClean="0">
                <a:latin typeface="Avenir LT Std 35 Light"/>
                <a:cs typeface="Avenir LT Std 35 Light"/>
              </a:rPr>
              <a:t>positions and deals. Whether or not you see the </a:t>
            </a:r>
            <a:br>
              <a:rPr lang="en-US" sz="1050" dirty="0" smtClean="0">
                <a:latin typeface="Avenir LT Std 35 Light"/>
                <a:cs typeface="Avenir LT Std 35 Light"/>
              </a:rPr>
            </a:br>
            <a:r>
              <a:rPr lang="en-US" sz="1050" dirty="0" smtClean="0">
                <a:latin typeface="Avenir LT Std 35 Light"/>
                <a:cs typeface="Avenir LT Std 35 Light"/>
              </a:rPr>
              <a:t>new aircraft you want, please contact us for insight and assistance. </a:t>
            </a:r>
          </a:p>
          <a:p>
            <a:pPr marL="0" indent="0">
              <a:lnSpc>
                <a:spcPts val="1800"/>
              </a:lnSpc>
              <a:spcBef>
                <a:spcPts val="0"/>
              </a:spcBef>
              <a:buNone/>
            </a:pPr>
            <a:endParaRPr lang="en-US" sz="1050" dirty="0" smtClean="0">
              <a:latin typeface="Avenir LT Std 35 Light"/>
              <a:cs typeface="Avenir LT Std 35 Light"/>
            </a:endParaRPr>
          </a:p>
          <a:p>
            <a:pPr marL="0" indent="0">
              <a:lnSpc>
                <a:spcPts val="1300"/>
              </a:lnSpc>
              <a:spcBef>
                <a:spcPts val="0"/>
              </a:spcBef>
              <a:buNone/>
            </a:pPr>
            <a:r>
              <a:rPr lang="en-US" sz="1050" dirty="0" smtClean="0">
                <a:solidFill>
                  <a:srgbClr val="80A1B6"/>
                </a:solidFill>
                <a:latin typeface="Avenir LT Std 85 Heavy"/>
                <a:cs typeface="Avenir LT Std 85 Heavy"/>
              </a:rPr>
              <a:t>Pre-</a:t>
            </a:r>
            <a:r>
              <a:rPr lang="en-US" sz="1050" dirty="0">
                <a:solidFill>
                  <a:srgbClr val="80A1B6"/>
                </a:solidFill>
                <a:latin typeface="Avenir LT Std 85 Heavy"/>
                <a:cs typeface="Avenir LT Std 85 Heavy"/>
              </a:rPr>
              <a:t>O</a:t>
            </a:r>
            <a:r>
              <a:rPr lang="en-US" sz="1050" dirty="0" smtClean="0">
                <a:solidFill>
                  <a:srgbClr val="80A1B6"/>
                </a:solidFill>
                <a:latin typeface="Avenir LT Std 85 Heavy"/>
                <a:cs typeface="Avenir LT Std 85 Heavy"/>
              </a:rPr>
              <a:t>wned Aircraft</a:t>
            </a:r>
          </a:p>
          <a:p>
            <a:pPr marL="0" indent="0">
              <a:lnSpc>
                <a:spcPts val="1800"/>
              </a:lnSpc>
              <a:spcBef>
                <a:spcPts val="0"/>
              </a:spcBef>
              <a:buNone/>
            </a:pPr>
            <a:r>
              <a:rPr lang="en-US" sz="1050" dirty="0" smtClean="0">
                <a:latin typeface="Avenir LT Std 35 Light"/>
                <a:cs typeface="Avenir LT Std 35 Light"/>
              </a:rPr>
              <a:t>While we’re not a manufacturer, as far as we’re concerned, our name is on every aircraft we sell. </a:t>
            </a:r>
            <a:br>
              <a:rPr lang="en-US" sz="1050" dirty="0" smtClean="0">
                <a:latin typeface="Avenir LT Std 35 Light"/>
                <a:cs typeface="Avenir LT Std 35 Light"/>
              </a:rPr>
            </a:br>
            <a:r>
              <a:rPr lang="en-US" sz="1050" dirty="0" smtClean="0">
                <a:latin typeface="Avenir LT Std 35 Light"/>
                <a:cs typeface="Avenir LT Std 35 Light"/>
              </a:rPr>
              <a:t>So we won’t sell just any aircraft. We take the time </a:t>
            </a:r>
            <a:br>
              <a:rPr lang="en-US" sz="1050" dirty="0" smtClean="0">
                <a:latin typeface="Avenir LT Std 35 Light"/>
                <a:cs typeface="Avenir LT Std 35 Light"/>
              </a:rPr>
            </a:br>
            <a:r>
              <a:rPr lang="en-US" sz="1050" dirty="0" smtClean="0">
                <a:latin typeface="Avenir LT Std 35 Light"/>
                <a:cs typeface="Avenir LT Std 35 Light"/>
              </a:rPr>
              <a:t>to find the best. </a:t>
            </a:r>
          </a:p>
          <a:p>
            <a:pPr marL="0" indent="0">
              <a:lnSpc>
                <a:spcPts val="1800"/>
              </a:lnSpc>
              <a:spcBef>
                <a:spcPts val="700"/>
              </a:spcBef>
              <a:buNone/>
            </a:pPr>
            <a:r>
              <a:rPr lang="en-US" sz="1050" dirty="0" smtClean="0">
                <a:solidFill>
                  <a:srgbClr val="80A1B6"/>
                </a:solidFill>
                <a:latin typeface="Avenir LT Std 85 Heavy"/>
                <a:cs typeface="Avenir LT Std 85 Heavy"/>
              </a:rPr>
              <a:t>Off-Market Aircraft</a:t>
            </a:r>
          </a:p>
          <a:p>
            <a:pPr marL="0" indent="0">
              <a:lnSpc>
                <a:spcPts val="1800"/>
              </a:lnSpc>
              <a:spcBef>
                <a:spcPts val="0"/>
              </a:spcBef>
              <a:buNone/>
            </a:pPr>
            <a:r>
              <a:rPr lang="en-US" sz="1050" dirty="0" smtClean="0">
                <a:latin typeface="Avenir LT Std 35 Light"/>
                <a:cs typeface="Avenir LT Std 35 Light"/>
              </a:rPr>
              <a:t>Today’s supply-heavy market demands something different. Something unique. A place where you can view aircraft that haven’t been picked over. A showcase for those rare jewels of the sky that are simply too good for mass consumption. We invite you to explore The Jet Collection’s off market inventory. You never know what you may find. But it won’t be aircraft you’ve seen on the open market. Intrigued? Feel free to get in touch.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1033272"/>
            <a:ext cx="6400800" cy="457200"/>
          </a:xfrm>
        </p:spPr>
        <p:txBody>
          <a:bodyPr lIns="0" tIns="0" bIns="0">
            <a:noAutofit/>
          </a:bodyPr>
          <a:lstStyle/>
          <a:p>
            <a:pPr algn="l"/>
            <a:r>
              <a:rPr lang="en-US" sz="3200" dirty="0" smtClean="0">
                <a:solidFill>
                  <a:srgbClr val="80A1B6"/>
                </a:solidFill>
                <a:latin typeface="Avenir LT Std 35 Light"/>
                <a:cs typeface="Avenir LT Std 35 Light"/>
              </a:rPr>
              <a:t>Learning Center</a:t>
            </a:r>
            <a:endParaRPr lang="en-US" sz="3200" dirty="0">
              <a:solidFill>
                <a:srgbClr val="80A1B6"/>
              </a:solidFill>
              <a:latin typeface="Avenir LT Std 35 Light"/>
              <a:cs typeface="Avenir LT Std 35 Light"/>
            </a:endParaRPr>
          </a:p>
        </p:txBody>
      </p:sp>
      <p:sp>
        <p:nvSpPr>
          <p:cNvPr id="3" name="Content Placeholder 2"/>
          <p:cNvSpPr>
            <a:spLocks noGrp="1"/>
          </p:cNvSpPr>
          <p:nvPr>
            <p:ph idx="1"/>
          </p:nvPr>
        </p:nvSpPr>
        <p:spPr>
          <a:xfrm>
            <a:off x="2286000" y="1719075"/>
            <a:ext cx="6400800" cy="1225655"/>
          </a:xfrm>
        </p:spPr>
        <p:txBody>
          <a:bodyPr lIns="0" tIns="0" rIns="0" bIns="0" numCol="2" spcCol="182880">
            <a:noAutofit/>
          </a:bodyPr>
          <a:lstStyle/>
          <a:p>
            <a:pPr marL="0" indent="0">
              <a:lnSpc>
                <a:spcPts val="1800"/>
              </a:lnSpc>
              <a:spcBef>
                <a:spcPts val="0"/>
              </a:spcBef>
              <a:buNone/>
            </a:pPr>
            <a:r>
              <a:rPr lang="en-US" sz="1050" dirty="0" smtClean="0">
                <a:latin typeface="Avenir LT Std 35 Light"/>
                <a:cs typeface="Avenir LT Std 35 Light"/>
              </a:rPr>
              <a:t>To help our clients make educated and informed acquisition decisions, we have created a learning </a:t>
            </a:r>
            <a:r>
              <a:rPr lang="en-US" sz="1050" kern="0" spc="-20" dirty="0" smtClean="0">
                <a:latin typeface="Avenir LT Std 35 Light"/>
                <a:cs typeface="Avenir LT Std 35 Light"/>
              </a:rPr>
              <a:t>center on our website at </a:t>
            </a:r>
            <a:r>
              <a:rPr lang="en-US" sz="1050" kern="0" spc="-20" dirty="0" err="1" smtClean="0">
                <a:latin typeface="Avenir LT Std 35 Light"/>
                <a:cs typeface="Avenir LT Std 35 Light"/>
              </a:rPr>
              <a:t>thejetcollection.com</a:t>
            </a:r>
            <a:r>
              <a:rPr lang="en-US" sz="1050" kern="0" spc="-20" dirty="0" smtClean="0">
                <a:latin typeface="Avenir LT Std 35 Light"/>
                <a:cs typeface="Avenir LT Std 35 Light"/>
              </a:rPr>
              <a:t>/learning</a:t>
            </a:r>
            <a:r>
              <a:rPr lang="en-US" sz="1050" dirty="0" smtClean="0">
                <a:latin typeface="Avenir LT Std 35 Light"/>
                <a:cs typeface="Avenir LT Std 35 Light"/>
              </a:rPr>
              <a:t>. Here you will find hand-picked new articles, white papers and other valuable educational resources. We’re committed to making the Jet Collection Learning Center a leading online destination for aviation professionals and enthusiasts. Please </a:t>
            </a:r>
            <a:br>
              <a:rPr lang="en-US" sz="1050" dirty="0" smtClean="0">
                <a:latin typeface="Avenir LT Std 35 Light"/>
                <a:cs typeface="Avenir LT Std 35 Light"/>
              </a:rPr>
            </a:br>
            <a:r>
              <a:rPr lang="en-US" sz="1050" dirty="0" smtClean="0">
                <a:latin typeface="Avenir LT Std 35 Light"/>
                <a:cs typeface="Avenir LT Std 35 Light"/>
              </a:rPr>
              <a:t>visit The Jet Collection Learning Center and give </a:t>
            </a:r>
            <a:br>
              <a:rPr lang="en-US" sz="1050" dirty="0" smtClean="0">
                <a:latin typeface="Avenir LT Std 35 Light"/>
                <a:cs typeface="Avenir LT Std 35 Light"/>
              </a:rPr>
            </a:br>
            <a:r>
              <a:rPr lang="en-US" sz="1050" dirty="0" smtClean="0">
                <a:latin typeface="Avenir LT Std 35 Light"/>
                <a:cs typeface="Avenir LT Std 35 Light"/>
              </a:rPr>
              <a:t>us feedback.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580</TotalTime>
  <Words>1888</Words>
  <Application>Microsoft Macintosh PowerPoint</Application>
  <PresentationFormat>On-screen Show (4:3)</PresentationFormat>
  <Paragraphs>103</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The aircraft is only half the equation. We must also know the client.  Only when we truly understand the clients’ needs can we make a  perfect match. Anyone can sell a jet. We are aircraft matchmakers.</vt:lpstr>
      <vt:lpstr>About Us</vt:lpstr>
      <vt:lpstr>Key Points of Difference</vt:lpstr>
      <vt:lpstr>Bios</vt:lpstr>
      <vt:lpstr>Slide 5</vt:lpstr>
      <vt:lpstr>Slide 6</vt:lpstr>
      <vt:lpstr>10 Point Promise</vt:lpstr>
      <vt:lpstr>The Collection</vt:lpstr>
      <vt:lpstr>Learning Center</vt:lpstr>
      <vt:lpstr>Services</vt:lpstr>
      <vt:lpstr>Slide 11</vt:lpstr>
      <vt:lpstr>Contact 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aircraft is only half the equation. We must also know the client.  Only when we truly understand the clients’ needs can we make a  perfect match. Anyone can sell a jet. We are aircraft matchmakers.</dc:title>
  <dc:creator>Jill Window</dc:creator>
  <cp:lastModifiedBy>MaureenFiletti</cp:lastModifiedBy>
  <cp:revision>31</cp:revision>
  <dcterms:created xsi:type="dcterms:W3CDTF">2011-09-29T18:49:34Z</dcterms:created>
  <dcterms:modified xsi:type="dcterms:W3CDTF">2011-09-29T22:31:32Z</dcterms:modified>
</cp:coreProperties>
</file>