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6" r:id="rId2"/>
    <p:sldId id="287" r:id="rId3"/>
    <p:sldId id="288" r:id="rId4"/>
    <p:sldId id="289" r:id="rId5"/>
    <p:sldId id="290" r:id="rId6"/>
    <p:sldId id="291" r:id="rId7"/>
    <p:sldId id="292" r:id="rId8"/>
    <p:sldId id="293" r:id="rId9"/>
    <p:sldId id="294" r:id="rId10"/>
  </p:sldIdLst>
  <p:sldSz cx="9144000" cy="6858000" type="screen4x3"/>
  <p:notesSz cx="6735763" cy="9799638"/>
  <p:defaultTextStyle>
    <a:defPPr>
      <a:defRPr lang="en-US"/>
    </a:defPPr>
    <a:lvl1pPr algn="l" rtl="0" fontAlgn="base">
      <a:spcBef>
        <a:spcPct val="0"/>
      </a:spcBef>
      <a:spcAft>
        <a:spcPct val="0"/>
      </a:spcAft>
      <a:defRPr sz="2400" kern="1200">
        <a:solidFill>
          <a:schemeClr val="tx1"/>
        </a:solidFill>
        <a:latin typeface="Garamond" pitchFamily="18" charset="0"/>
        <a:ea typeface="+mn-ea"/>
        <a:cs typeface="+mn-cs"/>
      </a:defRPr>
    </a:lvl1pPr>
    <a:lvl2pPr marL="457200" algn="l" rtl="0" fontAlgn="base">
      <a:spcBef>
        <a:spcPct val="0"/>
      </a:spcBef>
      <a:spcAft>
        <a:spcPct val="0"/>
      </a:spcAft>
      <a:defRPr sz="2400" kern="1200">
        <a:solidFill>
          <a:schemeClr val="tx1"/>
        </a:solidFill>
        <a:latin typeface="Garamond" pitchFamily="18" charset="0"/>
        <a:ea typeface="+mn-ea"/>
        <a:cs typeface="+mn-cs"/>
      </a:defRPr>
    </a:lvl2pPr>
    <a:lvl3pPr marL="914400" algn="l" rtl="0" fontAlgn="base">
      <a:spcBef>
        <a:spcPct val="0"/>
      </a:spcBef>
      <a:spcAft>
        <a:spcPct val="0"/>
      </a:spcAft>
      <a:defRPr sz="2400" kern="1200">
        <a:solidFill>
          <a:schemeClr val="tx1"/>
        </a:solidFill>
        <a:latin typeface="Garamond" pitchFamily="18" charset="0"/>
        <a:ea typeface="+mn-ea"/>
        <a:cs typeface="+mn-cs"/>
      </a:defRPr>
    </a:lvl3pPr>
    <a:lvl4pPr marL="1371600" algn="l" rtl="0" fontAlgn="base">
      <a:spcBef>
        <a:spcPct val="0"/>
      </a:spcBef>
      <a:spcAft>
        <a:spcPct val="0"/>
      </a:spcAft>
      <a:defRPr sz="2400" kern="1200">
        <a:solidFill>
          <a:schemeClr val="tx1"/>
        </a:solidFill>
        <a:latin typeface="Garamond" pitchFamily="18" charset="0"/>
        <a:ea typeface="+mn-ea"/>
        <a:cs typeface="+mn-cs"/>
      </a:defRPr>
    </a:lvl4pPr>
    <a:lvl5pPr marL="1828800" algn="l" rtl="0" fontAlgn="base">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66"/>
    <a:srgbClr val="B4FC9A"/>
    <a:srgbClr val="00CC00"/>
    <a:srgbClr val="17A3E9"/>
    <a:srgbClr val="38A2FA"/>
    <a:srgbClr val="0099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728" autoAdjust="0"/>
  </p:normalViewPr>
  <p:slideViewPr>
    <p:cSldViewPr>
      <p:cViewPr>
        <p:scale>
          <a:sx n="75" d="100"/>
          <a:sy n="75" d="100"/>
        </p:scale>
        <p:origin x="-1038"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1941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98307" name="Rectangle 3"/>
          <p:cNvSpPr>
            <a:spLocks noGrp="1" noChangeArrowheads="1"/>
          </p:cNvSpPr>
          <p:nvPr>
            <p:ph type="dt" idx="1"/>
          </p:nvPr>
        </p:nvSpPr>
        <p:spPr bwMode="auto">
          <a:xfrm>
            <a:off x="3814763" y="0"/>
            <a:ext cx="2919412"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19163" y="735013"/>
            <a:ext cx="4897437" cy="3675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p:cNvSpPr>
            <a:spLocks noGrp="1" noChangeArrowheads="1"/>
          </p:cNvSpPr>
          <p:nvPr>
            <p:ph type="body" sz="quarter" idx="3"/>
          </p:nvPr>
        </p:nvSpPr>
        <p:spPr bwMode="auto">
          <a:xfrm>
            <a:off x="673100" y="4654550"/>
            <a:ext cx="5389563" cy="4410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10" name="Rectangle 6"/>
          <p:cNvSpPr>
            <a:spLocks noGrp="1" noChangeArrowheads="1"/>
          </p:cNvSpPr>
          <p:nvPr>
            <p:ph type="ftr" sz="quarter" idx="4"/>
          </p:nvPr>
        </p:nvSpPr>
        <p:spPr bwMode="auto">
          <a:xfrm>
            <a:off x="0" y="9307513"/>
            <a:ext cx="2919413"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98311" name="Rectangle 7"/>
          <p:cNvSpPr>
            <a:spLocks noGrp="1" noChangeArrowheads="1"/>
          </p:cNvSpPr>
          <p:nvPr>
            <p:ph type="sldNum" sz="quarter" idx="5"/>
          </p:nvPr>
        </p:nvSpPr>
        <p:spPr bwMode="auto">
          <a:xfrm>
            <a:off x="3814763" y="9307513"/>
            <a:ext cx="2919412"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6F27AFFF-F927-43D1-8C98-BAB1F414CE0B}" type="slidenum">
              <a:rPr lang="en-US"/>
              <a:pPr>
                <a:defRPr/>
              </a:pPr>
              <a:t>‹#›</a:t>
            </a:fld>
            <a:endParaRPr lang="en-US"/>
          </a:p>
        </p:txBody>
      </p:sp>
    </p:spTree>
    <p:extLst>
      <p:ext uri="{BB962C8B-B14F-4D97-AF65-F5344CB8AC3E}">
        <p14:creationId xmlns:p14="http://schemas.microsoft.com/office/powerpoint/2010/main" val="375533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fld id="{411F9921-C096-4CB2-B214-7401B8DA8292}"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fld id="{090B2756-0755-488A-8C8E-44049C1AD0C0}" type="slidenum">
              <a:rPr lang="en-US" sz="1200" smtClean="0">
                <a:latin typeface="Times New Roman" pitchFamily="18" charset="0"/>
              </a:rPr>
              <a:pPr eaLnBrk="1" hangingPunct="1"/>
              <a:t>2</a:t>
            </a:fld>
            <a:endParaRPr lang="en-US" sz="1200" smtClean="0">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fld id="{E49C35A3-2D70-499B-BAE9-22B5EBB75DBC}" type="slidenum">
              <a:rPr lang="en-US" sz="1200" smtClean="0">
                <a:latin typeface="Times New Roman" pitchFamily="18" charset="0"/>
              </a:rPr>
              <a:pPr eaLnBrk="1" hangingPunct="1"/>
              <a:t>3</a:t>
            </a:fld>
            <a:endParaRPr lang="en-US" sz="1200" smtClean="0">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fld id="{E3CF7224-0C59-4631-BF3B-B7954AA9FBE0}" type="slidenum">
              <a:rPr lang="en-US" sz="1200" smtClean="0">
                <a:latin typeface="Times New Roman" pitchFamily="18" charset="0"/>
              </a:rPr>
              <a:pPr eaLnBrk="1" hangingPunct="1"/>
              <a:t>4</a:t>
            </a:fld>
            <a:endParaRPr lang="en-US" sz="1200" smtClean="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fld id="{B0CDA5C1-4949-4AE2-B5FE-744E39C3F688}" type="slidenum">
              <a:rPr lang="en-US" sz="1200" smtClean="0">
                <a:latin typeface="Times New Roman" pitchFamily="18" charset="0"/>
              </a:rPr>
              <a:pPr eaLnBrk="1" hangingPunct="1"/>
              <a:t>5</a:t>
            </a:fld>
            <a:endParaRPr lang="en-US" sz="1200" smtClean="0">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fld id="{289435D6-3C8A-4CAF-973B-F83BF48AEFB4}" type="slidenum">
              <a:rPr lang="en-US" sz="1200" smtClean="0">
                <a:latin typeface="Times New Roman" pitchFamily="18" charset="0"/>
              </a:rPr>
              <a:pPr eaLnBrk="1" hangingPunct="1"/>
              <a:t>6</a:t>
            </a:fld>
            <a:endParaRPr lang="en-US" sz="1200" smtClean="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fld id="{F2BAD1E8-8EBB-4601-96A6-1083CD668765}" type="slidenum">
              <a:rPr lang="en-US" sz="1200" smtClean="0">
                <a:latin typeface="Times New Roman" pitchFamily="18" charset="0"/>
              </a:rPr>
              <a:pPr eaLnBrk="1" hangingPunct="1"/>
              <a:t>7</a:t>
            </a:fld>
            <a:endParaRPr lang="en-US" sz="1200" smtClean="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fld id="{5A6A5DEE-D989-47ED-B26B-601D8A697C02}"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fld id="{D5841BF0-4723-480A-A76D-122551AC6EFC}" type="slidenum">
              <a:rPr lang="en-US" sz="1200" smtClean="0">
                <a:latin typeface="Times New Roman" pitchFamily="18" charset="0"/>
              </a:rPr>
              <a:pPr eaLnBrk="1" hangingPunct="1"/>
              <a:t>9</a:t>
            </a:fld>
            <a:endParaRPr lang="en-US" sz="1200" smtClean="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603A4C-E495-4D7D-B7DD-F29FF4250C81}" type="slidenum">
              <a:rPr lang="en-US"/>
              <a:pPr>
                <a:defRPr/>
              </a:pPr>
              <a:t>‹#›</a:t>
            </a:fld>
            <a:endParaRPr lang="en-US"/>
          </a:p>
        </p:txBody>
      </p:sp>
    </p:spTree>
    <p:extLst>
      <p:ext uri="{BB962C8B-B14F-4D97-AF65-F5344CB8AC3E}">
        <p14:creationId xmlns:p14="http://schemas.microsoft.com/office/powerpoint/2010/main" val="447370400"/>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D86137-2FA1-44D9-88C7-2FF7DDBA545F}" type="slidenum">
              <a:rPr lang="en-US"/>
              <a:pPr>
                <a:defRPr/>
              </a:pPr>
              <a:t>‹#›</a:t>
            </a:fld>
            <a:endParaRPr lang="en-US"/>
          </a:p>
        </p:txBody>
      </p:sp>
    </p:spTree>
    <p:extLst>
      <p:ext uri="{BB962C8B-B14F-4D97-AF65-F5344CB8AC3E}">
        <p14:creationId xmlns:p14="http://schemas.microsoft.com/office/powerpoint/2010/main" val="2169914015"/>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232408-580F-4C04-ACC7-65E5EBE0027E}" type="slidenum">
              <a:rPr lang="en-US"/>
              <a:pPr>
                <a:defRPr/>
              </a:pPr>
              <a:t>‹#›</a:t>
            </a:fld>
            <a:endParaRPr lang="en-US"/>
          </a:p>
        </p:txBody>
      </p:sp>
    </p:spTree>
    <p:extLst>
      <p:ext uri="{BB962C8B-B14F-4D97-AF65-F5344CB8AC3E}">
        <p14:creationId xmlns:p14="http://schemas.microsoft.com/office/powerpoint/2010/main" val="1145174180"/>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33FC7F-925D-4D7E-B90C-7EE217FD260B}" type="slidenum">
              <a:rPr lang="en-US"/>
              <a:pPr>
                <a:defRPr/>
              </a:pPr>
              <a:t>‹#›</a:t>
            </a:fld>
            <a:endParaRPr lang="en-US"/>
          </a:p>
        </p:txBody>
      </p:sp>
    </p:spTree>
    <p:extLst>
      <p:ext uri="{BB962C8B-B14F-4D97-AF65-F5344CB8AC3E}">
        <p14:creationId xmlns:p14="http://schemas.microsoft.com/office/powerpoint/2010/main" val="1057245179"/>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260B6-1712-45D6-9F33-1BDC5AF76C34}" type="slidenum">
              <a:rPr lang="en-US"/>
              <a:pPr>
                <a:defRPr/>
              </a:pPr>
              <a:t>‹#›</a:t>
            </a:fld>
            <a:endParaRPr lang="en-US"/>
          </a:p>
        </p:txBody>
      </p:sp>
    </p:spTree>
    <p:extLst>
      <p:ext uri="{BB962C8B-B14F-4D97-AF65-F5344CB8AC3E}">
        <p14:creationId xmlns:p14="http://schemas.microsoft.com/office/powerpoint/2010/main" val="1506359566"/>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E4C90-B20D-40AE-BD74-5FC5988542D3}" type="slidenum">
              <a:rPr lang="en-US"/>
              <a:pPr>
                <a:defRPr/>
              </a:pPr>
              <a:t>‹#›</a:t>
            </a:fld>
            <a:endParaRPr lang="en-US"/>
          </a:p>
        </p:txBody>
      </p:sp>
    </p:spTree>
    <p:extLst>
      <p:ext uri="{BB962C8B-B14F-4D97-AF65-F5344CB8AC3E}">
        <p14:creationId xmlns:p14="http://schemas.microsoft.com/office/powerpoint/2010/main" val="258243636"/>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D62FC9-A3ED-4DC2-A341-BD7F3CB90B6E}" type="slidenum">
              <a:rPr lang="en-US"/>
              <a:pPr>
                <a:defRPr/>
              </a:pPr>
              <a:t>‹#›</a:t>
            </a:fld>
            <a:endParaRPr lang="en-US"/>
          </a:p>
        </p:txBody>
      </p:sp>
    </p:spTree>
    <p:extLst>
      <p:ext uri="{BB962C8B-B14F-4D97-AF65-F5344CB8AC3E}">
        <p14:creationId xmlns:p14="http://schemas.microsoft.com/office/powerpoint/2010/main" val="1900050411"/>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383408-DE3C-4241-BF18-466310AD6D1A}" type="slidenum">
              <a:rPr lang="en-US"/>
              <a:pPr>
                <a:defRPr/>
              </a:pPr>
              <a:t>‹#›</a:t>
            </a:fld>
            <a:endParaRPr lang="en-US"/>
          </a:p>
        </p:txBody>
      </p:sp>
    </p:spTree>
    <p:extLst>
      <p:ext uri="{BB962C8B-B14F-4D97-AF65-F5344CB8AC3E}">
        <p14:creationId xmlns:p14="http://schemas.microsoft.com/office/powerpoint/2010/main" val="4215912776"/>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E9ACF0-57B6-455E-A688-500417A4172E}" type="slidenum">
              <a:rPr lang="en-US"/>
              <a:pPr>
                <a:defRPr/>
              </a:pPr>
              <a:t>‹#›</a:t>
            </a:fld>
            <a:endParaRPr lang="en-US"/>
          </a:p>
        </p:txBody>
      </p:sp>
    </p:spTree>
    <p:extLst>
      <p:ext uri="{BB962C8B-B14F-4D97-AF65-F5344CB8AC3E}">
        <p14:creationId xmlns:p14="http://schemas.microsoft.com/office/powerpoint/2010/main" val="2520750794"/>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5CEFD3-191C-4495-B00A-8A91FD9D588D}" type="slidenum">
              <a:rPr lang="en-US"/>
              <a:pPr>
                <a:defRPr/>
              </a:pPr>
              <a:t>‹#›</a:t>
            </a:fld>
            <a:endParaRPr lang="en-US"/>
          </a:p>
        </p:txBody>
      </p:sp>
    </p:spTree>
    <p:extLst>
      <p:ext uri="{BB962C8B-B14F-4D97-AF65-F5344CB8AC3E}">
        <p14:creationId xmlns:p14="http://schemas.microsoft.com/office/powerpoint/2010/main" val="2711558664"/>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B95C5-F186-471E-9371-B942F1DDD5FF}" type="slidenum">
              <a:rPr lang="en-US"/>
              <a:pPr>
                <a:defRPr/>
              </a:pPr>
              <a:t>‹#›</a:t>
            </a:fld>
            <a:endParaRPr lang="en-US"/>
          </a:p>
        </p:txBody>
      </p:sp>
    </p:spTree>
    <p:extLst>
      <p:ext uri="{BB962C8B-B14F-4D97-AF65-F5344CB8AC3E}">
        <p14:creationId xmlns:p14="http://schemas.microsoft.com/office/powerpoint/2010/main" val="862808003"/>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E952F2-B608-4A02-A101-5128EDDEAC20}" type="slidenum">
              <a:rPr lang="en-US"/>
              <a:pPr>
                <a:defRPr/>
              </a:pPr>
              <a:t>‹#›</a:t>
            </a:fld>
            <a:endParaRPr lang="en-US"/>
          </a:p>
        </p:txBody>
      </p:sp>
    </p:spTree>
    <p:extLst>
      <p:ext uri="{BB962C8B-B14F-4D97-AF65-F5344CB8AC3E}">
        <p14:creationId xmlns:p14="http://schemas.microsoft.com/office/powerpoint/2010/main" val="2230300825"/>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04BCF2A-FC50-4DB6-9A84-4754FED49E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26" Type="http://schemas.openxmlformats.org/officeDocument/2006/relationships/image" Target="../media/image30.pn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jpeg"/><Relationship Id="rId2" Type="http://schemas.openxmlformats.org/officeDocument/2006/relationships/notesSlide" Target="../notesSlides/notesSlide4.xml"/><Relationship Id="rId16" Type="http://schemas.openxmlformats.org/officeDocument/2006/relationships/image" Target="../media/image20.png"/><Relationship Id="rId20"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ingrammicro.com/" TargetMode="External"/><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0"/>
          <p:cNvSpPr txBox="1">
            <a:spLocks noChangeArrowheads="1"/>
          </p:cNvSpPr>
          <p:nvPr/>
        </p:nvSpPr>
        <p:spPr bwMode="auto">
          <a:xfrm>
            <a:off x="2438400" y="1752600"/>
            <a:ext cx="467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r>
              <a:rPr lang="en-US" sz="1800">
                <a:solidFill>
                  <a:schemeClr val="accent2"/>
                </a:solidFill>
                <a:latin typeface="Trebuchet MS" pitchFamily="34" charset="0"/>
              </a:rPr>
              <a:t>IT Services, Business Solutions, Outsourcing</a:t>
            </a:r>
          </a:p>
        </p:txBody>
      </p:sp>
      <p:pic>
        <p:nvPicPr>
          <p:cNvPr id="10" name="Picture 9" descr="bitscape logo.bmp"/>
          <p:cNvPicPr>
            <a:picLocks noChangeAspect="1"/>
          </p:cNvPicPr>
          <p:nvPr/>
        </p:nvPicPr>
        <p:blipFill>
          <a:blip r:embed="rId3" cstate="print"/>
          <a:stretch>
            <a:fillRect/>
          </a:stretch>
        </p:blipFill>
        <p:spPr>
          <a:xfrm>
            <a:off x="3733800" y="0"/>
            <a:ext cx="1828804" cy="1828804"/>
          </a:xfrm>
          <a:prstGeom prst="rect">
            <a:avLst/>
          </a:prstGeom>
          <a:ln>
            <a:noFill/>
          </a:ln>
          <a:effectLst>
            <a:softEdge rad="112500"/>
          </a:effectLst>
        </p:spPr>
      </p:pic>
      <p:sp>
        <p:nvSpPr>
          <p:cNvPr id="16" name="TextBox 15"/>
          <p:cNvSpPr txBox="1"/>
          <p:nvPr/>
        </p:nvSpPr>
        <p:spPr>
          <a:xfrm>
            <a:off x="1905000" y="3733800"/>
            <a:ext cx="5486400" cy="1384300"/>
          </a:xfrm>
          <a:prstGeom prst="rect">
            <a:avLst/>
          </a:prstGeom>
          <a:noFill/>
        </p:spPr>
        <p:txBody>
          <a:bodyPr>
            <a:spAutoFit/>
          </a:bodyPr>
          <a:lstStyle/>
          <a:p>
            <a:pPr algn="ctr">
              <a:defRPr/>
            </a:pPr>
            <a:r>
              <a:rPr lang="en-US" sz="1800" b="1" dirty="0">
                <a:solidFill>
                  <a:srgbClr val="333399"/>
                </a:solidFill>
                <a:effectLst>
                  <a:outerShdw blurRad="38100" dist="38100" dir="2700000" algn="tl">
                    <a:srgbClr val="000000">
                      <a:alpha val="43137"/>
                    </a:srgbClr>
                  </a:outerShdw>
                </a:effectLst>
              </a:rPr>
              <a:t>Bitscape Infotech Private Limited</a:t>
            </a:r>
          </a:p>
          <a:p>
            <a:pPr algn="ctr">
              <a:defRPr/>
            </a:pPr>
            <a:r>
              <a:rPr lang="en-US" sz="1800" dirty="0">
                <a:solidFill>
                  <a:srgbClr val="333399"/>
                </a:solidFill>
                <a:effectLst>
                  <a:outerShdw blurRad="38100" dist="38100" dir="2700000" algn="tl">
                    <a:srgbClr val="000000">
                      <a:alpha val="43137"/>
                    </a:srgbClr>
                  </a:outerShdw>
                </a:effectLst>
              </a:rPr>
              <a:t>Corporate office </a:t>
            </a:r>
          </a:p>
          <a:p>
            <a:pPr algn="ctr">
              <a:defRPr/>
            </a:pPr>
            <a:r>
              <a:rPr lang="en-US" sz="1600" dirty="0">
                <a:solidFill>
                  <a:srgbClr val="333399"/>
                </a:solidFill>
              </a:rPr>
              <a:t>2</a:t>
            </a:r>
            <a:r>
              <a:rPr lang="en-US" sz="1600" baseline="30000" dirty="0">
                <a:solidFill>
                  <a:srgbClr val="333399"/>
                </a:solidFill>
              </a:rPr>
              <a:t>nd</a:t>
            </a:r>
            <a:r>
              <a:rPr lang="en-US" sz="1600" dirty="0">
                <a:solidFill>
                  <a:srgbClr val="333399"/>
                </a:solidFill>
              </a:rPr>
              <a:t> Floor, Gallops Mall, B/h ISCON Temple,</a:t>
            </a:r>
          </a:p>
          <a:p>
            <a:pPr algn="ctr">
              <a:defRPr/>
            </a:pPr>
            <a:r>
              <a:rPr lang="en-US" sz="1600" dirty="0">
                <a:solidFill>
                  <a:srgbClr val="333399"/>
                </a:solidFill>
              </a:rPr>
              <a:t>Satellite, Ahmedabad – 380015 - INDIA</a:t>
            </a:r>
          </a:p>
          <a:p>
            <a:pPr algn="ctr">
              <a:defRPr/>
            </a:pPr>
            <a:r>
              <a:rPr lang="en-US" sz="1600" dirty="0">
                <a:solidFill>
                  <a:srgbClr val="333399"/>
                </a:solidFill>
              </a:rPr>
              <a:t>Ph +91-79-65530689</a:t>
            </a:r>
            <a:endParaRPr lang="en-IN" sz="1800" dirty="0">
              <a:solidFill>
                <a:srgbClr val="333399"/>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l="18750" t="18500" r="59271" b="72153"/>
          <a:stretch>
            <a:fillRect/>
          </a:stretch>
        </p:blipFill>
        <p:spPr bwMode="auto">
          <a:xfrm>
            <a:off x="3505200" y="5328761"/>
            <a:ext cx="2222504" cy="59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75" y="4876800"/>
            <a:ext cx="34385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3599" y="5118101"/>
            <a:ext cx="3304201" cy="1520826"/>
          </a:xfrm>
          <a:prstGeom prst="rect">
            <a:avLst/>
          </a:prstGeom>
        </p:spPr>
      </p:pic>
      <p:pic>
        <p:nvPicPr>
          <p:cNvPr id="13" name="Picture 9" descr="http://4.bp.blogspot.com/-AJCDbLLOOSs/TVro7TAqvrI/AAAAAAAAAGI/bE0v-UIA9Fg/s1600/sharepoint%2B201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2493" y="2070100"/>
            <a:ext cx="25146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4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763000" cy="609600"/>
          </a:xfrm>
        </p:spPr>
        <p:txBody>
          <a:bodyPr/>
          <a:lstStyle/>
          <a:p>
            <a:pPr eaLnBrk="1" hangingPunct="1">
              <a:defRPr/>
            </a:pPr>
            <a:r>
              <a:rPr lang="en-US" sz="4000" b="1" smtClean="0">
                <a:solidFill>
                  <a:srgbClr val="000099"/>
                </a:solidFill>
                <a:effectLst>
                  <a:outerShdw blurRad="38100" dist="38100" dir="2700000" algn="tl">
                    <a:srgbClr val="C0C0C0"/>
                  </a:outerShdw>
                </a:effectLst>
                <a:latin typeface="Garamond" pitchFamily="18" charset="0"/>
              </a:rPr>
              <a:t>The Corporate Story</a:t>
            </a:r>
          </a:p>
        </p:txBody>
      </p:sp>
      <p:sp>
        <p:nvSpPr>
          <p:cNvPr id="5123" name="Rectangle 3"/>
          <p:cNvSpPr>
            <a:spLocks noGrp="1" noChangeArrowheads="1"/>
          </p:cNvSpPr>
          <p:nvPr>
            <p:ph type="body" idx="1"/>
          </p:nvPr>
        </p:nvSpPr>
        <p:spPr>
          <a:xfrm>
            <a:off x="304800" y="838200"/>
            <a:ext cx="8686800" cy="5029200"/>
          </a:xfrm>
        </p:spPr>
        <p:txBody>
          <a:bodyPr/>
          <a:lstStyle/>
          <a:p>
            <a:pPr algn="just" eaLnBrk="1" hangingPunct="1">
              <a:lnSpc>
                <a:spcPct val="90000"/>
              </a:lnSpc>
              <a:buFont typeface="Wingdings" pitchFamily="2" charset="2"/>
              <a:buChar char=""/>
              <a:defRPr/>
            </a:pPr>
            <a:r>
              <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rPr>
              <a:t>Bitscape Infotech is setup by veterans of industry experience with brand Bitscape since 2002.</a:t>
            </a:r>
          </a:p>
          <a:p>
            <a:pPr algn="just" eaLnBrk="1" hangingPunct="1">
              <a:lnSpc>
                <a:spcPct val="90000"/>
              </a:lnSpc>
              <a:buFont typeface="Wingdings" pitchFamily="2" charset="2"/>
              <a:buChar char=""/>
              <a:defRPr/>
            </a:pPr>
            <a:r>
              <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rPr>
              <a:t>Bitscape is Global System Integrator and Consulting Services provider. </a:t>
            </a:r>
          </a:p>
          <a:p>
            <a:pPr algn="just" eaLnBrk="1" hangingPunct="1">
              <a:lnSpc>
                <a:spcPct val="90000"/>
              </a:lnSpc>
              <a:buFont typeface="Wingdings" pitchFamily="2" charset="2"/>
              <a:buChar char=""/>
              <a:defRPr/>
            </a:pPr>
            <a:r>
              <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rPr>
              <a:t>Bitscape is ISO 9001, ISO 27001 and ISO 20000 certified company.</a:t>
            </a:r>
          </a:p>
          <a:p>
            <a:pPr algn="just" eaLnBrk="1" hangingPunct="1">
              <a:lnSpc>
                <a:spcPct val="90000"/>
              </a:lnSpc>
              <a:buFont typeface="Wingdings" pitchFamily="2" charset="2"/>
              <a:buChar char=""/>
              <a:defRPr/>
            </a:pPr>
            <a:r>
              <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rPr>
              <a:t>Bitscape is also Microsoft World Wide Partner Award finalist 2009 team.</a:t>
            </a:r>
          </a:p>
          <a:p>
            <a:pPr algn="just" eaLnBrk="1" hangingPunct="1">
              <a:lnSpc>
                <a:spcPct val="90000"/>
              </a:lnSpc>
              <a:buFont typeface="Wingdings" pitchFamily="2" charset="2"/>
              <a:buChar char=""/>
              <a:defRPr/>
            </a:pPr>
            <a:r>
              <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rPr>
              <a:t>Bitscape is Microsoft SharePoint Best Practices Deployment and Microsoft qualified and authorized Business Value Consulting Services provider. (one of the five in India)</a:t>
            </a:r>
          </a:p>
          <a:p>
            <a:pPr algn="just" eaLnBrk="1" hangingPunct="1">
              <a:lnSpc>
                <a:spcPct val="90000"/>
              </a:lnSpc>
              <a:buFont typeface="Wingdings" pitchFamily="2" charset="2"/>
              <a:buChar char=""/>
              <a:defRPr/>
            </a:pPr>
            <a:r>
              <a:rPr lang="en-US" sz="2200" smtClean="0">
                <a:solidFill>
                  <a:srgbClr val="000099"/>
                </a:solidFill>
                <a:effectLst>
                  <a:outerShdw blurRad="38100" dist="38100" dir="2700000" algn="tl">
                    <a:srgbClr val="C0C0C0"/>
                  </a:outerShdw>
                </a:effectLst>
                <a:latin typeface="Garamond" pitchFamily="18" charset="0"/>
                <a:cs typeface="Times New Roman" pitchFamily="18" charset="0"/>
              </a:rPr>
              <a:t>Bitscape </a:t>
            </a:r>
            <a:r>
              <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rPr>
              <a:t>is focused on delivering turnkey solutions with its consulting services. </a:t>
            </a:r>
          </a:p>
          <a:p>
            <a:pPr algn="just" eaLnBrk="1" hangingPunct="1">
              <a:lnSpc>
                <a:spcPct val="90000"/>
              </a:lnSpc>
              <a:buFont typeface="Wingdings" pitchFamily="2" charset="2"/>
              <a:buChar char=""/>
              <a:defRPr/>
            </a:pPr>
            <a:r>
              <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rPr>
              <a:t>A range of end-to-end technology solutions through the onsite, outsourcing and/or offshoring method with 75+ skilled local resources available in Ahmedabad.</a:t>
            </a:r>
          </a:p>
          <a:p>
            <a:pPr algn="just" eaLnBrk="1" hangingPunct="1">
              <a:lnSpc>
                <a:spcPct val="90000"/>
              </a:lnSpc>
              <a:buFont typeface="Wingdings" pitchFamily="2" charset="2"/>
              <a:buChar char=""/>
              <a:defRPr/>
            </a:pPr>
            <a:r>
              <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rPr>
              <a:t>A process-focused company </a:t>
            </a:r>
          </a:p>
          <a:p>
            <a:pPr algn="just" eaLnBrk="1" hangingPunct="1">
              <a:lnSpc>
                <a:spcPct val="90000"/>
              </a:lnSpc>
              <a:buFont typeface="Wingdings" pitchFamily="2" charset="2"/>
              <a:buChar char=""/>
              <a:defRPr/>
            </a:pPr>
            <a:r>
              <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rPr>
              <a:t>With rich client base spread over India, Germany, USA, UK, UAE and SA.</a:t>
            </a:r>
          </a:p>
          <a:p>
            <a:pPr marL="0" indent="0" algn="just" eaLnBrk="1" hangingPunct="1">
              <a:lnSpc>
                <a:spcPct val="90000"/>
              </a:lnSpc>
              <a:buFontTx/>
              <a:buNone/>
              <a:defRPr/>
            </a:pPr>
            <a:endParaRPr lang="en-US" sz="2200" dirty="0" smtClean="0">
              <a:solidFill>
                <a:srgbClr val="000099"/>
              </a:solidFill>
              <a:effectLst>
                <a:outerShdw blurRad="38100" dist="38100" dir="2700000" algn="tl">
                  <a:srgbClr val="C0C0C0"/>
                </a:outerShdw>
              </a:effectLst>
              <a:latin typeface="Garamond" pitchFamily="18" charset="0"/>
              <a:cs typeface="Times New Roman" pitchFamily="18" charset="0"/>
            </a:endParaRPr>
          </a:p>
        </p:txBody>
      </p:sp>
    </p:spTree>
  </p:cSld>
  <p:clrMapOvr>
    <a:masterClrMapping/>
  </p:clrMapOvr>
  <p:transition advClick="0" advTm="19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1000" fill="hold"/>
                                        <p:tgtEl>
                                          <p:spTgt spid="51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1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1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1000" fill="hold"/>
                                        <p:tgtEl>
                                          <p:spTgt spid="51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1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1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1000" fill="hold"/>
                                        <p:tgtEl>
                                          <p:spTgt spid="51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1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12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 calcmode="lin" valueType="num">
                                      <p:cBhvr>
                                        <p:cTn id="35" dur="1000" fill="hold"/>
                                        <p:tgtEl>
                                          <p:spTgt spid="512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12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12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 calcmode="lin" valueType="num">
                                      <p:cBhvr>
                                        <p:cTn id="42" dur="1000" fill="hold"/>
                                        <p:tgtEl>
                                          <p:spTgt spid="512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12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12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 calcmode="lin" valueType="num">
                                      <p:cBhvr>
                                        <p:cTn id="49" dur="1000" fill="hold"/>
                                        <p:tgtEl>
                                          <p:spTgt spid="512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12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12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 calcmode="lin" valueType="num">
                                      <p:cBhvr>
                                        <p:cTn id="56" dur="1000" fill="hold"/>
                                        <p:tgtEl>
                                          <p:spTgt spid="512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512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5123">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 calcmode="lin" valueType="num">
                                      <p:cBhvr>
                                        <p:cTn id="63" dur="1000" fill="hold"/>
                                        <p:tgtEl>
                                          <p:spTgt spid="512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512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0"/>
            <a:ext cx="7772400" cy="838200"/>
          </a:xfrm>
        </p:spPr>
        <p:txBody>
          <a:bodyPr/>
          <a:lstStyle/>
          <a:p>
            <a:pPr eaLnBrk="1" hangingPunct="1">
              <a:defRPr/>
            </a:pPr>
            <a:r>
              <a:rPr lang="en-US" sz="4000" b="1" dirty="0" smtClean="0">
                <a:solidFill>
                  <a:srgbClr val="000099"/>
                </a:solidFill>
                <a:effectLst>
                  <a:outerShdw blurRad="38100" dist="38100" dir="2700000" algn="tl">
                    <a:srgbClr val="C0C0C0"/>
                  </a:outerShdw>
                </a:effectLst>
                <a:latin typeface="Garamond" pitchFamily="18" charset="0"/>
              </a:rPr>
              <a:t>Solutions We Offer</a:t>
            </a:r>
          </a:p>
        </p:txBody>
      </p:sp>
      <p:sp>
        <p:nvSpPr>
          <p:cNvPr id="91139" name="Rectangle 3"/>
          <p:cNvSpPr>
            <a:spLocks noGrp="1" noChangeArrowheads="1"/>
          </p:cNvSpPr>
          <p:nvPr>
            <p:ph type="body" sz="half" idx="1"/>
          </p:nvPr>
        </p:nvSpPr>
        <p:spPr>
          <a:xfrm>
            <a:off x="762000" y="762000"/>
            <a:ext cx="8001000" cy="4114800"/>
          </a:xfrm>
        </p:spPr>
        <p:txBody>
          <a:bodyPr/>
          <a:lstStyle/>
          <a:p>
            <a:pPr marL="609600" indent="-609600" eaLnBrk="1" hangingPunct="1">
              <a:lnSpc>
                <a:spcPct val="80000"/>
              </a:lnSpc>
              <a:buFontTx/>
              <a:buNone/>
            </a:pPr>
            <a:r>
              <a:rPr lang="en-US" sz="2600" b="1" smtClean="0">
                <a:solidFill>
                  <a:srgbClr val="000099"/>
                </a:solidFill>
                <a:latin typeface="Garamond" pitchFamily="18" charset="0"/>
              </a:rPr>
              <a:t>Technology</a:t>
            </a:r>
            <a:endParaRPr lang="en-US" sz="2600" smtClean="0">
              <a:solidFill>
                <a:srgbClr val="000099"/>
              </a:solidFill>
              <a:latin typeface="Garamond" pitchFamily="18" charset="0"/>
            </a:endParaRPr>
          </a:p>
          <a:p>
            <a:pPr marL="609600" indent="-609600" eaLnBrk="1" hangingPunct="1">
              <a:lnSpc>
                <a:spcPct val="80000"/>
              </a:lnSpc>
              <a:buFontTx/>
              <a:buNone/>
            </a:pPr>
            <a:r>
              <a:rPr lang="en-US" sz="1400" smtClean="0">
                <a:solidFill>
                  <a:srgbClr val="000099"/>
                </a:solidFill>
                <a:latin typeface="Garamond" pitchFamily="18" charset="0"/>
              </a:rPr>
              <a:t>	Enterprise Migration</a:t>
            </a:r>
          </a:p>
          <a:p>
            <a:pPr marL="609600" indent="-609600" eaLnBrk="1" hangingPunct="1">
              <a:lnSpc>
                <a:spcPct val="80000"/>
              </a:lnSpc>
              <a:buFontTx/>
              <a:buNone/>
            </a:pPr>
            <a:r>
              <a:rPr lang="en-US" sz="1400" smtClean="0">
                <a:solidFill>
                  <a:srgbClr val="000099"/>
                </a:solidFill>
                <a:latin typeface="Garamond" pitchFamily="18" charset="0"/>
              </a:rPr>
              <a:t>	IT Strategy Reforming</a:t>
            </a:r>
          </a:p>
          <a:p>
            <a:pPr marL="609600" indent="-609600" eaLnBrk="1" hangingPunct="1">
              <a:lnSpc>
                <a:spcPct val="80000"/>
              </a:lnSpc>
              <a:buFontTx/>
              <a:buNone/>
            </a:pPr>
            <a:r>
              <a:rPr lang="en-US" sz="1400" smtClean="0">
                <a:solidFill>
                  <a:srgbClr val="000099"/>
                </a:solidFill>
                <a:latin typeface="Garamond" pitchFamily="18" charset="0"/>
              </a:rPr>
              <a:t>	System Integration</a:t>
            </a:r>
          </a:p>
          <a:p>
            <a:pPr marL="609600" indent="-609600" eaLnBrk="1" hangingPunct="1">
              <a:lnSpc>
                <a:spcPct val="80000"/>
              </a:lnSpc>
              <a:buFontTx/>
              <a:buNone/>
            </a:pPr>
            <a:r>
              <a:rPr lang="en-US" sz="1400" smtClean="0">
                <a:solidFill>
                  <a:srgbClr val="000099"/>
                </a:solidFill>
                <a:latin typeface="Garamond" pitchFamily="18" charset="0"/>
              </a:rPr>
              <a:t>	Information Management</a:t>
            </a:r>
          </a:p>
          <a:p>
            <a:pPr marL="609600" indent="-609600" eaLnBrk="1" hangingPunct="1">
              <a:lnSpc>
                <a:spcPct val="80000"/>
              </a:lnSpc>
              <a:buFontTx/>
              <a:buNone/>
            </a:pPr>
            <a:r>
              <a:rPr lang="en-US" sz="1400" smtClean="0">
                <a:solidFill>
                  <a:srgbClr val="000099"/>
                </a:solidFill>
                <a:latin typeface="Garamond" pitchFamily="18" charset="0"/>
              </a:rPr>
              <a:t>	Business Intelligence</a:t>
            </a:r>
          </a:p>
          <a:p>
            <a:pPr marL="609600" indent="-609600" eaLnBrk="1" hangingPunct="1">
              <a:lnSpc>
                <a:spcPct val="80000"/>
              </a:lnSpc>
              <a:buFontTx/>
              <a:buNone/>
            </a:pPr>
            <a:r>
              <a:rPr lang="en-US" sz="1400" b="1" smtClean="0">
                <a:solidFill>
                  <a:srgbClr val="000099"/>
                </a:solidFill>
                <a:latin typeface="Garamond" pitchFamily="18" charset="0"/>
              </a:rPr>
              <a:t>	</a:t>
            </a:r>
            <a:r>
              <a:rPr lang="en-US" sz="1400" smtClean="0">
                <a:solidFill>
                  <a:srgbClr val="000099"/>
                </a:solidFill>
                <a:latin typeface="Garamond" pitchFamily="18" charset="0"/>
              </a:rPr>
              <a:t>Collaboration and portals</a:t>
            </a:r>
          </a:p>
          <a:p>
            <a:pPr marL="609600" indent="-609600" eaLnBrk="1" hangingPunct="1">
              <a:lnSpc>
                <a:spcPct val="80000"/>
              </a:lnSpc>
              <a:buFontTx/>
              <a:buNone/>
            </a:pPr>
            <a:r>
              <a:rPr lang="en-US" sz="1400" smtClean="0">
                <a:solidFill>
                  <a:srgbClr val="000099"/>
                </a:solidFill>
                <a:latin typeface="Garamond" pitchFamily="18" charset="0"/>
              </a:rPr>
              <a:t>	Enterprise Rights Management </a:t>
            </a:r>
          </a:p>
          <a:p>
            <a:pPr marL="609600" indent="-609600" eaLnBrk="1" hangingPunct="1">
              <a:lnSpc>
                <a:spcPct val="80000"/>
              </a:lnSpc>
              <a:buFontTx/>
              <a:buNone/>
            </a:pPr>
            <a:r>
              <a:rPr lang="en-US" sz="2600" b="1" smtClean="0">
                <a:solidFill>
                  <a:srgbClr val="000099"/>
                </a:solidFill>
                <a:latin typeface="Garamond" pitchFamily="18" charset="0"/>
              </a:rPr>
              <a:t>Consulting</a:t>
            </a:r>
            <a:endParaRPr lang="en-US" sz="2600" smtClean="0">
              <a:solidFill>
                <a:srgbClr val="000099"/>
              </a:solidFill>
              <a:latin typeface="Garamond" pitchFamily="18" charset="0"/>
            </a:endParaRPr>
          </a:p>
          <a:p>
            <a:pPr marL="609600" indent="-609600" eaLnBrk="1" hangingPunct="1">
              <a:lnSpc>
                <a:spcPct val="80000"/>
              </a:lnSpc>
              <a:buFontTx/>
              <a:buNone/>
            </a:pPr>
            <a:r>
              <a:rPr lang="en-US" sz="1400" smtClean="0">
                <a:solidFill>
                  <a:srgbClr val="000099"/>
                </a:solidFill>
                <a:latin typeface="Garamond" pitchFamily="18" charset="0"/>
              </a:rPr>
              <a:t>	Core Infrastructure Management</a:t>
            </a:r>
          </a:p>
          <a:p>
            <a:pPr marL="609600" indent="-609600" eaLnBrk="1" hangingPunct="1">
              <a:lnSpc>
                <a:spcPct val="80000"/>
              </a:lnSpc>
              <a:buFontTx/>
              <a:buNone/>
            </a:pPr>
            <a:r>
              <a:rPr lang="en-US" sz="1400" smtClean="0">
                <a:solidFill>
                  <a:srgbClr val="000099"/>
                </a:solidFill>
                <a:latin typeface="Garamond" pitchFamily="18" charset="0"/>
              </a:rPr>
              <a:t>	Application Lifecycle Management</a:t>
            </a:r>
          </a:p>
          <a:p>
            <a:pPr marL="609600" indent="-609600" eaLnBrk="1" hangingPunct="1">
              <a:lnSpc>
                <a:spcPct val="80000"/>
              </a:lnSpc>
              <a:buFontTx/>
              <a:buNone/>
            </a:pPr>
            <a:r>
              <a:rPr lang="en-US" sz="1400" smtClean="0">
                <a:solidFill>
                  <a:srgbClr val="000099"/>
                </a:solidFill>
                <a:latin typeface="Garamond" pitchFamily="18" charset="0"/>
              </a:rPr>
              <a:t>	Cloud Services</a:t>
            </a:r>
          </a:p>
          <a:p>
            <a:pPr marL="609600" indent="-609600" eaLnBrk="1" hangingPunct="1">
              <a:lnSpc>
                <a:spcPct val="80000"/>
              </a:lnSpc>
              <a:buFontTx/>
              <a:buNone/>
            </a:pPr>
            <a:r>
              <a:rPr lang="en-US" sz="1400" smtClean="0">
                <a:solidFill>
                  <a:srgbClr val="000099"/>
                </a:solidFill>
                <a:latin typeface="Garamond" pitchFamily="18" charset="0"/>
              </a:rPr>
              <a:t>	Security</a:t>
            </a:r>
          </a:p>
          <a:p>
            <a:pPr marL="609600" indent="-609600" eaLnBrk="1" hangingPunct="1">
              <a:lnSpc>
                <a:spcPct val="80000"/>
              </a:lnSpc>
              <a:buFontTx/>
              <a:buNone/>
            </a:pPr>
            <a:r>
              <a:rPr lang="en-US" sz="1400" smtClean="0">
                <a:solidFill>
                  <a:srgbClr val="000099"/>
                </a:solidFill>
                <a:latin typeface="Garamond" pitchFamily="18" charset="0"/>
              </a:rPr>
              <a:t>	Managed IT services</a:t>
            </a:r>
          </a:p>
          <a:p>
            <a:pPr marL="609600" indent="-609600" eaLnBrk="1" hangingPunct="1">
              <a:lnSpc>
                <a:spcPct val="80000"/>
              </a:lnSpc>
              <a:buFontTx/>
              <a:buNone/>
            </a:pPr>
            <a:r>
              <a:rPr lang="en-US" sz="1400" smtClean="0">
                <a:solidFill>
                  <a:srgbClr val="000099"/>
                </a:solidFill>
                <a:latin typeface="Garamond" pitchFamily="18" charset="0"/>
              </a:rPr>
              <a:t>	IT Audit and Analysis Services</a:t>
            </a:r>
          </a:p>
          <a:p>
            <a:pPr marL="609600" indent="-609600" eaLnBrk="1" hangingPunct="1">
              <a:lnSpc>
                <a:spcPct val="80000"/>
              </a:lnSpc>
              <a:buFontTx/>
              <a:buNone/>
            </a:pPr>
            <a:r>
              <a:rPr lang="en-US" sz="1400" smtClean="0">
                <a:solidFill>
                  <a:srgbClr val="000099"/>
                </a:solidFill>
                <a:latin typeface="Garamond" pitchFamily="18" charset="0"/>
              </a:rPr>
              <a:t>	Microsoft Licensing Solutions and consulting</a:t>
            </a:r>
          </a:p>
          <a:p>
            <a:pPr marL="609600" indent="-609600" eaLnBrk="1" hangingPunct="1">
              <a:lnSpc>
                <a:spcPct val="80000"/>
              </a:lnSpc>
              <a:buFontTx/>
              <a:buNone/>
            </a:pPr>
            <a:r>
              <a:rPr lang="en-US" sz="1400" smtClean="0">
                <a:solidFill>
                  <a:srgbClr val="000099"/>
                </a:solidFill>
                <a:latin typeface="Garamond" pitchFamily="18" charset="0"/>
              </a:rPr>
              <a:t>	Software Licensing procurement and consulting. </a:t>
            </a:r>
          </a:p>
          <a:p>
            <a:pPr marL="609600" indent="-609600" eaLnBrk="1" hangingPunct="1">
              <a:lnSpc>
                <a:spcPct val="80000"/>
              </a:lnSpc>
              <a:buFontTx/>
              <a:buNone/>
            </a:pPr>
            <a:r>
              <a:rPr lang="en-US" sz="1400" smtClean="0">
                <a:solidFill>
                  <a:srgbClr val="000099"/>
                </a:solidFill>
                <a:latin typeface="Garamond" pitchFamily="18" charset="0"/>
              </a:rPr>
              <a:t>	Data Management</a:t>
            </a:r>
          </a:p>
          <a:p>
            <a:pPr marL="609600" indent="-609600" eaLnBrk="1" hangingPunct="1">
              <a:lnSpc>
                <a:spcPct val="80000"/>
              </a:lnSpc>
              <a:buFontTx/>
              <a:buNone/>
            </a:pPr>
            <a:r>
              <a:rPr lang="en-US" sz="1400" smtClean="0">
                <a:solidFill>
                  <a:srgbClr val="000099"/>
                </a:solidFill>
                <a:latin typeface="Garamond" pitchFamily="18" charset="0"/>
              </a:rPr>
              <a:t>	Systems Analysis</a:t>
            </a:r>
          </a:p>
          <a:p>
            <a:pPr marL="609600" indent="-609600" eaLnBrk="1" hangingPunct="1">
              <a:lnSpc>
                <a:spcPct val="80000"/>
              </a:lnSpc>
              <a:buFontTx/>
              <a:buNone/>
            </a:pPr>
            <a:r>
              <a:rPr lang="en-US" sz="1400" smtClean="0">
                <a:solidFill>
                  <a:srgbClr val="000099"/>
                </a:solidFill>
                <a:latin typeface="Garamond" pitchFamily="18" charset="0"/>
              </a:rPr>
              <a:t>	Digital Marketing</a:t>
            </a:r>
            <a:endParaRPr lang="en-US" sz="1400" b="1" smtClean="0">
              <a:solidFill>
                <a:srgbClr val="000099"/>
              </a:solidFill>
              <a:latin typeface="Garamond" pitchFamily="18" charset="0"/>
            </a:endParaRPr>
          </a:p>
          <a:p>
            <a:pPr marL="609600" indent="-609600" eaLnBrk="1" hangingPunct="1">
              <a:lnSpc>
                <a:spcPct val="80000"/>
              </a:lnSpc>
              <a:buFontTx/>
              <a:buNone/>
            </a:pPr>
            <a:r>
              <a:rPr lang="en-US" sz="2600" b="1" smtClean="0">
                <a:solidFill>
                  <a:srgbClr val="000099"/>
                </a:solidFill>
                <a:latin typeface="Garamond" pitchFamily="18" charset="0"/>
              </a:rPr>
              <a:t>Business Process Outsourcing</a:t>
            </a:r>
          </a:p>
          <a:p>
            <a:pPr marL="609600" indent="-609600" eaLnBrk="1" hangingPunct="1">
              <a:lnSpc>
                <a:spcPct val="80000"/>
              </a:lnSpc>
              <a:buFontTx/>
              <a:buNone/>
            </a:pPr>
            <a:r>
              <a:rPr lang="en-US" sz="1400" b="1" smtClean="0">
                <a:solidFill>
                  <a:srgbClr val="000099"/>
                </a:solidFill>
                <a:latin typeface="Garamond" pitchFamily="18" charset="0"/>
              </a:rPr>
              <a:t>	</a:t>
            </a:r>
            <a:r>
              <a:rPr lang="en-US" sz="1400" smtClean="0">
                <a:solidFill>
                  <a:srgbClr val="000099"/>
                </a:solidFill>
                <a:latin typeface="Garamond" pitchFamily="18" charset="0"/>
              </a:rPr>
              <a:t>Application Outsourcing</a:t>
            </a:r>
          </a:p>
          <a:p>
            <a:pPr marL="609600" indent="-609600" eaLnBrk="1" hangingPunct="1">
              <a:lnSpc>
                <a:spcPct val="80000"/>
              </a:lnSpc>
              <a:buFontTx/>
              <a:buNone/>
            </a:pPr>
            <a:r>
              <a:rPr lang="en-US" sz="1400" smtClean="0">
                <a:solidFill>
                  <a:srgbClr val="000099"/>
                </a:solidFill>
                <a:latin typeface="Garamond" pitchFamily="18" charset="0"/>
              </a:rPr>
              <a:t>	Business Process Outsourcing</a:t>
            </a:r>
          </a:p>
          <a:p>
            <a:pPr marL="609600" indent="-609600" eaLnBrk="1" hangingPunct="1">
              <a:lnSpc>
                <a:spcPct val="80000"/>
              </a:lnSpc>
              <a:buFontTx/>
              <a:buNone/>
            </a:pPr>
            <a:r>
              <a:rPr lang="en-US" sz="1400" smtClean="0">
                <a:solidFill>
                  <a:srgbClr val="000099"/>
                </a:solidFill>
                <a:latin typeface="Garamond" pitchFamily="18" charset="0"/>
              </a:rPr>
              <a:t>	Data mining</a:t>
            </a:r>
          </a:p>
          <a:p>
            <a:pPr marL="609600" indent="-609600" eaLnBrk="1" hangingPunct="1">
              <a:lnSpc>
                <a:spcPct val="80000"/>
              </a:lnSpc>
              <a:buFontTx/>
              <a:buNone/>
            </a:pPr>
            <a:r>
              <a:rPr lang="en-US" sz="1400" smtClean="0">
                <a:solidFill>
                  <a:srgbClr val="000099"/>
                </a:solidFill>
                <a:latin typeface="Garamond" pitchFamily="18" charset="0"/>
              </a:rPr>
              <a:t>	Remote Infrastructure Management Outsourcing</a:t>
            </a:r>
          </a:p>
        </p:txBody>
      </p:sp>
    </p:spTree>
  </p:cSld>
  <p:clrMapOvr>
    <a:masterClrMapping/>
  </p:clrMapOvr>
  <p:transition advClick="0" advTm="22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p:cTn id="7" dur="500" fill="hold"/>
                                        <p:tgtEl>
                                          <p:spTgt spid="9113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9113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9113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9113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9113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91139">
                                            <p:txEl>
                                              <p:pRg st="1" end="1"/>
                                            </p:txEl>
                                          </p:spTgt>
                                        </p:tgtEl>
                                        <p:attrNameLst>
                                          <p:attrName>style.visibility</p:attrName>
                                        </p:attrNameLst>
                                      </p:cBhvr>
                                      <p:to>
                                        <p:strVal val="visible"/>
                                      </p:to>
                                    </p:set>
                                    <p:animEffect transition="in" filter="box(in)">
                                      <p:cBhvr>
                                        <p:cTn id="16" dur="500"/>
                                        <p:tgtEl>
                                          <p:spTgt spid="91139">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Effect transition="in" filter="box(in)">
                                      <p:cBhvr>
                                        <p:cTn id="19" dur="500"/>
                                        <p:tgtEl>
                                          <p:spTgt spid="91139">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box(in)">
                                      <p:cBhvr>
                                        <p:cTn id="22" dur="500"/>
                                        <p:tgtEl>
                                          <p:spTgt spid="91139">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91139">
                                            <p:txEl>
                                              <p:pRg st="4" end="4"/>
                                            </p:txEl>
                                          </p:spTgt>
                                        </p:tgtEl>
                                        <p:attrNameLst>
                                          <p:attrName>style.visibility</p:attrName>
                                        </p:attrNameLst>
                                      </p:cBhvr>
                                      <p:to>
                                        <p:strVal val="visible"/>
                                      </p:to>
                                    </p:set>
                                    <p:animEffect transition="in" filter="box(in)">
                                      <p:cBhvr>
                                        <p:cTn id="25" dur="500"/>
                                        <p:tgtEl>
                                          <p:spTgt spid="91139">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91139">
                                            <p:txEl>
                                              <p:pRg st="5" end="5"/>
                                            </p:txEl>
                                          </p:spTgt>
                                        </p:tgtEl>
                                        <p:attrNameLst>
                                          <p:attrName>style.visibility</p:attrName>
                                        </p:attrNameLst>
                                      </p:cBhvr>
                                      <p:to>
                                        <p:strVal val="visible"/>
                                      </p:to>
                                    </p:set>
                                    <p:animEffect transition="in" filter="box(in)">
                                      <p:cBhvr>
                                        <p:cTn id="28" dur="500"/>
                                        <p:tgtEl>
                                          <p:spTgt spid="91139">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91139">
                                            <p:txEl>
                                              <p:pRg st="6" end="6"/>
                                            </p:txEl>
                                          </p:spTgt>
                                        </p:tgtEl>
                                        <p:attrNameLst>
                                          <p:attrName>style.visibility</p:attrName>
                                        </p:attrNameLst>
                                      </p:cBhvr>
                                      <p:to>
                                        <p:strVal val="visible"/>
                                      </p:to>
                                    </p:set>
                                    <p:animEffect transition="in" filter="box(in)">
                                      <p:cBhvr>
                                        <p:cTn id="31" dur="500"/>
                                        <p:tgtEl>
                                          <p:spTgt spid="91139">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91139">
                                            <p:txEl>
                                              <p:pRg st="7" end="7"/>
                                            </p:txEl>
                                          </p:spTgt>
                                        </p:tgtEl>
                                        <p:attrNameLst>
                                          <p:attrName>style.visibility</p:attrName>
                                        </p:attrNameLst>
                                      </p:cBhvr>
                                      <p:to>
                                        <p:strVal val="visible"/>
                                      </p:to>
                                    </p:set>
                                    <p:animEffect transition="in" filter="box(in)">
                                      <p:cBhvr>
                                        <p:cTn id="34" dur="500"/>
                                        <p:tgtEl>
                                          <p:spTgt spid="91139">
                                            <p:txEl>
                                              <p:pRg st="7" end="7"/>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91139">
                                            <p:txEl>
                                              <p:pRg st="8" end="8"/>
                                            </p:txEl>
                                          </p:spTgt>
                                        </p:tgtEl>
                                        <p:attrNameLst>
                                          <p:attrName>style.visibility</p:attrName>
                                        </p:attrNameLst>
                                      </p:cBhvr>
                                      <p:to>
                                        <p:strVal val="visible"/>
                                      </p:to>
                                    </p:set>
                                    <p:animEffect transition="in" filter="box(in)">
                                      <p:cBhvr>
                                        <p:cTn id="37" dur="500"/>
                                        <p:tgtEl>
                                          <p:spTgt spid="9113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91139">
                                            <p:txEl>
                                              <p:pRg st="9" end="9"/>
                                            </p:txEl>
                                          </p:spTgt>
                                        </p:tgtEl>
                                        <p:attrNameLst>
                                          <p:attrName>style.visibility</p:attrName>
                                        </p:attrNameLst>
                                      </p:cBhvr>
                                      <p:to>
                                        <p:strVal val="visible"/>
                                      </p:to>
                                    </p:set>
                                    <p:animEffect transition="in" filter="box(in)">
                                      <p:cBhvr>
                                        <p:cTn id="42" dur="500"/>
                                        <p:tgtEl>
                                          <p:spTgt spid="91139">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91139">
                                            <p:txEl>
                                              <p:pRg st="10" end="10"/>
                                            </p:txEl>
                                          </p:spTgt>
                                        </p:tgtEl>
                                        <p:attrNameLst>
                                          <p:attrName>style.visibility</p:attrName>
                                        </p:attrNameLst>
                                      </p:cBhvr>
                                      <p:to>
                                        <p:strVal val="visible"/>
                                      </p:to>
                                    </p:set>
                                    <p:animEffect transition="in" filter="box(in)">
                                      <p:cBhvr>
                                        <p:cTn id="47" dur="500"/>
                                        <p:tgtEl>
                                          <p:spTgt spid="91139">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91139">
                                            <p:txEl>
                                              <p:pRg st="11" end="11"/>
                                            </p:txEl>
                                          </p:spTgt>
                                        </p:tgtEl>
                                        <p:attrNameLst>
                                          <p:attrName>style.visibility</p:attrName>
                                        </p:attrNameLst>
                                      </p:cBhvr>
                                      <p:to>
                                        <p:strVal val="visible"/>
                                      </p:to>
                                    </p:set>
                                    <p:animEffect transition="in" filter="box(in)">
                                      <p:cBhvr>
                                        <p:cTn id="52" dur="500"/>
                                        <p:tgtEl>
                                          <p:spTgt spid="91139">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91139">
                                            <p:txEl>
                                              <p:pRg st="12" end="12"/>
                                            </p:txEl>
                                          </p:spTgt>
                                        </p:tgtEl>
                                        <p:attrNameLst>
                                          <p:attrName>style.visibility</p:attrName>
                                        </p:attrNameLst>
                                      </p:cBhvr>
                                      <p:to>
                                        <p:strVal val="visible"/>
                                      </p:to>
                                    </p:set>
                                    <p:animEffect transition="in" filter="box(in)">
                                      <p:cBhvr>
                                        <p:cTn id="57" dur="500"/>
                                        <p:tgtEl>
                                          <p:spTgt spid="91139">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91139">
                                            <p:txEl>
                                              <p:pRg st="13" end="13"/>
                                            </p:txEl>
                                          </p:spTgt>
                                        </p:tgtEl>
                                        <p:attrNameLst>
                                          <p:attrName>style.visibility</p:attrName>
                                        </p:attrNameLst>
                                      </p:cBhvr>
                                      <p:to>
                                        <p:strVal val="visible"/>
                                      </p:to>
                                    </p:set>
                                    <p:animEffect transition="in" filter="box(in)">
                                      <p:cBhvr>
                                        <p:cTn id="62" dur="500"/>
                                        <p:tgtEl>
                                          <p:spTgt spid="91139">
                                            <p:txEl>
                                              <p:pRg st="13" end="1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91139">
                                            <p:txEl>
                                              <p:pRg st="14" end="14"/>
                                            </p:txEl>
                                          </p:spTgt>
                                        </p:tgtEl>
                                        <p:attrNameLst>
                                          <p:attrName>style.visibility</p:attrName>
                                        </p:attrNameLst>
                                      </p:cBhvr>
                                      <p:to>
                                        <p:strVal val="visible"/>
                                      </p:to>
                                    </p:set>
                                    <p:animEffect transition="in" filter="box(in)">
                                      <p:cBhvr>
                                        <p:cTn id="67" dur="500"/>
                                        <p:tgtEl>
                                          <p:spTgt spid="91139">
                                            <p:txEl>
                                              <p:pRg st="14" end="14"/>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91139">
                                            <p:txEl>
                                              <p:pRg st="15" end="15"/>
                                            </p:txEl>
                                          </p:spTgt>
                                        </p:tgtEl>
                                        <p:attrNameLst>
                                          <p:attrName>style.visibility</p:attrName>
                                        </p:attrNameLst>
                                      </p:cBhvr>
                                      <p:to>
                                        <p:strVal val="visible"/>
                                      </p:to>
                                    </p:set>
                                    <p:animEffect transition="in" filter="box(in)">
                                      <p:cBhvr>
                                        <p:cTn id="70" dur="500"/>
                                        <p:tgtEl>
                                          <p:spTgt spid="91139">
                                            <p:txEl>
                                              <p:pRg st="15" end="15"/>
                                            </p:txEl>
                                          </p:spTgt>
                                        </p:tgtEl>
                                      </p:cBhvr>
                                    </p:animEffect>
                                  </p:childTnLst>
                                </p:cTn>
                              </p:par>
                              <p:par>
                                <p:cTn id="71" presetID="4" presetClass="entr" presetSubtype="16" fill="hold" nodeType="withEffect">
                                  <p:stCondLst>
                                    <p:cond delay="0"/>
                                  </p:stCondLst>
                                  <p:childTnLst>
                                    <p:set>
                                      <p:cBhvr>
                                        <p:cTn id="72" dur="1" fill="hold">
                                          <p:stCondLst>
                                            <p:cond delay="0"/>
                                          </p:stCondLst>
                                        </p:cTn>
                                        <p:tgtEl>
                                          <p:spTgt spid="91139">
                                            <p:txEl>
                                              <p:pRg st="16" end="16"/>
                                            </p:txEl>
                                          </p:spTgt>
                                        </p:tgtEl>
                                        <p:attrNameLst>
                                          <p:attrName>style.visibility</p:attrName>
                                        </p:attrNameLst>
                                      </p:cBhvr>
                                      <p:to>
                                        <p:strVal val="visible"/>
                                      </p:to>
                                    </p:set>
                                    <p:animEffect transition="in" filter="box(in)">
                                      <p:cBhvr>
                                        <p:cTn id="73" dur="500"/>
                                        <p:tgtEl>
                                          <p:spTgt spid="91139">
                                            <p:txEl>
                                              <p:pRg st="16" end="16"/>
                                            </p:txEl>
                                          </p:spTgt>
                                        </p:tgtEl>
                                      </p:cBhvr>
                                    </p:animEffect>
                                  </p:childTnLst>
                                </p:cTn>
                              </p:par>
                              <p:par>
                                <p:cTn id="74" presetID="4" presetClass="entr" presetSubtype="16" fill="hold" nodeType="withEffect">
                                  <p:stCondLst>
                                    <p:cond delay="0"/>
                                  </p:stCondLst>
                                  <p:childTnLst>
                                    <p:set>
                                      <p:cBhvr>
                                        <p:cTn id="75" dur="1" fill="hold">
                                          <p:stCondLst>
                                            <p:cond delay="0"/>
                                          </p:stCondLst>
                                        </p:cTn>
                                        <p:tgtEl>
                                          <p:spTgt spid="91139">
                                            <p:txEl>
                                              <p:pRg st="17" end="17"/>
                                            </p:txEl>
                                          </p:spTgt>
                                        </p:tgtEl>
                                        <p:attrNameLst>
                                          <p:attrName>style.visibility</p:attrName>
                                        </p:attrNameLst>
                                      </p:cBhvr>
                                      <p:to>
                                        <p:strVal val="visible"/>
                                      </p:to>
                                    </p:set>
                                    <p:animEffect transition="in" filter="box(in)">
                                      <p:cBhvr>
                                        <p:cTn id="76" dur="500"/>
                                        <p:tgtEl>
                                          <p:spTgt spid="91139">
                                            <p:txEl>
                                              <p:pRg st="17" end="17"/>
                                            </p:txEl>
                                          </p:spTgt>
                                        </p:tgtEl>
                                      </p:cBhvr>
                                    </p:animEffect>
                                  </p:childTnLst>
                                </p:cTn>
                              </p:par>
                              <p:par>
                                <p:cTn id="77" presetID="4" presetClass="entr" presetSubtype="16" fill="hold" nodeType="withEffect">
                                  <p:stCondLst>
                                    <p:cond delay="0"/>
                                  </p:stCondLst>
                                  <p:childTnLst>
                                    <p:set>
                                      <p:cBhvr>
                                        <p:cTn id="78" dur="1" fill="hold">
                                          <p:stCondLst>
                                            <p:cond delay="0"/>
                                          </p:stCondLst>
                                        </p:cTn>
                                        <p:tgtEl>
                                          <p:spTgt spid="91139">
                                            <p:txEl>
                                              <p:pRg st="18" end="18"/>
                                            </p:txEl>
                                          </p:spTgt>
                                        </p:tgtEl>
                                        <p:attrNameLst>
                                          <p:attrName>style.visibility</p:attrName>
                                        </p:attrNameLst>
                                      </p:cBhvr>
                                      <p:to>
                                        <p:strVal val="visible"/>
                                      </p:to>
                                    </p:set>
                                    <p:animEffect transition="in" filter="box(in)">
                                      <p:cBhvr>
                                        <p:cTn id="79" dur="500"/>
                                        <p:tgtEl>
                                          <p:spTgt spid="91139">
                                            <p:txEl>
                                              <p:pRg st="18" end="18"/>
                                            </p:txEl>
                                          </p:spTgt>
                                        </p:tgtEl>
                                      </p:cBhvr>
                                    </p:animEffect>
                                  </p:childTnLst>
                                </p:cTn>
                              </p:par>
                              <p:par>
                                <p:cTn id="80" presetID="4" presetClass="entr" presetSubtype="16" fill="hold" nodeType="withEffect">
                                  <p:stCondLst>
                                    <p:cond delay="0"/>
                                  </p:stCondLst>
                                  <p:childTnLst>
                                    <p:set>
                                      <p:cBhvr>
                                        <p:cTn id="81" dur="1" fill="hold">
                                          <p:stCondLst>
                                            <p:cond delay="0"/>
                                          </p:stCondLst>
                                        </p:cTn>
                                        <p:tgtEl>
                                          <p:spTgt spid="91139">
                                            <p:txEl>
                                              <p:pRg st="19" end="19"/>
                                            </p:txEl>
                                          </p:spTgt>
                                        </p:tgtEl>
                                        <p:attrNameLst>
                                          <p:attrName>style.visibility</p:attrName>
                                        </p:attrNameLst>
                                      </p:cBhvr>
                                      <p:to>
                                        <p:strVal val="visible"/>
                                      </p:to>
                                    </p:set>
                                    <p:animEffect transition="in" filter="box(in)">
                                      <p:cBhvr>
                                        <p:cTn id="82" dur="500"/>
                                        <p:tgtEl>
                                          <p:spTgt spid="91139">
                                            <p:txEl>
                                              <p:pRg st="19" end="19"/>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4" presetClass="entr" presetSubtype="0" accel="100000" fill="hold" nodeType="clickEffect">
                                  <p:stCondLst>
                                    <p:cond delay="0"/>
                                  </p:stCondLst>
                                  <p:childTnLst>
                                    <p:set>
                                      <p:cBhvr>
                                        <p:cTn id="86" dur="1" fill="hold">
                                          <p:stCondLst>
                                            <p:cond delay="0"/>
                                          </p:stCondLst>
                                        </p:cTn>
                                        <p:tgtEl>
                                          <p:spTgt spid="91139">
                                            <p:txEl>
                                              <p:pRg st="20" end="20"/>
                                            </p:txEl>
                                          </p:spTgt>
                                        </p:tgtEl>
                                        <p:attrNameLst>
                                          <p:attrName>style.visibility</p:attrName>
                                        </p:attrNameLst>
                                      </p:cBhvr>
                                      <p:to>
                                        <p:strVal val="visible"/>
                                      </p:to>
                                    </p:set>
                                    <p:anim calcmode="lin" valueType="num">
                                      <p:cBhvr>
                                        <p:cTn id="87" dur="500" fill="hold"/>
                                        <p:tgtEl>
                                          <p:spTgt spid="91139">
                                            <p:txEl>
                                              <p:pRg st="20" end="20"/>
                                            </p:txEl>
                                          </p:spTgt>
                                        </p:tgtEl>
                                        <p:attrNameLst>
                                          <p:attrName>ppt_w</p:attrName>
                                        </p:attrNameLst>
                                      </p:cBhvr>
                                      <p:tavLst>
                                        <p:tav tm="0">
                                          <p:val>
                                            <p:strVal val="#ppt_w*0.05"/>
                                          </p:val>
                                        </p:tav>
                                        <p:tav tm="100000">
                                          <p:val>
                                            <p:strVal val="#ppt_w"/>
                                          </p:val>
                                        </p:tav>
                                      </p:tavLst>
                                    </p:anim>
                                    <p:anim calcmode="lin" valueType="num">
                                      <p:cBhvr>
                                        <p:cTn id="88" dur="500" fill="hold"/>
                                        <p:tgtEl>
                                          <p:spTgt spid="91139">
                                            <p:txEl>
                                              <p:pRg st="20" end="20"/>
                                            </p:txEl>
                                          </p:spTgt>
                                        </p:tgtEl>
                                        <p:attrNameLst>
                                          <p:attrName>ppt_h</p:attrName>
                                        </p:attrNameLst>
                                      </p:cBhvr>
                                      <p:tavLst>
                                        <p:tav tm="0">
                                          <p:val>
                                            <p:strVal val="#ppt_h"/>
                                          </p:val>
                                        </p:tav>
                                        <p:tav tm="100000">
                                          <p:val>
                                            <p:strVal val="#ppt_h"/>
                                          </p:val>
                                        </p:tav>
                                      </p:tavLst>
                                    </p:anim>
                                    <p:anim calcmode="lin" valueType="num">
                                      <p:cBhvr>
                                        <p:cTn id="89" dur="500" fill="hold"/>
                                        <p:tgtEl>
                                          <p:spTgt spid="91139">
                                            <p:txEl>
                                              <p:pRg st="20" end="20"/>
                                            </p:txEl>
                                          </p:spTgt>
                                        </p:tgtEl>
                                        <p:attrNameLst>
                                          <p:attrName>ppt_x</p:attrName>
                                        </p:attrNameLst>
                                      </p:cBhvr>
                                      <p:tavLst>
                                        <p:tav tm="0">
                                          <p:val>
                                            <p:strVal val="#ppt_x-.2"/>
                                          </p:val>
                                        </p:tav>
                                        <p:tav tm="100000">
                                          <p:val>
                                            <p:strVal val="#ppt_x"/>
                                          </p:val>
                                        </p:tav>
                                      </p:tavLst>
                                    </p:anim>
                                    <p:anim calcmode="lin" valueType="num">
                                      <p:cBhvr>
                                        <p:cTn id="90" dur="500" fill="hold"/>
                                        <p:tgtEl>
                                          <p:spTgt spid="91139">
                                            <p:txEl>
                                              <p:pRg st="20" end="20"/>
                                            </p:txEl>
                                          </p:spTgt>
                                        </p:tgtEl>
                                        <p:attrNameLst>
                                          <p:attrName>ppt_y</p:attrName>
                                        </p:attrNameLst>
                                      </p:cBhvr>
                                      <p:tavLst>
                                        <p:tav tm="0">
                                          <p:val>
                                            <p:strVal val="#ppt_y"/>
                                          </p:val>
                                        </p:tav>
                                        <p:tav tm="100000">
                                          <p:val>
                                            <p:strVal val="#ppt_y"/>
                                          </p:val>
                                        </p:tav>
                                      </p:tavLst>
                                    </p:anim>
                                    <p:animEffect transition="in" filter="fade">
                                      <p:cBhvr>
                                        <p:cTn id="91" dur="500"/>
                                        <p:tgtEl>
                                          <p:spTgt spid="91139">
                                            <p:txEl>
                                              <p:pRg st="20" end="20"/>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91139">
                                            <p:txEl>
                                              <p:pRg st="21" end="21"/>
                                            </p:txEl>
                                          </p:spTgt>
                                        </p:tgtEl>
                                        <p:attrNameLst>
                                          <p:attrName>style.visibility</p:attrName>
                                        </p:attrNameLst>
                                      </p:cBhvr>
                                      <p:to>
                                        <p:strVal val="visible"/>
                                      </p:to>
                                    </p:set>
                                    <p:animEffect transition="in" filter="box(in)">
                                      <p:cBhvr>
                                        <p:cTn id="96" dur="500"/>
                                        <p:tgtEl>
                                          <p:spTgt spid="91139">
                                            <p:txEl>
                                              <p:pRg st="21" end="21"/>
                                            </p:txEl>
                                          </p:spTgt>
                                        </p:tgtEl>
                                      </p:cBhvr>
                                    </p:animEffect>
                                  </p:childTnLst>
                                </p:cTn>
                              </p:par>
                              <p:par>
                                <p:cTn id="97" presetID="4" presetClass="entr" presetSubtype="16" fill="hold" nodeType="withEffect">
                                  <p:stCondLst>
                                    <p:cond delay="0"/>
                                  </p:stCondLst>
                                  <p:childTnLst>
                                    <p:set>
                                      <p:cBhvr>
                                        <p:cTn id="98" dur="1" fill="hold">
                                          <p:stCondLst>
                                            <p:cond delay="0"/>
                                          </p:stCondLst>
                                        </p:cTn>
                                        <p:tgtEl>
                                          <p:spTgt spid="91139">
                                            <p:txEl>
                                              <p:pRg st="22" end="22"/>
                                            </p:txEl>
                                          </p:spTgt>
                                        </p:tgtEl>
                                        <p:attrNameLst>
                                          <p:attrName>style.visibility</p:attrName>
                                        </p:attrNameLst>
                                      </p:cBhvr>
                                      <p:to>
                                        <p:strVal val="visible"/>
                                      </p:to>
                                    </p:set>
                                    <p:animEffect transition="in" filter="box(in)">
                                      <p:cBhvr>
                                        <p:cTn id="99" dur="500"/>
                                        <p:tgtEl>
                                          <p:spTgt spid="91139">
                                            <p:txEl>
                                              <p:pRg st="22" end="22"/>
                                            </p:txEl>
                                          </p:spTgt>
                                        </p:tgtEl>
                                      </p:cBhvr>
                                    </p:animEffect>
                                  </p:childTnLst>
                                </p:cTn>
                              </p:par>
                              <p:par>
                                <p:cTn id="100" presetID="4" presetClass="entr" presetSubtype="16" fill="hold" nodeType="withEffect">
                                  <p:stCondLst>
                                    <p:cond delay="0"/>
                                  </p:stCondLst>
                                  <p:childTnLst>
                                    <p:set>
                                      <p:cBhvr>
                                        <p:cTn id="101" dur="1" fill="hold">
                                          <p:stCondLst>
                                            <p:cond delay="0"/>
                                          </p:stCondLst>
                                        </p:cTn>
                                        <p:tgtEl>
                                          <p:spTgt spid="91139">
                                            <p:txEl>
                                              <p:pRg st="23" end="23"/>
                                            </p:txEl>
                                          </p:spTgt>
                                        </p:tgtEl>
                                        <p:attrNameLst>
                                          <p:attrName>style.visibility</p:attrName>
                                        </p:attrNameLst>
                                      </p:cBhvr>
                                      <p:to>
                                        <p:strVal val="visible"/>
                                      </p:to>
                                    </p:set>
                                    <p:animEffect transition="in" filter="box(in)">
                                      <p:cBhvr>
                                        <p:cTn id="102" dur="500"/>
                                        <p:tgtEl>
                                          <p:spTgt spid="91139">
                                            <p:txEl>
                                              <p:pRg st="23" end="23"/>
                                            </p:txEl>
                                          </p:spTgt>
                                        </p:tgtEl>
                                      </p:cBhvr>
                                    </p:animEffect>
                                  </p:childTnLst>
                                </p:cTn>
                              </p:par>
                              <p:par>
                                <p:cTn id="103" presetID="4" presetClass="entr" presetSubtype="16" fill="hold" nodeType="withEffect">
                                  <p:stCondLst>
                                    <p:cond delay="0"/>
                                  </p:stCondLst>
                                  <p:childTnLst>
                                    <p:set>
                                      <p:cBhvr>
                                        <p:cTn id="104" dur="1" fill="hold">
                                          <p:stCondLst>
                                            <p:cond delay="0"/>
                                          </p:stCondLst>
                                        </p:cTn>
                                        <p:tgtEl>
                                          <p:spTgt spid="91139">
                                            <p:txEl>
                                              <p:pRg st="24" end="24"/>
                                            </p:txEl>
                                          </p:spTgt>
                                        </p:tgtEl>
                                        <p:attrNameLst>
                                          <p:attrName>style.visibility</p:attrName>
                                        </p:attrNameLst>
                                      </p:cBhvr>
                                      <p:to>
                                        <p:strVal val="visible"/>
                                      </p:to>
                                    </p:set>
                                    <p:animEffect transition="in" filter="box(in)">
                                      <p:cBhvr>
                                        <p:cTn id="105" dur="500"/>
                                        <p:tgtEl>
                                          <p:spTgt spid="91139">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838200" y="0"/>
            <a:ext cx="7620000" cy="762000"/>
          </a:xfrm>
        </p:spPr>
        <p:txBody>
          <a:bodyPr/>
          <a:lstStyle/>
          <a:p>
            <a:pPr>
              <a:defRPr/>
            </a:pPr>
            <a:r>
              <a:rPr lang="en-US" sz="4000" b="1" dirty="0" smtClean="0">
                <a:solidFill>
                  <a:srgbClr val="000099"/>
                </a:solidFill>
                <a:effectLst>
                  <a:outerShdw blurRad="38100" dist="38100" dir="2700000" algn="tl">
                    <a:srgbClr val="C0C0C0"/>
                  </a:outerShdw>
                </a:effectLst>
                <a:latin typeface="Verdana" pitchFamily="34" charset="0"/>
              </a:rPr>
              <a:t>Select list of Clients</a:t>
            </a:r>
            <a:endParaRPr lang="en-US" sz="4000" b="1" dirty="0">
              <a:solidFill>
                <a:srgbClr val="000099"/>
              </a:solidFill>
              <a:effectLst>
                <a:outerShdw blurRad="38100" dist="38100" dir="2700000" algn="tl">
                  <a:srgbClr val="C0C0C0"/>
                </a:outerShdw>
              </a:effectLst>
              <a:latin typeface="Verdana" pitchFamily="34" charset="0"/>
            </a:endParaRPr>
          </a:p>
        </p:txBody>
      </p:sp>
      <p:pic>
        <p:nvPicPr>
          <p:cNvPr id="5123" name="Picture 14" descr="http://www.bitscape.com/_layouts/images/bitscape/cadila-pharma-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6" descr="http://www.bitscape.com/_layouts/images/bitscape/zydus-cadil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144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8" descr="http://www.bitscape.com/_layouts/images/bitscape/veedacr-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275" y="9144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0" descr="http://www.bitscape.com/_layouts/images/bitscape/finecure-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93821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2" descr="http://www.bitscape.com/_layouts/images/bitscape/inland-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93821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4" descr="http://www.bitscape.com/_layouts/images/bitscape/mazda-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93821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2" descr="http://www.bitscape.com/_layouts/images/bitscape/petrofac-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2860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4" descr="http://www.bitscape.com/_layouts/images/bitscape/ali-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8688" y="22860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36" descr="http://www.bitscape.com/_layouts/images/bitscape/netafim-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5200" y="22860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38" descr="http://www.bitscape.com/_layouts/images/bitscape/sundek-logo.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37338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42" descr="http://www.bitscape.com/_layouts/images/bitscape/college-fire-logo.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6275" y="37338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44" descr="http://www.bitscape.com/_layouts/images/bitscape/pure-temptation-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7338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46" descr="http://www.bitscape.com/_layouts/images/bitscape/sense-logo.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8688" y="37338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48" descr="http://www.bitscape.com/_layouts/images/bitscape/ssi-logo.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375761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50" descr="http://www.bitscape.com/_layouts/images/bitscape/sky-ex-logo.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51181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52" descr="http://www.bitscape.com/_layouts/images/bitscape/connectiva-logo.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51181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54" descr="http://www.bitscape.com/_layouts/images/bitscape/indlii-logo.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16275" y="51181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56" descr="http://www.bitscape.com/_layouts/images/bitscape/suntrack-energy-logo.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0" y="51054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58" descr="http://www.bitscape.com/_layouts/images/bitscape/greens-logo.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08688" y="51181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60" descr="http://www.bitscape.com/_layouts/images/bitscape/vama-group-logo.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15200" y="514191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26" descr="http://www.bitscape.com/_layouts/images/bitscape/monarch-logo.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9900" y="23399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8" descr="http://www.bitscape.com/_layouts/images/bitscape/weh-logo.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17700" y="23272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30" descr="http://www.bitscape.com/_layouts/images/bitscape/john-energy-logo.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28975" y="23399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5"/>
          <p:cNvPicPr>
            <a:picLocks noChangeAspect="1" noChangeArrowheads="1"/>
          </p:cNvPicPr>
          <p:nvPr/>
        </p:nvPicPr>
        <p:blipFill>
          <a:blip r:embed="rId26">
            <a:extLst>
              <a:ext uri="{28A0092B-C50C-407E-A947-70E740481C1C}">
                <a14:useLocalDpi xmlns:a14="http://schemas.microsoft.com/office/drawing/2010/main" val="0"/>
              </a:ext>
            </a:extLst>
          </a:blip>
          <a:srcRect l="15729" t="9332" r="75626" b="84500"/>
          <a:stretch>
            <a:fillRect/>
          </a:stretch>
        </p:blipFill>
        <p:spPr bwMode="auto">
          <a:xfrm>
            <a:off x="1905000" y="4265613"/>
            <a:ext cx="105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400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838200" y="0"/>
            <a:ext cx="7620000" cy="762000"/>
          </a:xfrm>
        </p:spPr>
        <p:txBody>
          <a:bodyPr/>
          <a:lstStyle/>
          <a:p>
            <a:pPr>
              <a:defRPr/>
            </a:pPr>
            <a:r>
              <a:rPr lang="en-US" sz="4000" b="1" dirty="0" smtClean="0">
                <a:solidFill>
                  <a:srgbClr val="000099"/>
                </a:solidFill>
                <a:effectLst>
                  <a:outerShdw blurRad="38100" dist="38100" dir="2700000" algn="tl">
                    <a:srgbClr val="C0C0C0"/>
                  </a:outerShdw>
                </a:effectLst>
                <a:latin typeface="Verdana" pitchFamily="34" charset="0"/>
              </a:rPr>
              <a:t>Partners</a:t>
            </a:r>
            <a:endParaRPr lang="en-US" sz="4000" b="1" dirty="0">
              <a:solidFill>
                <a:srgbClr val="000099"/>
              </a:solidFill>
              <a:effectLst>
                <a:outerShdw blurRad="38100" dist="38100" dir="2700000" algn="tl">
                  <a:srgbClr val="C0C0C0"/>
                </a:outerShdw>
              </a:effectLst>
              <a:latin typeface="Verdana" pitchFamily="34" charset="0"/>
            </a:endParaRPr>
          </a:p>
        </p:txBody>
      </p:sp>
      <p:pic>
        <p:nvPicPr>
          <p:cNvPr id="6147" name="Picture 4" descr="Ingram Micr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25" y="5278438"/>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bitscape.com/_layouts/images/bitscape/nintex-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309562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www.bitscape.com/_layouts/images/bitscape/dell-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5825" y="306546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http://www.bitscape.com/_layouts/images/bitscape/hp-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75" y="308292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http://www.bitscape.com/_layouts/images/bitscape/jpartner-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498157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descr="http://www.bitscape.com/_layouts/images/bitscape/intel-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916488"/>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descr="http://www.bitscape.com/_layouts/images/bitscape/symantec-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1125" y="306546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stretch>
            <a:fillRect/>
          </a:stretch>
        </p:blipFill>
        <p:spPr>
          <a:xfrm>
            <a:off x="2419350" y="762000"/>
            <a:ext cx="4495800" cy="2217738"/>
          </a:xfrm>
          <a:prstGeom prst="rect">
            <a:avLst/>
          </a:prstGeom>
          <a:effectLst>
            <a:outerShdw blurRad="50800" dist="38100" dir="5400000" algn="t" rotWithShape="0">
              <a:prstClr val="black">
                <a:alpha val="40000"/>
              </a:prstClr>
            </a:outerShdw>
          </a:effectLst>
        </p:spPr>
      </p:pic>
    </p:spTree>
  </p:cSld>
  <p:clrMapOvr>
    <a:masterClrMapping/>
  </p:clrMapOvr>
  <p:transition advClick="0" advTm="400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0"/>
            <a:ext cx="7772400" cy="533400"/>
          </a:xfrm>
        </p:spPr>
        <p:txBody>
          <a:bodyPr/>
          <a:lstStyle/>
          <a:p>
            <a:pPr eaLnBrk="1" hangingPunct="1">
              <a:defRPr/>
            </a:pPr>
            <a:r>
              <a:rPr lang="en-US" sz="3200" b="1" dirty="0" smtClean="0">
                <a:solidFill>
                  <a:srgbClr val="000099"/>
                </a:solidFill>
                <a:effectLst>
                  <a:outerShdw blurRad="38100" dist="38100" dir="2700000" algn="tl">
                    <a:srgbClr val="C0C0C0"/>
                  </a:outerShdw>
                </a:effectLst>
                <a:latin typeface="Garamond" pitchFamily="18" charset="0"/>
                <a:cs typeface="Times New Roman" pitchFamily="18" charset="0"/>
              </a:rPr>
              <a:t>The Management Team</a:t>
            </a:r>
            <a:r>
              <a:rPr lang="en-US" sz="3200" b="1" dirty="0" smtClean="0">
                <a:solidFill>
                  <a:srgbClr val="000099"/>
                </a:solidFill>
                <a:effectLst>
                  <a:outerShdw blurRad="38100" dist="38100" dir="2700000" algn="tl">
                    <a:srgbClr val="C0C0C0"/>
                  </a:outerShdw>
                </a:effectLst>
                <a:latin typeface="Verdana" pitchFamily="34" charset="0"/>
              </a:rPr>
              <a:t> </a:t>
            </a:r>
          </a:p>
        </p:txBody>
      </p:sp>
      <p:sp>
        <p:nvSpPr>
          <p:cNvPr id="7171" name="Text Box 5"/>
          <p:cNvSpPr txBox="1">
            <a:spLocks noChangeArrowheads="1"/>
          </p:cNvSpPr>
          <p:nvPr/>
        </p:nvSpPr>
        <p:spPr bwMode="auto">
          <a:xfrm>
            <a:off x="533400" y="1427163"/>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endParaRPr lang="en-US"/>
          </a:p>
        </p:txBody>
      </p:sp>
      <p:sp>
        <p:nvSpPr>
          <p:cNvPr id="7172" name="Text Box 6"/>
          <p:cNvSpPr txBox="1">
            <a:spLocks noChangeArrowheads="1"/>
          </p:cNvSpPr>
          <p:nvPr/>
        </p:nvSpPr>
        <p:spPr bwMode="auto">
          <a:xfrm>
            <a:off x="304800" y="609600"/>
            <a:ext cx="86106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r>
              <a:rPr lang="en-US" sz="1800" b="1">
                <a:solidFill>
                  <a:srgbClr val="000099"/>
                </a:solidFill>
              </a:rPr>
              <a:t>Kartik R. Shah – CEO and  Managing Director </a:t>
            </a:r>
          </a:p>
          <a:p>
            <a:pPr eaLnBrk="1" hangingPunct="1"/>
            <a:r>
              <a:rPr lang="en-US" sz="1800">
                <a:solidFill>
                  <a:srgbClr val="000099"/>
                </a:solidFill>
              </a:rPr>
              <a:t>Kartik one of the founders of Bitscape and currently serves as CEO of Bitscape. With professional experience of more than 13 years Kartik, a Science Graduate by qualification, started his career as Internet brand promotion specialist and went on to lead the technology driven solution team. His experience in portal application and automation gives him a unique perspective to create winning strategies. His innovative strategies were crucial to the success of one of the biggest biography portals in India, during his stint with Top Telemedia Ltd. At Bitscape, he uses his expertise and marketing acumen to good effect in his role as the Head of Business Development and handles critical areas like Promotion, Public Relations, Strategic Partner Relations, and Market Analysis. Currently he also serves as Board Director for International Association of Microsoft Channel Partners India West Chapter. </a:t>
            </a:r>
          </a:p>
          <a:p>
            <a:pPr eaLnBrk="1" hangingPunct="1"/>
            <a:endParaRPr lang="en-US" sz="1800">
              <a:solidFill>
                <a:srgbClr val="000099"/>
              </a:solidFill>
            </a:endParaRPr>
          </a:p>
          <a:p>
            <a:pPr eaLnBrk="1" hangingPunct="1"/>
            <a:r>
              <a:rPr lang="en-US" sz="1800" b="1">
                <a:solidFill>
                  <a:srgbClr val="000099"/>
                </a:solidFill>
              </a:rPr>
              <a:t>Ashish B. Bahuguna – CTO and Director</a:t>
            </a:r>
            <a:endParaRPr lang="en-US" sz="1800">
              <a:solidFill>
                <a:srgbClr val="000099"/>
              </a:solidFill>
            </a:endParaRPr>
          </a:p>
          <a:p>
            <a:pPr eaLnBrk="1" hangingPunct="1"/>
            <a:r>
              <a:rPr lang="en-US" sz="1800">
                <a:solidFill>
                  <a:srgbClr val="000099"/>
                </a:solidFill>
              </a:rPr>
              <a:t>A co-founder of Bitscape, Ashish serves as the Global Technology Head. He started his career in network and systems and later went on to become Chief System Analyst at Top Telemedia Ltd. He has extensive experience in handling portal development projects. He has been pivotal in developing and maintaining one of the biggest biography portals in India during his stint with Top Telemedia Ltd. Besides, he has handled almost 300 resources in the role of Production Head. At Bitscape, he leverages his keen eye for emerging technologies and an experience of over 15 years in core system architecture to handle the Production and Processes. He is the technology driving force for Bitscape.</a:t>
            </a:r>
          </a:p>
          <a:p>
            <a:pPr eaLnBrk="1" hangingPunct="1"/>
            <a:endParaRPr lang="en-US" sz="1800">
              <a:solidFill>
                <a:srgbClr val="000099"/>
              </a:solidFill>
            </a:endParaRPr>
          </a:p>
        </p:txBody>
      </p:sp>
    </p:spTree>
  </p:cSld>
  <p:clrMapOvr>
    <a:masterClrMapping/>
  </p:clrMapOvr>
  <p:transition advClick="0" advTm="9000">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0"/>
            <a:ext cx="7772400" cy="533400"/>
          </a:xfrm>
        </p:spPr>
        <p:txBody>
          <a:bodyPr/>
          <a:lstStyle/>
          <a:p>
            <a:pPr eaLnBrk="1" hangingPunct="1">
              <a:defRPr/>
            </a:pPr>
            <a:r>
              <a:rPr lang="en-US" sz="3200" b="1" dirty="0" smtClean="0">
                <a:solidFill>
                  <a:srgbClr val="000099"/>
                </a:solidFill>
                <a:effectLst>
                  <a:outerShdw blurRad="38100" dist="38100" dir="2700000" algn="tl">
                    <a:srgbClr val="C0C0C0"/>
                  </a:outerShdw>
                </a:effectLst>
                <a:latin typeface="Garamond" pitchFamily="18" charset="0"/>
                <a:cs typeface="Times New Roman" pitchFamily="18" charset="0"/>
              </a:rPr>
              <a:t>Testimonials</a:t>
            </a:r>
            <a:endParaRPr lang="en-US" sz="3200" b="1" dirty="0" smtClean="0">
              <a:solidFill>
                <a:srgbClr val="000099"/>
              </a:solidFill>
              <a:effectLst>
                <a:outerShdw blurRad="38100" dist="38100" dir="2700000" algn="tl">
                  <a:srgbClr val="C0C0C0"/>
                </a:outerShdw>
              </a:effectLst>
              <a:latin typeface="Verdana" pitchFamily="34" charset="0"/>
            </a:endParaRPr>
          </a:p>
        </p:txBody>
      </p:sp>
      <p:sp>
        <p:nvSpPr>
          <p:cNvPr id="8195" name="Text Box 5"/>
          <p:cNvSpPr txBox="1">
            <a:spLocks noChangeArrowheads="1"/>
          </p:cNvSpPr>
          <p:nvPr/>
        </p:nvSpPr>
        <p:spPr bwMode="auto">
          <a:xfrm>
            <a:off x="533400" y="1427163"/>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endParaRPr lang="en-US"/>
          </a:p>
        </p:txBody>
      </p:sp>
      <p:sp>
        <p:nvSpPr>
          <p:cNvPr id="8196" name="Text Box 6"/>
          <p:cNvSpPr txBox="1">
            <a:spLocks noChangeArrowheads="1"/>
          </p:cNvSpPr>
          <p:nvPr/>
        </p:nvSpPr>
        <p:spPr bwMode="auto">
          <a:xfrm>
            <a:off x="228600" y="762000"/>
            <a:ext cx="861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r>
              <a:rPr lang="en-IN" sz="1800" b="1">
                <a:solidFill>
                  <a:srgbClr val="000066"/>
                </a:solidFill>
              </a:rPr>
              <a:t>“</a:t>
            </a:r>
            <a:r>
              <a:rPr lang="en-IN" sz="1800">
                <a:solidFill>
                  <a:srgbClr val="000066"/>
                </a:solidFill>
              </a:rPr>
              <a:t>I have interacted with Kartik as a Board member of IAMCP India West Chapter. I have also recommended Kartik's Company Bitscape when some of my Customers needed a Collaborative Solution. Based on my experience, I can confidently state that Bitscape knows SharePoint Technologies extremely well and I can recommend Bitscape to any Company which wants to deploy Windows SharePoint Services or MOSS 2007 . They have done our IAMCP Chapter proud by being finalist in the Microsoft 2009 awards.</a:t>
            </a:r>
            <a:r>
              <a:rPr lang="en-IN" sz="1800" b="1">
                <a:solidFill>
                  <a:srgbClr val="000066"/>
                </a:solidFill>
              </a:rPr>
              <a:t>”</a:t>
            </a:r>
            <a:r>
              <a:rPr lang="en-IN" sz="1800">
                <a:solidFill>
                  <a:srgbClr val="000066"/>
                </a:solidFill>
              </a:rPr>
              <a:t> </a:t>
            </a:r>
            <a:br>
              <a:rPr lang="en-IN" sz="1800">
                <a:solidFill>
                  <a:srgbClr val="000066"/>
                </a:solidFill>
              </a:rPr>
            </a:br>
            <a:r>
              <a:rPr lang="en-IN" sz="1800" b="1">
                <a:solidFill>
                  <a:srgbClr val="000066"/>
                </a:solidFill>
              </a:rPr>
              <a:t>Suresh Ramani - President – IAMCP India and Microsoft Partner Area Lead - INDIA</a:t>
            </a:r>
            <a:r>
              <a:rPr lang="en-IN" sz="1800">
                <a:solidFill>
                  <a:srgbClr val="000066"/>
                </a:solidFill>
              </a:rPr>
              <a:t> </a:t>
            </a:r>
          </a:p>
          <a:p>
            <a:pPr eaLnBrk="1" hangingPunct="1"/>
            <a:endParaRPr lang="en-US" sz="1800">
              <a:solidFill>
                <a:srgbClr val="000066"/>
              </a:solidFill>
            </a:endParaRPr>
          </a:p>
          <a:p>
            <a:pPr eaLnBrk="1" hangingPunct="1"/>
            <a:r>
              <a:rPr lang="en-IN" sz="1800" b="1">
                <a:solidFill>
                  <a:srgbClr val="000066"/>
                </a:solidFill>
              </a:rPr>
              <a:t>“</a:t>
            </a:r>
            <a:r>
              <a:rPr lang="en-IN" sz="1800">
                <a:solidFill>
                  <a:srgbClr val="000066"/>
                </a:solidFill>
              </a:rPr>
              <a:t>Solutions like Bitscape’s warehousing and ordering system are a true testimonial of how ISVs are taking advantage of the Office system to automate core business processes, combining the familiarity of Office &amp; SharePoint interfaces, with the flexibility of integration with LOB applications. I congratulate Bitscape’s team on this achievement and wish them the very best for the future</a:t>
            </a:r>
            <a:r>
              <a:rPr lang="en-IN" sz="1800" b="1">
                <a:solidFill>
                  <a:srgbClr val="000066"/>
                </a:solidFill>
              </a:rPr>
              <a:t>”</a:t>
            </a:r>
            <a:r>
              <a:rPr lang="en-IN" sz="1800">
                <a:solidFill>
                  <a:srgbClr val="000066"/>
                </a:solidFill>
              </a:rPr>
              <a:t> </a:t>
            </a:r>
            <a:br>
              <a:rPr lang="en-IN" sz="1800">
                <a:solidFill>
                  <a:srgbClr val="000066"/>
                </a:solidFill>
              </a:rPr>
            </a:br>
            <a:r>
              <a:rPr lang="en-IN" sz="1800" b="1">
                <a:solidFill>
                  <a:srgbClr val="000066"/>
                </a:solidFill>
              </a:rPr>
              <a:t>Mr. Sanjay Manchanda - Director, Microsoft Business Division, Microsoft India</a:t>
            </a:r>
            <a:r>
              <a:rPr lang="en-IN" sz="1800">
                <a:solidFill>
                  <a:srgbClr val="000066"/>
                </a:solidFill>
              </a:rPr>
              <a:t> </a:t>
            </a:r>
          </a:p>
          <a:p>
            <a:pPr eaLnBrk="1" hangingPunct="1"/>
            <a:endParaRPr lang="en-US" sz="1800">
              <a:solidFill>
                <a:srgbClr val="000066"/>
              </a:solidFill>
            </a:endParaRPr>
          </a:p>
          <a:p>
            <a:pPr eaLnBrk="1" hangingPunct="1"/>
            <a:r>
              <a:rPr lang="en-IN" sz="1800" b="1">
                <a:solidFill>
                  <a:srgbClr val="000066"/>
                </a:solidFill>
              </a:rPr>
              <a:t>“</a:t>
            </a:r>
            <a:r>
              <a:rPr lang="en-IN" sz="1800">
                <a:solidFill>
                  <a:srgbClr val="000066"/>
                </a:solidFill>
              </a:rPr>
              <a:t>Bitscape’s quality of work is above par, you will always be satisfied with the output of the team. Work habits, dedication, communication, and love for the job and how to make it better is a constant at Bitscape</a:t>
            </a:r>
            <a:r>
              <a:rPr lang="en-IN" sz="1800" b="1">
                <a:solidFill>
                  <a:srgbClr val="000066"/>
                </a:solidFill>
              </a:rPr>
              <a:t>”</a:t>
            </a:r>
            <a:r>
              <a:rPr lang="en-IN" sz="1800">
                <a:solidFill>
                  <a:srgbClr val="000066"/>
                </a:solidFill>
              </a:rPr>
              <a:t> Feedback after completion of 14 months project engagement</a:t>
            </a:r>
            <a:br>
              <a:rPr lang="en-IN" sz="1800">
                <a:solidFill>
                  <a:srgbClr val="000066"/>
                </a:solidFill>
              </a:rPr>
            </a:br>
            <a:r>
              <a:rPr lang="en-IN" sz="1800" b="1">
                <a:solidFill>
                  <a:srgbClr val="000066"/>
                </a:solidFill>
              </a:rPr>
              <a:t>by Bryan Wells - Aten Technology Inc, and IOGEAR INC.</a:t>
            </a:r>
            <a:r>
              <a:rPr lang="en-IN" sz="1800">
                <a:solidFill>
                  <a:srgbClr val="000066"/>
                </a:solidFill>
              </a:rPr>
              <a:t> </a:t>
            </a:r>
            <a:endParaRPr lang="en-US" sz="1800">
              <a:solidFill>
                <a:srgbClr val="000099"/>
              </a:solidFill>
            </a:endParaRPr>
          </a:p>
        </p:txBody>
      </p:sp>
    </p:spTree>
  </p:cSld>
  <p:clrMapOvr>
    <a:masterClrMapping/>
  </p:clrMapOvr>
  <p:transition advClick="0" advTm="7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0"/>
            <a:ext cx="7772400" cy="533400"/>
          </a:xfrm>
        </p:spPr>
        <p:txBody>
          <a:bodyPr/>
          <a:lstStyle/>
          <a:p>
            <a:pPr eaLnBrk="1" hangingPunct="1">
              <a:defRPr/>
            </a:pPr>
            <a:r>
              <a:rPr lang="en-US" sz="3200" b="1" dirty="0" smtClean="0">
                <a:solidFill>
                  <a:srgbClr val="000099"/>
                </a:solidFill>
                <a:effectLst>
                  <a:outerShdw blurRad="38100" dist="38100" dir="2700000" algn="tl">
                    <a:srgbClr val="C0C0C0"/>
                  </a:outerShdw>
                </a:effectLst>
                <a:latin typeface="Garamond" pitchFamily="18" charset="0"/>
                <a:cs typeface="Times New Roman" pitchFamily="18" charset="0"/>
              </a:rPr>
              <a:t>Testimonials</a:t>
            </a:r>
            <a:endParaRPr lang="en-US" sz="3200" b="1" dirty="0" smtClean="0">
              <a:solidFill>
                <a:srgbClr val="000099"/>
              </a:solidFill>
              <a:effectLst>
                <a:outerShdw blurRad="38100" dist="38100" dir="2700000" algn="tl">
                  <a:srgbClr val="C0C0C0"/>
                </a:outerShdw>
              </a:effectLst>
              <a:latin typeface="Verdana" pitchFamily="34" charset="0"/>
            </a:endParaRPr>
          </a:p>
        </p:txBody>
      </p:sp>
      <p:sp>
        <p:nvSpPr>
          <p:cNvPr id="9219" name="Text Box 5"/>
          <p:cNvSpPr txBox="1">
            <a:spLocks noChangeArrowheads="1"/>
          </p:cNvSpPr>
          <p:nvPr/>
        </p:nvSpPr>
        <p:spPr bwMode="auto">
          <a:xfrm>
            <a:off x="533400" y="1427163"/>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endParaRPr lang="en-US"/>
          </a:p>
        </p:txBody>
      </p:sp>
      <p:sp>
        <p:nvSpPr>
          <p:cNvPr id="9220" name="Text Box 6"/>
          <p:cNvSpPr txBox="1">
            <a:spLocks noChangeArrowheads="1"/>
          </p:cNvSpPr>
          <p:nvPr/>
        </p:nvSpPr>
        <p:spPr bwMode="auto">
          <a:xfrm>
            <a:off x="228600" y="685800"/>
            <a:ext cx="8610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endParaRPr lang="en-IN" sz="1800" b="1"/>
          </a:p>
          <a:p>
            <a:pPr eaLnBrk="1" hangingPunct="1"/>
            <a:r>
              <a:rPr lang="en-IN" sz="1800" b="1">
                <a:solidFill>
                  <a:srgbClr val="000066"/>
                </a:solidFill>
              </a:rPr>
              <a:t>“</a:t>
            </a:r>
            <a:r>
              <a:rPr lang="en-IN" sz="1800">
                <a:solidFill>
                  <a:srgbClr val="000066"/>
                </a:solidFill>
              </a:rPr>
              <a:t>It’s been more than 3 years Veeda Selected Bitscape as provider for its ongoing requirements of development and IT consulting services. We pride ourselves on professionalism, quality, reliability and client satisfaction; so, when looking for a IT Consulting company we searched for these qualities in our provider. We found them in Bitscape, a highly organised professional team. The Bitscape team is very responsive, well trained and above all meet the needs of the client. I cannot recommend them highly enough</a:t>
            </a:r>
            <a:r>
              <a:rPr lang="en-IN" sz="1800" b="1">
                <a:solidFill>
                  <a:srgbClr val="000066"/>
                </a:solidFill>
              </a:rPr>
              <a:t>”</a:t>
            </a:r>
            <a:r>
              <a:rPr lang="en-IN" sz="1800">
                <a:solidFill>
                  <a:srgbClr val="000066"/>
                </a:solidFill>
              </a:rPr>
              <a:t> </a:t>
            </a:r>
            <a:br>
              <a:rPr lang="en-IN" sz="1800">
                <a:solidFill>
                  <a:srgbClr val="000066"/>
                </a:solidFill>
              </a:rPr>
            </a:br>
            <a:r>
              <a:rPr lang="en-IN" sz="1800" b="1">
                <a:solidFill>
                  <a:srgbClr val="000066"/>
                </a:solidFill>
              </a:rPr>
              <a:t>John Hewitt - Global Head of ICT- Veeda Clinical Research Group </a:t>
            </a:r>
          </a:p>
          <a:p>
            <a:pPr eaLnBrk="1" hangingPunct="1"/>
            <a:endParaRPr lang="en-US" sz="1800" b="1">
              <a:solidFill>
                <a:srgbClr val="000066"/>
              </a:solidFill>
            </a:endParaRPr>
          </a:p>
          <a:p>
            <a:pPr eaLnBrk="1" hangingPunct="1"/>
            <a:r>
              <a:rPr lang="en-IN" sz="1800" b="1">
                <a:solidFill>
                  <a:srgbClr val="000066"/>
                </a:solidFill>
              </a:rPr>
              <a:t>“</a:t>
            </a:r>
            <a:r>
              <a:rPr lang="en-IN" sz="1800">
                <a:solidFill>
                  <a:srgbClr val="000066"/>
                </a:solidFill>
              </a:rPr>
              <a:t>Bitscape had done a wonderful work in designing, developing and hosting Portal of India Legal Information Institute at www.indlii.org in a record time. This portal was inaugurated by the Hon'ble Prime Minister of India in November, 2006</a:t>
            </a:r>
            <a:r>
              <a:rPr lang="en-IN" sz="1800" b="1">
                <a:solidFill>
                  <a:srgbClr val="000066"/>
                </a:solidFill>
              </a:rPr>
              <a:t>”</a:t>
            </a:r>
            <a:r>
              <a:rPr lang="en-IN" sz="1800">
                <a:solidFill>
                  <a:srgbClr val="000066"/>
                </a:solidFill>
              </a:rPr>
              <a:t> </a:t>
            </a:r>
            <a:br>
              <a:rPr lang="en-IN" sz="1800">
                <a:solidFill>
                  <a:srgbClr val="000066"/>
                </a:solidFill>
              </a:rPr>
            </a:br>
            <a:r>
              <a:rPr lang="en-IN" sz="1800" b="1">
                <a:solidFill>
                  <a:srgbClr val="000066"/>
                </a:solidFill>
              </a:rPr>
              <a:t>Shri Talwant Singh - Judge – Delhi District Court</a:t>
            </a:r>
            <a:r>
              <a:rPr lang="en-IN" sz="1800">
                <a:solidFill>
                  <a:srgbClr val="000066"/>
                </a:solidFill>
              </a:rPr>
              <a:t> </a:t>
            </a:r>
          </a:p>
          <a:p>
            <a:pPr eaLnBrk="1" hangingPunct="1"/>
            <a:endParaRPr lang="en-US" sz="1800">
              <a:solidFill>
                <a:srgbClr val="000066"/>
              </a:solidFill>
            </a:endParaRPr>
          </a:p>
          <a:p>
            <a:pPr eaLnBrk="1" hangingPunct="1"/>
            <a:r>
              <a:rPr lang="en-IN" sz="1800" b="1">
                <a:solidFill>
                  <a:srgbClr val="000066"/>
                </a:solidFill>
              </a:rPr>
              <a:t>“</a:t>
            </a:r>
            <a:r>
              <a:rPr lang="en-IN" sz="1800">
                <a:solidFill>
                  <a:srgbClr val="000066"/>
                </a:solidFill>
              </a:rPr>
              <a:t>Bitscape is a professional company with qualified staff and they delivered the intranet solution which serves as our backbone of day to day operation. We have found solutions to all our queries and their after sales service has been great.</a:t>
            </a:r>
            <a:r>
              <a:rPr lang="en-IN" sz="1800" b="1">
                <a:solidFill>
                  <a:srgbClr val="000066"/>
                </a:solidFill>
              </a:rPr>
              <a:t>”</a:t>
            </a:r>
            <a:r>
              <a:rPr lang="en-IN" sz="1800">
                <a:solidFill>
                  <a:srgbClr val="000066"/>
                </a:solidFill>
              </a:rPr>
              <a:t> </a:t>
            </a:r>
            <a:br>
              <a:rPr lang="en-IN" sz="1800">
                <a:solidFill>
                  <a:srgbClr val="000066"/>
                </a:solidFill>
              </a:rPr>
            </a:br>
            <a:r>
              <a:rPr lang="en-IN" sz="1800" b="1">
                <a:solidFill>
                  <a:srgbClr val="000066"/>
                </a:solidFill>
              </a:rPr>
              <a:t>Shivkumar Sharma - Sense International – a nonprofit group</a:t>
            </a:r>
            <a:r>
              <a:rPr lang="en-IN" sz="1800">
                <a:solidFill>
                  <a:srgbClr val="000066"/>
                </a:solidFill>
              </a:rPr>
              <a:t> </a:t>
            </a:r>
            <a:endParaRPr lang="en-US" sz="1800">
              <a:solidFill>
                <a:srgbClr val="000066"/>
              </a:solidFill>
            </a:endParaRPr>
          </a:p>
          <a:p>
            <a:pPr eaLnBrk="1" hangingPunct="1"/>
            <a:endParaRPr lang="en-IN" sz="1800">
              <a:solidFill>
                <a:srgbClr val="000066"/>
              </a:solidFill>
            </a:endParaRPr>
          </a:p>
          <a:p>
            <a:pPr eaLnBrk="1" hangingPunct="1"/>
            <a:endParaRPr lang="en-US" sz="1800">
              <a:solidFill>
                <a:srgbClr val="000099"/>
              </a:solidFill>
            </a:endParaRPr>
          </a:p>
        </p:txBody>
      </p:sp>
    </p:spTree>
  </p:cSld>
  <p:clrMapOvr>
    <a:masterClrMapping/>
  </p:clrMapOvr>
  <p:transition advClick="0" advTm="700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152400"/>
            <a:ext cx="7772400" cy="533400"/>
          </a:xfrm>
        </p:spPr>
        <p:txBody>
          <a:bodyPr/>
          <a:lstStyle/>
          <a:p>
            <a:pPr eaLnBrk="1" hangingPunct="1">
              <a:defRPr/>
            </a:pPr>
            <a:r>
              <a:rPr lang="en-US" sz="3200" b="1" dirty="0" smtClean="0">
                <a:solidFill>
                  <a:srgbClr val="000099"/>
                </a:solidFill>
                <a:effectLst>
                  <a:outerShdw blurRad="38100" dist="38100" dir="2700000" algn="tl">
                    <a:srgbClr val="C0C0C0"/>
                  </a:outerShdw>
                </a:effectLst>
                <a:latin typeface="Garamond" pitchFamily="18" charset="0"/>
              </a:rPr>
              <a:t>Contact Details</a:t>
            </a:r>
            <a:endParaRPr lang="en-US" sz="3200" b="1" dirty="0" smtClean="0">
              <a:solidFill>
                <a:srgbClr val="000099"/>
              </a:solidFill>
              <a:effectLst>
                <a:outerShdw blurRad="38100" dist="38100" dir="2700000" algn="tl">
                  <a:srgbClr val="C0C0C0"/>
                </a:outerShdw>
              </a:effectLst>
              <a:latin typeface="Verdana" pitchFamily="34" charset="0"/>
            </a:endParaRPr>
          </a:p>
        </p:txBody>
      </p:sp>
      <p:sp>
        <p:nvSpPr>
          <p:cNvPr id="16387" name="Text Box 3"/>
          <p:cNvSpPr txBox="1">
            <a:spLocks noChangeArrowheads="1"/>
          </p:cNvSpPr>
          <p:nvPr/>
        </p:nvSpPr>
        <p:spPr bwMode="auto">
          <a:xfrm>
            <a:off x="533400" y="1427163"/>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defRPr>
            </a:lvl1pPr>
            <a:lvl2pPr marL="742950" indent="-285750" eaLnBrk="0" hangingPunct="0">
              <a:defRPr sz="2400">
                <a:solidFill>
                  <a:schemeClr val="tx1"/>
                </a:solidFill>
                <a:latin typeface="Garamond" pitchFamily="18" charset="0"/>
              </a:defRPr>
            </a:lvl2pPr>
            <a:lvl3pPr marL="1143000" indent="-228600" eaLnBrk="0" hangingPunct="0">
              <a:defRPr sz="2400">
                <a:solidFill>
                  <a:schemeClr val="tx1"/>
                </a:solidFill>
                <a:latin typeface="Garamond" pitchFamily="18" charset="0"/>
              </a:defRPr>
            </a:lvl3pPr>
            <a:lvl4pPr marL="1600200" indent="-228600" eaLnBrk="0" hangingPunct="0">
              <a:defRPr sz="2400">
                <a:solidFill>
                  <a:schemeClr val="tx1"/>
                </a:solidFill>
                <a:latin typeface="Garamond" pitchFamily="18" charset="0"/>
              </a:defRPr>
            </a:lvl4pPr>
            <a:lvl5pPr marL="2057400" indent="-228600" eaLnBrk="0" hangingPunct="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eaLnBrk="1" hangingPunct="1"/>
            <a:endParaRPr lang="en-US"/>
          </a:p>
        </p:txBody>
      </p:sp>
      <p:sp>
        <p:nvSpPr>
          <p:cNvPr id="11268" name="Text Box 4"/>
          <p:cNvSpPr txBox="1">
            <a:spLocks noChangeArrowheads="1"/>
          </p:cNvSpPr>
          <p:nvPr/>
        </p:nvSpPr>
        <p:spPr bwMode="auto">
          <a:xfrm>
            <a:off x="76200" y="685800"/>
            <a:ext cx="8915400" cy="5762625"/>
          </a:xfrm>
          <a:prstGeom prst="rect">
            <a:avLst/>
          </a:prstGeom>
          <a:noFill/>
          <a:ln w="9525">
            <a:noFill/>
            <a:miter lim="800000"/>
            <a:headEnd/>
            <a:tailEnd/>
          </a:ln>
        </p:spPr>
        <p:txBody>
          <a:bodyPr>
            <a:spAutoFit/>
          </a:bodyPr>
          <a:lstStyle/>
          <a:p>
            <a:pPr algn="ctr">
              <a:defRPr/>
            </a:pPr>
            <a:r>
              <a:rPr lang="en-US" sz="3200" b="1" dirty="0">
                <a:solidFill>
                  <a:srgbClr val="000099"/>
                </a:solidFill>
              </a:rPr>
              <a:t>Bitscape Infotech Pvt. Ltd.</a:t>
            </a:r>
          </a:p>
          <a:p>
            <a:pPr algn="ctr">
              <a:defRPr/>
            </a:pPr>
            <a:endParaRPr lang="en-US" sz="1050" b="1" dirty="0">
              <a:solidFill>
                <a:srgbClr val="000099"/>
              </a:solidFill>
            </a:endParaRPr>
          </a:p>
          <a:p>
            <a:pPr algn="ctr">
              <a:defRPr/>
            </a:pPr>
            <a:r>
              <a:rPr lang="en-US" sz="2000" b="1" dirty="0">
                <a:solidFill>
                  <a:srgbClr val="000099"/>
                </a:solidFill>
              </a:rPr>
              <a:t>INDIA </a:t>
            </a:r>
          </a:p>
          <a:p>
            <a:pPr algn="ctr">
              <a:defRPr/>
            </a:pPr>
            <a:endParaRPr lang="en-US" sz="2000" b="1" dirty="0">
              <a:solidFill>
                <a:srgbClr val="000099"/>
              </a:solidFill>
            </a:endParaRPr>
          </a:p>
          <a:p>
            <a:pPr algn="ctr">
              <a:defRPr/>
            </a:pPr>
            <a:r>
              <a:rPr lang="en-US" sz="1800" b="1" dirty="0">
                <a:solidFill>
                  <a:srgbClr val="000099"/>
                </a:solidFill>
              </a:rPr>
              <a:t>Corporate Office</a:t>
            </a:r>
          </a:p>
          <a:p>
            <a:pPr algn="ctr">
              <a:defRPr/>
            </a:pPr>
            <a:r>
              <a:rPr lang="en-US" sz="1800" dirty="0">
                <a:solidFill>
                  <a:srgbClr val="000099"/>
                </a:solidFill>
              </a:rPr>
              <a:t>2</a:t>
            </a:r>
            <a:r>
              <a:rPr lang="en-US" sz="1800" baseline="30000" dirty="0">
                <a:solidFill>
                  <a:srgbClr val="000099"/>
                </a:solidFill>
              </a:rPr>
              <a:t>nd</a:t>
            </a:r>
            <a:r>
              <a:rPr lang="en-US" sz="1800" dirty="0">
                <a:solidFill>
                  <a:srgbClr val="000099"/>
                </a:solidFill>
              </a:rPr>
              <a:t> Floor, Gallops Mall, B/h ISCON Temple, Satellite, Ahmedabad – 380015</a:t>
            </a:r>
          </a:p>
          <a:p>
            <a:pPr algn="ctr">
              <a:defRPr/>
            </a:pPr>
            <a:r>
              <a:rPr lang="en-US" sz="1800" dirty="0">
                <a:solidFill>
                  <a:srgbClr val="000099"/>
                </a:solidFill>
              </a:rPr>
              <a:t>Ph : +91-79-65530689</a:t>
            </a:r>
          </a:p>
          <a:p>
            <a:pPr algn="ctr">
              <a:defRPr/>
            </a:pPr>
            <a:endParaRPr lang="en-US" sz="1800" dirty="0">
              <a:solidFill>
                <a:srgbClr val="000099"/>
              </a:solidFill>
            </a:endParaRPr>
          </a:p>
          <a:p>
            <a:pPr algn="ctr">
              <a:defRPr/>
            </a:pPr>
            <a:endParaRPr lang="en-US" sz="1800" dirty="0">
              <a:solidFill>
                <a:srgbClr val="000099"/>
              </a:solidFill>
            </a:endParaRPr>
          </a:p>
          <a:p>
            <a:pPr algn="ctr">
              <a:defRPr/>
            </a:pPr>
            <a:r>
              <a:rPr lang="en-US" sz="1800" b="1" dirty="0">
                <a:solidFill>
                  <a:srgbClr val="000099"/>
                </a:solidFill>
              </a:rPr>
              <a:t>Registered Office</a:t>
            </a:r>
          </a:p>
          <a:p>
            <a:pPr algn="ctr">
              <a:defRPr/>
            </a:pPr>
            <a:r>
              <a:rPr lang="en-US" sz="1800" dirty="0">
                <a:solidFill>
                  <a:srgbClr val="000099"/>
                </a:solidFill>
              </a:rPr>
              <a:t>409, </a:t>
            </a:r>
            <a:r>
              <a:rPr lang="en-US" sz="1800" dirty="0" err="1">
                <a:solidFill>
                  <a:srgbClr val="000099"/>
                </a:solidFill>
              </a:rPr>
              <a:t>Sefali</a:t>
            </a:r>
            <a:r>
              <a:rPr lang="en-US" sz="1800" dirty="0">
                <a:solidFill>
                  <a:srgbClr val="000099"/>
                </a:solidFill>
              </a:rPr>
              <a:t> Center, </a:t>
            </a:r>
            <a:r>
              <a:rPr lang="en-US" sz="1800" dirty="0" err="1">
                <a:solidFill>
                  <a:srgbClr val="000099"/>
                </a:solidFill>
              </a:rPr>
              <a:t>Paldi</a:t>
            </a:r>
            <a:r>
              <a:rPr lang="en-US" sz="1800" dirty="0">
                <a:solidFill>
                  <a:srgbClr val="000099"/>
                </a:solidFill>
              </a:rPr>
              <a:t> Cross Road, </a:t>
            </a:r>
            <a:r>
              <a:rPr lang="en-US" sz="1800" dirty="0" err="1">
                <a:solidFill>
                  <a:srgbClr val="000099"/>
                </a:solidFill>
              </a:rPr>
              <a:t>Paldi</a:t>
            </a:r>
            <a:r>
              <a:rPr lang="en-US" sz="1800" dirty="0">
                <a:solidFill>
                  <a:srgbClr val="000099"/>
                </a:solidFill>
              </a:rPr>
              <a:t>, Ahmedabad – 380007</a:t>
            </a:r>
          </a:p>
          <a:p>
            <a:pPr algn="ctr">
              <a:defRPr/>
            </a:pPr>
            <a:endParaRPr lang="en-US" sz="1800" b="1" dirty="0">
              <a:solidFill>
                <a:srgbClr val="000099"/>
              </a:solidFill>
            </a:endParaRPr>
          </a:p>
          <a:p>
            <a:pPr algn="ctr">
              <a:defRPr/>
            </a:pPr>
            <a:endParaRPr lang="en-US" sz="1800" b="1" dirty="0">
              <a:solidFill>
                <a:srgbClr val="000099"/>
              </a:solidFill>
            </a:endParaRPr>
          </a:p>
          <a:p>
            <a:pPr algn="ctr">
              <a:defRPr/>
            </a:pPr>
            <a:r>
              <a:rPr lang="en-US" sz="1800" b="1" dirty="0">
                <a:solidFill>
                  <a:srgbClr val="000099"/>
                </a:solidFill>
              </a:rPr>
              <a:t>Websites: </a:t>
            </a:r>
            <a:br>
              <a:rPr lang="en-US" sz="1800" b="1" dirty="0">
                <a:solidFill>
                  <a:srgbClr val="000099"/>
                </a:solidFill>
              </a:rPr>
            </a:br>
            <a:r>
              <a:rPr lang="en-US" sz="1800" dirty="0">
                <a:solidFill>
                  <a:srgbClr val="000099"/>
                </a:solidFill>
              </a:rPr>
              <a:t>www.bitscape.com </a:t>
            </a:r>
          </a:p>
          <a:p>
            <a:pPr algn="ctr">
              <a:defRPr/>
            </a:pPr>
            <a:r>
              <a:rPr lang="en-US" sz="1800" dirty="0">
                <a:solidFill>
                  <a:srgbClr val="000099"/>
                </a:solidFill>
              </a:rPr>
              <a:t>www.softwarelicensing.in </a:t>
            </a:r>
          </a:p>
          <a:p>
            <a:pPr algn="ctr">
              <a:defRPr/>
            </a:pPr>
            <a:r>
              <a:rPr lang="en-US" sz="1800" dirty="0">
                <a:solidFill>
                  <a:srgbClr val="000099"/>
                </a:solidFill>
              </a:rPr>
              <a:t>www.digimarketing.in</a:t>
            </a:r>
          </a:p>
          <a:p>
            <a:pPr algn="ctr">
              <a:defRPr/>
            </a:pPr>
            <a:r>
              <a:rPr lang="en-US" sz="1800" dirty="0">
                <a:solidFill>
                  <a:srgbClr val="000099"/>
                </a:solidFill>
              </a:rPr>
              <a:t>www.indiasource.co.in </a:t>
            </a:r>
          </a:p>
          <a:p>
            <a:pPr algn="ctr">
              <a:defRPr/>
            </a:pPr>
            <a:r>
              <a:rPr lang="en-US" sz="1800" b="1" dirty="0">
                <a:solidFill>
                  <a:srgbClr val="000099"/>
                </a:solidFill>
              </a:rPr>
              <a:t>Email : </a:t>
            </a:r>
            <a:r>
              <a:rPr lang="en-US" sz="1800" b="1">
                <a:solidFill>
                  <a:srgbClr val="000099"/>
                </a:solidFill>
              </a:rPr>
              <a:t>info@bitscape.com </a:t>
            </a:r>
          </a:p>
          <a:p>
            <a:pPr algn="ctr">
              <a:defRPr/>
            </a:pPr>
            <a:endParaRPr lang="en-US" sz="1600" b="1" dirty="0"/>
          </a:p>
        </p:txBody>
      </p:sp>
    </p:spTree>
  </p:cSld>
  <p:clrMapOvr>
    <a:masterClrMapping/>
  </p:clrMapOvr>
  <p:transition advClick="0" advTm="20000">
    <p:randomBar dir="vert"/>
  </p:transition>
  <p:timing>
    <p:tnLst>
      <p:par>
        <p:cTn id="1" dur="indefinite" restart="never" nodeType="tmRoot"/>
      </p:par>
    </p:tnLst>
  </p:timing>
</p:sld>
</file>

<file path=ppt/theme/theme1.xml><?xml version="1.0" encoding="utf-8"?>
<a:theme xmlns:a="http://schemas.openxmlformats.org/drawingml/2006/main" name="bitsccapet_temp2">
  <a:themeElements>
    <a:clrScheme name="bitsccapet_temp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tsccapet_tem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tsccapet_temp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tsccapet_temp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tsccapet_temp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tsccapet_temp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tsccapet_temp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tsccapet_temp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tsccapet_temp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bitsccapet_temp2</Template>
  <TotalTime>1979</TotalTime>
  <Words>706</Words>
  <Application>Microsoft Office PowerPoint</Application>
  <PresentationFormat>On-screen Show (4:3)</PresentationFormat>
  <Paragraphs>91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bitsccapet_temp2</vt:lpstr>
      <vt:lpstr>PowerPoint Presentation</vt:lpstr>
      <vt:lpstr>The Corporate Story</vt:lpstr>
      <vt:lpstr>Solutions We Offer</vt:lpstr>
      <vt:lpstr>Select list of Clients</vt:lpstr>
      <vt:lpstr>Partners</vt:lpstr>
      <vt:lpstr>The Management Team </vt:lpstr>
      <vt:lpstr>Testimonials</vt:lpstr>
      <vt:lpstr>Testimonials</vt:lpstr>
      <vt:lpstr>Contact Details</vt:lpstr>
    </vt:vector>
  </TitlesOfParts>
  <Company>bitscape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Bitscape SEO Demonstration Kit</dc:title>
  <dc:creator>Kartik Shah</dc:creator>
  <cp:lastModifiedBy>Kartik Shah</cp:lastModifiedBy>
  <cp:revision>644</cp:revision>
  <dcterms:created xsi:type="dcterms:W3CDTF">2005-12-27T05:35:30Z</dcterms:created>
  <dcterms:modified xsi:type="dcterms:W3CDTF">2011-12-10T06:22:24Z</dcterms:modified>
  <cp:category>SEO Demonstration Kit</cp:category>
</cp:coreProperties>
</file>