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7F7F"/>
    <a:srgbClr val="0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8359" autoAdjust="0"/>
    <p:restoredTop sz="94660"/>
  </p:normalViewPr>
  <p:slideViewPr>
    <p:cSldViewPr>
      <p:cViewPr>
        <p:scale>
          <a:sx n="96" d="100"/>
          <a:sy n="96" d="100"/>
        </p:scale>
        <p:origin x="-2112" y="-5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FFAC-AFA3-4DD0-AD55-B1B5EED014A4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3A30-A289-4B70-9944-F28EF80DF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268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FFAC-AFA3-4DD0-AD55-B1B5EED014A4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3A30-A289-4B70-9944-F28EF80DF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143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FFAC-AFA3-4DD0-AD55-B1B5EED014A4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3A30-A289-4B70-9944-F28EF80DF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18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FFAC-AFA3-4DD0-AD55-B1B5EED014A4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3A30-A289-4B70-9944-F28EF80DF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FFAC-AFA3-4DD0-AD55-B1B5EED014A4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3A30-A289-4B70-9944-F28EF80DF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323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FFAC-AFA3-4DD0-AD55-B1B5EED014A4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3A30-A289-4B70-9944-F28EF80DF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961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FFAC-AFA3-4DD0-AD55-B1B5EED014A4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3A30-A289-4B70-9944-F28EF80DF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270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FFAC-AFA3-4DD0-AD55-B1B5EED014A4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3A30-A289-4B70-9944-F28EF80DF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174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FFAC-AFA3-4DD0-AD55-B1B5EED014A4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3A30-A289-4B70-9944-F28EF80DF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209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FFAC-AFA3-4DD0-AD55-B1B5EED014A4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3A30-A289-4B70-9944-F28EF80DF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109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BBFFAC-AFA3-4DD0-AD55-B1B5EED014A4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D3A30-A289-4B70-9944-F28EF80DF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87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BFFAC-AFA3-4DD0-AD55-B1B5EED014A4}" type="datetimeFigureOut">
              <a:rPr lang="en-US" smtClean="0"/>
              <a:t>3/11/2012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D3A30-A289-4B70-9944-F28EF80DF2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45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Box 77"/>
          <p:cNvSpPr txBox="1"/>
          <p:nvPr/>
        </p:nvSpPr>
        <p:spPr>
          <a:xfrm>
            <a:off x="7492660" y="121828"/>
            <a:ext cx="1726236" cy="954107"/>
          </a:xfrm>
          <a:prstGeom prst="rect">
            <a:avLst/>
          </a:prstGeom>
          <a:noFill/>
        </p:spPr>
        <p:txBody>
          <a:bodyPr vert="horz"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Spec Modeling</a:t>
            </a:r>
            <a:endParaRPr lang="en-US" sz="28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207281" y="524739"/>
            <a:ext cx="8522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- </a:t>
            </a:r>
            <a:r>
              <a:rPr lang="en-US" sz="1400" dirty="0" smtClean="0"/>
              <a:t>Migrate</a:t>
            </a:r>
            <a:endParaRPr lang="en-US" sz="1400" dirty="0"/>
          </a:p>
        </p:txBody>
      </p:sp>
      <p:sp>
        <p:nvSpPr>
          <p:cNvPr id="80" name="TextBox 79"/>
          <p:cNvSpPr txBox="1"/>
          <p:nvPr/>
        </p:nvSpPr>
        <p:spPr>
          <a:xfrm>
            <a:off x="104365" y="4114800"/>
            <a:ext cx="271458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500" dirty="0" smtClean="0"/>
          </a:p>
          <a:p>
            <a:endParaRPr lang="en-US" sz="1500" dirty="0" smtClean="0"/>
          </a:p>
          <a:p>
            <a:r>
              <a:rPr lang="en-US" sz="1400" dirty="0" smtClean="0"/>
              <a:t>User customizable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400" dirty="0" smtClean="0"/>
              <a:t>Style &amp; Structure Rules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400" dirty="0" smtClean="0"/>
              <a:t>Attributes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400" dirty="0" smtClean="0"/>
              <a:t>View Filters</a:t>
            </a:r>
          </a:p>
          <a:p>
            <a:endParaRPr lang="en-US" sz="600" dirty="0"/>
          </a:p>
          <a:p>
            <a:r>
              <a:rPr lang="en-US" sz="1400" dirty="0" smtClean="0"/>
              <a:t>Once modeled, spec managers can</a:t>
            </a:r>
          </a:p>
          <a:p>
            <a:r>
              <a:rPr lang="en-US" sz="1400" dirty="0" smtClean="0"/>
              <a:t>continue to create more rules</a:t>
            </a:r>
          </a:p>
          <a:p>
            <a:r>
              <a:rPr lang="en-US" sz="1400" dirty="0" smtClean="0"/>
              <a:t>and filters to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400" dirty="0" smtClean="0"/>
              <a:t>Update Existing Projects</a:t>
            </a:r>
            <a:endParaRPr lang="en-US" sz="1400" dirty="0"/>
          </a:p>
          <a:p>
            <a:pPr marL="285750" indent="-285750">
              <a:buFont typeface="Arial" charset="0"/>
              <a:buChar char="•"/>
            </a:pPr>
            <a:r>
              <a:rPr lang="en-US" sz="1400" dirty="0" smtClean="0"/>
              <a:t>Provision New Projects</a:t>
            </a:r>
            <a:endParaRPr lang="en-US" sz="1400" dirty="0"/>
          </a:p>
          <a:p>
            <a:endParaRPr lang="en-US" sz="1500" dirty="0" smtClean="0"/>
          </a:p>
          <a:p>
            <a:endParaRPr lang="en-US" sz="1500" dirty="0" smtClean="0"/>
          </a:p>
        </p:txBody>
      </p:sp>
    </p:spTree>
    <p:extLst>
      <p:ext uri="{BB962C8B-B14F-4D97-AF65-F5344CB8AC3E}">
        <p14:creationId xmlns:p14="http://schemas.microsoft.com/office/powerpoint/2010/main" val="416048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63279" y="248759"/>
            <a:ext cx="1656241" cy="1656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8" name="TextBox 77"/>
          <p:cNvSpPr txBox="1"/>
          <p:nvPr/>
        </p:nvSpPr>
        <p:spPr>
          <a:xfrm>
            <a:off x="7646365" y="1806714"/>
            <a:ext cx="1442496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Spec-driven</a:t>
            </a:r>
          </a:p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Processes</a:t>
            </a:r>
            <a:endParaRPr lang="en-US" sz="2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207281" y="524739"/>
            <a:ext cx="8394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- 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Migrate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104365" y="4114800"/>
            <a:ext cx="271458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500" dirty="0" smtClean="0"/>
          </a:p>
          <a:p>
            <a:endParaRPr lang="en-US" sz="15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User customizable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Style &amp; Structure Rules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Attributes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View Filters</a:t>
            </a:r>
          </a:p>
          <a:p>
            <a:endParaRPr lang="en-US" sz="6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Once modeled, spec managers can</a:t>
            </a:r>
          </a:p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continue to create more rules</a:t>
            </a:r>
          </a:p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and filters to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Update Existing Projects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Provision New Projects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500" dirty="0" smtClean="0"/>
          </a:p>
          <a:p>
            <a:endParaRPr lang="en-US" sz="15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7414591" y="2468651"/>
            <a:ext cx="1881809" cy="2846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/>
            <a:r>
              <a:rPr lang="en-US" sz="1200" dirty="0" smtClean="0"/>
              <a:t>Drive processes directly from the Spec Model ensuring compliance to the governing documents</a:t>
            </a:r>
          </a:p>
          <a:p>
            <a:endParaRPr lang="en-US" sz="500" dirty="0" smtClean="0"/>
          </a:p>
          <a:p>
            <a:pPr marL="329184" indent="-171450">
              <a:buFont typeface="Arial" pitchFamily="34" charset="0"/>
              <a:buChar char="•"/>
            </a:pPr>
            <a:r>
              <a:rPr lang="en-US" sz="1200" dirty="0" smtClean="0"/>
              <a:t>Design</a:t>
            </a:r>
          </a:p>
          <a:p>
            <a:pPr marL="329184" indent="-171450">
              <a:buFont typeface="Arial" pitchFamily="34" charset="0"/>
              <a:buChar char="•"/>
            </a:pPr>
            <a:r>
              <a:rPr lang="en-US" sz="1200" dirty="0" smtClean="0"/>
              <a:t>Cost Estimating</a:t>
            </a:r>
          </a:p>
          <a:p>
            <a:pPr marL="329184" indent="-171450">
              <a:buFont typeface="Arial" pitchFamily="34" charset="0"/>
              <a:buChar char="•"/>
            </a:pPr>
            <a:r>
              <a:rPr lang="en-US" sz="1200" dirty="0" smtClean="0"/>
              <a:t>Requisitions</a:t>
            </a:r>
          </a:p>
          <a:p>
            <a:pPr marL="329184" indent="-171450">
              <a:buFont typeface="Arial" pitchFamily="34" charset="0"/>
              <a:buChar char="•"/>
            </a:pPr>
            <a:r>
              <a:rPr lang="en-US" sz="1200" dirty="0" smtClean="0"/>
              <a:t>Bidding</a:t>
            </a:r>
          </a:p>
          <a:p>
            <a:pPr marL="329184" indent="-171450">
              <a:buFont typeface="Arial" pitchFamily="34" charset="0"/>
              <a:buChar char="•"/>
            </a:pPr>
            <a:r>
              <a:rPr lang="en-US" sz="1200" dirty="0" smtClean="0"/>
              <a:t>Purchasing</a:t>
            </a:r>
          </a:p>
          <a:p>
            <a:pPr marL="329184" indent="-171450">
              <a:buFont typeface="Arial" pitchFamily="34" charset="0"/>
              <a:buChar char="•"/>
            </a:pPr>
            <a:r>
              <a:rPr lang="en-US" sz="1200" dirty="0" smtClean="0"/>
              <a:t>Quality Assurance</a:t>
            </a:r>
          </a:p>
          <a:p>
            <a:pPr marL="329184" indent="-171450">
              <a:buFont typeface="Arial" pitchFamily="34" charset="0"/>
              <a:buChar char="•"/>
            </a:pPr>
            <a:r>
              <a:rPr lang="en-US" sz="1200" dirty="0" smtClean="0"/>
              <a:t>Receiving</a:t>
            </a:r>
          </a:p>
          <a:p>
            <a:pPr marL="329184" indent="-171450">
              <a:buFont typeface="Arial" pitchFamily="34" charset="0"/>
              <a:buChar char="•"/>
            </a:pPr>
            <a:r>
              <a:rPr lang="en-US" sz="1200" dirty="0" smtClean="0"/>
              <a:t>Construction</a:t>
            </a:r>
          </a:p>
          <a:p>
            <a:pPr marL="329184" indent="-171450">
              <a:buFont typeface="Arial" pitchFamily="34" charset="0"/>
              <a:buChar char="•"/>
            </a:pPr>
            <a:r>
              <a:rPr lang="en-US" sz="1200" dirty="0" smtClean="0"/>
              <a:t>Operations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003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63279" y="248759"/>
            <a:ext cx="1656241" cy="1656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8" name="TextBox 77"/>
          <p:cNvSpPr txBox="1"/>
          <p:nvPr/>
        </p:nvSpPr>
        <p:spPr>
          <a:xfrm>
            <a:off x="7646365" y="1806714"/>
            <a:ext cx="1442496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Spec-driven</a:t>
            </a:r>
          </a:p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Processes</a:t>
            </a:r>
            <a:endParaRPr lang="en-US" sz="2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207281" y="524739"/>
            <a:ext cx="1683474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- 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Migrate</a:t>
            </a:r>
          </a:p>
          <a:p>
            <a:r>
              <a:rPr lang="en-US" sz="1600" b="1" dirty="0" smtClean="0">
                <a:effectLst>
                  <a:glow rad="711200">
                    <a:srgbClr val="FFFF00">
                      <a:alpha val="68000"/>
                    </a:srgbClr>
                  </a:glow>
                </a:effectLst>
              </a:rPr>
              <a:t>- Lessons Learned</a:t>
            </a:r>
          </a:p>
          <a:p>
            <a:r>
              <a:rPr lang="en-US" sz="1600" b="1" dirty="0" smtClean="0">
                <a:effectLst>
                  <a:glow rad="711200">
                    <a:srgbClr val="FFFF00">
                      <a:alpha val="68000"/>
                    </a:srgbClr>
                  </a:glow>
                </a:effectLst>
              </a:rPr>
              <a:t>- Updates</a:t>
            </a:r>
            <a:endParaRPr lang="en-US" sz="1600" b="1" dirty="0">
              <a:effectLst>
                <a:glow rad="711200">
                  <a:srgbClr val="FFFF00">
                    <a:alpha val="68000"/>
                  </a:srgbClr>
                </a:glow>
              </a:effectLst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104365" y="4114800"/>
            <a:ext cx="271458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500" dirty="0" smtClean="0"/>
          </a:p>
          <a:p>
            <a:endParaRPr lang="en-US" sz="15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User customizable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Style &amp; Structure Rules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Attributes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View Filters</a:t>
            </a:r>
          </a:p>
          <a:p>
            <a:endParaRPr lang="en-US" sz="6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Once modeled, spec managers can</a:t>
            </a:r>
          </a:p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continue to create more rules</a:t>
            </a:r>
          </a:p>
          <a:p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and filters to</a:t>
            </a:r>
          </a:p>
          <a:p>
            <a:pPr marL="285750" indent="-285750">
              <a:buFont typeface="Arial" charset="0"/>
              <a:buChar char="•"/>
            </a:pP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Update Existing Projects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</a:rPr>
              <a:t>Provision New Projects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500" dirty="0" smtClean="0"/>
          </a:p>
          <a:p>
            <a:endParaRPr lang="en-US" sz="15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7414591" y="2468651"/>
            <a:ext cx="1881809" cy="287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/>
            <a:r>
              <a:rPr lang="en-US" sz="1200" dirty="0">
                <a:solidFill>
                  <a:srgbClr val="7F7F7F"/>
                </a:solidFill>
              </a:rPr>
              <a:t>Drive</a:t>
            </a:r>
            <a:r>
              <a:rPr lang="en-US" sz="1200" dirty="0" smtClean="0">
                <a:solidFill>
                  <a:srgbClr val="7F7F7F"/>
                </a:solidFill>
              </a:rPr>
              <a:t> processes directly from the Spec Model ensuring compliance to the governing documents</a:t>
            </a:r>
          </a:p>
          <a:p>
            <a:endParaRPr lang="en-US" sz="500" dirty="0" smtClean="0">
              <a:solidFill>
                <a:srgbClr val="7F7F7F"/>
              </a:solidFill>
            </a:endParaRPr>
          </a:p>
          <a:p>
            <a:pPr marL="329184" indent="-171450"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7F7F7F"/>
                </a:solidFill>
              </a:rPr>
              <a:t>Design</a:t>
            </a:r>
          </a:p>
          <a:p>
            <a:pPr marL="329184" indent="-171450"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7F7F7F"/>
                </a:solidFill>
              </a:rPr>
              <a:t>Cost Estimating</a:t>
            </a:r>
          </a:p>
          <a:p>
            <a:pPr marL="329184" indent="-171450"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7F7F7F"/>
                </a:solidFill>
              </a:rPr>
              <a:t>Requisitions</a:t>
            </a:r>
          </a:p>
          <a:p>
            <a:pPr marL="329184" indent="-171450"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7F7F7F"/>
                </a:solidFill>
              </a:rPr>
              <a:t>Bidding</a:t>
            </a:r>
          </a:p>
          <a:p>
            <a:pPr marL="329184" indent="-171450"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7F7F7F"/>
                </a:solidFill>
              </a:rPr>
              <a:t>Purchasing</a:t>
            </a:r>
          </a:p>
          <a:p>
            <a:pPr marL="329184" indent="-171450"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7F7F7F"/>
                </a:solidFill>
              </a:rPr>
              <a:t>Quality Assurance</a:t>
            </a:r>
          </a:p>
          <a:p>
            <a:pPr marL="329184" indent="-171450"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7F7F7F"/>
                </a:solidFill>
              </a:rPr>
              <a:t>Receiving</a:t>
            </a:r>
          </a:p>
          <a:p>
            <a:pPr marL="329184" indent="-171450"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7F7F7F"/>
                </a:solidFill>
              </a:rPr>
              <a:t>Construction</a:t>
            </a:r>
          </a:p>
          <a:p>
            <a:pPr marL="329184" indent="-171450"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7F7F7F"/>
                </a:solidFill>
              </a:rPr>
              <a:t>Operations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Bent Arrow 3"/>
          <p:cNvSpPr/>
          <p:nvPr/>
        </p:nvSpPr>
        <p:spPr>
          <a:xfrm rot="16200000">
            <a:off x="-341074" y="1773013"/>
            <a:ext cx="4441286" cy="3606731"/>
          </a:xfrm>
          <a:custGeom>
            <a:avLst/>
            <a:gdLst>
              <a:gd name="connsiteX0" fmla="*/ 0 w 4500921"/>
              <a:gd name="connsiteY0" fmla="*/ 3586853 h 3586853"/>
              <a:gd name="connsiteX1" fmla="*/ 0 w 4500921"/>
              <a:gd name="connsiteY1" fmla="*/ 1888406 h 3586853"/>
              <a:gd name="connsiteX2" fmla="*/ 1410207 w 4500921"/>
              <a:gd name="connsiteY2" fmla="*/ 478199 h 3586853"/>
              <a:gd name="connsiteX3" fmla="*/ 3624079 w 4500921"/>
              <a:gd name="connsiteY3" fmla="*/ 478199 h 3586853"/>
              <a:gd name="connsiteX4" fmla="*/ 3624079 w 4500921"/>
              <a:gd name="connsiteY4" fmla="*/ 0 h 3586853"/>
              <a:gd name="connsiteX5" fmla="*/ 4500921 w 4500921"/>
              <a:gd name="connsiteY5" fmla="*/ 747644 h 3586853"/>
              <a:gd name="connsiteX6" fmla="*/ 3624079 w 4500921"/>
              <a:gd name="connsiteY6" fmla="*/ 1495287 h 3586853"/>
              <a:gd name="connsiteX7" fmla="*/ 3624079 w 4500921"/>
              <a:gd name="connsiteY7" fmla="*/ 1017088 h 3586853"/>
              <a:gd name="connsiteX8" fmla="*/ 1410207 w 4500921"/>
              <a:gd name="connsiteY8" fmla="*/ 1017088 h 3586853"/>
              <a:gd name="connsiteX9" fmla="*/ 538889 w 4500921"/>
              <a:gd name="connsiteY9" fmla="*/ 1888406 h 3586853"/>
              <a:gd name="connsiteX10" fmla="*/ 538889 w 4500921"/>
              <a:gd name="connsiteY10" fmla="*/ 3586853 h 3586853"/>
              <a:gd name="connsiteX11" fmla="*/ 0 w 4500921"/>
              <a:gd name="connsiteY11" fmla="*/ 3586853 h 3586853"/>
              <a:gd name="connsiteX0" fmla="*/ 0 w 4500921"/>
              <a:gd name="connsiteY0" fmla="*/ 3586853 h 3606731"/>
              <a:gd name="connsiteX1" fmla="*/ 0 w 4500921"/>
              <a:gd name="connsiteY1" fmla="*/ 1888406 h 3606731"/>
              <a:gd name="connsiteX2" fmla="*/ 1410207 w 4500921"/>
              <a:gd name="connsiteY2" fmla="*/ 478199 h 3606731"/>
              <a:gd name="connsiteX3" fmla="*/ 3624079 w 4500921"/>
              <a:gd name="connsiteY3" fmla="*/ 478199 h 3606731"/>
              <a:gd name="connsiteX4" fmla="*/ 3624079 w 4500921"/>
              <a:gd name="connsiteY4" fmla="*/ 0 h 3606731"/>
              <a:gd name="connsiteX5" fmla="*/ 4500921 w 4500921"/>
              <a:gd name="connsiteY5" fmla="*/ 747644 h 3606731"/>
              <a:gd name="connsiteX6" fmla="*/ 3624079 w 4500921"/>
              <a:gd name="connsiteY6" fmla="*/ 1495287 h 3606731"/>
              <a:gd name="connsiteX7" fmla="*/ 3624079 w 4500921"/>
              <a:gd name="connsiteY7" fmla="*/ 1017088 h 3606731"/>
              <a:gd name="connsiteX8" fmla="*/ 1410207 w 4500921"/>
              <a:gd name="connsiteY8" fmla="*/ 1017088 h 3606731"/>
              <a:gd name="connsiteX9" fmla="*/ 538889 w 4500921"/>
              <a:gd name="connsiteY9" fmla="*/ 1888406 h 3606731"/>
              <a:gd name="connsiteX10" fmla="*/ 379863 w 4500921"/>
              <a:gd name="connsiteY10" fmla="*/ 3606731 h 3606731"/>
              <a:gd name="connsiteX11" fmla="*/ 0 w 4500921"/>
              <a:gd name="connsiteY11" fmla="*/ 3586853 h 3606731"/>
              <a:gd name="connsiteX0" fmla="*/ 188844 w 4500921"/>
              <a:gd name="connsiteY0" fmla="*/ 3596792 h 3606731"/>
              <a:gd name="connsiteX1" fmla="*/ 0 w 4500921"/>
              <a:gd name="connsiteY1" fmla="*/ 1888406 h 3606731"/>
              <a:gd name="connsiteX2" fmla="*/ 1410207 w 4500921"/>
              <a:gd name="connsiteY2" fmla="*/ 478199 h 3606731"/>
              <a:gd name="connsiteX3" fmla="*/ 3624079 w 4500921"/>
              <a:gd name="connsiteY3" fmla="*/ 478199 h 3606731"/>
              <a:gd name="connsiteX4" fmla="*/ 3624079 w 4500921"/>
              <a:gd name="connsiteY4" fmla="*/ 0 h 3606731"/>
              <a:gd name="connsiteX5" fmla="*/ 4500921 w 4500921"/>
              <a:gd name="connsiteY5" fmla="*/ 747644 h 3606731"/>
              <a:gd name="connsiteX6" fmla="*/ 3624079 w 4500921"/>
              <a:gd name="connsiteY6" fmla="*/ 1495287 h 3606731"/>
              <a:gd name="connsiteX7" fmla="*/ 3624079 w 4500921"/>
              <a:gd name="connsiteY7" fmla="*/ 1017088 h 3606731"/>
              <a:gd name="connsiteX8" fmla="*/ 1410207 w 4500921"/>
              <a:gd name="connsiteY8" fmla="*/ 1017088 h 3606731"/>
              <a:gd name="connsiteX9" fmla="*/ 538889 w 4500921"/>
              <a:gd name="connsiteY9" fmla="*/ 1888406 h 3606731"/>
              <a:gd name="connsiteX10" fmla="*/ 379863 w 4500921"/>
              <a:gd name="connsiteY10" fmla="*/ 3606731 h 3606731"/>
              <a:gd name="connsiteX11" fmla="*/ 188844 w 4500921"/>
              <a:gd name="connsiteY11" fmla="*/ 3596792 h 3606731"/>
              <a:gd name="connsiteX0" fmla="*/ 188844 w 4500921"/>
              <a:gd name="connsiteY0" fmla="*/ 3596792 h 3606731"/>
              <a:gd name="connsiteX1" fmla="*/ 0 w 4500921"/>
              <a:gd name="connsiteY1" fmla="*/ 1888406 h 3606731"/>
              <a:gd name="connsiteX2" fmla="*/ 1410207 w 4500921"/>
              <a:gd name="connsiteY2" fmla="*/ 478199 h 3606731"/>
              <a:gd name="connsiteX3" fmla="*/ 3624079 w 4500921"/>
              <a:gd name="connsiteY3" fmla="*/ 478199 h 3606731"/>
              <a:gd name="connsiteX4" fmla="*/ 3624079 w 4500921"/>
              <a:gd name="connsiteY4" fmla="*/ 0 h 3606731"/>
              <a:gd name="connsiteX5" fmla="*/ 4500921 w 4500921"/>
              <a:gd name="connsiteY5" fmla="*/ 747644 h 3606731"/>
              <a:gd name="connsiteX6" fmla="*/ 3624079 w 4500921"/>
              <a:gd name="connsiteY6" fmla="*/ 1495287 h 3606731"/>
              <a:gd name="connsiteX7" fmla="*/ 3624079 w 4500921"/>
              <a:gd name="connsiteY7" fmla="*/ 1017088 h 3606731"/>
              <a:gd name="connsiteX8" fmla="*/ 1410207 w 4500921"/>
              <a:gd name="connsiteY8" fmla="*/ 1017088 h 3606731"/>
              <a:gd name="connsiteX9" fmla="*/ 538889 w 4500921"/>
              <a:gd name="connsiteY9" fmla="*/ 1888406 h 3606731"/>
              <a:gd name="connsiteX10" fmla="*/ 260593 w 4500921"/>
              <a:gd name="connsiteY10" fmla="*/ 3606731 h 3606731"/>
              <a:gd name="connsiteX11" fmla="*/ 188844 w 4500921"/>
              <a:gd name="connsiteY11" fmla="*/ 3596792 h 3606731"/>
              <a:gd name="connsiteX0" fmla="*/ 188844 w 4500921"/>
              <a:gd name="connsiteY0" fmla="*/ 3596792 h 3606731"/>
              <a:gd name="connsiteX1" fmla="*/ 0 w 4500921"/>
              <a:gd name="connsiteY1" fmla="*/ 1888406 h 3606731"/>
              <a:gd name="connsiteX2" fmla="*/ 1410207 w 4500921"/>
              <a:gd name="connsiteY2" fmla="*/ 478199 h 3606731"/>
              <a:gd name="connsiteX3" fmla="*/ 3624079 w 4500921"/>
              <a:gd name="connsiteY3" fmla="*/ 478199 h 3606731"/>
              <a:gd name="connsiteX4" fmla="*/ 3624079 w 4500921"/>
              <a:gd name="connsiteY4" fmla="*/ 0 h 3606731"/>
              <a:gd name="connsiteX5" fmla="*/ 4500921 w 4500921"/>
              <a:gd name="connsiteY5" fmla="*/ 747644 h 3606731"/>
              <a:gd name="connsiteX6" fmla="*/ 3624079 w 4500921"/>
              <a:gd name="connsiteY6" fmla="*/ 1495287 h 3606731"/>
              <a:gd name="connsiteX7" fmla="*/ 3624079 w 4500921"/>
              <a:gd name="connsiteY7" fmla="*/ 1017088 h 3606731"/>
              <a:gd name="connsiteX8" fmla="*/ 1410207 w 4500921"/>
              <a:gd name="connsiteY8" fmla="*/ 1017088 h 3606731"/>
              <a:gd name="connsiteX9" fmla="*/ 538889 w 4500921"/>
              <a:gd name="connsiteY9" fmla="*/ 1888406 h 3606731"/>
              <a:gd name="connsiteX10" fmla="*/ 300350 w 4500921"/>
              <a:gd name="connsiteY10" fmla="*/ 3606731 h 3606731"/>
              <a:gd name="connsiteX11" fmla="*/ 188844 w 4500921"/>
              <a:gd name="connsiteY11" fmla="*/ 3596792 h 3606731"/>
              <a:gd name="connsiteX0" fmla="*/ 188844 w 4500921"/>
              <a:gd name="connsiteY0" fmla="*/ 3596792 h 3606731"/>
              <a:gd name="connsiteX1" fmla="*/ 0 w 4500921"/>
              <a:gd name="connsiteY1" fmla="*/ 1888406 h 3606731"/>
              <a:gd name="connsiteX2" fmla="*/ 1410207 w 4500921"/>
              <a:gd name="connsiteY2" fmla="*/ 478199 h 3606731"/>
              <a:gd name="connsiteX3" fmla="*/ 3624079 w 4500921"/>
              <a:gd name="connsiteY3" fmla="*/ 478199 h 3606731"/>
              <a:gd name="connsiteX4" fmla="*/ 3624079 w 4500921"/>
              <a:gd name="connsiteY4" fmla="*/ 0 h 3606731"/>
              <a:gd name="connsiteX5" fmla="*/ 4500921 w 4500921"/>
              <a:gd name="connsiteY5" fmla="*/ 747644 h 3606731"/>
              <a:gd name="connsiteX6" fmla="*/ 3624079 w 4500921"/>
              <a:gd name="connsiteY6" fmla="*/ 1495287 h 3606731"/>
              <a:gd name="connsiteX7" fmla="*/ 3624079 w 4500921"/>
              <a:gd name="connsiteY7" fmla="*/ 1017088 h 3606731"/>
              <a:gd name="connsiteX8" fmla="*/ 1410207 w 4500921"/>
              <a:gd name="connsiteY8" fmla="*/ 1017088 h 3606731"/>
              <a:gd name="connsiteX9" fmla="*/ 538889 w 4500921"/>
              <a:gd name="connsiteY9" fmla="*/ 1888406 h 3606731"/>
              <a:gd name="connsiteX10" fmla="*/ 250654 w 4500921"/>
              <a:gd name="connsiteY10" fmla="*/ 3606731 h 3606731"/>
              <a:gd name="connsiteX11" fmla="*/ 188844 w 4500921"/>
              <a:gd name="connsiteY11" fmla="*/ 3596792 h 3606731"/>
              <a:gd name="connsiteX0" fmla="*/ 129209 w 4441286"/>
              <a:gd name="connsiteY0" fmla="*/ 3596792 h 3606731"/>
              <a:gd name="connsiteX1" fmla="*/ 0 w 4441286"/>
              <a:gd name="connsiteY1" fmla="*/ 1898345 h 3606731"/>
              <a:gd name="connsiteX2" fmla="*/ 1350572 w 4441286"/>
              <a:gd name="connsiteY2" fmla="*/ 478199 h 3606731"/>
              <a:gd name="connsiteX3" fmla="*/ 3564444 w 4441286"/>
              <a:gd name="connsiteY3" fmla="*/ 478199 h 3606731"/>
              <a:gd name="connsiteX4" fmla="*/ 3564444 w 4441286"/>
              <a:gd name="connsiteY4" fmla="*/ 0 h 3606731"/>
              <a:gd name="connsiteX5" fmla="*/ 4441286 w 4441286"/>
              <a:gd name="connsiteY5" fmla="*/ 747644 h 3606731"/>
              <a:gd name="connsiteX6" fmla="*/ 3564444 w 4441286"/>
              <a:gd name="connsiteY6" fmla="*/ 1495287 h 3606731"/>
              <a:gd name="connsiteX7" fmla="*/ 3564444 w 4441286"/>
              <a:gd name="connsiteY7" fmla="*/ 1017088 h 3606731"/>
              <a:gd name="connsiteX8" fmla="*/ 1350572 w 4441286"/>
              <a:gd name="connsiteY8" fmla="*/ 1017088 h 3606731"/>
              <a:gd name="connsiteX9" fmla="*/ 479254 w 4441286"/>
              <a:gd name="connsiteY9" fmla="*/ 1888406 h 3606731"/>
              <a:gd name="connsiteX10" fmla="*/ 191019 w 4441286"/>
              <a:gd name="connsiteY10" fmla="*/ 3606731 h 3606731"/>
              <a:gd name="connsiteX11" fmla="*/ 129209 w 4441286"/>
              <a:gd name="connsiteY11" fmla="*/ 3596792 h 3606731"/>
              <a:gd name="connsiteX0" fmla="*/ 129209 w 4441286"/>
              <a:gd name="connsiteY0" fmla="*/ 3596792 h 3606731"/>
              <a:gd name="connsiteX1" fmla="*/ 0 w 4441286"/>
              <a:gd name="connsiteY1" fmla="*/ 1898345 h 3606731"/>
              <a:gd name="connsiteX2" fmla="*/ 1350572 w 4441286"/>
              <a:gd name="connsiteY2" fmla="*/ 478199 h 3606731"/>
              <a:gd name="connsiteX3" fmla="*/ 3564444 w 4441286"/>
              <a:gd name="connsiteY3" fmla="*/ 478199 h 3606731"/>
              <a:gd name="connsiteX4" fmla="*/ 3564444 w 4441286"/>
              <a:gd name="connsiteY4" fmla="*/ 0 h 3606731"/>
              <a:gd name="connsiteX5" fmla="*/ 4441286 w 4441286"/>
              <a:gd name="connsiteY5" fmla="*/ 747644 h 3606731"/>
              <a:gd name="connsiteX6" fmla="*/ 3564444 w 4441286"/>
              <a:gd name="connsiteY6" fmla="*/ 1495287 h 3606731"/>
              <a:gd name="connsiteX7" fmla="*/ 3564444 w 4441286"/>
              <a:gd name="connsiteY7" fmla="*/ 1017088 h 3606731"/>
              <a:gd name="connsiteX8" fmla="*/ 1350572 w 4441286"/>
              <a:gd name="connsiteY8" fmla="*/ 1017088 h 3606731"/>
              <a:gd name="connsiteX9" fmla="*/ 419619 w 4441286"/>
              <a:gd name="connsiteY9" fmla="*/ 1898347 h 3606731"/>
              <a:gd name="connsiteX10" fmla="*/ 191019 w 4441286"/>
              <a:gd name="connsiteY10" fmla="*/ 3606731 h 3606731"/>
              <a:gd name="connsiteX11" fmla="*/ 129209 w 4441286"/>
              <a:gd name="connsiteY11" fmla="*/ 3596792 h 3606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441286" h="3606731">
                <a:moveTo>
                  <a:pt x="129209" y="3596792"/>
                </a:moveTo>
                <a:lnTo>
                  <a:pt x="0" y="1898345"/>
                </a:lnTo>
                <a:cubicBezTo>
                  <a:pt x="0" y="1119509"/>
                  <a:pt x="571736" y="478199"/>
                  <a:pt x="1350572" y="478199"/>
                </a:cubicBezTo>
                <a:lnTo>
                  <a:pt x="3564444" y="478199"/>
                </a:lnTo>
                <a:lnTo>
                  <a:pt x="3564444" y="0"/>
                </a:lnTo>
                <a:lnTo>
                  <a:pt x="4441286" y="747644"/>
                </a:lnTo>
                <a:lnTo>
                  <a:pt x="3564444" y="1495287"/>
                </a:lnTo>
                <a:lnTo>
                  <a:pt x="3564444" y="1017088"/>
                </a:lnTo>
                <a:lnTo>
                  <a:pt x="1350572" y="1017088"/>
                </a:lnTo>
                <a:cubicBezTo>
                  <a:pt x="869356" y="1017088"/>
                  <a:pt x="419619" y="1417131"/>
                  <a:pt x="419619" y="1898347"/>
                </a:cubicBezTo>
                <a:lnTo>
                  <a:pt x="191019" y="3606731"/>
                </a:lnTo>
                <a:lnTo>
                  <a:pt x="129209" y="3596792"/>
                </a:lnTo>
                <a:close/>
              </a:path>
            </a:pathLst>
          </a:custGeom>
          <a:gradFill flip="none" rotWithShape="1">
            <a:gsLst>
              <a:gs pos="0">
                <a:schemeClr val="tx2">
                  <a:lumMod val="75000"/>
                </a:schemeClr>
              </a:gs>
              <a:gs pos="82000">
                <a:srgbClr val="85C2FF"/>
              </a:gs>
              <a:gs pos="100000">
                <a:srgbClr val="C4D6EB"/>
              </a:gs>
              <a:gs pos="100000">
                <a:srgbClr val="FFEBFA"/>
              </a:gs>
            </a:gsLst>
            <a:lin ang="9000000" scaled="0"/>
            <a:tileRect/>
          </a:gradFill>
          <a:ln>
            <a:gradFill>
              <a:gsLst>
                <a:gs pos="0">
                  <a:schemeClr val="tx2">
                    <a:lumMod val="75000"/>
                  </a:schemeClr>
                </a:gs>
                <a:gs pos="82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90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109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2004</TotalTime>
  <Words>152</Words>
  <Application>Microsoft Office PowerPoint</Application>
  <PresentationFormat>On-screen Show (4:3)</PresentationFormat>
  <Paragraphs>68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Adam Klatzkin</dc:creator>
  <cp:lastModifiedBy>Adam Klatzkin</cp:lastModifiedBy>
  <cp:revision>61</cp:revision>
  <dcterms:created xsi:type="dcterms:W3CDTF">2012-03-06T16:34:32Z</dcterms:created>
  <dcterms:modified xsi:type="dcterms:W3CDTF">2012-03-11T12:27:30Z</dcterms:modified>
</cp:coreProperties>
</file>