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59" r:id="rId2"/>
    <p:sldId id="302" r:id="rId3"/>
    <p:sldId id="360" r:id="rId4"/>
    <p:sldId id="364" r:id="rId5"/>
    <p:sldId id="365" r:id="rId6"/>
    <p:sldId id="341" r:id="rId7"/>
    <p:sldId id="366" r:id="rId8"/>
    <p:sldId id="347" r:id="rId9"/>
    <p:sldId id="320" r:id="rId10"/>
    <p:sldId id="308" r:id="rId11"/>
    <p:sldId id="322" r:id="rId12"/>
    <p:sldId id="317" r:id="rId13"/>
    <p:sldId id="362" r:id="rId14"/>
    <p:sldId id="368" r:id="rId15"/>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389626" algn="l" rtl="0" fontAlgn="base">
      <a:spcBef>
        <a:spcPct val="0"/>
      </a:spcBef>
      <a:spcAft>
        <a:spcPct val="0"/>
      </a:spcAft>
      <a:defRPr kern="1200">
        <a:solidFill>
          <a:schemeClr val="tx1"/>
        </a:solidFill>
        <a:latin typeface="Arial" charset="0"/>
        <a:ea typeface="+mn-ea"/>
        <a:cs typeface="+mn-cs"/>
      </a:defRPr>
    </a:lvl2pPr>
    <a:lvl3pPr marL="779252" algn="l" rtl="0" fontAlgn="base">
      <a:spcBef>
        <a:spcPct val="0"/>
      </a:spcBef>
      <a:spcAft>
        <a:spcPct val="0"/>
      </a:spcAft>
      <a:defRPr kern="1200">
        <a:solidFill>
          <a:schemeClr val="tx1"/>
        </a:solidFill>
        <a:latin typeface="Arial" charset="0"/>
        <a:ea typeface="+mn-ea"/>
        <a:cs typeface="+mn-cs"/>
      </a:defRPr>
    </a:lvl3pPr>
    <a:lvl4pPr marL="1168878" algn="l" rtl="0" fontAlgn="base">
      <a:spcBef>
        <a:spcPct val="0"/>
      </a:spcBef>
      <a:spcAft>
        <a:spcPct val="0"/>
      </a:spcAft>
      <a:defRPr kern="1200">
        <a:solidFill>
          <a:schemeClr val="tx1"/>
        </a:solidFill>
        <a:latin typeface="Arial" charset="0"/>
        <a:ea typeface="+mn-ea"/>
        <a:cs typeface="+mn-cs"/>
      </a:defRPr>
    </a:lvl4pPr>
    <a:lvl5pPr marL="1558503" algn="l" rtl="0" fontAlgn="base">
      <a:spcBef>
        <a:spcPct val="0"/>
      </a:spcBef>
      <a:spcAft>
        <a:spcPct val="0"/>
      </a:spcAft>
      <a:defRPr kern="1200">
        <a:solidFill>
          <a:schemeClr val="tx1"/>
        </a:solidFill>
        <a:latin typeface="Arial" charset="0"/>
        <a:ea typeface="+mn-ea"/>
        <a:cs typeface="+mn-cs"/>
      </a:defRPr>
    </a:lvl5pPr>
    <a:lvl6pPr marL="1948129" algn="l" defTabSz="779252" rtl="0" eaLnBrk="1" latinLnBrk="0" hangingPunct="1">
      <a:defRPr kern="1200">
        <a:solidFill>
          <a:schemeClr val="tx1"/>
        </a:solidFill>
        <a:latin typeface="Arial" charset="0"/>
        <a:ea typeface="+mn-ea"/>
        <a:cs typeface="+mn-cs"/>
      </a:defRPr>
    </a:lvl6pPr>
    <a:lvl7pPr marL="2337755" algn="l" defTabSz="779252" rtl="0" eaLnBrk="1" latinLnBrk="0" hangingPunct="1">
      <a:defRPr kern="1200">
        <a:solidFill>
          <a:schemeClr val="tx1"/>
        </a:solidFill>
        <a:latin typeface="Arial" charset="0"/>
        <a:ea typeface="+mn-ea"/>
        <a:cs typeface="+mn-cs"/>
      </a:defRPr>
    </a:lvl7pPr>
    <a:lvl8pPr marL="2727381" algn="l" defTabSz="779252" rtl="0" eaLnBrk="1" latinLnBrk="0" hangingPunct="1">
      <a:defRPr kern="1200">
        <a:solidFill>
          <a:schemeClr val="tx1"/>
        </a:solidFill>
        <a:latin typeface="Arial" charset="0"/>
        <a:ea typeface="+mn-ea"/>
        <a:cs typeface="+mn-cs"/>
      </a:defRPr>
    </a:lvl8pPr>
    <a:lvl9pPr marL="3117007" algn="l" defTabSz="779252"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432D8856-B10F-496D-95F7-1D25EDEF6459}">
          <p14:sldIdLst>
            <p14:sldId id="359"/>
            <p14:sldId id="302"/>
            <p14:sldId id="360"/>
            <p14:sldId id="364"/>
            <p14:sldId id="365"/>
            <p14:sldId id="341"/>
            <p14:sldId id="366"/>
            <p14:sldId id="347"/>
            <p14:sldId id="320"/>
            <p14:sldId id="308"/>
            <p14:sldId id="322"/>
            <p14:sldId id="317"/>
            <p14:sldId id="362"/>
            <p14:sldId id="368"/>
          </p14:sldIdLst>
        </p14:section>
        <p14:section name="Untitled Section" id="{7EF5B17C-4AEA-4850-9FEA-FA95AAEED23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4F6B"/>
    <a:srgbClr val="1482DF"/>
    <a:srgbClr val="14C0DF"/>
    <a:srgbClr val="BD272D"/>
    <a:srgbClr val="F7931E"/>
    <a:srgbClr val="FF9900"/>
    <a:srgbClr val="FAF476"/>
    <a:srgbClr val="FCF8A6"/>
    <a:srgbClr val="FAF472"/>
    <a:srgbClr val="FCFC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94" autoAdjust="0"/>
    <p:restoredTop sz="94660"/>
  </p:normalViewPr>
  <p:slideViewPr>
    <p:cSldViewPr>
      <p:cViewPr>
        <p:scale>
          <a:sx n="90" d="100"/>
          <a:sy n="90" d="100"/>
        </p:scale>
        <p:origin x="-2328" y="-660"/>
      </p:cViewPr>
      <p:guideLst>
        <p:guide orient="horz" pos="2160"/>
        <p:guide pos="2880"/>
      </p:guideLst>
    </p:cSldViewPr>
  </p:slideViewPr>
  <p:notesTextViewPr>
    <p:cViewPr>
      <p:scale>
        <a:sx n="1" d="1"/>
        <a:sy n="1" d="1"/>
      </p:scale>
      <p:origin x="0" y="0"/>
    </p:cViewPr>
  </p:notesTextViewPr>
  <p:sorterViewPr>
    <p:cViewPr>
      <p:scale>
        <a:sx n="100" d="100"/>
        <a:sy n="100" d="100"/>
      </p:scale>
      <p:origin x="0" y="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37" cy="512304"/>
          </a:xfrm>
          <a:prstGeom prst="rect">
            <a:avLst/>
          </a:prstGeom>
        </p:spPr>
        <p:txBody>
          <a:bodyPr vert="horz" lIns="94752" tIns="47376" rIns="94752" bIns="47376" rtlCol="0"/>
          <a:lstStyle>
            <a:lvl1pPr algn="l">
              <a:defRPr sz="1200"/>
            </a:lvl1pPr>
          </a:lstStyle>
          <a:p>
            <a:endParaRPr lang="en-AU"/>
          </a:p>
        </p:txBody>
      </p:sp>
      <p:sp>
        <p:nvSpPr>
          <p:cNvPr id="3" name="Date Placeholder 2"/>
          <p:cNvSpPr>
            <a:spLocks noGrp="1"/>
          </p:cNvSpPr>
          <p:nvPr>
            <p:ph type="dt" idx="1"/>
          </p:nvPr>
        </p:nvSpPr>
        <p:spPr>
          <a:xfrm>
            <a:off x="4020508" y="0"/>
            <a:ext cx="3077137" cy="512304"/>
          </a:xfrm>
          <a:prstGeom prst="rect">
            <a:avLst/>
          </a:prstGeom>
        </p:spPr>
        <p:txBody>
          <a:bodyPr vert="horz" lIns="94752" tIns="47376" rIns="94752" bIns="47376" rtlCol="0"/>
          <a:lstStyle>
            <a:lvl1pPr algn="r">
              <a:defRPr sz="1200"/>
            </a:lvl1pPr>
          </a:lstStyle>
          <a:p>
            <a:fld id="{B18204F1-B727-4498-A6CE-BE0F47A64EFA}" type="datetimeFigureOut">
              <a:rPr lang="en-AU" smtClean="0"/>
              <a:t>15/06/2012</a:t>
            </a:fld>
            <a:endParaRPr lang="en-AU"/>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52" tIns="47376" rIns="94752" bIns="47376" rtlCol="0" anchor="ctr"/>
          <a:lstStyle/>
          <a:p>
            <a:endParaRPr lang="en-AU"/>
          </a:p>
        </p:txBody>
      </p:sp>
      <p:sp>
        <p:nvSpPr>
          <p:cNvPr id="5" name="Notes Placeholder 4"/>
          <p:cNvSpPr>
            <a:spLocks noGrp="1"/>
          </p:cNvSpPr>
          <p:nvPr>
            <p:ph type="body" sz="quarter" idx="3"/>
          </p:nvPr>
        </p:nvSpPr>
        <p:spPr>
          <a:xfrm>
            <a:off x="709601" y="4861157"/>
            <a:ext cx="5680103" cy="4605821"/>
          </a:xfrm>
          <a:prstGeom prst="rect">
            <a:avLst/>
          </a:prstGeom>
        </p:spPr>
        <p:txBody>
          <a:bodyPr vert="horz" lIns="94752" tIns="47376" rIns="94752" bIns="4737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720675"/>
            <a:ext cx="3077137" cy="512303"/>
          </a:xfrm>
          <a:prstGeom prst="rect">
            <a:avLst/>
          </a:prstGeom>
        </p:spPr>
        <p:txBody>
          <a:bodyPr vert="horz" lIns="94752" tIns="47376" rIns="94752" bIns="47376" rtlCol="0" anchor="b"/>
          <a:lstStyle>
            <a:lvl1pPr algn="l">
              <a:defRPr sz="1200"/>
            </a:lvl1pPr>
          </a:lstStyle>
          <a:p>
            <a:endParaRPr lang="en-AU"/>
          </a:p>
        </p:txBody>
      </p:sp>
      <p:sp>
        <p:nvSpPr>
          <p:cNvPr id="7" name="Slide Number Placeholder 6"/>
          <p:cNvSpPr>
            <a:spLocks noGrp="1"/>
          </p:cNvSpPr>
          <p:nvPr>
            <p:ph type="sldNum" sz="quarter" idx="5"/>
          </p:nvPr>
        </p:nvSpPr>
        <p:spPr>
          <a:xfrm>
            <a:off x="4020508" y="9720675"/>
            <a:ext cx="3077137" cy="512303"/>
          </a:xfrm>
          <a:prstGeom prst="rect">
            <a:avLst/>
          </a:prstGeom>
        </p:spPr>
        <p:txBody>
          <a:bodyPr vert="horz" lIns="94752" tIns="47376" rIns="94752" bIns="47376" rtlCol="0" anchor="b"/>
          <a:lstStyle>
            <a:lvl1pPr algn="r">
              <a:defRPr sz="1200"/>
            </a:lvl1pPr>
          </a:lstStyle>
          <a:p>
            <a:fld id="{A591AF1B-BC30-4116-A67E-FF28E165B8F6}" type="slidenum">
              <a:rPr lang="en-AU" smtClean="0"/>
              <a:t>‹#›</a:t>
            </a:fld>
            <a:endParaRPr lang="en-AU"/>
          </a:p>
        </p:txBody>
      </p:sp>
    </p:spTree>
    <p:extLst>
      <p:ext uri="{BB962C8B-B14F-4D97-AF65-F5344CB8AC3E}">
        <p14:creationId xmlns:p14="http://schemas.microsoft.com/office/powerpoint/2010/main" val="573101921"/>
      </p:ext>
    </p:extLst>
  </p:cSld>
  <p:clrMap bg1="lt1" tx1="dk1" bg2="lt2" tx2="dk2" accent1="accent1" accent2="accent2" accent3="accent3" accent4="accent4" accent5="accent5" accent6="accent6" hlink="hlink" folHlink="folHlink"/>
  <p:notesStyle>
    <a:lvl1pPr marL="0" algn="l" defTabSz="779252" rtl="0" eaLnBrk="1" latinLnBrk="0" hangingPunct="1">
      <a:defRPr sz="1000" kern="1200">
        <a:solidFill>
          <a:schemeClr val="tx1"/>
        </a:solidFill>
        <a:latin typeface="+mn-lt"/>
        <a:ea typeface="+mn-ea"/>
        <a:cs typeface="+mn-cs"/>
      </a:defRPr>
    </a:lvl1pPr>
    <a:lvl2pPr marL="389626" algn="l" defTabSz="779252" rtl="0" eaLnBrk="1" latinLnBrk="0" hangingPunct="1">
      <a:defRPr sz="1000" kern="1200">
        <a:solidFill>
          <a:schemeClr val="tx1"/>
        </a:solidFill>
        <a:latin typeface="+mn-lt"/>
        <a:ea typeface="+mn-ea"/>
        <a:cs typeface="+mn-cs"/>
      </a:defRPr>
    </a:lvl2pPr>
    <a:lvl3pPr marL="779252" algn="l" defTabSz="779252" rtl="0" eaLnBrk="1" latinLnBrk="0" hangingPunct="1">
      <a:defRPr sz="1000" kern="1200">
        <a:solidFill>
          <a:schemeClr val="tx1"/>
        </a:solidFill>
        <a:latin typeface="+mn-lt"/>
        <a:ea typeface="+mn-ea"/>
        <a:cs typeface="+mn-cs"/>
      </a:defRPr>
    </a:lvl3pPr>
    <a:lvl4pPr marL="1168878" algn="l" defTabSz="779252" rtl="0" eaLnBrk="1" latinLnBrk="0" hangingPunct="1">
      <a:defRPr sz="1000" kern="1200">
        <a:solidFill>
          <a:schemeClr val="tx1"/>
        </a:solidFill>
        <a:latin typeface="+mn-lt"/>
        <a:ea typeface="+mn-ea"/>
        <a:cs typeface="+mn-cs"/>
      </a:defRPr>
    </a:lvl4pPr>
    <a:lvl5pPr marL="1558503" algn="l" defTabSz="779252" rtl="0" eaLnBrk="1" latinLnBrk="0" hangingPunct="1">
      <a:defRPr sz="1000" kern="1200">
        <a:solidFill>
          <a:schemeClr val="tx1"/>
        </a:solidFill>
        <a:latin typeface="+mn-lt"/>
        <a:ea typeface="+mn-ea"/>
        <a:cs typeface="+mn-cs"/>
      </a:defRPr>
    </a:lvl5pPr>
    <a:lvl6pPr marL="1948129" algn="l" defTabSz="779252" rtl="0" eaLnBrk="1" latinLnBrk="0" hangingPunct="1">
      <a:defRPr sz="1000" kern="1200">
        <a:solidFill>
          <a:schemeClr val="tx1"/>
        </a:solidFill>
        <a:latin typeface="+mn-lt"/>
        <a:ea typeface="+mn-ea"/>
        <a:cs typeface="+mn-cs"/>
      </a:defRPr>
    </a:lvl6pPr>
    <a:lvl7pPr marL="2337755" algn="l" defTabSz="779252" rtl="0" eaLnBrk="1" latinLnBrk="0" hangingPunct="1">
      <a:defRPr sz="1000" kern="1200">
        <a:solidFill>
          <a:schemeClr val="tx1"/>
        </a:solidFill>
        <a:latin typeface="+mn-lt"/>
        <a:ea typeface="+mn-ea"/>
        <a:cs typeface="+mn-cs"/>
      </a:defRPr>
    </a:lvl7pPr>
    <a:lvl8pPr marL="2727381" algn="l" defTabSz="779252" rtl="0" eaLnBrk="1" latinLnBrk="0" hangingPunct="1">
      <a:defRPr sz="1000" kern="1200">
        <a:solidFill>
          <a:schemeClr val="tx1"/>
        </a:solidFill>
        <a:latin typeface="+mn-lt"/>
        <a:ea typeface="+mn-ea"/>
        <a:cs typeface="+mn-cs"/>
      </a:defRPr>
    </a:lvl8pPr>
    <a:lvl9pPr marL="3117007" algn="l" defTabSz="779252"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591AF1B-BC30-4116-A67E-FF28E165B8F6}" type="slidenum">
              <a:rPr lang="en-AU" smtClean="0"/>
              <a:t>11</a:t>
            </a:fld>
            <a:endParaRPr lang="en-AU"/>
          </a:p>
        </p:txBody>
      </p:sp>
    </p:spTree>
    <p:extLst>
      <p:ext uri="{BB962C8B-B14F-4D97-AF65-F5344CB8AC3E}">
        <p14:creationId xmlns:p14="http://schemas.microsoft.com/office/powerpoint/2010/main" val="1869165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21856CE8-4E6B-4C56-B6CE-10C081C87981}" type="datetime1">
              <a:rPr lang="en-AU" smtClean="0"/>
              <a:t>15/06/2012</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F21BB2E1-26CA-43FC-8529-85F46E8D08A0}"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35AE57ED-B367-46FC-8199-7B38F1726C32}" type="datetime1">
              <a:rPr lang="en-AU" smtClean="0"/>
              <a:t>15/06/2012</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01BBEB3-707E-4A8F-9D5E-7C84C141C2EA}"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43"/>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613A78A8-E1B7-4B79-917E-CE371F1EEA06}" type="datetime1">
              <a:rPr lang="en-AU" smtClean="0"/>
              <a:t>15/06/2012</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E7F15614-AE0D-4A85-B49F-55BBB01485AC}"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598E2005-87F2-4733-B7F5-72A1E5FB11E1}" type="datetime1">
              <a:rPr lang="en-AU" smtClean="0"/>
              <a:t>15/06/2012</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FF19A930-9396-480C-8240-3DB0B99ADCB6}"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34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700">
                <a:solidFill>
                  <a:schemeClr val="tx1">
                    <a:tint val="75000"/>
                  </a:schemeClr>
                </a:solidFill>
              </a:defRPr>
            </a:lvl1pPr>
            <a:lvl2pPr marL="389626" indent="0">
              <a:buNone/>
              <a:defRPr sz="1500">
                <a:solidFill>
                  <a:schemeClr val="tx1">
                    <a:tint val="75000"/>
                  </a:schemeClr>
                </a:solidFill>
              </a:defRPr>
            </a:lvl2pPr>
            <a:lvl3pPr marL="779252" indent="0">
              <a:buNone/>
              <a:defRPr sz="1400">
                <a:solidFill>
                  <a:schemeClr val="tx1">
                    <a:tint val="75000"/>
                  </a:schemeClr>
                </a:solidFill>
              </a:defRPr>
            </a:lvl3pPr>
            <a:lvl4pPr marL="1168878" indent="0">
              <a:buNone/>
              <a:defRPr sz="1200">
                <a:solidFill>
                  <a:schemeClr val="tx1">
                    <a:tint val="75000"/>
                  </a:schemeClr>
                </a:solidFill>
              </a:defRPr>
            </a:lvl4pPr>
            <a:lvl5pPr marL="1558503" indent="0">
              <a:buNone/>
              <a:defRPr sz="1200">
                <a:solidFill>
                  <a:schemeClr val="tx1">
                    <a:tint val="75000"/>
                  </a:schemeClr>
                </a:solidFill>
              </a:defRPr>
            </a:lvl5pPr>
            <a:lvl6pPr marL="1948129" indent="0">
              <a:buNone/>
              <a:defRPr sz="1200">
                <a:solidFill>
                  <a:schemeClr val="tx1">
                    <a:tint val="75000"/>
                  </a:schemeClr>
                </a:solidFill>
              </a:defRPr>
            </a:lvl6pPr>
            <a:lvl7pPr marL="2337755" indent="0">
              <a:buNone/>
              <a:defRPr sz="1200">
                <a:solidFill>
                  <a:schemeClr val="tx1">
                    <a:tint val="75000"/>
                  </a:schemeClr>
                </a:solidFill>
              </a:defRPr>
            </a:lvl7pPr>
            <a:lvl8pPr marL="2727381" indent="0">
              <a:buNone/>
              <a:defRPr sz="1200">
                <a:solidFill>
                  <a:schemeClr val="tx1">
                    <a:tint val="75000"/>
                  </a:schemeClr>
                </a:solidFill>
              </a:defRPr>
            </a:lvl8pPr>
            <a:lvl9pPr marL="3117007"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42D788-59A1-4F5F-8037-D0F583AFBA21}" type="datetime1">
              <a:rPr lang="en-AU" smtClean="0"/>
              <a:t>15/06/2012</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64484199-F77D-43BA-B98B-F1FE7582D3C9}"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3"/>
            <a:ext cx="4038600" cy="4525963"/>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3"/>
            <a:ext cx="4038600" cy="4525963"/>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43840524-4B64-42D4-8FE8-043E4256671D}" type="datetime1">
              <a:rPr lang="en-AU" smtClean="0"/>
              <a:t>15/06/2012</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29CBF963-1A6B-4261-9D1A-031DFB105803}"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5"/>
            <a:ext cx="4040188" cy="639763"/>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9" y="1535115"/>
            <a:ext cx="4041775" cy="639763"/>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E70F6E27-D68D-40CC-ACE5-22A2773F17D4}" type="datetime1">
              <a:rPr lang="en-AU" smtClean="0"/>
              <a:t>15/06/2012</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7E0DC0E3-353A-4E09-8E5D-638714ADBB2C}"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E821E686-8E2A-4516-9F93-54733B70716E}" type="datetime1">
              <a:rPr lang="en-AU" smtClean="0"/>
              <a:t>15/06/2012</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8434FF8B-9953-4B39-8C82-F6597EE87682}"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D111E33-55A2-49B6-A572-97A38D2307E5}" type="datetime1">
              <a:rPr lang="en-AU" smtClean="0"/>
              <a:t>15/06/2012</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6EDF6256-7E0E-48E4-B250-A844A7FAC42A}" type="slidenum">
              <a:rPr lang="en-AU"/>
              <a:pPr>
                <a:defRPr/>
              </a:pPr>
              <a:t>‹#›</a:t>
            </a:fld>
            <a:endParaRPr lang="en-AU"/>
          </a:p>
        </p:txBody>
      </p:sp>
      <p:sp>
        <p:nvSpPr>
          <p:cNvPr id="5" name="Rectangle 4"/>
          <p:cNvSpPr/>
          <p:nvPr userDrawn="1"/>
        </p:nvSpPr>
        <p:spPr>
          <a:xfrm>
            <a:off x="467544" y="0"/>
            <a:ext cx="2592288" cy="332656"/>
          </a:xfrm>
          <a:prstGeom prst="rect">
            <a:avLst/>
          </a:prstGeom>
          <a:solidFill>
            <a:srgbClr val="14C0DF"/>
          </a:solidFill>
          <a:ln>
            <a:noFill/>
          </a:ln>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AU"/>
          </a:p>
        </p:txBody>
      </p:sp>
      <p:sp>
        <p:nvSpPr>
          <p:cNvPr id="6" name="Rectangle 5"/>
          <p:cNvSpPr/>
          <p:nvPr userDrawn="1"/>
        </p:nvSpPr>
        <p:spPr>
          <a:xfrm>
            <a:off x="3059832" y="-3885"/>
            <a:ext cx="6084168" cy="332656"/>
          </a:xfrm>
          <a:prstGeom prst="rect">
            <a:avLst/>
          </a:prstGeom>
          <a:solidFill>
            <a:srgbClr val="4F4F6B"/>
          </a:solidFill>
          <a:ln>
            <a:noFill/>
          </a:ln>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AU">
              <a:solidFill>
                <a:schemeClr val="tx1">
                  <a:lumMod val="65000"/>
                  <a:lumOff val="35000"/>
                </a:schemeClr>
              </a:solidFill>
            </a:endParaRPr>
          </a:p>
        </p:txBody>
      </p:sp>
      <p:sp>
        <p:nvSpPr>
          <p:cNvPr id="7" name="Rectangle 6"/>
          <p:cNvSpPr/>
          <p:nvPr userDrawn="1"/>
        </p:nvSpPr>
        <p:spPr>
          <a:xfrm>
            <a:off x="5364088" y="6710101"/>
            <a:ext cx="3779912" cy="147900"/>
          </a:xfrm>
          <a:prstGeom prst="rect">
            <a:avLst/>
          </a:prstGeom>
          <a:solidFill>
            <a:srgbClr val="1482DF"/>
          </a:solidFill>
          <a:ln>
            <a:noFill/>
          </a:ln>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AU"/>
          </a:p>
        </p:txBody>
      </p:sp>
      <p:pic>
        <p:nvPicPr>
          <p:cNvPr id="8" name="Picture 4" descr="C:\Users\Stephen\Documents\FSM GROUP WORK\MTR\LOGOS &amp; ART\mr-tax-refund-logo-blue.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64088" y="6091767"/>
            <a:ext cx="2016224" cy="5291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64024"/>
          <a:stretch/>
        </p:blipFill>
        <p:spPr bwMode="auto">
          <a:xfrm>
            <a:off x="5556895" y="401617"/>
            <a:ext cx="1697149" cy="44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Group 9"/>
          <p:cNvGrpSpPr/>
          <p:nvPr userDrawn="1"/>
        </p:nvGrpSpPr>
        <p:grpSpPr>
          <a:xfrm>
            <a:off x="7254044" y="166328"/>
            <a:ext cx="864096" cy="864096"/>
            <a:chOff x="2615951" y="1599951"/>
            <a:chExt cx="864096" cy="864096"/>
          </a:xfrm>
          <a:scene3d>
            <a:camera prst="orthographicFront"/>
            <a:lightRig rig="threePt" dir="t">
              <a:rot lat="0" lon="0" rev="7500000"/>
            </a:lightRig>
          </a:scene3d>
        </p:grpSpPr>
        <p:sp>
          <p:nvSpPr>
            <p:cNvPr id="11" name="Oval 10"/>
            <p:cNvSpPr/>
            <p:nvPr/>
          </p:nvSpPr>
          <p:spPr>
            <a:xfrm flipH="1">
              <a:off x="2615951" y="1599951"/>
              <a:ext cx="864096" cy="864096"/>
            </a:xfrm>
            <a:prstGeom prst="ellipse">
              <a:avLst/>
            </a:prstGeom>
            <a:solidFill>
              <a:schemeClr val="bg1"/>
            </a:solidFill>
            <a:sp3d prstMaterial="plastic">
              <a:bevelT w="127000" h="25400" prst="relaxedInset"/>
            </a:sp3d>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sp>
        <p:sp>
          <p:nvSpPr>
            <p:cNvPr id="12" name="Oval 4"/>
            <p:cNvSpPr/>
            <p:nvPr/>
          </p:nvSpPr>
          <p:spPr>
            <a:xfrm>
              <a:off x="2742495" y="1726495"/>
              <a:ext cx="611008" cy="6110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AU" sz="1500" kern="1200" dirty="0" smtClean="0">
                  <a:solidFill>
                    <a:schemeClr val="tx1"/>
                  </a:solidFill>
                  <a:latin typeface="Franklin Gothic Heavy" pitchFamily="34" charset="0"/>
                </a:rPr>
                <a:t>Media Kit</a:t>
              </a:r>
              <a:endParaRPr lang="en-AU" sz="1500" kern="1200" dirty="0">
                <a:solidFill>
                  <a:schemeClr val="tx1"/>
                </a:solidFill>
                <a:latin typeface="Franklin Gothic Heavy" pitchFamily="34" charset="0"/>
              </a:endParaRPr>
            </a:p>
          </p:txBody>
        </p:sp>
      </p:gr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1"/>
            <a:ext cx="3008313" cy="1162051"/>
          </a:xfrm>
        </p:spPr>
        <p:txBody>
          <a:bodyPr anchor="b"/>
          <a:lstStyle>
            <a:lvl1pPr algn="l">
              <a:defRPr sz="1700" b="1"/>
            </a:lvl1pPr>
          </a:lstStyle>
          <a:p>
            <a:r>
              <a:rPr lang="en-US" smtClean="0"/>
              <a:t>Click to edit Master title style</a:t>
            </a:r>
            <a:endParaRPr lang="en-AU"/>
          </a:p>
        </p:txBody>
      </p:sp>
      <p:sp>
        <p:nvSpPr>
          <p:cNvPr id="3" name="Content Placeholder 2"/>
          <p:cNvSpPr>
            <a:spLocks noGrp="1"/>
          </p:cNvSpPr>
          <p:nvPr>
            <p:ph idx="1"/>
          </p:nvPr>
        </p:nvSpPr>
        <p:spPr>
          <a:xfrm>
            <a:off x="3575051" y="273055"/>
            <a:ext cx="5111750" cy="5853113"/>
          </a:xfrm>
        </p:spPr>
        <p:txBody>
          <a:bodyPr/>
          <a:lstStyle>
            <a:lvl1pPr>
              <a:defRPr sz="27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3" y="1435103"/>
            <a:ext cx="3008313" cy="4691063"/>
          </a:xfrm>
        </p:spPr>
        <p:txBody>
          <a:bodyPr/>
          <a:lstStyle>
            <a:lvl1pPr marL="0" indent="0">
              <a:buNone/>
              <a:defRPr sz="1200"/>
            </a:lvl1pPr>
            <a:lvl2pPr marL="389626" indent="0">
              <a:buNone/>
              <a:defRPr sz="1000"/>
            </a:lvl2pPr>
            <a:lvl3pPr marL="779252" indent="0">
              <a:buNone/>
              <a:defRPr sz="900"/>
            </a:lvl3pPr>
            <a:lvl4pPr marL="1168878" indent="0">
              <a:buNone/>
              <a:defRPr sz="800"/>
            </a:lvl4pPr>
            <a:lvl5pPr marL="1558503" indent="0">
              <a:buNone/>
              <a:defRPr sz="800"/>
            </a:lvl5pPr>
            <a:lvl6pPr marL="1948129" indent="0">
              <a:buNone/>
              <a:defRPr sz="800"/>
            </a:lvl6pPr>
            <a:lvl7pPr marL="2337755" indent="0">
              <a:buNone/>
              <a:defRPr sz="800"/>
            </a:lvl7pPr>
            <a:lvl8pPr marL="2727381" indent="0">
              <a:buNone/>
              <a:defRPr sz="800"/>
            </a:lvl8pPr>
            <a:lvl9pPr marL="3117007"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56A7B5-D785-435F-9D7D-0ADF43349F10}" type="datetime1">
              <a:rPr lang="en-AU" smtClean="0"/>
              <a:t>15/06/2012</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A08E788D-F857-44CA-8686-6229976FC0F1}"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7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700"/>
            </a:lvl1pPr>
            <a:lvl2pPr marL="389626" indent="0">
              <a:buNone/>
              <a:defRPr sz="2400"/>
            </a:lvl2pPr>
            <a:lvl3pPr marL="779252" indent="0">
              <a:buNone/>
              <a:defRPr sz="2000"/>
            </a:lvl3pPr>
            <a:lvl4pPr marL="1168878" indent="0">
              <a:buNone/>
              <a:defRPr sz="1700"/>
            </a:lvl4pPr>
            <a:lvl5pPr marL="1558503" indent="0">
              <a:buNone/>
              <a:defRPr sz="1700"/>
            </a:lvl5pPr>
            <a:lvl6pPr marL="1948129" indent="0">
              <a:buNone/>
              <a:defRPr sz="1700"/>
            </a:lvl6pPr>
            <a:lvl7pPr marL="2337755" indent="0">
              <a:buNone/>
              <a:defRPr sz="1700"/>
            </a:lvl7pPr>
            <a:lvl8pPr marL="2727381" indent="0">
              <a:buNone/>
              <a:defRPr sz="1700"/>
            </a:lvl8pPr>
            <a:lvl9pPr marL="3117007" indent="0">
              <a:buNone/>
              <a:defRPr sz="1700"/>
            </a:lvl9pPr>
          </a:lstStyle>
          <a:p>
            <a:pPr lvl="0"/>
            <a:endParaRPr lang="en-AU" noProof="0"/>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200"/>
            </a:lvl1pPr>
            <a:lvl2pPr marL="389626" indent="0">
              <a:buNone/>
              <a:defRPr sz="1000"/>
            </a:lvl2pPr>
            <a:lvl3pPr marL="779252" indent="0">
              <a:buNone/>
              <a:defRPr sz="900"/>
            </a:lvl3pPr>
            <a:lvl4pPr marL="1168878" indent="0">
              <a:buNone/>
              <a:defRPr sz="800"/>
            </a:lvl4pPr>
            <a:lvl5pPr marL="1558503" indent="0">
              <a:buNone/>
              <a:defRPr sz="800"/>
            </a:lvl5pPr>
            <a:lvl6pPr marL="1948129" indent="0">
              <a:buNone/>
              <a:defRPr sz="800"/>
            </a:lvl6pPr>
            <a:lvl7pPr marL="2337755" indent="0">
              <a:buNone/>
              <a:defRPr sz="800"/>
            </a:lvl7pPr>
            <a:lvl8pPr marL="2727381" indent="0">
              <a:buNone/>
              <a:defRPr sz="800"/>
            </a:lvl8pPr>
            <a:lvl9pPr marL="3117007"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CEACC7-19A4-4F4D-9E05-3E68D2A23214}" type="datetime1">
              <a:rPr lang="en-AU" smtClean="0"/>
              <a:t>15/06/2012</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882D0F82-6DF4-4EC1-964B-0D7EF46733FF}"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9"/>
            <a:ext cx="8229600" cy="1143000"/>
          </a:xfrm>
          <a:prstGeom prst="rect">
            <a:avLst/>
          </a:prstGeom>
          <a:noFill/>
          <a:ln w="9525">
            <a:noFill/>
            <a:miter lim="800000"/>
            <a:headEnd/>
            <a:tailEnd/>
          </a:ln>
        </p:spPr>
        <p:txBody>
          <a:bodyPr vert="horz" wrap="square" lIns="77925" tIns="38963" rIns="77925" bIns="38963"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5"/>
            <a:ext cx="2133600" cy="365125"/>
          </a:xfrm>
          <a:prstGeom prst="rect">
            <a:avLst/>
          </a:prstGeom>
        </p:spPr>
        <p:txBody>
          <a:bodyPr vert="horz" lIns="77925" tIns="38963" rIns="77925" bIns="38963" rtlCol="0" anchor="ctr"/>
          <a:lstStyle>
            <a:lvl1pPr algn="l" fontAlgn="auto">
              <a:spcBef>
                <a:spcPts val="0"/>
              </a:spcBef>
              <a:spcAft>
                <a:spcPts val="0"/>
              </a:spcAft>
              <a:defRPr sz="1000">
                <a:solidFill>
                  <a:schemeClr val="tx1">
                    <a:tint val="75000"/>
                  </a:schemeClr>
                </a:solidFill>
                <a:latin typeface="+mn-lt"/>
              </a:defRPr>
            </a:lvl1pPr>
          </a:lstStyle>
          <a:p>
            <a:pPr>
              <a:defRPr/>
            </a:pPr>
            <a:fld id="{9DD42DA3-139A-49B3-8062-C43B3142813F}" type="datetime1">
              <a:rPr lang="en-AU" smtClean="0"/>
              <a:t>15/06/2012</a:t>
            </a:fld>
            <a:endParaRPr lang="en-AU"/>
          </a:p>
        </p:txBody>
      </p:sp>
      <p:sp>
        <p:nvSpPr>
          <p:cNvPr id="5" name="Footer Placeholder 4"/>
          <p:cNvSpPr>
            <a:spLocks noGrp="1"/>
          </p:cNvSpPr>
          <p:nvPr>
            <p:ph type="ftr" sz="quarter" idx="3"/>
          </p:nvPr>
        </p:nvSpPr>
        <p:spPr>
          <a:xfrm>
            <a:off x="3124200" y="6356355"/>
            <a:ext cx="2895600" cy="365125"/>
          </a:xfrm>
          <a:prstGeom prst="rect">
            <a:avLst/>
          </a:prstGeom>
        </p:spPr>
        <p:txBody>
          <a:bodyPr vert="horz" lIns="77925" tIns="38963" rIns="77925" bIns="38963" rtlCol="0" anchor="ctr"/>
          <a:lstStyle>
            <a:lvl1pPr algn="ctr" fontAlgn="auto">
              <a:spcBef>
                <a:spcPts val="0"/>
              </a:spcBef>
              <a:spcAft>
                <a:spcPts val="0"/>
              </a:spcAft>
              <a:defRPr sz="1000">
                <a:solidFill>
                  <a:schemeClr val="tx1">
                    <a:tint val="75000"/>
                  </a:schemeClr>
                </a:solidFill>
                <a:latin typeface="+mn-lt"/>
              </a:defRPr>
            </a:lvl1pPr>
          </a:lstStyle>
          <a:p>
            <a:pPr>
              <a:defRPr/>
            </a:pPr>
            <a:endParaRPr lang="en-AU"/>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77925" tIns="38963" rIns="77925" bIns="38963" rtlCol="0" anchor="ctr"/>
          <a:lstStyle>
            <a:lvl1pPr algn="r" fontAlgn="auto">
              <a:spcBef>
                <a:spcPts val="0"/>
              </a:spcBef>
              <a:spcAft>
                <a:spcPts val="0"/>
              </a:spcAft>
              <a:defRPr sz="1000">
                <a:solidFill>
                  <a:schemeClr val="tx1">
                    <a:tint val="75000"/>
                  </a:schemeClr>
                </a:solidFill>
                <a:latin typeface="+mn-lt"/>
              </a:defRPr>
            </a:lvl1pPr>
          </a:lstStyle>
          <a:p>
            <a:pPr>
              <a:defRPr/>
            </a:pPr>
            <a:fld id="{59F49C02-B7CC-45EB-A781-D1383EE3EAB1}"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700" kern="1200">
          <a:solidFill>
            <a:schemeClr val="tx1"/>
          </a:solidFill>
          <a:latin typeface="+mj-lt"/>
          <a:ea typeface="+mj-ea"/>
          <a:cs typeface="+mj-cs"/>
        </a:defRPr>
      </a:lvl1pPr>
      <a:lvl2pPr algn="ctr" rtl="0" eaLnBrk="0" fontAlgn="base" hangingPunct="0">
        <a:spcBef>
          <a:spcPct val="0"/>
        </a:spcBef>
        <a:spcAft>
          <a:spcPct val="0"/>
        </a:spcAft>
        <a:defRPr sz="3700">
          <a:solidFill>
            <a:schemeClr val="tx1"/>
          </a:solidFill>
          <a:latin typeface="Calibri" pitchFamily="34" charset="0"/>
        </a:defRPr>
      </a:lvl2pPr>
      <a:lvl3pPr algn="ctr" rtl="0" eaLnBrk="0" fontAlgn="base" hangingPunct="0">
        <a:spcBef>
          <a:spcPct val="0"/>
        </a:spcBef>
        <a:spcAft>
          <a:spcPct val="0"/>
        </a:spcAft>
        <a:defRPr sz="3700">
          <a:solidFill>
            <a:schemeClr val="tx1"/>
          </a:solidFill>
          <a:latin typeface="Calibri" pitchFamily="34" charset="0"/>
        </a:defRPr>
      </a:lvl3pPr>
      <a:lvl4pPr algn="ctr" rtl="0" eaLnBrk="0" fontAlgn="base" hangingPunct="0">
        <a:spcBef>
          <a:spcPct val="0"/>
        </a:spcBef>
        <a:spcAft>
          <a:spcPct val="0"/>
        </a:spcAft>
        <a:defRPr sz="3700">
          <a:solidFill>
            <a:schemeClr val="tx1"/>
          </a:solidFill>
          <a:latin typeface="Calibri" pitchFamily="34" charset="0"/>
        </a:defRPr>
      </a:lvl4pPr>
      <a:lvl5pPr algn="ctr" rtl="0" eaLnBrk="0" fontAlgn="base" hangingPunct="0">
        <a:spcBef>
          <a:spcPct val="0"/>
        </a:spcBef>
        <a:spcAft>
          <a:spcPct val="0"/>
        </a:spcAft>
        <a:defRPr sz="3700">
          <a:solidFill>
            <a:schemeClr val="tx1"/>
          </a:solidFill>
          <a:latin typeface="Calibri" pitchFamily="34" charset="0"/>
        </a:defRPr>
      </a:lvl5pPr>
      <a:lvl6pPr marL="389626" algn="ctr" rtl="0" fontAlgn="base">
        <a:spcBef>
          <a:spcPct val="0"/>
        </a:spcBef>
        <a:spcAft>
          <a:spcPct val="0"/>
        </a:spcAft>
        <a:defRPr sz="3700">
          <a:solidFill>
            <a:schemeClr val="tx1"/>
          </a:solidFill>
          <a:latin typeface="Calibri" pitchFamily="34" charset="0"/>
        </a:defRPr>
      </a:lvl6pPr>
      <a:lvl7pPr marL="779252" algn="ctr" rtl="0" fontAlgn="base">
        <a:spcBef>
          <a:spcPct val="0"/>
        </a:spcBef>
        <a:spcAft>
          <a:spcPct val="0"/>
        </a:spcAft>
        <a:defRPr sz="3700">
          <a:solidFill>
            <a:schemeClr val="tx1"/>
          </a:solidFill>
          <a:latin typeface="Calibri" pitchFamily="34" charset="0"/>
        </a:defRPr>
      </a:lvl7pPr>
      <a:lvl8pPr marL="1168878" algn="ctr" rtl="0" fontAlgn="base">
        <a:spcBef>
          <a:spcPct val="0"/>
        </a:spcBef>
        <a:spcAft>
          <a:spcPct val="0"/>
        </a:spcAft>
        <a:defRPr sz="3700">
          <a:solidFill>
            <a:schemeClr val="tx1"/>
          </a:solidFill>
          <a:latin typeface="Calibri" pitchFamily="34" charset="0"/>
        </a:defRPr>
      </a:lvl8pPr>
      <a:lvl9pPr marL="1558503" algn="ctr" rtl="0" fontAlgn="base">
        <a:spcBef>
          <a:spcPct val="0"/>
        </a:spcBef>
        <a:spcAft>
          <a:spcPct val="0"/>
        </a:spcAft>
        <a:defRPr sz="3700">
          <a:solidFill>
            <a:schemeClr val="tx1"/>
          </a:solidFill>
          <a:latin typeface="Calibri" pitchFamily="34" charset="0"/>
        </a:defRPr>
      </a:lvl9pPr>
    </p:titleStyle>
    <p:bodyStyle>
      <a:lvl1pPr marL="292219" indent="-292219" algn="l" rtl="0" eaLnBrk="0" fontAlgn="base" hangingPunct="0">
        <a:spcBef>
          <a:spcPct val="20000"/>
        </a:spcBef>
        <a:spcAft>
          <a:spcPct val="0"/>
        </a:spcAft>
        <a:buFont typeface="Arial" charset="0"/>
        <a:buChar char="•"/>
        <a:defRPr sz="2700" kern="1200">
          <a:solidFill>
            <a:schemeClr val="tx1"/>
          </a:solidFill>
          <a:latin typeface="+mn-lt"/>
          <a:ea typeface="+mn-ea"/>
          <a:cs typeface="+mn-cs"/>
        </a:defRPr>
      </a:lvl1pPr>
      <a:lvl2pPr marL="633142" indent="-243516"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974065" indent="-19481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363690" indent="-194813" algn="l" rtl="0" eaLnBrk="0" fontAlgn="base" hangingPunct="0">
        <a:spcBef>
          <a:spcPct val="20000"/>
        </a:spcBef>
        <a:spcAft>
          <a:spcPct val="0"/>
        </a:spcAft>
        <a:buFont typeface="Arial" charset="0"/>
        <a:buChar char="–"/>
        <a:defRPr sz="1700" kern="1200">
          <a:solidFill>
            <a:schemeClr val="tx1"/>
          </a:solidFill>
          <a:latin typeface="+mn-lt"/>
          <a:ea typeface="+mn-ea"/>
          <a:cs typeface="+mn-cs"/>
        </a:defRPr>
      </a:lvl4pPr>
      <a:lvl5pPr marL="1753316" indent="-194813" algn="l" rtl="0" eaLnBrk="0" fontAlgn="base" hangingPunct="0">
        <a:spcBef>
          <a:spcPct val="20000"/>
        </a:spcBef>
        <a:spcAft>
          <a:spcPct val="0"/>
        </a:spcAft>
        <a:buFont typeface="Arial" charset="0"/>
        <a:buChar char="»"/>
        <a:defRPr sz="1700" kern="1200">
          <a:solidFill>
            <a:schemeClr val="tx1"/>
          </a:solidFill>
          <a:latin typeface="+mn-lt"/>
          <a:ea typeface="+mn-ea"/>
          <a:cs typeface="+mn-cs"/>
        </a:defRPr>
      </a:lvl5pPr>
      <a:lvl6pPr marL="2142942"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32568"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22194"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1182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hyperlink" Target="http://www.mrtaxrefund.com.au/" TargetMode="External"/><Relationship Id="rId7" Type="http://schemas.openxmlformats.org/officeDocument/2006/relationships/hyperlink" Target="http://www.twitter.com/mrtaxrefund" TargetMode="External"/><Relationship Id="rId2" Type="http://schemas.openxmlformats.org/officeDocument/2006/relationships/hyperlink" Target="mailto:stephen.burns@mrtaxrefund.com.au" TargetMode="External"/><Relationship Id="rId1" Type="http://schemas.openxmlformats.org/officeDocument/2006/relationships/slideLayout" Target="../slideLayouts/slideLayout7.xml"/><Relationship Id="rId6" Type="http://schemas.openxmlformats.org/officeDocument/2006/relationships/hyperlink" Target="http://www.facebook.com/mrtaxrefund" TargetMode="External"/><Relationship Id="rId5" Type="http://schemas.openxmlformats.org/officeDocument/2006/relationships/hyperlink" Target="http://www.mrtaxrefund.com.au/about-us.php" TargetMode="External"/><Relationship Id="rId4" Type="http://schemas.openxmlformats.org/officeDocument/2006/relationships/hyperlink" Target="http://www.youtube.com/MrTaxRefundAustrali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9566"/>
            <a:ext cx="9180512" cy="286250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PlusSansPro-Xbold" pitchFamily="50" charset="0"/>
            </a:endParaRPr>
          </a:p>
        </p:txBody>
      </p:sp>
      <p:sp>
        <p:nvSpPr>
          <p:cNvPr id="2" name="Title 1"/>
          <p:cNvSpPr>
            <a:spLocks noGrp="1"/>
          </p:cNvSpPr>
          <p:nvPr>
            <p:ph type="ctrTitle"/>
          </p:nvPr>
        </p:nvSpPr>
        <p:spPr>
          <a:xfrm>
            <a:off x="467544" y="662831"/>
            <a:ext cx="4392488" cy="1470025"/>
          </a:xfrm>
        </p:spPr>
        <p:txBody>
          <a:bodyPr>
            <a:noAutofit/>
          </a:bodyPr>
          <a:lstStyle/>
          <a:p>
            <a:pPr algn="l"/>
            <a:r>
              <a:rPr lang="en-AU" sz="4400" b="1" dirty="0" smtClean="0">
                <a:solidFill>
                  <a:schemeClr val="bg1"/>
                </a:solidFill>
                <a:latin typeface="Arial" pitchFamily="34" charset="0"/>
                <a:cs typeface="Arial" pitchFamily="34" charset="0"/>
              </a:rPr>
              <a:t>Australia, why wait for your refund?</a:t>
            </a:r>
            <a:endParaRPr lang="en-AU" sz="4400" b="1"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467544" y="3284984"/>
            <a:ext cx="8136904" cy="1720157"/>
          </a:xfrm>
        </p:spPr>
        <p:txBody>
          <a:bodyPr>
            <a:noAutofit/>
          </a:bodyPr>
          <a:lstStyle/>
          <a:p>
            <a:pPr algn="l">
              <a:spcBef>
                <a:spcPts val="0"/>
              </a:spcBef>
            </a:pPr>
            <a:r>
              <a:rPr lang="en-AU" sz="4400" b="1" dirty="0" smtClean="0">
                <a:solidFill>
                  <a:srgbClr val="4F4F6B"/>
                </a:solidFill>
                <a:latin typeface="Arial" pitchFamily="34" charset="0"/>
                <a:cs typeface="Arial" pitchFamily="34" charset="0"/>
              </a:rPr>
              <a:t>mrtaxrefund.com.au</a:t>
            </a:r>
          </a:p>
          <a:p>
            <a:pPr algn="l">
              <a:spcBef>
                <a:spcPts val="0"/>
              </a:spcBef>
            </a:pPr>
            <a:r>
              <a:rPr lang="en-AU" sz="4400" b="1" dirty="0" smtClean="0">
                <a:solidFill>
                  <a:srgbClr val="4F4F6B"/>
                </a:solidFill>
                <a:latin typeface="Arial" pitchFamily="34" charset="0"/>
                <a:cs typeface="Arial" pitchFamily="34" charset="0"/>
              </a:rPr>
              <a:t>1300 829 227</a:t>
            </a:r>
          </a:p>
        </p:txBody>
      </p:sp>
      <p:grpSp>
        <p:nvGrpSpPr>
          <p:cNvPr id="15" name="Group 14"/>
          <p:cNvGrpSpPr/>
          <p:nvPr/>
        </p:nvGrpSpPr>
        <p:grpSpPr>
          <a:xfrm>
            <a:off x="5081952" y="1008272"/>
            <a:ext cx="1296144" cy="1296144"/>
            <a:chOff x="2615951" y="1599951"/>
            <a:chExt cx="864096" cy="864096"/>
          </a:xfrm>
          <a:solidFill>
            <a:schemeClr val="bg1"/>
          </a:solidFill>
          <a:scene3d>
            <a:camera prst="orthographicFront"/>
            <a:lightRig rig="threePt" dir="t">
              <a:rot lat="0" lon="0" rev="7500000"/>
            </a:lightRig>
          </a:scene3d>
        </p:grpSpPr>
        <p:sp>
          <p:nvSpPr>
            <p:cNvPr id="16" name="Oval 15"/>
            <p:cNvSpPr/>
            <p:nvPr/>
          </p:nvSpPr>
          <p:spPr>
            <a:xfrm flipH="1">
              <a:off x="2615951" y="1599951"/>
              <a:ext cx="864096" cy="864096"/>
            </a:xfrm>
            <a:prstGeom prst="ellipse">
              <a:avLst/>
            </a:prstGeom>
            <a:grpFill/>
            <a:sp3d prstMaterial="plastic">
              <a:bevelT w="127000" h="25400" prst="relaxedInset"/>
            </a:sp3d>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sp>
        <p:sp>
          <p:nvSpPr>
            <p:cNvPr id="17" name="Oval 4"/>
            <p:cNvSpPr/>
            <p:nvPr/>
          </p:nvSpPr>
          <p:spPr>
            <a:xfrm>
              <a:off x="2742495" y="1726495"/>
              <a:ext cx="611008" cy="6110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AU" kern="1200" dirty="0" smtClean="0">
                  <a:solidFill>
                    <a:schemeClr val="tx1"/>
                  </a:solidFill>
                  <a:latin typeface="Franklin Gothic Heavy" pitchFamily="34" charset="0"/>
                </a:rPr>
                <a:t>Media Kit</a:t>
              </a:r>
              <a:endParaRPr lang="en-AU" kern="1200" dirty="0">
                <a:solidFill>
                  <a:schemeClr val="tx1"/>
                </a:solidFill>
                <a:latin typeface="Franklin Gothic Heavy" pitchFamily="34" charset="0"/>
              </a:endParaRPr>
            </a:p>
          </p:txBody>
        </p:sp>
      </p:grpSp>
      <p:pic>
        <p:nvPicPr>
          <p:cNvPr id="1029" name="Picture 5" descr="Z:\Mr Tax Refund and TAXFA\LOGOS &amp; ART\Characters\mr-tax-refund-man BLU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620688"/>
            <a:ext cx="3078400" cy="499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239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16833"/>
            <a:ext cx="8676456" cy="20882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AU">
              <a:solidFill>
                <a:srgbClr val="FF9900"/>
              </a:solidFill>
            </a:endParaRPr>
          </a:p>
        </p:txBody>
      </p:sp>
      <p:sp>
        <p:nvSpPr>
          <p:cNvPr id="11" name="Subtitle 2"/>
          <p:cNvSpPr txBox="1">
            <a:spLocks/>
          </p:cNvSpPr>
          <p:nvPr/>
        </p:nvSpPr>
        <p:spPr bwMode="auto">
          <a:xfrm>
            <a:off x="323530" y="692696"/>
            <a:ext cx="4248470" cy="1152128"/>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409"/>
              </a:lnSpc>
              <a:spcBef>
                <a:spcPts val="0"/>
              </a:spcBef>
            </a:pPr>
            <a:r>
              <a:rPr lang="en-AU" sz="3700" b="1" dirty="0" smtClean="0">
                <a:solidFill>
                  <a:schemeClr val="tx1">
                    <a:lumMod val="65000"/>
                    <a:lumOff val="35000"/>
                  </a:schemeClr>
                </a:solidFill>
                <a:latin typeface="Hamburg Serial Heavy" pitchFamily="50" charset="0"/>
              </a:rPr>
              <a:t>demand</a:t>
            </a:r>
            <a:endParaRPr lang="en-AU" sz="3700" b="1" dirty="0">
              <a:solidFill>
                <a:srgbClr val="D4D030"/>
              </a:solidFill>
              <a:latin typeface="Hamburg Serial Heavy" pitchFamily="50" charset="0"/>
            </a:endParaRPr>
          </a:p>
        </p:txBody>
      </p:sp>
      <p:sp>
        <p:nvSpPr>
          <p:cNvPr id="9" name="Slide Number Placeholder 8"/>
          <p:cNvSpPr>
            <a:spLocks noGrp="1"/>
          </p:cNvSpPr>
          <p:nvPr>
            <p:ph type="sldNum" sz="quarter" idx="12"/>
          </p:nvPr>
        </p:nvSpPr>
        <p:spPr/>
        <p:txBody>
          <a:bodyPr/>
          <a:lstStyle/>
          <a:p>
            <a:pPr>
              <a:defRPr/>
            </a:pPr>
            <a:fld id="{F21BB2E1-26CA-43FC-8529-85F46E8D08A0}" type="slidenum">
              <a:rPr lang="en-AU" smtClean="0"/>
              <a:pPr>
                <a:defRPr/>
              </a:pPr>
              <a:t>10</a:t>
            </a:fld>
            <a:endParaRPr lang="en-AU" dirty="0"/>
          </a:p>
        </p:txBody>
      </p:sp>
      <p:sp>
        <p:nvSpPr>
          <p:cNvPr id="10" name="TextBox 9"/>
          <p:cNvSpPr txBox="1"/>
          <p:nvPr/>
        </p:nvSpPr>
        <p:spPr>
          <a:xfrm>
            <a:off x="323530" y="4253605"/>
            <a:ext cx="6205106" cy="1263627"/>
          </a:xfrm>
          <a:prstGeom prst="rect">
            <a:avLst/>
          </a:prstGeom>
          <a:noFill/>
        </p:spPr>
        <p:txBody>
          <a:bodyPr wrap="square" lIns="77925" tIns="38963" rIns="77925" bIns="38963" rtlCol="0">
            <a:spAutoFit/>
          </a:bodyPr>
          <a:lstStyle/>
          <a:p>
            <a:r>
              <a:rPr lang="en-AU" sz="1100" dirty="0">
                <a:solidFill>
                  <a:schemeClr val="tx1">
                    <a:lumMod val="75000"/>
                    <a:lumOff val="25000"/>
                  </a:schemeClr>
                </a:solidFill>
                <a:latin typeface="Candara" pitchFamily="34" charset="0"/>
              </a:rPr>
              <a:t>In the US, instant tax refunds (or Rapid Anticipating Loans as they are known there) are very popular among low to medium socio-demographic consumer groups. Notably, in the 2008/9 tax season almost 1 in 3 H&amp;R Block customers opted for the instant tax refund. In annual reports, H&amp;R Block management stated that the introduction of this valued service contributed a very large increase in overall customers since introduction</a:t>
            </a:r>
            <a:r>
              <a:rPr lang="en-AU" sz="1100" dirty="0" smtClean="0">
                <a:solidFill>
                  <a:schemeClr val="tx1">
                    <a:lumMod val="75000"/>
                    <a:lumOff val="25000"/>
                  </a:schemeClr>
                </a:solidFill>
                <a:latin typeface="Candara" pitchFamily="34" charset="0"/>
              </a:rPr>
              <a:t>.</a:t>
            </a:r>
          </a:p>
          <a:p>
            <a:endParaRPr lang="en-AU" sz="1100" dirty="0">
              <a:latin typeface="Candara" pitchFamily="34" charset="0"/>
            </a:endParaRPr>
          </a:p>
          <a:p>
            <a:r>
              <a:rPr lang="en-AU" sz="1100" dirty="0" smtClean="0">
                <a:solidFill>
                  <a:schemeClr val="tx1">
                    <a:lumMod val="50000"/>
                    <a:lumOff val="50000"/>
                  </a:schemeClr>
                </a:solidFill>
                <a:latin typeface="Candara" pitchFamily="34" charset="0"/>
              </a:rPr>
              <a:t>Source: H&amp;R Block Annual Report , </a:t>
            </a:r>
            <a:r>
              <a:rPr lang="en-AU" sz="1100" dirty="0">
                <a:solidFill>
                  <a:schemeClr val="tx1">
                    <a:lumMod val="50000"/>
                    <a:lumOff val="50000"/>
                  </a:schemeClr>
                </a:solidFill>
                <a:latin typeface="Candara" pitchFamily="34" charset="0"/>
              </a:rPr>
              <a:t>June 2009. </a:t>
            </a:r>
          </a:p>
        </p:txBody>
      </p:sp>
      <p:pic>
        <p:nvPicPr>
          <p:cNvPr id="14" name="Picture 4" descr="C:\Users\Stephen\Documents\FSM GROUP WORK\MTR\LOGOS &amp; ART\mr-tax-refund-logo-blue.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6091767"/>
            <a:ext cx="2016224" cy="5291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5364088" y="6710101"/>
            <a:ext cx="3779912" cy="147900"/>
          </a:xfrm>
          <a:prstGeom prst="rect">
            <a:avLst/>
          </a:prstGeom>
          <a:solidFill>
            <a:srgbClr val="1482DF"/>
          </a:solidFill>
          <a:ln>
            <a:noFill/>
          </a:ln>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AU"/>
          </a:p>
        </p:txBody>
      </p:sp>
      <p:sp>
        <p:nvSpPr>
          <p:cNvPr id="15" name="Subtitle 2"/>
          <p:cNvSpPr txBox="1">
            <a:spLocks/>
          </p:cNvSpPr>
          <p:nvPr/>
        </p:nvSpPr>
        <p:spPr bwMode="auto">
          <a:xfrm>
            <a:off x="323530" y="2276872"/>
            <a:ext cx="4248470" cy="1152128"/>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409"/>
              </a:lnSpc>
              <a:spcBef>
                <a:spcPts val="0"/>
              </a:spcBef>
            </a:pPr>
            <a:r>
              <a:rPr lang="en-AU" sz="3700" b="1" dirty="0" smtClean="0">
                <a:solidFill>
                  <a:schemeClr val="tx1">
                    <a:lumMod val="65000"/>
                    <a:lumOff val="35000"/>
                  </a:schemeClr>
                </a:solidFill>
                <a:latin typeface="Hamburg Serial Heavy" pitchFamily="50" charset="0"/>
              </a:rPr>
              <a:t>1 in 3 H&amp;R Block US clients opt for instant refunds</a:t>
            </a:r>
            <a:endParaRPr lang="en-AU" sz="3700" b="1" dirty="0">
              <a:solidFill>
                <a:schemeClr val="tx1">
                  <a:lumMod val="65000"/>
                  <a:lumOff val="35000"/>
                </a:schemeClr>
              </a:solidFill>
              <a:latin typeface="Hamburg Serial Heavy" pitchFamily="50" charset="0"/>
            </a:endParaRPr>
          </a:p>
          <a:p>
            <a:pPr algn="l" eaLnBrk="1" hangingPunct="1">
              <a:lnSpc>
                <a:spcPts val="3153"/>
              </a:lnSpc>
              <a:spcBef>
                <a:spcPts val="0"/>
              </a:spcBef>
            </a:pPr>
            <a:r>
              <a:rPr lang="en-AU" sz="1500" b="1" dirty="0">
                <a:solidFill>
                  <a:srgbClr val="D4D030"/>
                </a:solidFill>
                <a:latin typeface="Hamburg Serial Heavy" pitchFamily="50" charset="0"/>
              </a:rPr>
              <a:t> </a:t>
            </a:r>
            <a:r>
              <a:rPr lang="en-AU" sz="3700" b="1" dirty="0">
                <a:solidFill>
                  <a:srgbClr val="D4D030"/>
                </a:solidFill>
                <a:latin typeface="Hamburg Serial Heavy" pitchFamily="50" charset="0"/>
              </a:rPr>
              <a:t> </a:t>
            </a:r>
          </a:p>
        </p:txBody>
      </p:sp>
    </p:spTree>
    <p:extLst>
      <p:ext uri="{BB962C8B-B14F-4D97-AF65-F5344CB8AC3E}">
        <p14:creationId xmlns:p14="http://schemas.microsoft.com/office/powerpoint/2010/main" val="3214428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536" y="1124747"/>
            <a:ext cx="2808312" cy="2556288"/>
          </a:xfrm>
          <a:prstGeom prst="rect">
            <a:avLst/>
          </a:prstGeom>
          <a:noFill/>
        </p:spPr>
        <p:txBody>
          <a:bodyPr wrap="square" lIns="77925" tIns="38963" rIns="77925" bIns="38963" rtlCol="0">
            <a:spAutoFit/>
          </a:bodyPr>
          <a:lstStyle/>
          <a:p>
            <a:r>
              <a:rPr lang="en-AU" sz="1000" dirty="0">
                <a:solidFill>
                  <a:schemeClr val="tx1">
                    <a:lumMod val="75000"/>
                    <a:lumOff val="25000"/>
                  </a:schemeClr>
                </a:solidFill>
                <a:latin typeface="Candara" pitchFamily="34" charset="0"/>
              </a:rPr>
              <a:t>Mr Tax Refund will target male and female working taxpayers between 18 to 49 years old who earn between $18,000 to $60,000 pa. </a:t>
            </a:r>
            <a:endParaRPr lang="en-AU" sz="1000" dirty="0" smtClean="0">
              <a:solidFill>
                <a:schemeClr val="tx1">
                  <a:lumMod val="75000"/>
                  <a:lumOff val="25000"/>
                </a:schemeClr>
              </a:solidFill>
              <a:latin typeface="Candara" pitchFamily="34" charset="0"/>
            </a:endParaRPr>
          </a:p>
          <a:p>
            <a:endParaRPr lang="en-AU" sz="400" dirty="0">
              <a:solidFill>
                <a:schemeClr val="tx1">
                  <a:lumMod val="75000"/>
                  <a:lumOff val="25000"/>
                </a:schemeClr>
              </a:solidFill>
              <a:latin typeface="Candara" pitchFamily="34" charset="0"/>
            </a:endParaRPr>
          </a:p>
          <a:p>
            <a:r>
              <a:rPr lang="en-AU" sz="1000" dirty="0">
                <a:solidFill>
                  <a:schemeClr val="tx1">
                    <a:lumMod val="75000"/>
                    <a:lumOff val="25000"/>
                  </a:schemeClr>
                </a:solidFill>
                <a:latin typeface="Candara" pitchFamily="34" charset="0"/>
              </a:rPr>
              <a:t>Generally, the Company’s target market will want their tax returns prepared efficiently, </a:t>
            </a:r>
            <a:r>
              <a:rPr lang="en-AU" sz="1000" dirty="0" smtClean="0">
                <a:solidFill>
                  <a:schemeClr val="tx1">
                    <a:lumMod val="75000"/>
                    <a:lumOff val="25000"/>
                  </a:schemeClr>
                </a:solidFill>
                <a:latin typeface="Candara" pitchFamily="34" charset="0"/>
              </a:rPr>
              <a:t>at a convenient time that suits them </a:t>
            </a:r>
            <a:r>
              <a:rPr lang="en-AU" sz="1000" dirty="0">
                <a:solidFill>
                  <a:schemeClr val="tx1">
                    <a:lumMod val="75000"/>
                    <a:lumOff val="25000"/>
                  </a:schemeClr>
                </a:solidFill>
                <a:latin typeface="Candara" pitchFamily="34" charset="0"/>
              </a:rPr>
              <a:t>and in the first four months of the financial year.  </a:t>
            </a:r>
            <a:endParaRPr lang="en-AU" sz="1000" dirty="0" smtClean="0">
              <a:solidFill>
                <a:schemeClr val="tx1">
                  <a:lumMod val="75000"/>
                  <a:lumOff val="25000"/>
                </a:schemeClr>
              </a:solidFill>
              <a:latin typeface="Candara" pitchFamily="34" charset="0"/>
            </a:endParaRPr>
          </a:p>
          <a:p>
            <a:endParaRPr lang="en-AU" sz="400" dirty="0">
              <a:solidFill>
                <a:schemeClr val="tx1">
                  <a:lumMod val="75000"/>
                  <a:lumOff val="25000"/>
                </a:schemeClr>
              </a:solidFill>
              <a:latin typeface="Candara" pitchFamily="34" charset="0"/>
            </a:endParaRPr>
          </a:p>
          <a:p>
            <a:r>
              <a:rPr lang="en-AU" sz="1000" dirty="0" smtClean="0">
                <a:solidFill>
                  <a:schemeClr val="tx1">
                    <a:lumMod val="75000"/>
                    <a:lumOff val="25000"/>
                  </a:schemeClr>
                </a:solidFill>
                <a:latin typeface="Candara" pitchFamily="34" charset="0"/>
              </a:rPr>
              <a:t>A </a:t>
            </a:r>
            <a:r>
              <a:rPr lang="en-AU" sz="1000" dirty="0">
                <a:solidFill>
                  <a:schemeClr val="tx1">
                    <a:lumMod val="75000"/>
                    <a:lumOff val="25000"/>
                  </a:schemeClr>
                </a:solidFill>
                <a:latin typeface="Candara" pitchFamily="34" charset="0"/>
              </a:rPr>
              <a:t>large majority will prefer to have their fees deducted from their tax refund rather than paying the accountant up front. Experience and overseas trends have shown that this target demographic will be most likely to switch from their current tax agent due to the attractiveness of the instant refund option.</a:t>
            </a:r>
          </a:p>
          <a:p>
            <a:endParaRPr lang="en-AU" sz="1000" dirty="0">
              <a:solidFill>
                <a:schemeClr val="tx1">
                  <a:lumMod val="75000"/>
                  <a:lumOff val="25000"/>
                </a:schemeClr>
              </a:solidFill>
              <a:latin typeface="Candara" pitchFamily="34" charset="0"/>
            </a:endParaRPr>
          </a:p>
          <a:p>
            <a:endParaRPr lang="en-AU" sz="300" dirty="0">
              <a:latin typeface="Candara" pitchFamily="34" charset="0"/>
            </a:endParaRPr>
          </a:p>
        </p:txBody>
      </p:sp>
      <p:sp>
        <p:nvSpPr>
          <p:cNvPr id="3" name="Slide Number Placeholder 2"/>
          <p:cNvSpPr>
            <a:spLocks noGrp="1"/>
          </p:cNvSpPr>
          <p:nvPr>
            <p:ph type="sldNum" sz="quarter" idx="12"/>
          </p:nvPr>
        </p:nvSpPr>
        <p:spPr/>
        <p:txBody>
          <a:bodyPr/>
          <a:lstStyle/>
          <a:p>
            <a:pPr>
              <a:defRPr/>
            </a:pPr>
            <a:fld id="{6EDF6256-7E0E-48E4-B250-A844A7FAC42A}" type="slidenum">
              <a:rPr lang="en-AU" smtClean="0"/>
              <a:pPr>
                <a:defRPr/>
              </a:pPr>
              <a:t>11</a:t>
            </a:fld>
            <a:endParaRPr lang="en-AU" dirty="0"/>
          </a:p>
        </p:txBody>
      </p:sp>
      <p:pic>
        <p:nvPicPr>
          <p:cNvPr id="1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5" y="3717034"/>
            <a:ext cx="3920039" cy="1687550"/>
          </a:xfrm>
          <a:prstGeom prst="rect">
            <a:avLst/>
          </a:prstGeom>
          <a:solidFill>
            <a:srgbClr val="1482DF"/>
          </a:solidFill>
          <a:ln>
            <a:noFill/>
          </a:ln>
          <a:effectLst/>
        </p:spPr>
      </p:pic>
      <p:sp>
        <p:nvSpPr>
          <p:cNvPr id="16" name="Subtitle 2"/>
          <p:cNvSpPr txBox="1">
            <a:spLocks/>
          </p:cNvSpPr>
          <p:nvPr/>
        </p:nvSpPr>
        <p:spPr bwMode="auto">
          <a:xfrm>
            <a:off x="5220074" y="3789040"/>
            <a:ext cx="3886527" cy="161554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spcBef>
                <a:spcPts val="0"/>
              </a:spcBef>
              <a:spcAft>
                <a:spcPts val="0"/>
              </a:spcAft>
            </a:pPr>
            <a:r>
              <a:rPr lang="en-AU" sz="1200" b="1" i="1" dirty="0">
                <a:solidFill>
                  <a:schemeClr val="bg1"/>
                </a:solidFill>
                <a:latin typeface="Candara" pitchFamily="34" charset="0"/>
              </a:rPr>
              <a:t>The target market are the taxpayers of the future.  As Australia’s population ages, less workers are in the system to support the growing age pension. The tax office continues to focus on taxing workers as they earn their wages. Only at year end do they have an opportunity to get their refunds.  Mr Tax Refund will target this sector by offering a professional service in a way that suits them with the option of an instant refund.</a:t>
            </a:r>
          </a:p>
        </p:txBody>
      </p:sp>
      <p:sp>
        <p:nvSpPr>
          <p:cNvPr id="17" name="TextBox 16"/>
          <p:cNvSpPr txBox="1"/>
          <p:nvPr/>
        </p:nvSpPr>
        <p:spPr>
          <a:xfrm>
            <a:off x="467544" y="4306022"/>
            <a:ext cx="4114136" cy="509574"/>
          </a:xfrm>
          <a:prstGeom prst="rect">
            <a:avLst/>
          </a:prstGeom>
          <a:noFill/>
        </p:spPr>
        <p:txBody>
          <a:bodyPr wrap="square" lIns="77925" tIns="38963" rIns="77925" bIns="38963" rtlCol="0">
            <a:spAutoFit/>
          </a:bodyPr>
          <a:lstStyle/>
          <a:p>
            <a:r>
              <a:rPr lang="en-AU" sz="1400" b="1" dirty="0">
                <a:solidFill>
                  <a:schemeClr val="tx1">
                    <a:lumMod val="65000"/>
                    <a:lumOff val="35000"/>
                  </a:schemeClr>
                </a:solidFill>
                <a:latin typeface="Candara" pitchFamily="34" charset="0"/>
              </a:rPr>
              <a:t>EVERYDAY AUSTRALIANS SEEKING GOOD VALUE AND SERVICE</a:t>
            </a:r>
            <a:endParaRPr lang="en-AU" sz="1400" dirty="0">
              <a:solidFill>
                <a:schemeClr val="tx1">
                  <a:lumMod val="65000"/>
                  <a:lumOff val="35000"/>
                </a:schemeClr>
              </a:solidFill>
              <a:latin typeface="Candara" pitchFamily="34" charset="0"/>
            </a:endParaRPr>
          </a:p>
        </p:txBody>
      </p:sp>
      <p:sp>
        <p:nvSpPr>
          <p:cNvPr id="28" name="Subtitle 2"/>
          <p:cNvSpPr txBox="1">
            <a:spLocks/>
          </p:cNvSpPr>
          <p:nvPr/>
        </p:nvSpPr>
        <p:spPr bwMode="auto">
          <a:xfrm>
            <a:off x="467544" y="4039474"/>
            <a:ext cx="3707904" cy="57606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153"/>
              </a:lnSpc>
              <a:spcBef>
                <a:spcPts val="0"/>
              </a:spcBef>
            </a:pPr>
            <a:r>
              <a:rPr lang="en-AU" sz="1500" b="1" dirty="0" smtClean="0">
                <a:solidFill>
                  <a:srgbClr val="D4D030"/>
                </a:solidFill>
                <a:latin typeface="Hamburg Serial Heavy" pitchFamily="50" charset="0"/>
              </a:rPr>
              <a:t> </a:t>
            </a:r>
            <a:r>
              <a:rPr lang="en-AU" sz="3700" b="1" dirty="0" smtClean="0">
                <a:solidFill>
                  <a:srgbClr val="D4D030"/>
                </a:solidFill>
                <a:latin typeface="Hamburg Serial Heavy" pitchFamily="50" charset="0"/>
              </a:rPr>
              <a:t> </a:t>
            </a:r>
            <a:endParaRPr lang="en-AU" sz="3700" b="1" dirty="0">
              <a:solidFill>
                <a:srgbClr val="D4D030"/>
              </a:solidFill>
              <a:latin typeface="Hamburg Serial Heavy" pitchFamily="50" charset="0"/>
            </a:endParaRPr>
          </a:p>
        </p:txBody>
      </p:sp>
      <p:sp>
        <p:nvSpPr>
          <p:cNvPr id="18" name="Subtitle 2"/>
          <p:cNvSpPr txBox="1">
            <a:spLocks/>
          </p:cNvSpPr>
          <p:nvPr/>
        </p:nvSpPr>
        <p:spPr bwMode="auto">
          <a:xfrm>
            <a:off x="323528" y="548680"/>
            <a:ext cx="3707904" cy="57606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409"/>
              </a:lnSpc>
              <a:spcBef>
                <a:spcPts val="0"/>
              </a:spcBef>
            </a:pPr>
            <a:r>
              <a:rPr lang="en-AU" sz="3700" b="1" dirty="0">
                <a:solidFill>
                  <a:schemeClr val="tx1">
                    <a:lumMod val="65000"/>
                    <a:lumOff val="35000"/>
                  </a:schemeClr>
                </a:solidFill>
                <a:latin typeface="Hamburg Serial Heavy" pitchFamily="50" charset="0"/>
              </a:rPr>
              <a:t>clients</a:t>
            </a:r>
          </a:p>
        </p:txBody>
      </p:sp>
    </p:spTree>
    <p:extLst>
      <p:ext uri="{BB962C8B-B14F-4D97-AF65-F5344CB8AC3E}">
        <p14:creationId xmlns:p14="http://schemas.microsoft.com/office/powerpoint/2010/main" val="1763616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9512" y="1055631"/>
            <a:ext cx="2952328" cy="4095171"/>
          </a:xfrm>
          <a:prstGeom prst="rect">
            <a:avLst/>
          </a:prstGeom>
          <a:noFill/>
        </p:spPr>
        <p:txBody>
          <a:bodyPr wrap="square" lIns="77925" tIns="38963" rIns="77925" bIns="38963" rtlCol="0">
            <a:spAutoFit/>
          </a:bodyPr>
          <a:lstStyle/>
          <a:p>
            <a:endParaRPr lang="en-AU" sz="300" dirty="0">
              <a:solidFill>
                <a:schemeClr val="tx1">
                  <a:lumMod val="75000"/>
                  <a:lumOff val="25000"/>
                </a:schemeClr>
              </a:solidFill>
              <a:latin typeface="Candara" pitchFamily="34" charset="0"/>
            </a:endParaRPr>
          </a:p>
          <a:p>
            <a:r>
              <a:rPr lang="en-AU" sz="1000" dirty="0">
                <a:solidFill>
                  <a:schemeClr val="tx1">
                    <a:lumMod val="75000"/>
                    <a:lumOff val="25000"/>
                  </a:schemeClr>
                </a:solidFill>
                <a:latin typeface="Candara" pitchFamily="34" charset="0"/>
              </a:rPr>
              <a:t>mrtaxrefund.com.au features include: </a:t>
            </a:r>
          </a:p>
          <a:p>
            <a:endParaRPr lang="en-AU" sz="1000" dirty="0">
              <a:solidFill>
                <a:schemeClr val="tx1">
                  <a:lumMod val="75000"/>
                  <a:lumOff val="25000"/>
                </a:schemeClr>
              </a:solidFill>
              <a:latin typeface="Candara" pitchFamily="34" charset="0"/>
            </a:endParaRPr>
          </a:p>
          <a:p>
            <a:pPr marL="146110" indent="-146110">
              <a:buFont typeface="Arial" pitchFamily="34" charset="0"/>
              <a:buChar char="•"/>
            </a:pPr>
            <a:r>
              <a:rPr lang="en-AU" sz="1000" b="1" dirty="0" smtClean="0">
                <a:solidFill>
                  <a:schemeClr val="tx1">
                    <a:lumMod val="75000"/>
                    <a:lumOff val="25000"/>
                  </a:schemeClr>
                </a:solidFill>
                <a:latin typeface="Candara" pitchFamily="34" charset="0"/>
              </a:rPr>
              <a:t>Corporate video: </a:t>
            </a:r>
            <a:r>
              <a:rPr lang="en-AU" sz="1000" dirty="0">
                <a:solidFill>
                  <a:schemeClr val="tx1">
                    <a:lumMod val="75000"/>
                    <a:lumOff val="25000"/>
                  </a:schemeClr>
                </a:solidFill>
                <a:latin typeface="Candara" pitchFamily="34" charset="0"/>
              </a:rPr>
              <a:t>Customers can quickly and easily </a:t>
            </a:r>
            <a:r>
              <a:rPr lang="en-AU" sz="1000" dirty="0" smtClean="0">
                <a:solidFill>
                  <a:schemeClr val="tx1">
                    <a:lumMod val="75000"/>
                    <a:lumOff val="25000"/>
                  </a:schemeClr>
                </a:solidFill>
                <a:latin typeface="Candara" pitchFamily="34" charset="0"/>
              </a:rPr>
              <a:t>be made aware of our value proposition and how it works online via a soon to be produced corporate video.</a:t>
            </a:r>
          </a:p>
          <a:p>
            <a:endParaRPr lang="en-AU" sz="400" dirty="0">
              <a:latin typeface="Candara" pitchFamily="34" charset="0"/>
            </a:endParaRPr>
          </a:p>
          <a:p>
            <a:pPr marL="146110" indent="-146110">
              <a:buFont typeface="Arial" pitchFamily="34" charset="0"/>
              <a:buChar char="•"/>
            </a:pPr>
            <a:r>
              <a:rPr lang="en-AU" sz="1000" b="1" dirty="0">
                <a:solidFill>
                  <a:schemeClr val="tx1">
                    <a:lumMod val="75000"/>
                    <a:lumOff val="25000"/>
                  </a:schemeClr>
                </a:solidFill>
                <a:latin typeface="Candara" pitchFamily="34" charset="0"/>
              </a:rPr>
              <a:t>Multiple platforms: </a:t>
            </a:r>
            <a:r>
              <a:rPr lang="en-AU" sz="1000" dirty="0">
                <a:solidFill>
                  <a:schemeClr val="tx1">
                    <a:lumMod val="75000"/>
                    <a:lumOff val="25000"/>
                  </a:schemeClr>
                </a:solidFill>
                <a:latin typeface="Candara" pitchFamily="34" charset="0"/>
              </a:rPr>
              <a:t>Access mrtaxrefund.com.au across a wide variety of platforms including desktop, mobile and next generation devices including the Apple </a:t>
            </a:r>
            <a:r>
              <a:rPr lang="en-AU" sz="1000" dirty="0" err="1">
                <a:solidFill>
                  <a:schemeClr val="tx1">
                    <a:lumMod val="75000"/>
                    <a:lumOff val="25000"/>
                  </a:schemeClr>
                </a:solidFill>
                <a:latin typeface="Candara" pitchFamily="34" charset="0"/>
              </a:rPr>
              <a:t>iPad</a:t>
            </a:r>
            <a:r>
              <a:rPr lang="en-AU" sz="1000" dirty="0">
                <a:solidFill>
                  <a:schemeClr val="tx1">
                    <a:lumMod val="75000"/>
                    <a:lumOff val="25000"/>
                  </a:schemeClr>
                </a:solidFill>
                <a:latin typeface="Candara" pitchFamily="34" charset="0"/>
              </a:rPr>
              <a:t> and other tablet PCs</a:t>
            </a:r>
            <a:r>
              <a:rPr lang="en-AU" sz="1000" dirty="0" smtClean="0">
                <a:solidFill>
                  <a:schemeClr val="tx1">
                    <a:lumMod val="75000"/>
                    <a:lumOff val="25000"/>
                  </a:schemeClr>
                </a:solidFill>
                <a:latin typeface="Candara" pitchFamily="34" charset="0"/>
              </a:rPr>
              <a:t>;</a:t>
            </a:r>
          </a:p>
          <a:p>
            <a:pPr marL="146110" indent="-146110">
              <a:buFont typeface="Arial" pitchFamily="34" charset="0"/>
              <a:buChar char="•"/>
            </a:pPr>
            <a:endParaRPr lang="en-AU" sz="400" dirty="0" smtClean="0">
              <a:solidFill>
                <a:schemeClr val="tx1">
                  <a:lumMod val="75000"/>
                  <a:lumOff val="25000"/>
                </a:schemeClr>
              </a:solidFill>
              <a:latin typeface="Candara" pitchFamily="34" charset="0"/>
            </a:endParaRPr>
          </a:p>
          <a:p>
            <a:pPr marL="146110" indent="-146110">
              <a:buFont typeface="Arial" pitchFamily="34" charset="0"/>
              <a:buChar char="•"/>
            </a:pPr>
            <a:r>
              <a:rPr lang="en-AU" sz="1000" b="1" dirty="0">
                <a:solidFill>
                  <a:schemeClr val="tx1">
                    <a:lumMod val="75000"/>
                    <a:lumOff val="25000"/>
                  </a:schemeClr>
                </a:solidFill>
                <a:latin typeface="Candara" pitchFamily="34" charset="0"/>
              </a:rPr>
              <a:t>Expert Advice : </a:t>
            </a:r>
            <a:r>
              <a:rPr lang="en-AU" sz="1000" dirty="0">
                <a:solidFill>
                  <a:schemeClr val="tx1">
                    <a:lumMod val="75000"/>
                    <a:lumOff val="25000"/>
                  </a:schemeClr>
                </a:solidFill>
                <a:latin typeface="Candara" pitchFamily="34" charset="0"/>
              </a:rPr>
              <a:t>mrtaxrefund.com.au will also include a resource base of valuable current tax tips and advice and links to relevant information on changes to tax law that may effect them; </a:t>
            </a:r>
          </a:p>
          <a:p>
            <a:pPr marL="146110" indent="-146110">
              <a:buFont typeface="Arial" pitchFamily="34" charset="0"/>
              <a:buChar char="•"/>
            </a:pPr>
            <a:endParaRPr lang="en-AU" sz="400" dirty="0">
              <a:solidFill>
                <a:schemeClr val="tx1">
                  <a:lumMod val="75000"/>
                  <a:lumOff val="25000"/>
                </a:schemeClr>
              </a:solidFill>
              <a:latin typeface="Candara" pitchFamily="34" charset="0"/>
            </a:endParaRPr>
          </a:p>
          <a:p>
            <a:pPr marL="146110" indent="-146110">
              <a:buFont typeface="Arial" pitchFamily="34" charset="0"/>
              <a:buChar char="•"/>
            </a:pPr>
            <a:r>
              <a:rPr lang="en-AU" sz="1000" b="1" dirty="0">
                <a:solidFill>
                  <a:schemeClr val="tx1">
                    <a:lumMod val="75000"/>
                    <a:lumOff val="25000"/>
                  </a:schemeClr>
                </a:solidFill>
                <a:latin typeface="Candara" pitchFamily="34" charset="0"/>
              </a:rPr>
              <a:t>Facebook connectivity: </a:t>
            </a:r>
            <a:r>
              <a:rPr lang="en-AU" sz="1000" dirty="0">
                <a:solidFill>
                  <a:schemeClr val="tx1">
                    <a:lumMod val="75000"/>
                    <a:lumOff val="25000"/>
                  </a:schemeClr>
                </a:solidFill>
                <a:latin typeface="Candara" pitchFamily="34" charset="0"/>
              </a:rPr>
              <a:t>Facebook users will have the option of using the ‘Facebook connect’ tool when setting up their Mr Tax Refund account. This enables user data to be automatically imported from their Facebook account allowing for quick and easy setup. This provides information about the consumer which can then be used by Mr Tax Refund to target certain user groups specifically; </a:t>
            </a:r>
            <a:endParaRPr lang="en-AU" sz="1000" dirty="0" smtClean="0">
              <a:solidFill>
                <a:schemeClr val="tx1">
                  <a:lumMod val="75000"/>
                  <a:lumOff val="25000"/>
                </a:schemeClr>
              </a:solidFill>
              <a:latin typeface="Candara" pitchFamily="34" charset="0"/>
            </a:endParaRPr>
          </a:p>
          <a:p>
            <a:pPr marL="146110" indent="-146110">
              <a:buFont typeface="Arial" pitchFamily="34" charset="0"/>
              <a:buChar char="•"/>
            </a:pPr>
            <a:endParaRPr lang="en-AU" sz="400" dirty="0" smtClean="0">
              <a:solidFill>
                <a:schemeClr val="tx1">
                  <a:lumMod val="75000"/>
                  <a:lumOff val="25000"/>
                </a:schemeClr>
              </a:solidFill>
              <a:latin typeface="Candara" pitchFamily="34" charset="0"/>
            </a:endParaRPr>
          </a:p>
          <a:p>
            <a:pPr marL="146110" indent="-146110">
              <a:buFont typeface="Arial" pitchFamily="34" charset="0"/>
              <a:buChar char="•"/>
            </a:pPr>
            <a:endParaRPr lang="en-AU" sz="900" dirty="0">
              <a:solidFill>
                <a:schemeClr val="tx1">
                  <a:lumMod val="75000"/>
                  <a:lumOff val="25000"/>
                </a:schemeClr>
              </a:solidFill>
              <a:latin typeface="Candara" pitchFamily="34" charset="0"/>
            </a:endParaRPr>
          </a:p>
          <a:p>
            <a:pPr marL="146110" indent="-146110">
              <a:buFont typeface="Arial" pitchFamily="34" charset="0"/>
              <a:buChar char="•"/>
            </a:pPr>
            <a:endParaRPr lang="en-AU" sz="300" dirty="0">
              <a:latin typeface="Candara" pitchFamily="34" charset="0"/>
            </a:endParaRPr>
          </a:p>
        </p:txBody>
      </p:sp>
      <p:sp>
        <p:nvSpPr>
          <p:cNvPr id="3" name="Slide Number Placeholder 2"/>
          <p:cNvSpPr>
            <a:spLocks noGrp="1"/>
          </p:cNvSpPr>
          <p:nvPr>
            <p:ph type="sldNum" sz="quarter" idx="12"/>
          </p:nvPr>
        </p:nvSpPr>
        <p:spPr/>
        <p:txBody>
          <a:bodyPr/>
          <a:lstStyle/>
          <a:p>
            <a:pPr>
              <a:defRPr/>
            </a:pPr>
            <a:fld id="{6EDF6256-7E0E-48E4-B250-A844A7FAC42A}" type="slidenum">
              <a:rPr lang="en-AU" smtClean="0"/>
              <a:pPr>
                <a:defRPr/>
              </a:pPr>
              <a:t>12</a:t>
            </a:fld>
            <a:endParaRPr lang="en-AU" dirty="0"/>
          </a:p>
        </p:txBody>
      </p:sp>
      <p:sp>
        <p:nvSpPr>
          <p:cNvPr id="9" name="TextBox 8"/>
          <p:cNvSpPr txBox="1"/>
          <p:nvPr/>
        </p:nvSpPr>
        <p:spPr>
          <a:xfrm>
            <a:off x="2843810" y="980732"/>
            <a:ext cx="2520278" cy="171020"/>
          </a:xfrm>
          <a:prstGeom prst="rect">
            <a:avLst/>
          </a:prstGeom>
          <a:noFill/>
        </p:spPr>
        <p:txBody>
          <a:bodyPr wrap="square" lIns="77925" tIns="38963" rIns="77925" bIns="38963" rtlCol="0">
            <a:spAutoFit/>
          </a:bodyPr>
          <a:lstStyle/>
          <a:p>
            <a:pPr marL="146110" indent="-146110">
              <a:buFont typeface="Arial" pitchFamily="34" charset="0"/>
              <a:buChar char="•"/>
            </a:pPr>
            <a:endParaRPr lang="en-AU" sz="300" dirty="0">
              <a:latin typeface="Candara" pitchFamily="34" charset="0"/>
            </a:endParaRPr>
          </a:p>
          <a:p>
            <a:pPr marL="146110" indent="-146110">
              <a:buFont typeface="Arial" pitchFamily="34" charset="0"/>
              <a:buChar char="•"/>
            </a:pPr>
            <a:endParaRPr lang="en-AU" sz="300" dirty="0">
              <a:solidFill>
                <a:schemeClr val="tx1">
                  <a:lumMod val="75000"/>
                  <a:lumOff val="25000"/>
                </a:schemeClr>
              </a:solidFill>
              <a:latin typeface="Candara" pitchFamily="34" charset="0"/>
            </a:endParaRPr>
          </a:p>
        </p:txBody>
      </p:sp>
      <p:sp>
        <p:nvSpPr>
          <p:cNvPr id="14" name="TextBox 13"/>
          <p:cNvSpPr txBox="1"/>
          <p:nvPr/>
        </p:nvSpPr>
        <p:spPr>
          <a:xfrm>
            <a:off x="323529" y="6380092"/>
            <a:ext cx="4680520" cy="294131"/>
          </a:xfrm>
          <a:prstGeom prst="rect">
            <a:avLst/>
          </a:prstGeom>
          <a:noFill/>
        </p:spPr>
        <p:txBody>
          <a:bodyPr wrap="square" lIns="77925" tIns="38963" rIns="77925" bIns="38963" rtlCol="0">
            <a:spAutoFit/>
          </a:bodyPr>
          <a:lstStyle/>
          <a:p>
            <a:r>
              <a:rPr lang="en-AU" sz="1400" b="1" dirty="0" smtClean="0">
                <a:solidFill>
                  <a:schemeClr val="tx1">
                    <a:lumMod val="65000"/>
                    <a:lumOff val="35000"/>
                  </a:schemeClr>
                </a:solidFill>
                <a:latin typeface="Candara" pitchFamily="34" charset="0"/>
              </a:rPr>
              <a:t>OVER THE PHONE TAX RETURN PREPARED THE EASY WAY</a:t>
            </a:r>
            <a:endParaRPr lang="en-AU" sz="1400" dirty="0">
              <a:solidFill>
                <a:schemeClr val="tx1">
                  <a:lumMod val="65000"/>
                  <a:lumOff val="35000"/>
                </a:schemeClr>
              </a:solidFill>
              <a:latin typeface="Candara" pitchFamily="34" charset="0"/>
            </a:endParaRPr>
          </a:p>
        </p:txBody>
      </p:sp>
      <p:pic>
        <p:nvPicPr>
          <p:cNvPr id="1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1077" y="5448746"/>
            <a:ext cx="4148989" cy="428526"/>
          </a:xfrm>
          <a:prstGeom prst="rect">
            <a:avLst/>
          </a:prstGeom>
          <a:solidFill>
            <a:srgbClr val="1482DF"/>
          </a:solidFill>
          <a:ln>
            <a:noFill/>
          </a:ln>
          <a:effectLst/>
        </p:spPr>
      </p:pic>
      <p:sp>
        <p:nvSpPr>
          <p:cNvPr id="16" name="Subtitle 2"/>
          <p:cNvSpPr txBox="1">
            <a:spLocks/>
          </p:cNvSpPr>
          <p:nvPr/>
        </p:nvSpPr>
        <p:spPr bwMode="auto">
          <a:xfrm>
            <a:off x="3321078" y="5445227"/>
            <a:ext cx="4148988" cy="432045"/>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lnSpc>
                <a:spcPts val="2471"/>
              </a:lnSpc>
              <a:spcBef>
                <a:spcPts val="0"/>
              </a:spcBef>
              <a:spcAft>
                <a:spcPts val="0"/>
              </a:spcAft>
            </a:pPr>
            <a:r>
              <a:rPr lang="en-AU" sz="2000" b="1" dirty="0" smtClean="0">
                <a:solidFill>
                  <a:schemeClr val="bg1"/>
                </a:solidFill>
                <a:latin typeface="Candara" pitchFamily="34" charset="0"/>
              </a:rPr>
              <a:t>mrtaxrefund.com.au</a:t>
            </a:r>
            <a:endParaRPr lang="en-AU" sz="1500" b="1" dirty="0">
              <a:solidFill>
                <a:schemeClr val="bg1"/>
              </a:solidFill>
              <a:latin typeface="Candara" pitchFamily="34" charset="0"/>
            </a:endParaRPr>
          </a:p>
          <a:p>
            <a:pPr algn="l" eaLnBrk="1" hangingPunct="1">
              <a:lnSpc>
                <a:spcPts val="2471"/>
              </a:lnSpc>
              <a:spcBef>
                <a:spcPts val="0"/>
              </a:spcBef>
              <a:spcAft>
                <a:spcPts val="1023"/>
              </a:spcAft>
            </a:pPr>
            <a:endParaRPr lang="en-AU" sz="1500" b="1" dirty="0">
              <a:solidFill>
                <a:schemeClr val="bg1"/>
              </a:solidFill>
              <a:latin typeface="Candara" pitchFamily="34" charset="0"/>
            </a:endParaRPr>
          </a:p>
        </p:txBody>
      </p:sp>
      <p:sp>
        <p:nvSpPr>
          <p:cNvPr id="26" name="Subtitle 2"/>
          <p:cNvSpPr txBox="1">
            <a:spLocks/>
          </p:cNvSpPr>
          <p:nvPr/>
        </p:nvSpPr>
        <p:spPr bwMode="auto">
          <a:xfrm>
            <a:off x="323528" y="548680"/>
            <a:ext cx="3707904" cy="57606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409"/>
              </a:lnSpc>
              <a:spcBef>
                <a:spcPts val="0"/>
              </a:spcBef>
            </a:pPr>
            <a:r>
              <a:rPr lang="en-AU" sz="3700" b="1" dirty="0" smtClean="0">
                <a:solidFill>
                  <a:schemeClr val="tx1">
                    <a:lumMod val="65000"/>
                    <a:lumOff val="35000"/>
                  </a:schemeClr>
                </a:solidFill>
                <a:latin typeface="Hamburg Serial Heavy" pitchFamily="50" charset="0"/>
              </a:rPr>
              <a:t>website</a:t>
            </a:r>
            <a:endParaRPr lang="en-AU" sz="3700" b="1" dirty="0">
              <a:solidFill>
                <a:srgbClr val="D4D030"/>
              </a:solidFill>
              <a:latin typeface="Hamburg Serial Heavy" pitchFamily="50" charset="0"/>
            </a:endParaRPr>
          </a:p>
        </p:txBody>
      </p:sp>
      <p:sp>
        <p:nvSpPr>
          <p:cNvPr id="18" name="TextBox 17"/>
          <p:cNvSpPr txBox="1"/>
          <p:nvPr/>
        </p:nvSpPr>
        <p:spPr>
          <a:xfrm>
            <a:off x="3131840" y="1268760"/>
            <a:ext cx="2952328" cy="1663736"/>
          </a:xfrm>
          <a:prstGeom prst="rect">
            <a:avLst/>
          </a:prstGeom>
          <a:noFill/>
        </p:spPr>
        <p:txBody>
          <a:bodyPr wrap="square" lIns="77925" tIns="38963" rIns="77925" bIns="38963" rtlCol="0">
            <a:spAutoFit/>
          </a:bodyPr>
          <a:lstStyle/>
          <a:p>
            <a:endParaRPr lang="en-AU" sz="300" dirty="0">
              <a:solidFill>
                <a:schemeClr val="tx1">
                  <a:lumMod val="75000"/>
                  <a:lumOff val="25000"/>
                </a:schemeClr>
              </a:solidFill>
              <a:latin typeface="Candara" pitchFamily="34" charset="0"/>
            </a:endParaRPr>
          </a:p>
          <a:p>
            <a:pPr marL="146110" indent="-146110">
              <a:buFont typeface="Arial" pitchFamily="34" charset="0"/>
              <a:buChar char="•"/>
            </a:pPr>
            <a:endParaRPr lang="en-AU" sz="400" dirty="0" smtClean="0">
              <a:solidFill>
                <a:schemeClr val="tx1">
                  <a:lumMod val="75000"/>
                  <a:lumOff val="25000"/>
                </a:schemeClr>
              </a:solidFill>
              <a:latin typeface="Candara" pitchFamily="34" charset="0"/>
            </a:endParaRPr>
          </a:p>
          <a:p>
            <a:pPr marL="146110" indent="-146110">
              <a:buFont typeface="Arial" pitchFamily="34" charset="0"/>
              <a:buChar char="•"/>
            </a:pPr>
            <a:r>
              <a:rPr lang="en-AU" sz="1000" b="1" dirty="0">
                <a:solidFill>
                  <a:schemeClr val="tx1">
                    <a:lumMod val="75000"/>
                    <a:lumOff val="25000"/>
                  </a:schemeClr>
                </a:solidFill>
                <a:latin typeface="Candara" pitchFamily="34" charset="0"/>
              </a:rPr>
              <a:t>Database Management: </a:t>
            </a:r>
            <a:r>
              <a:rPr lang="en-AU" sz="1000" dirty="0">
                <a:solidFill>
                  <a:schemeClr val="tx1">
                    <a:lumMod val="75000"/>
                    <a:lumOff val="25000"/>
                  </a:schemeClr>
                </a:solidFill>
                <a:latin typeface="Candara" pitchFamily="34" charset="0"/>
              </a:rPr>
              <a:t>Allows for detailed customer segmentation, which will lead to more targeted, efficient and effective direct marketing campaigns; </a:t>
            </a:r>
          </a:p>
          <a:p>
            <a:pPr marL="146110" indent="-146110">
              <a:buFont typeface="Arial" pitchFamily="34" charset="0"/>
              <a:buChar char="•"/>
            </a:pPr>
            <a:endParaRPr lang="en-AU" sz="400" dirty="0">
              <a:solidFill>
                <a:schemeClr val="tx1">
                  <a:lumMod val="75000"/>
                  <a:lumOff val="25000"/>
                </a:schemeClr>
              </a:solidFill>
              <a:latin typeface="Candara" pitchFamily="34" charset="0"/>
            </a:endParaRPr>
          </a:p>
          <a:p>
            <a:pPr marL="146110" indent="-146110">
              <a:buFont typeface="Arial" pitchFamily="34" charset="0"/>
              <a:buChar char="•"/>
            </a:pPr>
            <a:r>
              <a:rPr lang="en-AU" sz="1000" b="1" dirty="0" smtClean="0">
                <a:solidFill>
                  <a:schemeClr val="tx1">
                    <a:lumMod val="75000"/>
                    <a:lumOff val="25000"/>
                  </a:schemeClr>
                </a:solidFill>
                <a:latin typeface="Candara" pitchFamily="34" charset="0"/>
              </a:rPr>
              <a:t>Incentives </a:t>
            </a:r>
            <a:r>
              <a:rPr lang="en-AU" sz="1000" b="1" dirty="0">
                <a:solidFill>
                  <a:schemeClr val="tx1">
                    <a:lumMod val="75000"/>
                    <a:lumOff val="25000"/>
                  </a:schemeClr>
                </a:solidFill>
                <a:latin typeface="Candara" pitchFamily="34" charset="0"/>
              </a:rPr>
              <a:t>for repeat use: </a:t>
            </a:r>
            <a:r>
              <a:rPr lang="en-AU" sz="1000" dirty="0">
                <a:solidFill>
                  <a:schemeClr val="tx1">
                    <a:lumMod val="75000"/>
                    <a:lumOff val="25000"/>
                  </a:schemeClr>
                </a:solidFill>
                <a:latin typeface="Candara" pitchFamily="34" charset="0"/>
              </a:rPr>
              <a:t>New members will be offered discounts and value add products via a range of Mr Tax Refund affiliates including cash advances if required;</a:t>
            </a:r>
          </a:p>
          <a:p>
            <a:pPr marL="146110" indent="-146110">
              <a:buFont typeface="Arial" pitchFamily="34" charset="0"/>
              <a:buChar char="•"/>
            </a:pPr>
            <a:endParaRPr lang="en-AU" sz="900" dirty="0">
              <a:solidFill>
                <a:schemeClr val="tx1">
                  <a:lumMod val="75000"/>
                  <a:lumOff val="25000"/>
                </a:schemeClr>
              </a:solidFill>
              <a:latin typeface="Candara" pitchFamily="34" charset="0"/>
            </a:endParaRPr>
          </a:p>
          <a:p>
            <a:pPr marL="146110" indent="-146110">
              <a:buFont typeface="Arial" pitchFamily="34" charset="0"/>
              <a:buChar char="•"/>
            </a:pPr>
            <a:endParaRPr lang="en-AU" sz="300" dirty="0">
              <a:latin typeface="Candara" pitchFamily="34" charset="0"/>
            </a:endParaRPr>
          </a:p>
        </p:txBody>
      </p:sp>
      <p:pic>
        <p:nvPicPr>
          <p:cNvPr id="2" name="Picture 2" descr="C:\Users\Stephen\Desktop\Pictur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2953" y="2924944"/>
            <a:ext cx="4157113" cy="2493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110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
          <p:cNvSpPr txBox="1">
            <a:spLocks noChangeArrowheads="1"/>
          </p:cNvSpPr>
          <p:nvPr/>
        </p:nvSpPr>
        <p:spPr bwMode="auto">
          <a:xfrm>
            <a:off x="1115616" y="1177006"/>
            <a:ext cx="1944216" cy="955850"/>
          </a:xfrm>
          <a:prstGeom prst="rect">
            <a:avLst/>
          </a:prstGeom>
          <a:noFill/>
          <a:ln w="9525">
            <a:noFill/>
            <a:miter lim="800000"/>
            <a:headEnd/>
            <a:tailEnd/>
          </a:ln>
        </p:spPr>
        <p:txBody>
          <a:bodyPr wrap="square" lIns="77925" tIns="38963" rIns="77925" bIns="38963">
            <a:spAutoFit/>
          </a:bodyPr>
          <a:lstStyle/>
          <a:p>
            <a:r>
              <a:rPr lang="en-AU" sz="900" b="1" dirty="0">
                <a:solidFill>
                  <a:schemeClr val="tx1">
                    <a:lumMod val="75000"/>
                    <a:lumOff val="25000"/>
                  </a:schemeClr>
                </a:solidFill>
                <a:latin typeface="Candara" pitchFamily="34" charset="0"/>
              </a:rPr>
              <a:t>Stephen Burns  </a:t>
            </a:r>
            <a:r>
              <a:rPr lang="en-AU" sz="900" b="1" dirty="0" err="1">
                <a:solidFill>
                  <a:schemeClr val="tx1">
                    <a:lumMod val="75000"/>
                    <a:lumOff val="25000"/>
                  </a:schemeClr>
                </a:solidFill>
                <a:latin typeface="Candara" pitchFamily="34" charset="0"/>
              </a:rPr>
              <a:t>B.Com</a:t>
            </a:r>
            <a:r>
              <a:rPr lang="en-AU" sz="900" b="1" dirty="0">
                <a:solidFill>
                  <a:schemeClr val="tx1">
                    <a:lumMod val="75000"/>
                    <a:lumOff val="25000"/>
                  </a:schemeClr>
                </a:solidFill>
                <a:latin typeface="Candara" pitchFamily="34" charset="0"/>
              </a:rPr>
              <a:t> (Hons) MBA. GAICD.</a:t>
            </a:r>
          </a:p>
          <a:p>
            <a:r>
              <a:rPr lang="en-AU" sz="1100" b="1" i="1" dirty="0" smtClean="0">
                <a:solidFill>
                  <a:srgbClr val="1482DF"/>
                </a:solidFill>
                <a:latin typeface="Candara" pitchFamily="34" charset="0"/>
              </a:rPr>
              <a:t>CEO &amp; Media Contact</a:t>
            </a:r>
            <a:endParaRPr lang="en-AU" sz="1100" b="1" i="1" dirty="0">
              <a:solidFill>
                <a:srgbClr val="1482DF"/>
              </a:solidFill>
              <a:latin typeface="Candara" pitchFamily="34" charset="0"/>
            </a:endParaRPr>
          </a:p>
          <a:p>
            <a:pPr algn="just"/>
            <a:r>
              <a:rPr lang="en-AU" sz="900" dirty="0">
                <a:solidFill>
                  <a:schemeClr val="tx1">
                    <a:lumMod val="75000"/>
                    <a:lumOff val="25000"/>
                  </a:schemeClr>
                </a:solidFill>
                <a:latin typeface="Candara" pitchFamily="34" charset="0"/>
              </a:rPr>
              <a:t>Recently Stephen was </a:t>
            </a:r>
            <a:r>
              <a:rPr lang="en-AU" sz="900" dirty="0" smtClean="0">
                <a:solidFill>
                  <a:schemeClr val="tx1">
                    <a:lumMod val="75000"/>
                    <a:lumOff val="25000"/>
                  </a:schemeClr>
                </a:solidFill>
                <a:latin typeface="Candara" pitchFamily="34" charset="0"/>
              </a:rPr>
              <a:t>CEO of </a:t>
            </a:r>
            <a:r>
              <a:rPr lang="en-AU" sz="900" dirty="0">
                <a:solidFill>
                  <a:schemeClr val="tx1">
                    <a:lumMod val="75000"/>
                    <a:lumOff val="25000"/>
                  </a:schemeClr>
                </a:solidFill>
                <a:latin typeface="Candara" pitchFamily="34" charset="0"/>
              </a:rPr>
              <a:t>City Finance, </a:t>
            </a:r>
            <a:r>
              <a:rPr lang="en-AU" sz="900" dirty="0" smtClean="0">
                <a:solidFill>
                  <a:schemeClr val="tx1">
                    <a:lumMod val="75000"/>
                    <a:lumOff val="25000"/>
                  </a:schemeClr>
                </a:solidFill>
                <a:latin typeface="Candara" pitchFamily="34" charset="0"/>
              </a:rPr>
              <a:t>Australia's largest specialist</a:t>
            </a:r>
          </a:p>
          <a:p>
            <a:r>
              <a:rPr lang="en-AU" sz="900" dirty="0" smtClean="0">
                <a:solidFill>
                  <a:schemeClr val="tx1">
                    <a:lumMod val="75000"/>
                    <a:lumOff val="25000"/>
                  </a:schemeClr>
                </a:solidFill>
                <a:latin typeface="Candara" pitchFamily="34" charset="0"/>
              </a:rPr>
              <a:t>small loans provider.</a:t>
            </a:r>
            <a:endParaRPr lang="en-AU" sz="900" dirty="0">
              <a:solidFill>
                <a:schemeClr val="tx1">
                  <a:lumMod val="75000"/>
                  <a:lumOff val="25000"/>
                </a:schemeClr>
              </a:solidFill>
              <a:latin typeface="Candara" pitchFamily="34" charset="0"/>
            </a:endParaRPr>
          </a:p>
        </p:txBody>
      </p:sp>
      <p:sp>
        <p:nvSpPr>
          <p:cNvPr id="15" name="Text Box 4"/>
          <p:cNvSpPr txBox="1">
            <a:spLocks noChangeArrowheads="1"/>
          </p:cNvSpPr>
          <p:nvPr/>
        </p:nvSpPr>
        <p:spPr bwMode="auto">
          <a:xfrm>
            <a:off x="395536" y="1988840"/>
            <a:ext cx="2520276" cy="3633506"/>
          </a:xfrm>
          <a:prstGeom prst="rect">
            <a:avLst/>
          </a:prstGeom>
          <a:noFill/>
          <a:ln w="9525">
            <a:noFill/>
            <a:miter lim="800000"/>
            <a:headEnd/>
            <a:tailEnd/>
          </a:ln>
        </p:spPr>
        <p:txBody>
          <a:bodyPr wrap="square" lIns="77925" tIns="38963" rIns="77925" bIns="38963">
            <a:spAutoFit/>
          </a:bodyPr>
          <a:lstStyle/>
          <a:p>
            <a:pPr algn="just"/>
            <a:endParaRPr lang="en-AU" sz="300" dirty="0">
              <a:solidFill>
                <a:schemeClr val="tx1">
                  <a:lumMod val="75000"/>
                  <a:lumOff val="25000"/>
                </a:schemeClr>
              </a:solidFill>
              <a:latin typeface="Candara" pitchFamily="34" charset="0"/>
            </a:endParaRPr>
          </a:p>
          <a:p>
            <a:pPr algn="just"/>
            <a:r>
              <a:rPr lang="en-AU" sz="900" dirty="0" smtClean="0">
                <a:solidFill>
                  <a:schemeClr val="tx1">
                    <a:lumMod val="75000"/>
                    <a:lumOff val="25000"/>
                  </a:schemeClr>
                </a:solidFill>
                <a:latin typeface="Candara" pitchFamily="34" charset="0"/>
              </a:rPr>
              <a:t>He is a previous Director of The </a:t>
            </a:r>
            <a:r>
              <a:rPr lang="en-AU" sz="900" dirty="0">
                <a:solidFill>
                  <a:schemeClr val="tx1">
                    <a:lumMod val="75000"/>
                    <a:lumOff val="25000"/>
                  </a:schemeClr>
                </a:solidFill>
                <a:latin typeface="Candara" pitchFamily="34" charset="0"/>
              </a:rPr>
              <a:t>National Financial Services Federation and prior to City Finance </a:t>
            </a:r>
            <a:r>
              <a:rPr lang="en-US" sz="900" dirty="0">
                <a:solidFill>
                  <a:schemeClr val="tx1">
                    <a:lumMod val="75000"/>
                    <a:lumOff val="25000"/>
                  </a:schemeClr>
                </a:solidFill>
                <a:latin typeface="Candara" pitchFamily="34" charset="0"/>
              </a:rPr>
              <a:t>spent 7 years as </a:t>
            </a:r>
            <a:r>
              <a:rPr lang="en-AU" sz="900" dirty="0" smtClean="0">
                <a:solidFill>
                  <a:schemeClr val="tx1">
                    <a:lumMod val="75000"/>
                    <a:lumOff val="25000"/>
                  </a:schemeClr>
                </a:solidFill>
                <a:latin typeface="Candara" pitchFamily="34" charset="0"/>
              </a:rPr>
              <a:t>Chief Operating Officer </a:t>
            </a:r>
            <a:r>
              <a:rPr lang="en-US" sz="900" dirty="0" smtClean="0">
                <a:solidFill>
                  <a:schemeClr val="tx1">
                    <a:lumMod val="75000"/>
                    <a:lumOff val="25000"/>
                  </a:schemeClr>
                </a:solidFill>
                <a:latin typeface="Candara" pitchFamily="34" charset="0"/>
              </a:rPr>
              <a:t>of OzEmail </a:t>
            </a:r>
            <a:r>
              <a:rPr lang="en-US" sz="900" dirty="0">
                <a:solidFill>
                  <a:schemeClr val="tx1">
                    <a:lumMod val="75000"/>
                    <a:lumOff val="25000"/>
                  </a:schemeClr>
                </a:solidFill>
                <a:latin typeface="Candara" pitchFamily="34" charset="0"/>
              </a:rPr>
              <a:t>Ltd </a:t>
            </a:r>
            <a:r>
              <a:rPr lang="en-US" sz="900" dirty="0" smtClean="0">
                <a:solidFill>
                  <a:schemeClr val="tx1">
                    <a:lumMod val="75000"/>
                    <a:lumOff val="25000"/>
                  </a:schemeClr>
                </a:solidFill>
                <a:latin typeface="Candara" pitchFamily="34" charset="0"/>
              </a:rPr>
              <a:t>(first Australian </a:t>
            </a:r>
            <a:r>
              <a:rPr lang="en-US" sz="900" dirty="0">
                <a:solidFill>
                  <a:schemeClr val="tx1">
                    <a:lumMod val="75000"/>
                    <a:lumOff val="25000"/>
                  </a:schemeClr>
                </a:solidFill>
                <a:latin typeface="Candara" pitchFamily="34" charset="0"/>
              </a:rPr>
              <a:t>company </a:t>
            </a:r>
            <a:r>
              <a:rPr lang="en-US" sz="900" dirty="0" smtClean="0">
                <a:solidFill>
                  <a:schemeClr val="tx1">
                    <a:lumMod val="75000"/>
                    <a:lumOff val="25000"/>
                  </a:schemeClr>
                </a:solidFill>
                <a:latin typeface="Candara" pitchFamily="34" charset="0"/>
              </a:rPr>
              <a:t>to NASDAQ list) </a:t>
            </a:r>
            <a:r>
              <a:rPr lang="en-US" sz="900" dirty="0">
                <a:solidFill>
                  <a:schemeClr val="tx1">
                    <a:lumMod val="75000"/>
                    <a:lumOff val="25000"/>
                  </a:schemeClr>
                </a:solidFill>
                <a:latin typeface="Candara" pitchFamily="34" charset="0"/>
              </a:rPr>
              <a:t>where he was </a:t>
            </a:r>
            <a:r>
              <a:rPr lang="en-US" sz="900" dirty="0" smtClean="0">
                <a:solidFill>
                  <a:schemeClr val="tx1">
                    <a:lumMod val="75000"/>
                    <a:lumOff val="25000"/>
                  </a:schemeClr>
                </a:solidFill>
                <a:latin typeface="Candara" pitchFamily="34" charset="0"/>
              </a:rPr>
              <a:t>responsible </a:t>
            </a:r>
            <a:r>
              <a:rPr lang="en-US" sz="900" dirty="0">
                <a:solidFill>
                  <a:schemeClr val="tx1">
                    <a:lumMod val="75000"/>
                    <a:lumOff val="25000"/>
                  </a:schemeClr>
                </a:solidFill>
                <a:latin typeface="Candara" pitchFamily="34" charset="0"/>
              </a:rPr>
              <a:t>for the US$150M operation in Australia. </a:t>
            </a:r>
            <a:endParaRPr lang="en-AU" sz="900" dirty="0">
              <a:solidFill>
                <a:schemeClr val="tx1">
                  <a:lumMod val="75000"/>
                  <a:lumOff val="25000"/>
                </a:schemeClr>
              </a:solidFill>
              <a:latin typeface="Candara" pitchFamily="34" charset="0"/>
            </a:endParaRPr>
          </a:p>
          <a:p>
            <a:pPr algn="just"/>
            <a:endParaRPr lang="en-AU" sz="400" dirty="0">
              <a:solidFill>
                <a:schemeClr val="tx1">
                  <a:lumMod val="75000"/>
                  <a:lumOff val="25000"/>
                </a:schemeClr>
              </a:solidFill>
              <a:latin typeface="Candara" pitchFamily="34" charset="0"/>
            </a:endParaRPr>
          </a:p>
          <a:p>
            <a:pPr algn="just"/>
            <a:r>
              <a:rPr lang="en-AU" sz="900" dirty="0">
                <a:solidFill>
                  <a:schemeClr val="tx1">
                    <a:lumMod val="75000"/>
                    <a:lumOff val="25000"/>
                  </a:schemeClr>
                </a:solidFill>
                <a:latin typeface="Candara" pitchFamily="34" charset="0"/>
              </a:rPr>
              <a:t>Stephen holds a Bachelor’s Degree in Commerce (Economics &amp; Marketing) </a:t>
            </a:r>
            <a:r>
              <a:rPr lang="en-AU" sz="900" dirty="0" smtClean="0">
                <a:solidFill>
                  <a:schemeClr val="tx1">
                    <a:lumMod val="75000"/>
                    <a:lumOff val="25000"/>
                  </a:schemeClr>
                </a:solidFill>
                <a:latin typeface="Candara" pitchFamily="34" charset="0"/>
              </a:rPr>
              <a:t>and an MBA. </a:t>
            </a:r>
            <a:r>
              <a:rPr lang="en-AU" sz="900" dirty="0">
                <a:solidFill>
                  <a:schemeClr val="tx1">
                    <a:lumMod val="75000"/>
                    <a:lumOff val="25000"/>
                  </a:schemeClr>
                </a:solidFill>
                <a:latin typeface="Candara" pitchFamily="34" charset="0"/>
              </a:rPr>
              <a:t> </a:t>
            </a:r>
            <a:r>
              <a:rPr lang="en-AU" sz="900" dirty="0" smtClean="0">
                <a:solidFill>
                  <a:schemeClr val="tx1">
                    <a:lumMod val="75000"/>
                    <a:lumOff val="25000"/>
                  </a:schemeClr>
                </a:solidFill>
                <a:latin typeface="Candara" pitchFamily="34" charset="0"/>
              </a:rPr>
              <a:t>He is a Director of corporate </a:t>
            </a:r>
            <a:r>
              <a:rPr lang="en-AU" sz="900" dirty="0">
                <a:solidFill>
                  <a:schemeClr val="tx1">
                    <a:lumMod val="75000"/>
                    <a:lumOff val="25000"/>
                  </a:schemeClr>
                </a:solidFill>
                <a:latin typeface="Candara" pitchFamily="34" charset="0"/>
              </a:rPr>
              <a:t>a</a:t>
            </a:r>
            <a:r>
              <a:rPr lang="en-AU" sz="900" dirty="0" smtClean="0">
                <a:solidFill>
                  <a:schemeClr val="tx1">
                    <a:lumMod val="75000"/>
                    <a:lumOff val="25000"/>
                  </a:schemeClr>
                </a:solidFill>
                <a:latin typeface="Candara" pitchFamily="34" charset="0"/>
              </a:rPr>
              <a:t>dvisory company Citycorp Group, is </a:t>
            </a:r>
            <a:r>
              <a:rPr lang="en-AU" sz="900" dirty="0">
                <a:solidFill>
                  <a:schemeClr val="tx1">
                    <a:lumMod val="75000"/>
                    <a:lumOff val="25000"/>
                  </a:schemeClr>
                </a:solidFill>
                <a:latin typeface="Candara" pitchFamily="34" charset="0"/>
              </a:rPr>
              <a:t>an </a:t>
            </a:r>
            <a:r>
              <a:rPr lang="en-AU" sz="900" dirty="0" smtClean="0">
                <a:solidFill>
                  <a:schemeClr val="tx1">
                    <a:lumMod val="75000"/>
                    <a:lumOff val="25000"/>
                  </a:schemeClr>
                </a:solidFill>
                <a:latin typeface="Candara" pitchFamily="34" charset="0"/>
              </a:rPr>
              <a:t>ASSOB Accredited </a:t>
            </a:r>
            <a:r>
              <a:rPr lang="en-AU" sz="900" dirty="0">
                <a:solidFill>
                  <a:schemeClr val="tx1">
                    <a:lumMod val="75000"/>
                    <a:lumOff val="25000"/>
                  </a:schemeClr>
                </a:solidFill>
                <a:latin typeface="Candara" pitchFamily="34" charset="0"/>
              </a:rPr>
              <a:t>Advisor and is a Graduate and Member of the Institute of Company Directors and Australian Institute of Management. </a:t>
            </a:r>
            <a:endParaRPr lang="en-AU" sz="900" dirty="0" smtClean="0">
              <a:solidFill>
                <a:schemeClr val="tx1">
                  <a:lumMod val="75000"/>
                  <a:lumOff val="25000"/>
                </a:schemeClr>
              </a:solidFill>
              <a:latin typeface="Candara" pitchFamily="34" charset="0"/>
            </a:endParaRPr>
          </a:p>
          <a:p>
            <a:pPr algn="just"/>
            <a:endParaRPr lang="en-AU" sz="400" dirty="0">
              <a:solidFill>
                <a:schemeClr val="tx1">
                  <a:lumMod val="75000"/>
                  <a:lumOff val="25000"/>
                </a:schemeClr>
              </a:solidFill>
              <a:latin typeface="Candara" pitchFamily="34" charset="0"/>
            </a:endParaRPr>
          </a:p>
          <a:p>
            <a:pPr algn="just"/>
            <a:r>
              <a:rPr lang="en-AU" sz="900" dirty="0">
                <a:solidFill>
                  <a:schemeClr val="tx1">
                    <a:lumMod val="75000"/>
                    <a:lumOff val="25000"/>
                  </a:schemeClr>
                </a:solidFill>
                <a:latin typeface="Candara" pitchFamily="34" charset="0"/>
              </a:rPr>
              <a:t>Stephen has twenty years experience in service based industries and has particular expertise in operations management, marketing strategy, advertising, public relations and business development across a variety of sectors including telecommunications, IT, media, </a:t>
            </a:r>
            <a:r>
              <a:rPr lang="en-AU" sz="900" dirty="0" smtClean="0">
                <a:solidFill>
                  <a:schemeClr val="tx1">
                    <a:lumMod val="75000"/>
                    <a:lumOff val="25000"/>
                  </a:schemeClr>
                </a:solidFill>
                <a:latin typeface="Candara" pitchFamily="34" charset="0"/>
              </a:rPr>
              <a:t>property </a:t>
            </a:r>
            <a:r>
              <a:rPr lang="en-AU" sz="900" dirty="0">
                <a:solidFill>
                  <a:schemeClr val="tx1">
                    <a:lumMod val="75000"/>
                    <a:lumOff val="25000"/>
                  </a:schemeClr>
                </a:solidFill>
                <a:latin typeface="Candara" pitchFamily="34" charset="0"/>
              </a:rPr>
              <a:t>and franchising</a:t>
            </a:r>
            <a:r>
              <a:rPr lang="en-AU" sz="900" dirty="0" smtClean="0">
                <a:solidFill>
                  <a:schemeClr val="tx1">
                    <a:lumMod val="75000"/>
                    <a:lumOff val="25000"/>
                  </a:schemeClr>
                </a:solidFill>
                <a:latin typeface="Candara" pitchFamily="34" charset="0"/>
              </a:rPr>
              <a:t>.</a:t>
            </a:r>
          </a:p>
          <a:p>
            <a:pPr algn="just"/>
            <a:endParaRPr lang="en-AU" sz="400" dirty="0">
              <a:solidFill>
                <a:schemeClr val="tx1">
                  <a:lumMod val="75000"/>
                  <a:lumOff val="25000"/>
                </a:schemeClr>
              </a:solidFill>
              <a:latin typeface="Candara" pitchFamily="34" charset="0"/>
            </a:endParaRPr>
          </a:p>
          <a:p>
            <a:pPr algn="just"/>
            <a:r>
              <a:rPr lang="en-AU" sz="900" dirty="0" smtClean="0">
                <a:solidFill>
                  <a:schemeClr val="tx1">
                    <a:lumMod val="75000"/>
                    <a:lumOff val="25000"/>
                  </a:schemeClr>
                </a:solidFill>
                <a:latin typeface="Candara" pitchFamily="34" charset="0"/>
              </a:rPr>
              <a:t>Stephen enjoys most water sports including surfing and in his younger years was a triathlete and personal trainer.</a:t>
            </a:r>
          </a:p>
        </p:txBody>
      </p:sp>
      <p:sp>
        <p:nvSpPr>
          <p:cNvPr id="23" name="Text Box 4"/>
          <p:cNvSpPr txBox="1">
            <a:spLocks noChangeArrowheads="1"/>
          </p:cNvSpPr>
          <p:nvPr/>
        </p:nvSpPr>
        <p:spPr bwMode="auto">
          <a:xfrm>
            <a:off x="3203848" y="2059100"/>
            <a:ext cx="2664296" cy="3448840"/>
          </a:xfrm>
          <a:prstGeom prst="rect">
            <a:avLst/>
          </a:prstGeom>
          <a:noFill/>
          <a:ln w="9525">
            <a:noFill/>
            <a:miter lim="800000"/>
            <a:headEnd/>
            <a:tailEnd/>
          </a:ln>
        </p:spPr>
        <p:txBody>
          <a:bodyPr wrap="square" lIns="77925" tIns="38963" rIns="77925" bIns="38963">
            <a:spAutoFit/>
          </a:bodyPr>
          <a:lstStyle/>
          <a:p>
            <a:pPr algn="just"/>
            <a:r>
              <a:rPr lang="en-AU" sz="900" dirty="0" smtClean="0">
                <a:solidFill>
                  <a:schemeClr val="tx1">
                    <a:lumMod val="75000"/>
                    <a:lumOff val="25000"/>
                  </a:schemeClr>
                </a:solidFill>
                <a:latin typeface="Candara" pitchFamily="34" charset="0"/>
              </a:rPr>
              <a:t>His </a:t>
            </a:r>
            <a:r>
              <a:rPr lang="en-AU" sz="900" dirty="0">
                <a:solidFill>
                  <a:schemeClr val="tx1">
                    <a:lumMod val="75000"/>
                    <a:lumOff val="25000"/>
                  </a:schemeClr>
                </a:solidFill>
                <a:latin typeface="Candara" pitchFamily="34" charset="0"/>
              </a:rPr>
              <a:t>passion for all things financial started as a teenager at high school. He completed his Bachelor of Commerce straight out of high school while working in numerous Management roles in Retail Administration. Following a role in the country in his early twenties, he moved back to Perth to take a position as State Administration Manager for a well-known WA Retailer. He then completed his Master of Accounting part-time while in this role and on its completion, moved into public practice. It is here where he gained his experience in preparing Tax returns and also in many other areas of Taxation. </a:t>
            </a:r>
            <a:endParaRPr lang="en-AU" sz="900" dirty="0" smtClean="0">
              <a:solidFill>
                <a:schemeClr val="tx1">
                  <a:lumMod val="75000"/>
                  <a:lumOff val="25000"/>
                </a:schemeClr>
              </a:solidFill>
              <a:latin typeface="Candara" pitchFamily="34" charset="0"/>
            </a:endParaRPr>
          </a:p>
          <a:p>
            <a:pPr algn="just"/>
            <a:endParaRPr lang="en-AU" sz="400" dirty="0">
              <a:solidFill>
                <a:schemeClr val="tx1">
                  <a:lumMod val="75000"/>
                  <a:lumOff val="25000"/>
                </a:schemeClr>
              </a:solidFill>
              <a:latin typeface="Candara" pitchFamily="34" charset="0"/>
            </a:endParaRPr>
          </a:p>
          <a:p>
            <a:pPr algn="just"/>
            <a:r>
              <a:rPr lang="en-AU" sz="900" dirty="0" smtClean="0">
                <a:solidFill>
                  <a:schemeClr val="tx1">
                    <a:lumMod val="75000"/>
                    <a:lumOff val="25000"/>
                  </a:schemeClr>
                </a:solidFill>
                <a:latin typeface="Candara" pitchFamily="34" charset="0"/>
              </a:rPr>
              <a:t>He </a:t>
            </a:r>
            <a:r>
              <a:rPr lang="en-AU" sz="900" dirty="0">
                <a:solidFill>
                  <a:schemeClr val="tx1">
                    <a:lumMod val="75000"/>
                    <a:lumOff val="25000"/>
                  </a:schemeClr>
                </a:solidFill>
                <a:latin typeface="Candara" pitchFamily="34" charset="0"/>
              </a:rPr>
              <a:t>has a special interest in preparing Individual Tax Returns and has prepared thousands of returns. It is this experience that has allowed him to gain his registration as a Tax Agent. It is his passion for Accounting that has led him to his current role with Mr Tax Refund.</a:t>
            </a:r>
          </a:p>
          <a:p>
            <a:pPr algn="just"/>
            <a:endParaRPr lang="en-AU" sz="400" dirty="0">
              <a:solidFill>
                <a:schemeClr val="tx1">
                  <a:lumMod val="75000"/>
                  <a:lumOff val="25000"/>
                </a:schemeClr>
              </a:solidFill>
              <a:latin typeface="Candara" pitchFamily="34" charset="0"/>
            </a:endParaRPr>
          </a:p>
          <a:p>
            <a:pPr algn="just"/>
            <a:r>
              <a:rPr lang="en-AU" sz="900" dirty="0">
                <a:solidFill>
                  <a:schemeClr val="tx1">
                    <a:lumMod val="75000"/>
                    <a:lumOff val="25000"/>
                  </a:schemeClr>
                </a:solidFill>
                <a:latin typeface="Candara" pitchFamily="34" charset="0"/>
              </a:rPr>
              <a:t>Greg’s interests extend to all facets of finance and he also holds a Diploma of Financial </a:t>
            </a:r>
            <a:r>
              <a:rPr lang="en-AU" sz="900" dirty="0" smtClean="0">
                <a:solidFill>
                  <a:schemeClr val="tx1">
                    <a:lumMod val="75000"/>
                    <a:lumOff val="25000"/>
                  </a:schemeClr>
                </a:solidFill>
                <a:latin typeface="Candara" pitchFamily="34" charset="0"/>
              </a:rPr>
              <a:t>Services. </a:t>
            </a:r>
            <a:endParaRPr lang="en-AU" sz="900" dirty="0">
              <a:solidFill>
                <a:schemeClr val="tx1">
                  <a:lumMod val="75000"/>
                  <a:lumOff val="25000"/>
                </a:schemeClr>
              </a:solidFill>
              <a:latin typeface="Candara" pitchFamily="34" charset="0"/>
            </a:endParaRPr>
          </a:p>
          <a:p>
            <a:pPr algn="just"/>
            <a:endParaRPr lang="en-AU" sz="400" dirty="0">
              <a:solidFill>
                <a:schemeClr val="tx1">
                  <a:lumMod val="75000"/>
                  <a:lumOff val="25000"/>
                </a:schemeClr>
              </a:solidFill>
              <a:latin typeface="Candara" pitchFamily="34" charset="0"/>
            </a:endParaRPr>
          </a:p>
          <a:p>
            <a:pPr algn="just"/>
            <a:r>
              <a:rPr lang="en-AU" sz="900" dirty="0" smtClean="0">
                <a:solidFill>
                  <a:schemeClr val="tx1">
                    <a:lumMod val="75000"/>
                    <a:lumOff val="25000"/>
                  </a:schemeClr>
                </a:solidFill>
                <a:latin typeface="Candara" pitchFamily="34" charset="0"/>
              </a:rPr>
              <a:t>Greg </a:t>
            </a:r>
            <a:r>
              <a:rPr lang="en-AU" sz="900" dirty="0">
                <a:solidFill>
                  <a:schemeClr val="tx1">
                    <a:lumMod val="75000"/>
                    <a:lumOff val="25000"/>
                  </a:schemeClr>
                </a:solidFill>
                <a:latin typeface="Candara" pitchFamily="34" charset="0"/>
              </a:rPr>
              <a:t>enjoys spending time with his wife and two young children. He enjoys watching cricket and football and is a </a:t>
            </a:r>
            <a:r>
              <a:rPr lang="en-AU" sz="900" dirty="0" smtClean="0">
                <a:solidFill>
                  <a:schemeClr val="tx1">
                    <a:lumMod val="75000"/>
                    <a:lumOff val="25000"/>
                  </a:schemeClr>
                </a:solidFill>
                <a:latin typeface="Candara" pitchFamily="34" charset="0"/>
              </a:rPr>
              <a:t>mad Sydney </a:t>
            </a:r>
            <a:r>
              <a:rPr lang="en-AU" sz="900" dirty="0">
                <a:solidFill>
                  <a:schemeClr val="tx1">
                    <a:lumMod val="75000"/>
                    <a:lumOff val="25000"/>
                  </a:schemeClr>
                </a:solidFill>
                <a:latin typeface="Candara" pitchFamily="34" charset="0"/>
              </a:rPr>
              <a:t>Swans supporter.</a:t>
            </a:r>
          </a:p>
        </p:txBody>
      </p:sp>
      <p:sp>
        <p:nvSpPr>
          <p:cNvPr id="24" name="Text Box 4"/>
          <p:cNvSpPr txBox="1">
            <a:spLocks noChangeArrowheads="1"/>
          </p:cNvSpPr>
          <p:nvPr/>
        </p:nvSpPr>
        <p:spPr bwMode="auto">
          <a:xfrm>
            <a:off x="3851920" y="1134039"/>
            <a:ext cx="1944216" cy="1002017"/>
          </a:xfrm>
          <a:prstGeom prst="rect">
            <a:avLst/>
          </a:prstGeom>
          <a:noFill/>
          <a:ln w="9525">
            <a:noFill/>
            <a:miter lim="800000"/>
            <a:headEnd/>
            <a:tailEnd/>
          </a:ln>
        </p:spPr>
        <p:txBody>
          <a:bodyPr wrap="square" lIns="77925" tIns="38963" rIns="77925" bIns="38963">
            <a:spAutoFit/>
          </a:bodyPr>
          <a:lstStyle/>
          <a:p>
            <a:pPr algn="just"/>
            <a:r>
              <a:rPr lang="en-AU" sz="900" b="1" dirty="0" smtClean="0">
                <a:solidFill>
                  <a:schemeClr val="tx1">
                    <a:lumMod val="75000"/>
                    <a:lumOff val="25000"/>
                  </a:schemeClr>
                </a:solidFill>
                <a:latin typeface="Candara" pitchFamily="34" charset="0"/>
              </a:rPr>
              <a:t>Greg Armstrong B. Com M.ACC. Dip Fin Serv. Registered Tax Agent. </a:t>
            </a:r>
            <a:endParaRPr lang="en-AU" sz="900" b="1" dirty="0">
              <a:solidFill>
                <a:schemeClr val="tx1">
                  <a:lumMod val="75000"/>
                  <a:lumOff val="25000"/>
                </a:schemeClr>
              </a:solidFill>
              <a:latin typeface="Candara" pitchFamily="34" charset="0"/>
            </a:endParaRPr>
          </a:p>
          <a:p>
            <a:pPr algn="just"/>
            <a:r>
              <a:rPr lang="en-AU" sz="1000" b="1" i="1" dirty="0" smtClean="0">
                <a:solidFill>
                  <a:schemeClr val="tx1">
                    <a:lumMod val="75000"/>
                    <a:lumOff val="25000"/>
                  </a:schemeClr>
                </a:solidFill>
                <a:latin typeface="Candara" pitchFamily="34" charset="0"/>
              </a:rPr>
              <a:t>Tax Manager</a:t>
            </a:r>
            <a:endParaRPr lang="en-AU" sz="1000" b="1" i="1" dirty="0">
              <a:solidFill>
                <a:schemeClr val="tx1">
                  <a:lumMod val="75000"/>
                  <a:lumOff val="25000"/>
                </a:schemeClr>
              </a:solidFill>
              <a:latin typeface="Candara" pitchFamily="34" charset="0"/>
            </a:endParaRPr>
          </a:p>
          <a:p>
            <a:pPr algn="just"/>
            <a:endParaRPr lang="en-AU" sz="300" dirty="0">
              <a:solidFill>
                <a:schemeClr val="tx1">
                  <a:lumMod val="75000"/>
                  <a:lumOff val="25000"/>
                </a:schemeClr>
              </a:solidFill>
              <a:latin typeface="Candara" pitchFamily="34" charset="0"/>
            </a:endParaRPr>
          </a:p>
          <a:p>
            <a:pPr algn="just"/>
            <a:r>
              <a:rPr lang="en-AU" sz="900" dirty="0">
                <a:solidFill>
                  <a:schemeClr val="tx1">
                    <a:lumMod val="75000"/>
                    <a:lumOff val="25000"/>
                  </a:schemeClr>
                </a:solidFill>
                <a:latin typeface="Candara" pitchFamily="34" charset="0"/>
              </a:rPr>
              <a:t>Greg has many years’ experience as an Accountant, both in public practice and in Management roles.</a:t>
            </a:r>
          </a:p>
        </p:txBody>
      </p:sp>
      <p:sp>
        <p:nvSpPr>
          <p:cNvPr id="25" name="Text Box 4"/>
          <p:cNvSpPr txBox="1">
            <a:spLocks noChangeArrowheads="1"/>
          </p:cNvSpPr>
          <p:nvPr/>
        </p:nvSpPr>
        <p:spPr bwMode="auto">
          <a:xfrm>
            <a:off x="6732240" y="1134039"/>
            <a:ext cx="1872208" cy="555741"/>
          </a:xfrm>
          <a:prstGeom prst="rect">
            <a:avLst/>
          </a:prstGeom>
          <a:noFill/>
          <a:ln w="9525">
            <a:noFill/>
            <a:miter lim="800000"/>
            <a:headEnd/>
            <a:tailEnd/>
          </a:ln>
        </p:spPr>
        <p:txBody>
          <a:bodyPr wrap="square" lIns="77925" tIns="38963" rIns="77925" bIns="38963">
            <a:spAutoFit/>
          </a:bodyPr>
          <a:lstStyle/>
          <a:p>
            <a:pPr algn="just"/>
            <a:r>
              <a:rPr lang="en-AU" sz="900" b="1" dirty="0" smtClean="0">
                <a:solidFill>
                  <a:schemeClr val="tx1">
                    <a:lumMod val="75000"/>
                    <a:lumOff val="25000"/>
                  </a:schemeClr>
                </a:solidFill>
                <a:latin typeface="Candara" pitchFamily="34" charset="0"/>
              </a:rPr>
              <a:t>Michael Stratman </a:t>
            </a:r>
            <a:r>
              <a:rPr lang="en-AU" sz="900" b="1" dirty="0" err="1" smtClean="0">
                <a:solidFill>
                  <a:schemeClr val="tx1">
                    <a:lumMod val="75000"/>
                    <a:lumOff val="25000"/>
                  </a:schemeClr>
                </a:solidFill>
                <a:latin typeface="Candara" pitchFamily="34" charset="0"/>
              </a:rPr>
              <a:t>B.Econ</a:t>
            </a:r>
            <a:r>
              <a:rPr lang="en-AU" sz="900" b="1" dirty="0" smtClean="0">
                <a:solidFill>
                  <a:schemeClr val="tx1">
                    <a:lumMod val="75000"/>
                    <a:lumOff val="25000"/>
                  </a:schemeClr>
                </a:solidFill>
                <a:latin typeface="Candara" pitchFamily="34" charset="0"/>
              </a:rPr>
              <a:t> (</a:t>
            </a:r>
            <a:r>
              <a:rPr lang="en-AU" sz="900" b="1" dirty="0" err="1" smtClean="0">
                <a:solidFill>
                  <a:schemeClr val="tx1">
                    <a:lumMod val="75000"/>
                    <a:lumOff val="25000"/>
                  </a:schemeClr>
                </a:solidFill>
                <a:latin typeface="Candara" pitchFamily="34" charset="0"/>
              </a:rPr>
              <a:t>Accnt</a:t>
            </a:r>
            <a:r>
              <a:rPr lang="en-AU" sz="900" b="1" dirty="0" smtClean="0">
                <a:solidFill>
                  <a:schemeClr val="tx1">
                    <a:lumMod val="75000"/>
                    <a:lumOff val="25000"/>
                  </a:schemeClr>
                </a:solidFill>
                <a:latin typeface="Candara" pitchFamily="34" charset="0"/>
              </a:rPr>
              <a:t>). CPA. FAICS.</a:t>
            </a:r>
          </a:p>
          <a:p>
            <a:pPr algn="just"/>
            <a:r>
              <a:rPr lang="en-AU" sz="1000" b="1" i="1" dirty="0" smtClean="0">
                <a:solidFill>
                  <a:schemeClr val="tx1">
                    <a:lumMod val="75000"/>
                    <a:lumOff val="25000"/>
                  </a:schemeClr>
                </a:solidFill>
                <a:latin typeface="Candara" pitchFamily="34" charset="0"/>
              </a:rPr>
              <a:t>Secretary &amp; CFO</a:t>
            </a:r>
            <a:endParaRPr lang="en-AU" sz="1000" b="1" i="1" dirty="0">
              <a:solidFill>
                <a:schemeClr val="tx1">
                  <a:lumMod val="75000"/>
                  <a:lumOff val="25000"/>
                </a:schemeClr>
              </a:solidFill>
              <a:latin typeface="Candara" pitchFamily="34" charset="0"/>
            </a:endParaRPr>
          </a:p>
          <a:p>
            <a:pPr algn="just"/>
            <a:endParaRPr lang="en-AU" sz="300" dirty="0">
              <a:solidFill>
                <a:schemeClr val="tx1">
                  <a:lumMod val="75000"/>
                  <a:lumOff val="25000"/>
                </a:schemeClr>
              </a:solidFill>
              <a:latin typeface="Candara" pitchFamily="34" charset="0"/>
            </a:endParaRPr>
          </a:p>
        </p:txBody>
      </p:sp>
      <p:sp>
        <p:nvSpPr>
          <p:cNvPr id="26" name="Text Box 4"/>
          <p:cNvSpPr txBox="1">
            <a:spLocks noChangeArrowheads="1"/>
          </p:cNvSpPr>
          <p:nvPr/>
        </p:nvSpPr>
        <p:spPr bwMode="auto">
          <a:xfrm>
            <a:off x="6012160" y="2068392"/>
            <a:ext cx="2452911" cy="3587340"/>
          </a:xfrm>
          <a:prstGeom prst="rect">
            <a:avLst/>
          </a:prstGeom>
          <a:noFill/>
          <a:ln w="9525">
            <a:noFill/>
            <a:miter lim="800000"/>
            <a:headEnd/>
            <a:tailEnd/>
          </a:ln>
        </p:spPr>
        <p:txBody>
          <a:bodyPr wrap="square" lIns="77925" tIns="38963" rIns="77925" bIns="38963">
            <a:spAutoFit/>
          </a:bodyPr>
          <a:lstStyle/>
          <a:p>
            <a:pPr algn="just"/>
            <a:r>
              <a:rPr lang="en-AU" sz="900" dirty="0" smtClean="0">
                <a:solidFill>
                  <a:schemeClr val="tx1">
                    <a:lumMod val="75000"/>
                    <a:lumOff val="25000"/>
                  </a:schemeClr>
                </a:solidFill>
                <a:latin typeface="Candara" pitchFamily="34" charset="0"/>
              </a:rPr>
              <a:t>including </a:t>
            </a:r>
            <a:r>
              <a:rPr lang="en-AU" sz="900" dirty="0">
                <a:solidFill>
                  <a:schemeClr val="tx1">
                    <a:lumMod val="75000"/>
                    <a:lumOff val="25000"/>
                  </a:schemeClr>
                </a:solidFill>
                <a:latin typeface="Candara" pitchFamily="34" charset="0"/>
              </a:rPr>
              <a:t>ASX listed </a:t>
            </a:r>
            <a:r>
              <a:rPr lang="en-AU" sz="900" dirty="0" err="1">
                <a:solidFill>
                  <a:schemeClr val="tx1">
                    <a:lumMod val="75000"/>
                    <a:lumOff val="25000"/>
                  </a:schemeClr>
                </a:solidFill>
                <a:latin typeface="Candara" pitchFamily="34" charset="0"/>
              </a:rPr>
              <a:t>Auspine</a:t>
            </a:r>
            <a:r>
              <a:rPr lang="en-AU" sz="900" dirty="0">
                <a:solidFill>
                  <a:schemeClr val="tx1">
                    <a:lumMod val="75000"/>
                    <a:lumOff val="25000"/>
                  </a:schemeClr>
                </a:solidFill>
                <a:latin typeface="Candara" pitchFamily="34" charset="0"/>
              </a:rPr>
              <a:t> </a:t>
            </a:r>
            <a:r>
              <a:rPr lang="en-AU" sz="900" dirty="0" smtClean="0">
                <a:solidFill>
                  <a:schemeClr val="tx1">
                    <a:lumMod val="75000"/>
                    <a:lumOff val="25000"/>
                  </a:schemeClr>
                </a:solidFill>
                <a:latin typeface="Candara" pitchFamily="34" charset="0"/>
              </a:rPr>
              <a:t>Limited - Australia’s </a:t>
            </a:r>
            <a:r>
              <a:rPr lang="en-AU" sz="900" dirty="0">
                <a:solidFill>
                  <a:schemeClr val="tx1">
                    <a:lumMod val="75000"/>
                    <a:lumOff val="25000"/>
                  </a:schemeClr>
                </a:solidFill>
                <a:latin typeface="Candara" pitchFamily="34" charset="0"/>
              </a:rPr>
              <a:t>largest public listed, vertically integrated plantation softwood forester, manufacturer and distributor.  </a:t>
            </a:r>
            <a:endParaRPr lang="en-AU" sz="900" dirty="0" smtClean="0">
              <a:solidFill>
                <a:schemeClr val="tx1">
                  <a:lumMod val="75000"/>
                  <a:lumOff val="25000"/>
                </a:schemeClr>
              </a:solidFill>
              <a:latin typeface="Candara" pitchFamily="34" charset="0"/>
            </a:endParaRPr>
          </a:p>
          <a:p>
            <a:pPr algn="just"/>
            <a:endParaRPr lang="en-AU" sz="300" dirty="0">
              <a:solidFill>
                <a:schemeClr val="tx1">
                  <a:lumMod val="75000"/>
                  <a:lumOff val="25000"/>
                </a:schemeClr>
              </a:solidFill>
              <a:latin typeface="Candara" pitchFamily="34" charset="0"/>
            </a:endParaRPr>
          </a:p>
          <a:p>
            <a:pPr algn="just"/>
            <a:r>
              <a:rPr lang="en-AU" sz="900" dirty="0">
                <a:solidFill>
                  <a:schemeClr val="tx1">
                    <a:lumMod val="75000"/>
                    <a:lumOff val="25000"/>
                  </a:schemeClr>
                </a:solidFill>
                <a:latin typeface="Candara" pitchFamily="34" charset="0"/>
              </a:rPr>
              <a:t>Michael took direct control of statutory reporting, development of group financial policies and reporting systems, group taxation, control of group </a:t>
            </a:r>
            <a:r>
              <a:rPr lang="en-AU" sz="900" dirty="0" err="1">
                <a:solidFill>
                  <a:schemeClr val="tx1">
                    <a:lumMod val="75000"/>
                    <a:lumOff val="25000"/>
                  </a:schemeClr>
                </a:solidFill>
                <a:latin typeface="Candara" pitchFamily="34" charset="0"/>
              </a:rPr>
              <a:t>cashflows</a:t>
            </a:r>
            <a:r>
              <a:rPr lang="en-AU" sz="900" dirty="0">
                <a:solidFill>
                  <a:schemeClr val="tx1">
                    <a:lumMod val="75000"/>
                    <a:lumOff val="25000"/>
                  </a:schemeClr>
                </a:solidFill>
                <a:latin typeface="Candara" pitchFamily="34" charset="0"/>
              </a:rPr>
              <a:t> and banking facilities.  In 1989 Michael was appointed as Company Secretary, maintaining the statutory registers for the group and assisting the Group </a:t>
            </a:r>
            <a:r>
              <a:rPr lang="en-AU" sz="900" dirty="0" smtClean="0">
                <a:solidFill>
                  <a:schemeClr val="tx1">
                    <a:lumMod val="75000"/>
                    <a:lumOff val="25000"/>
                  </a:schemeClr>
                </a:solidFill>
                <a:latin typeface="Candara" pitchFamily="34" charset="0"/>
              </a:rPr>
              <a:t>Secretary and in </a:t>
            </a:r>
            <a:r>
              <a:rPr lang="en-AU" sz="900" dirty="0">
                <a:solidFill>
                  <a:schemeClr val="tx1">
                    <a:lumMod val="75000"/>
                    <a:lumOff val="25000"/>
                  </a:schemeClr>
                </a:solidFill>
                <a:latin typeface="Candara" pitchFamily="34" charset="0"/>
              </a:rPr>
              <a:t>1995 </a:t>
            </a:r>
            <a:r>
              <a:rPr lang="en-AU" sz="900" dirty="0" smtClean="0">
                <a:solidFill>
                  <a:schemeClr val="tx1">
                    <a:lumMod val="75000"/>
                    <a:lumOff val="25000"/>
                  </a:schemeClr>
                </a:solidFill>
                <a:latin typeface="Candara" pitchFamily="34" charset="0"/>
              </a:rPr>
              <a:t>was </a:t>
            </a:r>
            <a:r>
              <a:rPr lang="en-AU" sz="900" dirty="0">
                <a:solidFill>
                  <a:schemeClr val="tx1">
                    <a:lumMod val="75000"/>
                    <a:lumOff val="25000"/>
                  </a:schemeClr>
                </a:solidFill>
                <a:latin typeface="Candara" pitchFamily="34" charset="0"/>
              </a:rPr>
              <a:t>promoted to Chief Financial Officer and Group Secretary with responsibility for the Accounting and Finance, Credit Control and Company Secretarial functions</a:t>
            </a:r>
            <a:r>
              <a:rPr lang="en-AU" sz="900" dirty="0" smtClean="0">
                <a:solidFill>
                  <a:schemeClr val="tx1">
                    <a:lumMod val="75000"/>
                    <a:lumOff val="25000"/>
                  </a:schemeClr>
                </a:solidFill>
                <a:latin typeface="Candara" pitchFamily="34" charset="0"/>
              </a:rPr>
              <a:t>.</a:t>
            </a:r>
          </a:p>
          <a:p>
            <a:pPr algn="just"/>
            <a:endParaRPr lang="en-AU" sz="300" dirty="0">
              <a:solidFill>
                <a:schemeClr val="tx1">
                  <a:lumMod val="75000"/>
                  <a:lumOff val="25000"/>
                </a:schemeClr>
              </a:solidFill>
              <a:latin typeface="Candara" pitchFamily="34" charset="0"/>
            </a:endParaRPr>
          </a:p>
          <a:p>
            <a:pPr algn="just"/>
            <a:r>
              <a:rPr lang="en-AU" sz="900" dirty="0">
                <a:solidFill>
                  <a:schemeClr val="tx1">
                    <a:lumMod val="75000"/>
                    <a:lumOff val="25000"/>
                  </a:schemeClr>
                </a:solidFill>
                <a:latin typeface="Candara" pitchFamily="34" charset="0"/>
              </a:rPr>
              <a:t>Michael left </a:t>
            </a:r>
            <a:r>
              <a:rPr lang="en-AU" sz="900" dirty="0" err="1">
                <a:solidFill>
                  <a:schemeClr val="tx1">
                    <a:lumMod val="75000"/>
                    <a:lumOff val="25000"/>
                  </a:schemeClr>
                </a:solidFill>
                <a:latin typeface="Candara" pitchFamily="34" charset="0"/>
              </a:rPr>
              <a:t>Auspine</a:t>
            </a:r>
            <a:r>
              <a:rPr lang="en-AU" sz="900" dirty="0">
                <a:solidFill>
                  <a:schemeClr val="tx1">
                    <a:lumMod val="75000"/>
                    <a:lumOff val="25000"/>
                  </a:schemeClr>
                </a:solidFill>
                <a:latin typeface="Candara" pitchFamily="34" charset="0"/>
              </a:rPr>
              <a:t> to join </a:t>
            </a:r>
            <a:r>
              <a:rPr lang="en-AU" sz="900" dirty="0" err="1">
                <a:solidFill>
                  <a:schemeClr val="tx1">
                    <a:lumMod val="75000"/>
                    <a:lumOff val="25000"/>
                  </a:schemeClr>
                </a:solidFill>
                <a:latin typeface="Candara" pitchFamily="34" charset="0"/>
              </a:rPr>
              <a:t>Sylvatech</a:t>
            </a:r>
            <a:r>
              <a:rPr lang="en-AU" sz="900" dirty="0">
                <a:solidFill>
                  <a:schemeClr val="tx1">
                    <a:lumMod val="75000"/>
                    <a:lumOff val="25000"/>
                  </a:schemeClr>
                </a:solidFill>
                <a:latin typeface="Candara" pitchFamily="34" charset="0"/>
              </a:rPr>
              <a:t> Limited (formerly Australian Plantation Group Limited) in September 1999 as Chief Financial Officer/Company Secretary</a:t>
            </a:r>
            <a:r>
              <a:rPr lang="en-AU" sz="900" dirty="0" smtClean="0">
                <a:solidFill>
                  <a:schemeClr val="tx1">
                    <a:lumMod val="75000"/>
                    <a:lumOff val="25000"/>
                  </a:schemeClr>
                </a:solidFill>
                <a:latin typeface="Candara" pitchFamily="34" charset="0"/>
              </a:rPr>
              <a:t>.</a:t>
            </a:r>
          </a:p>
          <a:p>
            <a:pPr algn="just"/>
            <a:endParaRPr lang="en-AU" sz="300" dirty="0">
              <a:solidFill>
                <a:schemeClr val="tx1">
                  <a:lumMod val="75000"/>
                  <a:lumOff val="25000"/>
                </a:schemeClr>
              </a:solidFill>
              <a:latin typeface="Candara" pitchFamily="34" charset="0"/>
            </a:endParaRPr>
          </a:p>
          <a:p>
            <a:pPr algn="just"/>
            <a:endParaRPr lang="en-AU" sz="300" dirty="0">
              <a:solidFill>
                <a:schemeClr val="tx1">
                  <a:lumMod val="75000"/>
                  <a:lumOff val="25000"/>
                </a:schemeClr>
              </a:solidFill>
              <a:latin typeface="Candara" pitchFamily="34" charset="0"/>
            </a:endParaRPr>
          </a:p>
          <a:p>
            <a:pPr algn="just"/>
            <a:r>
              <a:rPr lang="en-AU" sz="900" dirty="0" smtClean="0">
                <a:solidFill>
                  <a:schemeClr val="tx1">
                    <a:lumMod val="75000"/>
                    <a:lumOff val="25000"/>
                  </a:schemeClr>
                </a:solidFill>
                <a:latin typeface="Candara" pitchFamily="34" charset="0"/>
              </a:rPr>
              <a:t>Michael </a:t>
            </a:r>
            <a:r>
              <a:rPr lang="en-AU" sz="900" dirty="0">
                <a:solidFill>
                  <a:schemeClr val="tx1">
                    <a:lumMod val="75000"/>
                    <a:lumOff val="25000"/>
                  </a:schemeClr>
                </a:solidFill>
                <a:latin typeface="Candara" pitchFamily="34" charset="0"/>
              </a:rPr>
              <a:t>is a proud father of two, and in his spare time enjoys cycling, listening to music and a good Coonawarra red.</a:t>
            </a:r>
          </a:p>
          <a:p>
            <a:pPr algn="just"/>
            <a:endParaRPr lang="en-AU" sz="900" dirty="0">
              <a:solidFill>
                <a:schemeClr val="tx1">
                  <a:lumMod val="75000"/>
                  <a:lumOff val="25000"/>
                </a:schemeClr>
              </a:solidFill>
              <a:latin typeface="Candara" pitchFamily="34" charset="0"/>
            </a:endParaRPr>
          </a:p>
        </p:txBody>
      </p:sp>
      <p:sp>
        <p:nvSpPr>
          <p:cNvPr id="29" name="Text Box 4"/>
          <p:cNvSpPr txBox="1">
            <a:spLocks noChangeArrowheads="1"/>
          </p:cNvSpPr>
          <p:nvPr/>
        </p:nvSpPr>
        <p:spPr bwMode="auto">
          <a:xfrm>
            <a:off x="6736879" y="1638092"/>
            <a:ext cx="1728192" cy="494185"/>
          </a:xfrm>
          <a:prstGeom prst="rect">
            <a:avLst/>
          </a:prstGeom>
          <a:noFill/>
          <a:ln w="9525">
            <a:noFill/>
            <a:miter lim="800000"/>
            <a:headEnd/>
            <a:tailEnd/>
          </a:ln>
        </p:spPr>
        <p:txBody>
          <a:bodyPr wrap="square" lIns="77925" tIns="38963" rIns="77925" bIns="38963">
            <a:spAutoFit/>
          </a:bodyPr>
          <a:lstStyle/>
          <a:p>
            <a:pPr algn="just"/>
            <a:r>
              <a:rPr lang="en-AU" sz="900" dirty="0" smtClean="0">
                <a:solidFill>
                  <a:schemeClr val="tx1">
                    <a:lumMod val="75000"/>
                    <a:lumOff val="25000"/>
                  </a:schemeClr>
                </a:solidFill>
                <a:latin typeface="Candara" pitchFamily="34" charset="0"/>
              </a:rPr>
              <a:t>Michael </a:t>
            </a:r>
            <a:r>
              <a:rPr lang="en-AU" sz="900" dirty="0">
                <a:solidFill>
                  <a:schemeClr val="tx1">
                    <a:lumMod val="75000"/>
                    <a:lumOff val="25000"/>
                  </a:schemeClr>
                </a:solidFill>
                <a:latin typeface="Candara" pitchFamily="34" charset="0"/>
              </a:rPr>
              <a:t>has over 15 years experience as CFO of large public and private companies, </a:t>
            </a:r>
          </a:p>
        </p:txBody>
      </p:sp>
      <p:sp>
        <p:nvSpPr>
          <p:cNvPr id="3" name="Rectangle 2"/>
          <p:cNvSpPr/>
          <p:nvPr/>
        </p:nvSpPr>
        <p:spPr>
          <a:xfrm>
            <a:off x="395536" y="5589240"/>
            <a:ext cx="2465817" cy="976845"/>
          </a:xfrm>
          <a:prstGeom prst="rect">
            <a:avLst/>
          </a:prstGeom>
          <a:noFill/>
          <a:ln w="9525">
            <a:solidFill>
              <a:srgbClr val="1482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473639" y="5734998"/>
            <a:ext cx="1614085" cy="646331"/>
          </a:xfrm>
          <a:prstGeom prst="rect">
            <a:avLst/>
          </a:prstGeom>
        </p:spPr>
        <p:txBody>
          <a:bodyPr wrap="square">
            <a:spAutoFit/>
          </a:bodyPr>
          <a:lstStyle/>
          <a:p>
            <a:r>
              <a:rPr lang="en-AU" sz="900" b="1" dirty="0" smtClean="0">
                <a:solidFill>
                  <a:srgbClr val="1482DF"/>
                </a:solidFill>
                <a:latin typeface="Candara" pitchFamily="34" charset="0"/>
              </a:rPr>
              <a:t>Interesting </a:t>
            </a:r>
            <a:r>
              <a:rPr lang="en-AU" sz="900" b="1" dirty="0">
                <a:solidFill>
                  <a:srgbClr val="1482DF"/>
                </a:solidFill>
                <a:latin typeface="Candara" pitchFamily="34" charset="0"/>
              </a:rPr>
              <a:t>Fact: </a:t>
            </a:r>
            <a:endParaRPr lang="en-AU" sz="900" b="1" dirty="0" smtClean="0">
              <a:solidFill>
                <a:srgbClr val="1482DF"/>
              </a:solidFill>
              <a:latin typeface="Candara" pitchFamily="34" charset="0"/>
            </a:endParaRPr>
          </a:p>
          <a:p>
            <a:r>
              <a:rPr lang="en-AU" sz="900" dirty="0" smtClean="0">
                <a:solidFill>
                  <a:srgbClr val="1482DF"/>
                </a:solidFill>
                <a:latin typeface="Candara" pitchFamily="34" charset="0"/>
              </a:rPr>
              <a:t>‘</a:t>
            </a:r>
            <a:r>
              <a:rPr lang="en-AU" sz="900" dirty="0">
                <a:solidFill>
                  <a:srgbClr val="1482DF"/>
                </a:solidFill>
                <a:latin typeface="Candara" pitchFamily="34" charset="0"/>
              </a:rPr>
              <a:t>Stevo’ (Mr Tax Refund) was initially a caricaturised likeness of Stephen Burns</a:t>
            </a:r>
          </a:p>
        </p:txBody>
      </p:sp>
      <p:sp>
        <p:nvSpPr>
          <p:cNvPr id="28" name="Subtitle 2"/>
          <p:cNvSpPr txBox="1">
            <a:spLocks/>
          </p:cNvSpPr>
          <p:nvPr/>
        </p:nvSpPr>
        <p:spPr bwMode="auto">
          <a:xfrm>
            <a:off x="323528" y="548680"/>
            <a:ext cx="3707904" cy="57606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409"/>
              </a:lnSpc>
              <a:spcBef>
                <a:spcPts val="0"/>
              </a:spcBef>
            </a:pPr>
            <a:r>
              <a:rPr lang="en-AU" sz="3700" b="1" dirty="0" smtClean="0">
                <a:solidFill>
                  <a:schemeClr val="tx1">
                    <a:lumMod val="65000"/>
                    <a:lumOff val="35000"/>
                  </a:schemeClr>
                </a:solidFill>
                <a:latin typeface="Hamburg Serial Heavy" pitchFamily="50" charset="0"/>
              </a:rPr>
              <a:t>management</a:t>
            </a:r>
            <a:endParaRPr lang="en-AU" sz="3700" b="1" dirty="0">
              <a:solidFill>
                <a:srgbClr val="D4D030"/>
              </a:solidFill>
              <a:latin typeface="Hamburg Serial Heavy" pitchFamily="50" charset="0"/>
            </a:endParaRPr>
          </a:p>
        </p:txBody>
      </p:sp>
      <p:pic>
        <p:nvPicPr>
          <p:cNvPr id="1029" name="Picture 5" descr="C:\Users\Stephen\Documents\FSM GROUP WORK\MTR\LOGOS &amp; ART\Characters\office-design_new3.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0000" t="7300" r="15559" b="34655"/>
          <a:stretch/>
        </p:blipFill>
        <p:spPr bwMode="auto">
          <a:xfrm>
            <a:off x="3347864" y="1206045"/>
            <a:ext cx="555522" cy="85305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tephen\Documents\FSM GROUP WORK\MTR\LOGOS &amp; ART\Characters\office-design_new5.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9139" t="7300" r="15559" b="40081"/>
          <a:stretch/>
        </p:blipFill>
        <p:spPr bwMode="auto">
          <a:xfrm>
            <a:off x="6169285" y="1206044"/>
            <a:ext cx="634963" cy="862347"/>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 b="31682"/>
          <a:stretch/>
        </p:blipFill>
        <p:spPr bwMode="auto">
          <a:xfrm>
            <a:off x="403514" y="1124744"/>
            <a:ext cx="784110" cy="869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4122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EDF6256-7E0E-48E4-B250-A844A7FAC42A}" type="slidenum">
              <a:rPr lang="en-AU" smtClean="0"/>
              <a:pPr>
                <a:defRPr/>
              </a:pPr>
              <a:t>14</a:t>
            </a:fld>
            <a:endParaRPr lang="en-AU"/>
          </a:p>
        </p:txBody>
      </p:sp>
      <p:sp>
        <p:nvSpPr>
          <p:cNvPr id="14" name="Slide Number Placeholder 2"/>
          <p:cNvSpPr txBox="1">
            <a:spLocks/>
          </p:cNvSpPr>
          <p:nvPr/>
        </p:nvSpPr>
        <p:spPr>
          <a:xfrm>
            <a:off x="6553200" y="6356355"/>
            <a:ext cx="2133600" cy="365125"/>
          </a:xfrm>
          <a:prstGeom prst="rect">
            <a:avLst/>
          </a:prstGeom>
        </p:spPr>
        <p:txBody>
          <a:bodyPr vert="horz" lIns="77925" tIns="38963" rIns="77925" bIns="38963" rtlCol="0" anchor="ctr"/>
          <a:lstStyle>
            <a:defPPr>
              <a:defRPr lang="en-US"/>
            </a:defPPr>
            <a:lvl1pPr algn="r" rtl="0" fontAlgn="auto">
              <a:spcBef>
                <a:spcPts val="0"/>
              </a:spcBef>
              <a:spcAft>
                <a:spcPts val="0"/>
              </a:spcAft>
              <a:defRPr sz="1000" kern="1200">
                <a:solidFill>
                  <a:schemeClr val="tx1">
                    <a:tint val="75000"/>
                  </a:schemeClr>
                </a:solidFill>
                <a:latin typeface="+mn-lt"/>
                <a:ea typeface="+mn-ea"/>
                <a:cs typeface="+mn-cs"/>
              </a:defRPr>
            </a:lvl1pPr>
            <a:lvl2pPr marL="389626" algn="l" rtl="0" fontAlgn="base">
              <a:spcBef>
                <a:spcPct val="0"/>
              </a:spcBef>
              <a:spcAft>
                <a:spcPct val="0"/>
              </a:spcAft>
              <a:defRPr kern="1200">
                <a:solidFill>
                  <a:schemeClr val="tx1"/>
                </a:solidFill>
                <a:latin typeface="Arial" charset="0"/>
                <a:ea typeface="+mn-ea"/>
                <a:cs typeface="+mn-cs"/>
              </a:defRPr>
            </a:lvl2pPr>
            <a:lvl3pPr marL="779252" algn="l" rtl="0" fontAlgn="base">
              <a:spcBef>
                <a:spcPct val="0"/>
              </a:spcBef>
              <a:spcAft>
                <a:spcPct val="0"/>
              </a:spcAft>
              <a:defRPr kern="1200">
                <a:solidFill>
                  <a:schemeClr val="tx1"/>
                </a:solidFill>
                <a:latin typeface="Arial" charset="0"/>
                <a:ea typeface="+mn-ea"/>
                <a:cs typeface="+mn-cs"/>
              </a:defRPr>
            </a:lvl3pPr>
            <a:lvl4pPr marL="1168878" algn="l" rtl="0" fontAlgn="base">
              <a:spcBef>
                <a:spcPct val="0"/>
              </a:spcBef>
              <a:spcAft>
                <a:spcPct val="0"/>
              </a:spcAft>
              <a:defRPr kern="1200">
                <a:solidFill>
                  <a:schemeClr val="tx1"/>
                </a:solidFill>
                <a:latin typeface="Arial" charset="0"/>
                <a:ea typeface="+mn-ea"/>
                <a:cs typeface="+mn-cs"/>
              </a:defRPr>
            </a:lvl4pPr>
            <a:lvl5pPr marL="1558503" algn="l" rtl="0" fontAlgn="base">
              <a:spcBef>
                <a:spcPct val="0"/>
              </a:spcBef>
              <a:spcAft>
                <a:spcPct val="0"/>
              </a:spcAft>
              <a:defRPr kern="1200">
                <a:solidFill>
                  <a:schemeClr val="tx1"/>
                </a:solidFill>
                <a:latin typeface="Arial" charset="0"/>
                <a:ea typeface="+mn-ea"/>
                <a:cs typeface="+mn-cs"/>
              </a:defRPr>
            </a:lvl5pPr>
            <a:lvl6pPr marL="1948129" algn="l" defTabSz="779252" rtl="0" eaLnBrk="1" latinLnBrk="0" hangingPunct="1">
              <a:defRPr kern="1200">
                <a:solidFill>
                  <a:schemeClr val="tx1"/>
                </a:solidFill>
                <a:latin typeface="Arial" charset="0"/>
                <a:ea typeface="+mn-ea"/>
                <a:cs typeface="+mn-cs"/>
              </a:defRPr>
            </a:lvl6pPr>
            <a:lvl7pPr marL="2337755" algn="l" defTabSz="779252" rtl="0" eaLnBrk="1" latinLnBrk="0" hangingPunct="1">
              <a:defRPr kern="1200">
                <a:solidFill>
                  <a:schemeClr val="tx1"/>
                </a:solidFill>
                <a:latin typeface="Arial" charset="0"/>
                <a:ea typeface="+mn-ea"/>
                <a:cs typeface="+mn-cs"/>
              </a:defRPr>
            </a:lvl7pPr>
            <a:lvl8pPr marL="2727381" algn="l" defTabSz="779252" rtl="0" eaLnBrk="1" latinLnBrk="0" hangingPunct="1">
              <a:defRPr kern="1200">
                <a:solidFill>
                  <a:schemeClr val="tx1"/>
                </a:solidFill>
                <a:latin typeface="Arial" charset="0"/>
                <a:ea typeface="+mn-ea"/>
                <a:cs typeface="+mn-cs"/>
              </a:defRPr>
            </a:lvl8pPr>
            <a:lvl9pPr marL="3117007" algn="l" defTabSz="779252" rtl="0" eaLnBrk="1" latinLnBrk="0" hangingPunct="1">
              <a:defRPr kern="1200">
                <a:solidFill>
                  <a:schemeClr val="tx1"/>
                </a:solidFill>
                <a:latin typeface="Arial" charset="0"/>
                <a:ea typeface="+mn-ea"/>
                <a:cs typeface="+mn-cs"/>
              </a:defRPr>
            </a:lvl9pPr>
          </a:lstStyle>
          <a:p>
            <a:pPr>
              <a:defRPr/>
            </a:pPr>
            <a:fld id="{6EDF6256-7E0E-48E4-B250-A844A7FAC42A}" type="slidenum">
              <a:rPr lang="en-AU" smtClean="0"/>
              <a:pPr>
                <a:defRPr/>
              </a:pPr>
              <a:t>14</a:t>
            </a:fld>
            <a:endParaRPr lang="en-AU"/>
          </a:p>
        </p:txBody>
      </p:sp>
      <p:sp>
        <p:nvSpPr>
          <p:cNvPr id="3" name="Rectangle 2"/>
          <p:cNvSpPr/>
          <p:nvPr/>
        </p:nvSpPr>
        <p:spPr>
          <a:xfrm>
            <a:off x="323528" y="1556792"/>
            <a:ext cx="3744414" cy="4416594"/>
          </a:xfrm>
          <a:prstGeom prst="rect">
            <a:avLst/>
          </a:prstGeom>
        </p:spPr>
        <p:txBody>
          <a:bodyPr wrap="square">
            <a:spAutoFit/>
          </a:bodyPr>
          <a:lstStyle/>
          <a:p>
            <a:r>
              <a:rPr lang="en-US" sz="1600" dirty="0" smtClean="0">
                <a:latin typeface="Candara" pitchFamily="34" charset="0"/>
              </a:rPr>
              <a:t>Stephen Burns, CEO</a:t>
            </a:r>
            <a:endParaRPr lang="en-AU" sz="1600" dirty="0">
              <a:latin typeface="Candara" pitchFamily="34" charset="0"/>
            </a:endParaRPr>
          </a:p>
          <a:p>
            <a:r>
              <a:rPr lang="en-US" sz="1100" dirty="0">
                <a:latin typeface="Candara" pitchFamily="34" charset="0"/>
              </a:rPr>
              <a:t> </a:t>
            </a:r>
            <a:endParaRPr lang="en-AU" sz="1100" dirty="0">
              <a:latin typeface="Candara" pitchFamily="34" charset="0"/>
            </a:endParaRPr>
          </a:p>
          <a:p>
            <a:r>
              <a:rPr lang="en-US" sz="1100" dirty="0" smtClean="0">
                <a:latin typeface="Candara" pitchFamily="34" charset="0"/>
              </a:rPr>
              <a:t>M</a:t>
            </a:r>
            <a:r>
              <a:rPr lang="en-US" sz="1100" dirty="0">
                <a:latin typeface="Candara" pitchFamily="34" charset="0"/>
              </a:rPr>
              <a:t>. +61 449 611 000</a:t>
            </a:r>
          </a:p>
          <a:p>
            <a:r>
              <a:rPr lang="en-US" sz="1100" dirty="0" smtClean="0">
                <a:latin typeface="Candara" pitchFamily="34" charset="0"/>
              </a:rPr>
              <a:t>P. 1300 829 227</a:t>
            </a:r>
          </a:p>
          <a:p>
            <a:r>
              <a:rPr lang="en-US" sz="1100" dirty="0" smtClean="0">
                <a:latin typeface="Candara" pitchFamily="34" charset="0"/>
              </a:rPr>
              <a:t>F. </a:t>
            </a:r>
            <a:r>
              <a:rPr lang="en-AU" sz="1100" dirty="0" smtClean="0">
                <a:latin typeface="Candara" pitchFamily="34" charset="0"/>
              </a:rPr>
              <a:t>1800 329 829</a:t>
            </a:r>
            <a:endParaRPr lang="en-AU" sz="1100" dirty="0">
              <a:latin typeface="Candara" pitchFamily="34" charset="0"/>
            </a:endParaRPr>
          </a:p>
          <a:p>
            <a:r>
              <a:rPr lang="en-US" sz="1100" dirty="0" smtClean="0">
                <a:latin typeface="Candara" pitchFamily="34" charset="0"/>
              </a:rPr>
              <a:t>E. </a:t>
            </a:r>
            <a:r>
              <a:rPr lang="en-US" sz="1100" u="sng" dirty="0">
                <a:latin typeface="Candara" pitchFamily="34" charset="0"/>
                <a:hlinkClick r:id="rId2"/>
              </a:rPr>
              <a:t>stephen.burns@mrtaxrefund.com.au</a:t>
            </a:r>
            <a:endParaRPr lang="en-US" sz="1100" u="sng" dirty="0">
              <a:latin typeface="Candara" pitchFamily="34" charset="0"/>
            </a:endParaRPr>
          </a:p>
          <a:p>
            <a:r>
              <a:rPr lang="en-AU" sz="1100" dirty="0" smtClean="0">
                <a:latin typeface="Candara" pitchFamily="34" charset="0"/>
              </a:rPr>
              <a:t>W. </a:t>
            </a:r>
            <a:r>
              <a:rPr lang="en-AU" sz="1100" dirty="0" smtClean="0">
                <a:latin typeface="Candara" pitchFamily="34" charset="0"/>
                <a:hlinkClick r:id="rId3"/>
              </a:rPr>
              <a:t>www.mrtaxrefund.com.au</a:t>
            </a:r>
            <a:endParaRPr lang="en-AU" sz="1100" dirty="0" smtClean="0">
              <a:latin typeface="Candara" pitchFamily="34" charset="0"/>
            </a:endParaRPr>
          </a:p>
          <a:p>
            <a:endParaRPr lang="en-AU" sz="1100" dirty="0">
              <a:latin typeface="Candara" pitchFamily="34" charset="0"/>
            </a:endParaRPr>
          </a:p>
          <a:p>
            <a:r>
              <a:rPr lang="en-US" sz="1100" dirty="0">
                <a:latin typeface="Candara" pitchFamily="34" charset="0"/>
              </a:rPr>
              <a:t>An explainer video is available at </a:t>
            </a:r>
            <a:r>
              <a:rPr lang="en-US" sz="1100" u="sng" dirty="0" smtClean="0">
                <a:latin typeface="Candara" pitchFamily="34" charset="0"/>
                <a:hlinkClick r:id="rId3"/>
              </a:rPr>
              <a:t>www.mrtaxrefund.com.au</a:t>
            </a:r>
            <a:r>
              <a:rPr lang="en-US" sz="1100" u="sng" dirty="0" smtClean="0">
                <a:latin typeface="Candara" pitchFamily="34" charset="0"/>
              </a:rPr>
              <a:t> </a:t>
            </a:r>
            <a:r>
              <a:rPr lang="en-US" sz="1100" u="sng" dirty="0">
                <a:latin typeface="Candara" pitchFamily="34" charset="0"/>
              </a:rPr>
              <a:t>and </a:t>
            </a:r>
            <a:r>
              <a:rPr lang="en-US" sz="1100" u="sng" dirty="0" smtClean="0">
                <a:latin typeface="Candara" pitchFamily="34" charset="0"/>
                <a:hlinkClick r:id="rId4"/>
              </a:rPr>
              <a:t>www.youtube.com/MrTaxRefundAustralia</a:t>
            </a:r>
            <a:r>
              <a:rPr lang="en-US" sz="1100" u="sng" dirty="0" smtClean="0">
                <a:latin typeface="Candara" pitchFamily="34" charset="0"/>
              </a:rPr>
              <a:t> </a:t>
            </a:r>
            <a:r>
              <a:rPr lang="en-US" sz="1100" dirty="0" smtClean="0">
                <a:latin typeface="Candara" pitchFamily="34" charset="0"/>
              </a:rPr>
              <a:t>and </a:t>
            </a:r>
            <a:r>
              <a:rPr lang="en-US" sz="1100" dirty="0">
                <a:latin typeface="Candara" pitchFamily="34" charset="0"/>
              </a:rPr>
              <a:t>further information on company history can be found at </a:t>
            </a:r>
            <a:r>
              <a:rPr lang="en-AU" sz="1100" u="sng" dirty="0">
                <a:latin typeface="Candara" pitchFamily="34" charset="0"/>
                <a:hlinkClick r:id="rId5"/>
              </a:rPr>
              <a:t>http://</a:t>
            </a:r>
            <a:r>
              <a:rPr lang="en-AU" sz="1100" u="sng" dirty="0" smtClean="0">
                <a:latin typeface="Candara" pitchFamily="34" charset="0"/>
                <a:hlinkClick r:id="rId5"/>
              </a:rPr>
              <a:t>www.mrtaxrefund.com.au/about-us.php</a:t>
            </a:r>
            <a:endParaRPr lang="en-AU" sz="1100" u="sng" dirty="0" smtClean="0">
              <a:latin typeface="Candara" pitchFamily="34" charset="0"/>
            </a:endParaRPr>
          </a:p>
          <a:p>
            <a:endParaRPr lang="en-AU" sz="1100" dirty="0">
              <a:latin typeface="Candara" pitchFamily="34" charset="0"/>
            </a:endParaRPr>
          </a:p>
          <a:p>
            <a:r>
              <a:rPr lang="en-AU" sz="1100" dirty="0" smtClean="0">
                <a:latin typeface="Candara" pitchFamily="34" charset="0"/>
              </a:rPr>
              <a:t>For more  and higher res  logos or graphics feel free to contact Stephen directly.</a:t>
            </a:r>
          </a:p>
          <a:p>
            <a:endParaRPr lang="en-AU" sz="1100" dirty="0">
              <a:latin typeface="Candara" pitchFamily="34" charset="0"/>
            </a:endParaRPr>
          </a:p>
          <a:p>
            <a:r>
              <a:rPr lang="en-AU" sz="1100" dirty="0" smtClean="0">
                <a:latin typeface="Candara" pitchFamily="34" charset="0"/>
              </a:rPr>
              <a:t>Follow us at </a:t>
            </a:r>
          </a:p>
          <a:p>
            <a:endParaRPr lang="en-AU" sz="1100" dirty="0">
              <a:latin typeface="Candara" pitchFamily="34" charset="0"/>
            </a:endParaRPr>
          </a:p>
          <a:p>
            <a:r>
              <a:rPr lang="en-AU" sz="1100" dirty="0" smtClean="0">
                <a:latin typeface="Candara" pitchFamily="34" charset="0"/>
                <a:hlinkClick r:id="rId6"/>
              </a:rPr>
              <a:t>www.facebook.com/mrtaxrefund</a:t>
            </a:r>
            <a:endParaRPr lang="en-AU" sz="1100" dirty="0" smtClean="0">
              <a:latin typeface="Candara" pitchFamily="34" charset="0"/>
            </a:endParaRPr>
          </a:p>
          <a:p>
            <a:r>
              <a:rPr lang="en-AU" sz="1100" dirty="0" smtClean="0">
                <a:latin typeface="Candara" pitchFamily="34" charset="0"/>
                <a:hlinkClick r:id="rId7"/>
              </a:rPr>
              <a:t>www.twitter.com/mrtaxrefund</a:t>
            </a:r>
            <a:endParaRPr lang="en-AU" sz="1100" dirty="0" smtClean="0">
              <a:latin typeface="Candara" pitchFamily="34" charset="0"/>
            </a:endParaRPr>
          </a:p>
          <a:p>
            <a:endParaRPr lang="en-AU" sz="1100" dirty="0" smtClean="0">
              <a:latin typeface="Candara" pitchFamily="34" charset="0"/>
            </a:endParaRPr>
          </a:p>
          <a:p>
            <a:endParaRPr lang="en-AU" sz="1100" dirty="0">
              <a:latin typeface="Candara" pitchFamily="34" charset="0"/>
            </a:endParaRPr>
          </a:p>
          <a:p>
            <a:endParaRPr lang="en-AU" sz="1600" dirty="0" smtClean="0">
              <a:latin typeface="Candara" pitchFamily="34" charset="0"/>
            </a:endParaRPr>
          </a:p>
          <a:p>
            <a:endParaRPr lang="en-AU" dirty="0">
              <a:latin typeface="Candara" pitchFamily="34" charset="0"/>
            </a:endParaRPr>
          </a:p>
        </p:txBody>
      </p:sp>
      <p:sp>
        <p:nvSpPr>
          <p:cNvPr id="17" name="Subtitle 2"/>
          <p:cNvSpPr txBox="1">
            <a:spLocks/>
          </p:cNvSpPr>
          <p:nvPr/>
        </p:nvSpPr>
        <p:spPr bwMode="auto">
          <a:xfrm>
            <a:off x="323528" y="548680"/>
            <a:ext cx="4176464" cy="57606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409"/>
              </a:lnSpc>
              <a:spcBef>
                <a:spcPts val="0"/>
              </a:spcBef>
            </a:pPr>
            <a:r>
              <a:rPr lang="en-AU" sz="3700" b="1" dirty="0" smtClean="0">
                <a:solidFill>
                  <a:schemeClr val="tx1">
                    <a:lumMod val="65000"/>
                    <a:lumOff val="35000"/>
                  </a:schemeClr>
                </a:solidFill>
                <a:latin typeface="Hamburg Serial Heavy" pitchFamily="50" charset="0"/>
              </a:rPr>
              <a:t>media contact</a:t>
            </a:r>
            <a:endParaRPr lang="en-AU" sz="3700" b="1" dirty="0">
              <a:solidFill>
                <a:srgbClr val="D4D030"/>
              </a:solidFill>
              <a:latin typeface="Hamburg Serial Heavy" pitchFamily="50" charset="0"/>
            </a:endParaRPr>
          </a:p>
        </p:txBody>
      </p:sp>
      <p:pic>
        <p:nvPicPr>
          <p:cNvPr id="2050" name="Picture 2" descr="C:\Users\Stephen\Pictures\Headshots\All Photos\13895- 163499.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70557" y="1556792"/>
            <a:ext cx="864096" cy="115212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1658682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EDF6256-7E0E-48E4-B250-A844A7FAC42A}" type="slidenum">
              <a:rPr lang="en-AU" smtClean="0"/>
              <a:pPr>
                <a:defRPr/>
              </a:pPr>
              <a:t>2</a:t>
            </a:fld>
            <a:endParaRPr lang="en-AU"/>
          </a:p>
        </p:txBody>
      </p:sp>
      <p:sp>
        <p:nvSpPr>
          <p:cNvPr id="12" name="TextBox 11"/>
          <p:cNvSpPr txBox="1"/>
          <p:nvPr/>
        </p:nvSpPr>
        <p:spPr>
          <a:xfrm>
            <a:off x="467546" y="1484784"/>
            <a:ext cx="2664296" cy="3464229"/>
          </a:xfrm>
          <a:prstGeom prst="rect">
            <a:avLst/>
          </a:prstGeom>
          <a:noFill/>
        </p:spPr>
        <p:txBody>
          <a:bodyPr wrap="square" lIns="77925" tIns="38963" rIns="77925" bIns="38963" rtlCol="0">
            <a:spAutoFit/>
          </a:bodyPr>
          <a:lstStyle/>
          <a:p>
            <a:r>
              <a:rPr lang="en-AU" sz="1000" dirty="0">
                <a:solidFill>
                  <a:schemeClr val="tx1">
                    <a:lumMod val="75000"/>
                    <a:lumOff val="25000"/>
                  </a:schemeClr>
                </a:solidFill>
                <a:latin typeface="Candara" pitchFamily="34" charset="0"/>
              </a:rPr>
              <a:t>Commencing trading in February 2012, Mr Tax Refund is </a:t>
            </a:r>
            <a:r>
              <a:rPr lang="en-AU" sz="1000" dirty="0" smtClean="0">
                <a:solidFill>
                  <a:schemeClr val="tx1">
                    <a:lumMod val="75000"/>
                    <a:lumOff val="25000"/>
                  </a:schemeClr>
                </a:solidFill>
                <a:latin typeface="Candara" pitchFamily="34" charset="0"/>
              </a:rPr>
              <a:t>a Registered Tax Agent with a difference. </a:t>
            </a:r>
          </a:p>
          <a:p>
            <a:endParaRPr lang="en-AU" sz="400" dirty="0">
              <a:solidFill>
                <a:schemeClr val="tx1">
                  <a:lumMod val="75000"/>
                  <a:lumOff val="25000"/>
                </a:schemeClr>
              </a:solidFill>
              <a:latin typeface="Candara" pitchFamily="34" charset="0"/>
            </a:endParaRPr>
          </a:p>
          <a:p>
            <a:r>
              <a:rPr lang="en-AU" sz="1000" dirty="0" smtClean="0">
                <a:solidFill>
                  <a:schemeClr val="tx1">
                    <a:lumMod val="75000"/>
                    <a:lumOff val="25000"/>
                  </a:schemeClr>
                </a:solidFill>
                <a:latin typeface="Candara" pitchFamily="34" charset="0"/>
              </a:rPr>
              <a:t>The company offers its clients combined </a:t>
            </a:r>
            <a:r>
              <a:rPr lang="en-AU" sz="1000" dirty="0">
                <a:solidFill>
                  <a:schemeClr val="tx1">
                    <a:lumMod val="75000"/>
                    <a:lumOff val="25000"/>
                  </a:schemeClr>
                </a:solidFill>
                <a:latin typeface="Candara" pitchFamily="34" charset="0"/>
              </a:rPr>
              <a:t>over-the-phone and online tax </a:t>
            </a:r>
            <a:r>
              <a:rPr lang="en-AU" sz="1000" dirty="0" smtClean="0">
                <a:solidFill>
                  <a:schemeClr val="tx1">
                    <a:lumMod val="75000"/>
                    <a:lumOff val="25000"/>
                  </a:schemeClr>
                </a:solidFill>
                <a:latin typeface="Candara" pitchFamily="34" charset="0"/>
              </a:rPr>
              <a:t>consulting services and </a:t>
            </a:r>
            <a:r>
              <a:rPr lang="en-AU" sz="1000" dirty="0">
                <a:solidFill>
                  <a:schemeClr val="tx1">
                    <a:lumMod val="75000"/>
                    <a:lumOff val="25000"/>
                  </a:schemeClr>
                </a:solidFill>
                <a:latin typeface="Candara" pitchFamily="34" charset="0"/>
              </a:rPr>
              <a:t>annual tax return </a:t>
            </a:r>
            <a:r>
              <a:rPr lang="en-AU" sz="1000" dirty="0" smtClean="0">
                <a:solidFill>
                  <a:schemeClr val="tx1">
                    <a:lumMod val="75000"/>
                    <a:lumOff val="25000"/>
                  </a:schemeClr>
                </a:solidFill>
                <a:latin typeface="Candara" pitchFamily="34" charset="0"/>
              </a:rPr>
              <a:t>lodgement. </a:t>
            </a:r>
          </a:p>
          <a:p>
            <a:endParaRPr lang="en-AU" sz="400" dirty="0">
              <a:solidFill>
                <a:schemeClr val="tx1">
                  <a:lumMod val="75000"/>
                  <a:lumOff val="25000"/>
                </a:schemeClr>
              </a:solidFill>
              <a:latin typeface="Candara" pitchFamily="34" charset="0"/>
            </a:endParaRPr>
          </a:p>
          <a:p>
            <a:r>
              <a:rPr lang="en-AU" sz="1000" dirty="0" smtClean="0">
                <a:solidFill>
                  <a:schemeClr val="tx1">
                    <a:lumMod val="75000"/>
                    <a:lumOff val="25000"/>
                  </a:schemeClr>
                </a:solidFill>
                <a:latin typeface="Candara" pitchFamily="34" charset="0"/>
              </a:rPr>
              <a:t>Cost </a:t>
            </a:r>
            <a:r>
              <a:rPr lang="en-AU" sz="1000" dirty="0">
                <a:solidFill>
                  <a:schemeClr val="tx1">
                    <a:lumMod val="75000"/>
                    <a:lumOff val="25000"/>
                  </a:schemeClr>
                </a:solidFill>
                <a:latin typeface="Candara" pitchFamily="34" charset="0"/>
              </a:rPr>
              <a:t>savings from not having physical offices are passed onto clients in the form of </a:t>
            </a:r>
            <a:r>
              <a:rPr lang="en-AU" sz="1000" dirty="0" smtClean="0">
                <a:solidFill>
                  <a:schemeClr val="tx1">
                    <a:lumMod val="75000"/>
                    <a:lumOff val="25000"/>
                  </a:schemeClr>
                </a:solidFill>
                <a:latin typeface="Candara" pitchFamily="34" charset="0"/>
              </a:rPr>
              <a:t>much lower fees, extended hours and additional services. </a:t>
            </a:r>
          </a:p>
          <a:p>
            <a:endParaRPr lang="en-AU" sz="400" dirty="0">
              <a:solidFill>
                <a:schemeClr val="tx1">
                  <a:lumMod val="75000"/>
                  <a:lumOff val="25000"/>
                </a:schemeClr>
              </a:solidFill>
              <a:latin typeface="Candara" pitchFamily="34" charset="0"/>
            </a:endParaRPr>
          </a:p>
          <a:p>
            <a:r>
              <a:rPr lang="en-AU" sz="1000" dirty="0" smtClean="0">
                <a:solidFill>
                  <a:schemeClr val="tx1">
                    <a:lumMod val="75000"/>
                    <a:lumOff val="25000"/>
                  </a:schemeClr>
                </a:solidFill>
                <a:latin typeface="Candara" pitchFamily="34" charset="0"/>
              </a:rPr>
              <a:t>The </a:t>
            </a:r>
            <a:r>
              <a:rPr lang="en-AU" sz="1000" dirty="0">
                <a:solidFill>
                  <a:schemeClr val="tx1">
                    <a:lumMod val="75000"/>
                    <a:lumOff val="25000"/>
                  </a:schemeClr>
                </a:solidFill>
                <a:latin typeface="Candara" pitchFamily="34" charset="0"/>
              </a:rPr>
              <a:t>company </a:t>
            </a:r>
            <a:r>
              <a:rPr lang="en-AU" sz="1000" dirty="0" smtClean="0">
                <a:solidFill>
                  <a:schemeClr val="tx1">
                    <a:lumMod val="75000"/>
                    <a:lumOff val="25000"/>
                  </a:schemeClr>
                </a:solidFill>
                <a:latin typeface="Candara" pitchFamily="34" charset="0"/>
              </a:rPr>
              <a:t>offers </a:t>
            </a:r>
            <a:r>
              <a:rPr lang="en-AU" sz="1000" dirty="0">
                <a:solidFill>
                  <a:schemeClr val="tx1">
                    <a:lumMod val="75000"/>
                    <a:lumOff val="25000"/>
                  </a:schemeClr>
                </a:solidFill>
                <a:latin typeface="Candara" pitchFamily="34" charset="0"/>
              </a:rPr>
              <a:t>a 24 hour ‘instant’ refund option to clients who can’t wait for their refund from the tax office, and a ‘Double your Fee’s Back’ maximum refund guarantee. </a:t>
            </a:r>
            <a:endParaRPr lang="en-AU" sz="1000" dirty="0" smtClean="0">
              <a:solidFill>
                <a:schemeClr val="tx1">
                  <a:lumMod val="75000"/>
                  <a:lumOff val="25000"/>
                </a:schemeClr>
              </a:solidFill>
              <a:latin typeface="Candara" pitchFamily="34" charset="0"/>
            </a:endParaRPr>
          </a:p>
          <a:p>
            <a:endParaRPr lang="en-AU" sz="400" dirty="0">
              <a:solidFill>
                <a:schemeClr val="tx1">
                  <a:lumMod val="75000"/>
                  <a:lumOff val="25000"/>
                </a:schemeClr>
              </a:solidFill>
              <a:latin typeface="Candara" pitchFamily="34" charset="0"/>
            </a:endParaRPr>
          </a:p>
          <a:p>
            <a:r>
              <a:rPr lang="en-AU" sz="1000" dirty="0">
                <a:solidFill>
                  <a:schemeClr val="tx1">
                    <a:lumMod val="75000"/>
                    <a:lumOff val="25000"/>
                  </a:schemeClr>
                </a:solidFill>
                <a:latin typeface="Candara" pitchFamily="34" charset="0"/>
              </a:rPr>
              <a:t>We are a young </a:t>
            </a:r>
            <a:r>
              <a:rPr lang="en-AU" sz="1000" dirty="0" smtClean="0">
                <a:solidFill>
                  <a:schemeClr val="tx1">
                    <a:lumMod val="75000"/>
                    <a:lumOff val="25000"/>
                  </a:schemeClr>
                </a:solidFill>
                <a:latin typeface="Candara" pitchFamily="34" charset="0"/>
              </a:rPr>
              <a:t>and vibrant new entrant in an industry that needs us.</a:t>
            </a:r>
          </a:p>
          <a:p>
            <a:endParaRPr lang="en-AU" sz="400" dirty="0">
              <a:solidFill>
                <a:schemeClr val="tx1">
                  <a:lumMod val="75000"/>
                  <a:lumOff val="25000"/>
                </a:schemeClr>
              </a:solidFill>
              <a:latin typeface="Candara" pitchFamily="34" charset="0"/>
            </a:endParaRPr>
          </a:p>
          <a:p>
            <a:r>
              <a:rPr lang="en-AU" sz="1000" dirty="0" smtClean="0">
                <a:solidFill>
                  <a:schemeClr val="tx1">
                    <a:lumMod val="75000"/>
                    <a:lumOff val="25000"/>
                  </a:schemeClr>
                </a:solidFill>
                <a:latin typeface="Candara" pitchFamily="34" charset="0"/>
              </a:rPr>
              <a:t>In FY </a:t>
            </a:r>
            <a:r>
              <a:rPr lang="en-AU" sz="1000" dirty="0">
                <a:solidFill>
                  <a:schemeClr val="tx1">
                    <a:lumMod val="75000"/>
                    <a:lumOff val="25000"/>
                  </a:schemeClr>
                </a:solidFill>
                <a:latin typeface="Candara" pitchFamily="34" charset="0"/>
              </a:rPr>
              <a:t>2015 it’s </a:t>
            </a:r>
            <a:r>
              <a:rPr lang="en-AU" sz="1000" dirty="0" smtClean="0">
                <a:solidFill>
                  <a:schemeClr val="tx1">
                    <a:lumMod val="75000"/>
                    <a:lumOff val="25000"/>
                  </a:schemeClr>
                </a:solidFill>
                <a:latin typeface="Candara" pitchFamily="34" charset="0"/>
              </a:rPr>
              <a:t>conservatively estimated </a:t>
            </a:r>
            <a:r>
              <a:rPr lang="en-AU" sz="1000" dirty="0">
                <a:solidFill>
                  <a:schemeClr val="tx1">
                    <a:lumMod val="75000"/>
                    <a:lumOff val="25000"/>
                  </a:schemeClr>
                </a:solidFill>
                <a:latin typeface="Candara" pitchFamily="34" charset="0"/>
              </a:rPr>
              <a:t>the Company will have serviced over </a:t>
            </a:r>
            <a:r>
              <a:rPr lang="en-AU" sz="1000" b="1" dirty="0" smtClean="0">
                <a:solidFill>
                  <a:schemeClr val="tx1">
                    <a:lumMod val="75000"/>
                    <a:lumOff val="25000"/>
                  </a:schemeClr>
                </a:solidFill>
                <a:latin typeface="Candara" pitchFamily="34" charset="0"/>
              </a:rPr>
              <a:t>40,000</a:t>
            </a:r>
            <a:r>
              <a:rPr lang="en-AU" sz="1000" dirty="0" smtClean="0">
                <a:solidFill>
                  <a:schemeClr val="tx1">
                    <a:lumMod val="75000"/>
                    <a:lumOff val="25000"/>
                  </a:schemeClr>
                </a:solidFill>
                <a:latin typeface="Candara" pitchFamily="34" charset="0"/>
              </a:rPr>
              <a:t> customers.</a:t>
            </a:r>
          </a:p>
          <a:p>
            <a:endParaRPr lang="en-AU" sz="1000" dirty="0">
              <a:solidFill>
                <a:schemeClr val="tx1">
                  <a:lumMod val="75000"/>
                  <a:lumOff val="25000"/>
                </a:schemeClr>
              </a:solidFill>
              <a:latin typeface="Candara" pitchFamily="34" charset="0"/>
            </a:endParaRPr>
          </a:p>
        </p:txBody>
      </p:sp>
      <p:sp>
        <p:nvSpPr>
          <p:cNvPr id="14" name="Slide Number Placeholder 2"/>
          <p:cNvSpPr txBox="1">
            <a:spLocks/>
          </p:cNvSpPr>
          <p:nvPr/>
        </p:nvSpPr>
        <p:spPr>
          <a:xfrm>
            <a:off x="6553200" y="6356355"/>
            <a:ext cx="2133600" cy="365125"/>
          </a:xfrm>
          <a:prstGeom prst="rect">
            <a:avLst/>
          </a:prstGeom>
        </p:spPr>
        <p:txBody>
          <a:bodyPr vert="horz" lIns="77925" tIns="38963" rIns="77925" bIns="38963" rtlCol="0" anchor="ctr"/>
          <a:lstStyle>
            <a:defPPr>
              <a:defRPr lang="en-US"/>
            </a:defPPr>
            <a:lvl1pPr algn="r" rtl="0" fontAlgn="auto">
              <a:spcBef>
                <a:spcPts val="0"/>
              </a:spcBef>
              <a:spcAft>
                <a:spcPts val="0"/>
              </a:spcAft>
              <a:defRPr sz="1000" kern="1200">
                <a:solidFill>
                  <a:schemeClr val="tx1">
                    <a:tint val="75000"/>
                  </a:schemeClr>
                </a:solidFill>
                <a:latin typeface="+mn-lt"/>
                <a:ea typeface="+mn-ea"/>
                <a:cs typeface="+mn-cs"/>
              </a:defRPr>
            </a:lvl1pPr>
            <a:lvl2pPr marL="389626" algn="l" rtl="0" fontAlgn="base">
              <a:spcBef>
                <a:spcPct val="0"/>
              </a:spcBef>
              <a:spcAft>
                <a:spcPct val="0"/>
              </a:spcAft>
              <a:defRPr kern="1200">
                <a:solidFill>
                  <a:schemeClr val="tx1"/>
                </a:solidFill>
                <a:latin typeface="Arial" charset="0"/>
                <a:ea typeface="+mn-ea"/>
                <a:cs typeface="+mn-cs"/>
              </a:defRPr>
            </a:lvl2pPr>
            <a:lvl3pPr marL="779252" algn="l" rtl="0" fontAlgn="base">
              <a:spcBef>
                <a:spcPct val="0"/>
              </a:spcBef>
              <a:spcAft>
                <a:spcPct val="0"/>
              </a:spcAft>
              <a:defRPr kern="1200">
                <a:solidFill>
                  <a:schemeClr val="tx1"/>
                </a:solidFill>
                <a:latin typeface="Arial" charset="0"/>
                <a:ea typeface="+mn-ea"/>
                <a:cs typeface="+mn-cs"/>
              </a:defRPr>
            </a:lvl3pPr>
            <a:lvl4pPr marL="1168878" algn="l" rtl="0" fontAlgn="base">
              <a:spcBef>
                <a:spcPct val="0"/>
              </a:spcBef>
              <a:spcAft>
                <a:spcPct val="0"/>
              </a:spcAft>
              <a:defRPr kern="1200">
                <a:solidFill>
                  <a:schemeClr val="tx1"/>
                </a:solidFill>
                <a:latin typeface="Arial" charset="0"/>
                <a:ea typeface="+mn-ea"/>
                <a:cs typeface="+mn-cs"/>
              </a:defRPr>
            </a:lvl4pPr>
            <a:lvl5pPr marL="1558503" algn="l" rtl="0" fontAlgn="base">
              <a:spcBef>
                <a:spcPct val="0"/>
              </a:spcBef>
              <a:spcAft>
                <a:spcPct val="0"/>
              </a:spcAft>
              <a:defRPr kern="1200">
                <a:solidFill>
                  <a:schemeClr val="tx1"/>
                </a:solidFill>
                <a:latin typeface="Arial" charset="0"/>
                <a:ea typeface="+mn-ea"/>
                <a:cs typeface="+mn-cs"/>
              </a:defRPr>
            </a:lvl5pPr>
            <a:lvl6pPr marL="1948129" algn="l" defTabSz="779252" rtl="0" eaLnBrk="1" latinLnBrk="0" hangingPunct="1">
              <a:defRPr kern="1200">
                <a:solidFill>
                  <a:schemeClr val="tx1"/>
                </a:solidFill>
                <a:latin typeface="Arial" charset="0"/>
                <a:ea typeface="+mn-ea"/>
                <a:cs typeface="+mn-cs"/>
              </a:defRPr>
            </a:lvl6pPr>
            <a:lvl7pPr marL="2337755" algn="l" defTabSz="779252" rtl="0" eaLnBrk="1" latinLnBrk="0" hangingPunct="1">
              <a:defRPr kern="1200">
                <a:solidFill>
                  <a:schemeClr val="tx1"/>
                </a:solidFill>
                <a:latin typeface="Arial" charset="0"/>
                <a:ea typeface="+mn-ea"/>
                <a:cs typeface="+mn-cs"/>
              </a:defRPr>
            </a:lvl7pPr>
            <a:lvl8pPr marL="2727381" algn="l" defTabSz="779252" rtl="0" eaLnBrk="1" latinLnBrk="0" hangingPunct="1">
              <a:defRPr kern="1200">
                <a:solidFill>
                  <a:schemeClr val="tx1"/>
                </a:solidFill>
                <a:latin typeface="Arial" charset="0"/>
                <a:ea typeface="+mn-ea"/>
                <a:cs typeface="+mn-cs"/>
              </a:defRPr>
            </a:lvl8pPr>
            <a:lvl9pPr marL="3117007" algn="l" defTabSz="779252" rtl="0" eaLnBrk="1" latinLnBrk="0" hangingPunct="1">
              <a:defRPr kern="1200">
                <a:solidFill>
                  <a:schemeClr val="tx1"/>
                </a:solidFill>
                <a:latin typeface="Arial" charset="0"/>
                <a:ea typeface="+mn-ea"/>
                <a:cs typeface="+mn-cs"/>
              </a:defRPr>
            </a:lvl9pPr>
          </a:lstStyle>
          <a:p>
            <a:pPr>
              <a:defRPr/>
            </a:pPr>
            <a:fld id="{6EDF6256-7E0E-48E4-B250-A844A7FAC42A}" type="slidenum">
              <a:rPr lang="en-AU" smtClean="0"/>
              <a:pPr>
                <a:defRPr/>
              </a:pPr>
              <a:t>2</a:t>
            </a:fld>
            <a:endParaRPr lang="en-AU"/>
          </a:p>
        </p:txBody>
      </p:sp>
      <p:sp>
        <p:nvSpPr>
          <p:cNvPr id="18" name="Subtitle 2"/>
          <p:cNvSpPr txBox="1">
            <a:spLocks/>
          </p:cNvSpPr>
          <p:nvPr/>
        </p:nvSpPr>
        <p:spPr bwMode="auto">
          <a:xfrm>
            <a:off x="432048" y="722615"/>
            <a:ext cx="4139952" cy="57606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409"/>
              </a:lnSpc>
              <a:spcBef>
                <a:spcPts val="0"/>
              </a:spcBef>
            </a:pPr>
            <a:r>
              <a:rPr lang="en-AU" sz="3700" b="1" dirty="0" smtClean="0">
                <a:solidFill>
                  <a:schemeClr val="tx1">
                    <a:lumMod val="65000"/>
                    <a:lumOff val="35000"/>
                  </a:schemeClr>
                </a:solidFill>
                <a:latin typeface="Hamburg Serial Heavy" pitchFamily="50" charset="0"/>
              </a:rPr>
              <a:t>who</a:t>
            </a:r>
            <a:endParaRPr lang="en-AU" sz="3700" b="1" dirty="0">
              <a:solidFill>
                <a:schemeClr val="tx1">
                  <a:lumMod val="65000"/>
                  <a:lumOff val="35000"/>
                </a:schemeClr>
              </a:solidFill>
              <a:latin typeface="Hamburg Serial Heavy" pitchFamily="50" charset="0"/>
            </a:endParaRPr>
          </a:p>
          <a:p>
            <a:pPr algn="l" eaLnBrk="1" hangingPunct="1">
              <a:lnSpc>
                <a:spcPts val="3153"/>
              </a:lnSpc>
              <a:spcBef>
                <a:spcPts val="0"/>
              </a:spcBef>
            </a:pPr>
            <a:r>
              <a:rPr lang="en-AU" sz="1500" b="1" dirty="0">
                <a:solidFill>
                  <a:srgbClr val="D4D030"/>
                </a:solidFill>
                <a:latin typeface="Hamburg Serial Heavy" pitchFamily="50" charset="0"/>
              </a:rPr>
              <a:t> </a:t>
            </a:r>
            <a:r>
              <a:rPr lang="en-AU" sz="3700" b="1" dirty="0">
                <a:solidFill>
                  <a:srgbClr val="D4D030"/>
                </a:solidFill>
                <a:latin typeface="Hamburg Serial Heavy" pitchFamily="50" charset="0"/>
              </a:rPr>
              <a:t> </a:t>
            </a:r>
          </a:p>
        </p:txBody>
      </p:sp>
    </p:spTree>
    <p:extLst>
      <p:ext uri="{BB962C8B-B14F-4D97-AF65-F5344CB8AC3E}">
        <p14:creationId xmlns:p14="http://schemas.microsoft.com/office/powerpoint/2010/main" val="4270421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EDF6256-7E0E-48E4-B250-A844A7FAC42A}" type="slidenum">
              <a:rPr lang="en-AU" smtClean="0"/>
              <a:pPr>
                <a:defRPr/>
              </a:pPr>
              <a:t>3</a:t>
            </a:fld>
            <a:endParaRPr lang="en-AU"/>
          </a:p>
        </p:txBody>
      </p:sp>
      <p:sp>
        <p:nvSpPr>
          <p:cNvPr id="14" name="Slide Number Placeholder 2"/>
          <p:cNvSpPr txBox="1">
            <a:spLocks/>
          </p:cNvSpPr>
          <p:nvPr/>
        </p:nvSpPr>
        <p:spPr>
          <a:xfrm>
            <a:off x="6553200" y="6356355"/>
            <a:ext cx="2133600" cy="365125"/>
          </a:xfrm>
          <a:prstGeom prst="rect">
            <a:avLst/>
          </a:prstGeom>
        </p:spPr>
        <p:txBody>
          <a:bodyPr vert="horz" lIns="77925" tIns="38963" rIns="77925" bIns="38963" rtlCol="0" anchor="ctr"/>
          <a:lstStyle>
            <a:defPPr>
              <a:defRPr lang="en-US"/>
            </a:defPPr>
            <a:lvl1pPr algn="r" rtl="0" fontAlgn="auto">
              <a:spcBef>
                <a:spcPts val="0"/>
              </a:spcBef>
              <a:spcAft>
                <a:spcPts val="0"/>
              </a:spcAft>
              <a:defRPr sz="1000" kern="1200">
                <a:solidFill>
                  <a:schemeClr val="tx1">
                    <a:tint val="75000"/>
                  </a:schemeClr>
                </a:solidFill>
                <a:latin typeface="+mn-lt"/>
                <a:ea typeface="+mn-ea"/>
                <a:cs typeface="+mn-cs"/>
              </a:defRPr>
            </a:lvl1pPr>
            <a:lvl2pPr marL="389626" algn="l" rtl="0" fontAlgn="base">
              <a:spcBef>
                <a:spcPct val="0"/>
              </a:spcBef>
              <a:spcAft>
                <a:spcPct val="0"/>
              </a:spcAft>
              <a:defRPr kern="1200">
                <a:solidFill>
                  <a:schemeClr val="tx1"/>
                </a:solidFill>
                <a:latin typeface="Arial" charset="0"/>
                <a:ea typeface="+mn-ea"/>
                <a:cs typeface="+mn-cs"/>
              </a:defRPr>
            </a:lvl2pPr>
            <a:lvl3pPr marL="779252" algn="l" rtl="0" fontAlgn="base">
              <a:spcBef>
                <a:spcPct val="0"/>
              </a:spcBef>
              <a:spcAft>
                <a:spcPct val="0"/>
              </a:spcAft>
              <a:defRPr kern="1200">
                <a:solidFill>
                  <a:schemeClr val="tx1"/>
                </a:solidFill>
                <a:latin typeface="Arial" charset="0"/>
                <a:ea typeface="+mn-ea"/>
                <a:cs typeface="+mn-cs"/>
              </a:defRPr>
            </a:lvl3pPr>
            <a:lvl4pPr marL="1168878" algn="l" rtl="0" fontAlgn="base">
              <a:spcBef>
                <a:spcPct val="0"/>
              </a:spcBef>
              <a:spcAft>
                <a:spcPct val="0"/>
              </a:spcAft>
              <a:defRPr kern="1200">
                <a:solidFill>
                  <a:schemeClr val="tx1"/>
                </a:solidFill>
                <a:latin typeface="Arial" charset="0"/>
                <a:ea typeface="+mn-ea"/>
                <a:cs typeface="+mn-cs"/>
              </a:defRPr>
            </a:lvl4pPr>
            <a:lvl5pPr marL="1558503" algn="l" rtl="0" fontAlgn="base">
              <a:spcBef>
                <a:spcPct val="0"/>
              </a:spcBef>
              <a:spcAft>
                <a:spcPct val="0"/>
              </a:spcAft>
              <a:defRPr kern="1200">
                <a:solidFill>
                  <a:schemeClr val="tx1"/>
                </a:solidFill>
                <a:latin typeface="Arial" charset="0"/>
                <a:ea typeface="+mn-ea"/>
                <a:cs typeface="+mn-cs"/>
              </a:defRPr>
            </a:lvl5pPr>
            <a:lvl6pPr marL="1948129" algn="l" defTabSz="779252" rtl="0" eaLnBrk="1" latinLnBrk="0" hangingPunct="1">
              <a:defRPr kern="1200">
                <a:solidFill>
                  <a:schemeClr val="tx1"/>
                </a:solidFill>
                <a:latin typeface="Arial" charset="0"/>
                <a:ea typeface="+mn-ea"/>
                <a:cs typeface="+mn-cs"/>
              </a:defRPr>
            </a:lvl6pPr>
            <a:lvl7pPr marL="2337755" algn="l" defTabSz="779252" rtl="0" eaLnBrk="1" latinLnBrk="0" hangingPunct="1">
              <a:defRPr kern="1200">
                <a:solidFill>
                  <a:schemeClr val="tx1"/>
                </a:solidFill>
                <a:latin typeface="Arial" charset="0"/>
                <a:ea typeface="+mn-ea"/>
                <a:cs typeface="+mn-cs"/>
              </a:defRPr>
            </a:lvl7pPr>
            <a:lvl8pPr marL="2727381" algn="l" defTabSz="779252" rtl="0" eaLnBrk="1" latinLnBrk="0" hangingPunct="1">
              <a:defRPr kern="1200">
                <a:solidFill>
                  <a:schemeClr val="tx1"/>
                </a:solidFill>
                <a:latin typeface="Arial" charset="0"/>
                <a:ea typeface="+mn-ea"/>
                <a:cs typeface="+mn-cs"/>
              </a:defRPr>
            </a:lvl8pPr>
            <a:lvl9pPr marL="3117007" algn="l" defTabSz="779252" rtl="0" eaLnBrk="1" latinLnBrk="0" hangingPunct="1">
              <a:defRPr kern="1200">
                <a:solidFill>
                  <a:schemeClr val="tx1"/>
                </a:solidFill>
                <a:latin typeface="Arial" charset="0"/>
                <a:ea typeface="+mn-ea"/>
                <a:cs typeface="+mn-cs"/>
              </a:defRPr>
            </a:lvl9pPr>
          </a:lstStyle>
          <a:p>
            <a:pPr>
              <a:defRPr/>
            </a:pPr>
            <a:fld id="{6EDF6256-7E0E-48E4-B250-A844A7FAC42A}" type="slidenum">
              <a:rPr lang="en-AU" smtClean="0"/>
              <a:pPr>
                <a:defRPr/>
              </a:pPr>
              <a:t>3</a:t>
            </a:fld>
            <a:endParaRPr lang="en-AU"/>
          </a:p>
        </p:txBody>
      </p:sp>
      <p:sp>
        <p:nvSpPr>
          <p:cNvPr id="10" name="Rectangle 9"/>
          <p:cNvSpPr/>
          <p:nvPr/>
        </p:nvSpPr>
        <p:spPr>
          <a:xfrm>
            <a:off x="467546" y="1556792"/>
            <a:ext cx="7906418" cy="1508105"/>
          </a:xfrm>
          <a:prstGeom prst="rect">
            <a:avLst/>
          </a:prstGeom>
        </p:spPr>
        <p:txBody>
          <a:bodyPr wrap="square">
            <a:spAutoFit/>
          </a:bodyPr>
          <a:lstStyle/>
          <a:p>
            <a:pPr marL="342900" indent="-342900">
              <a:buFont typeface="+mj-lt"/>
              <a:buAutoNum type="arabicPeriod"/>
            </a:pPr>
            <a:endParaRPr lang="en-US" sz="1400" b="1" dirty="0" smtClean="0"/>
          </a:p>
          <a:p>
            <a:pPr marL="342900" indent="-342900">
              <a:buFont typeface="+mj-lt"/>
              <a:buAutoNum type="arabicPeriod"/>
            </a:pPr>
            <a:endParaRPr lang="en-US" sz="1400" b="1" dirty="0">
              <a:solidFill>
                <a:schemeClr val="tx1">
                  <a:lumMod val="75000"/>
                  <a:lumOff val="25000"/>
                </a:schemeClr>
              </a:solidFill>
            </a:endParaRPr>
          </a:p>
          <a:p>
            <a:pPr marL="342900" indent="-342900">
              <a:spcAft>
                <a:spcPts val="1200"/>
              </a:spcAft>
              <a:buFont typeface="+mj-lt"/>
              <a:buAutoNum type="arabicPeriod"/>
            </a:pPr>
            <a:r>
              <a:rPr lang="en-US" b="1" u="sng" dirty="0" smtClean="0">
                <a:solidFill>
                  <a:schemeClr val="tx1">
                    <a:lumMod val="75000"/>
                    <a:lumOff val="25000"/>
                  </a:schemeClr>
                </a:solidFill>
              </a:rPr>
              <a:t>June 14, 2012.</a:t>
            </a:r>
            <a:r>
              <a:rPr lang="en-US" b="1" dirty="0" smtClean="0">
                <a:solidFill>
                  <a:schemeClr val="tx1">
                    <a:lumMod val="75000"/>
                    <a:lumOff val="25000"/>
                  </a:schemeClr>
                </a:solidFill>
              </a:rPr>
              <a:t> “New </a:t>
            </a:r>
            <a:r>
              <a:rPr lang="en-US" b="1" dirty="0">
                <a:solidFill>
                  <a:schemeClr val="tx1">
                    <a:lumMod val="75000"/>
                    <a:lumOff val="25000"/>
                  </a:schemeClr>
                </a:solidFill>
              </a:rPr>
              <a:t>Kid on the Block set to Shake-Up Tax Agent </a:t>
            </a:r>
            <a:r>
              <a:rPr lang="en-US" b="1" dirty="0" smtClean="0">
                <a:solidFill>
                  <a:schemeClr val="tx1">
                    <a:lumMod val="75000"/>
                    <a:lumOff val="25000"/>
                  </a:schemeClr>
                </a:solidFill>
              </a:rPr>
              <a:t>Market”</a:t>
            </a:r>
            <a:endParaRPr lang="en-AU" sz="1400" dirty="0" smtClean="0"/>
          </a:p>
          <a:p>
            <a:endParaRPr lang="en-AU" dirty="0">
              <a:latin typeface="Candara" pitchFamily="34" charset="0"/>
            </a:endParaRPr>
          </a:p>
        </p:txBody>
      </p:sp>
      <p:sp>
        <p:nvSpPr>
          <p:cNvPr id="17" name="Subtitle 2"/>
          <p:cNvSpPr txBox="1">
            <a:spLocks/>
          </p:cNvSpPr>
          <p:nvPr/>
        </p:nvSpPr>
        <p:spPr bwMode="auto">
          <a:xfrm>
            <a:off x="432047" y="722615"/>
            <a:ext cx="5124847" cy="57606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409"/>
              </a:lnSpc>
              <a:spcBef>
                <a:spcPts val="0"/>
              </a:spcBef>
            </a:pPr>
            <a:r>
              <a:rPr lang="en-AU" sz="3700" b="1" dirty="0" smtClean="0">
                <a:solidFill>
                  <a:schemeClr val="tx1">
                    <a:lumMod val="65000"/>
                    <a:lumOff val="35000"/>
                  </a:schemeClr>
                </a:solidFill>
                <a:latin typeface="Hamburg Serial Heavy" pitchFamily="50" charset="0"/>
              </a:rPr>
              <a:t>releases</a:t>
            </a:r>
          </a:p>
          <a:p>
            <a:pPr algn="l" eaLnBrk="1" hangingPunct="1">
              <a:lnSpc>
                <a:spcPts val="3409"/>
              </a:lnSpc>
              <a:spcBef>
                <a:spcPts val="0"/>
              </a:spcBef>
            </a:pPr>
            <a:r>
              <a:rPr lang="en-AU" sz="1400" b="1" dirty="0" smtClean="0">
                <a:solidFill>
                  <a:schemeClr val="tx1">
                    <a:lumMod val="65000"/>
                    <a:lumOff val="35000"/>
                  </a:schemeClr>
                </a:solidFill>
                <a:latin typeface="Hamburg Serial Heavy" pitchFamily="50" charset="0"/>
              </a:rPr>
              <a:t>REFER TO ATTACHMENTS SENT WITH THIS PRESENTATION</a:t>
            </a:r>
            <a:endParaRPr lang="en-AU" sz="3700" b="1" dirty="0">
              <a:solidFill>
                <a:schemeClr val="tx1">
                  <a:lumMod val="65000"/>
                  <a:lumOff val="35000"/>
                </a:schemeClr>
              </a:solidFill>
              <a:latin typeface="Hamburg Serial Heavy" pitchFamily="50" charset="0"/>
            </a:endParaRPr>
          </a:p>
          <a:p>
            <a:pPr algn="l" eaLnBrk="1" hangingPunct="1">
              <a:lnSpc>
                <a:spcPts val="3153"/>
              </a:lnSpc>
              <a:spcBef>
                <a:spcPts val="0"/>
              </a:spcBef>
            </a:pPr>
            <a:r>
              <a:rPr lang="en-AU" sz="1500" b="1" dirty="0">
                <a:solidFill>
                  <a:srgbClr val="D4D030"/>
                </a:solidFill>
                <a:latin typeface="Hamburg Serial Heavy" pitchFamily="50" charset="0"/>
              </a:rPr>
              <a:t> </a:t>
            </a:r>
            <a:r>
              <a:rPr lang="en-AU" sz="3700" b="1" dirty="0">
                <a:solidFill>
                  <a:srgbClr val="D4D030"/>
                </a:solidFill>
                <a:latin typeface="Hamburg Serial Heavy" pitchFamily="50" charset="0"/>
              </a:rPr>
              <a:t> </a:t>
            </a:r>
          </a:p>
        </p:txBody>
      </p:sp>
    </p:spTree>
    <p:extLst>
      <p:ext uri="{BB962C8B-B14F-4D97-AF65-F5344CB8AC3E}">
        <p14:creationId xmlns:p14="http://schemas.microsoft.com/office/powerpoint/2010/main" val="1054498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21810" r="20512" b="4971"/>
          <a:stretch/>
        </p:blipFill>
        <p:spPr bwMode="auto">
          <a:xfrm>
            <a:off x="3903493" y="1431384"/>
            <a:ext cx="3739985" cy="4026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pPr>
              <a:defRPr/>
            </a:pPr>
            <a:fld id="{6EDF6256-7E0E-48E4-B250-A844A7FAC42A}" type="slidenum">
              <a:rPr lang="en-AU" smtClean="0"/>
              <a:pPr>
                <a:defRPr/>
              </a:pPr>
              <a:t>4</a:t>
            </a:fld>
            <a:endParaRPr lang="en-AU"/>
          </a:p>
        </p:txBody>
      </p:sp>
      <p:sp>
        <p:nvSpPr>
          <p:cNvPr id="14" name="Slide Number Placeholder 2"/>
          <p:cNvSpPr txBox="1">
            <a:spLocks/>
          </p:cNvSpPr>
          <p:nvPr/>
        </p:nvSpPr>
        <p:spPr>
          <a:xfrm>
            <a:off x="6553200" y="6356355"/>
            <a:ext cx="2133600" cy="365125"/>
          </a:xfrm>
          <a:prstGeom prst="rect">
            <a:avLst/>
          </a:prstGeom>
        </p:spPr>
        <p:txBody>
          <a:bodyPr vert="horz" lIns="77925" tIns="38963" rIns="77925" bIns="38963" rtlCol="0" anchor="ctr"/>
          <a:lstStyle>
            <a:defPPr>
              <a:defRPr lang="en-US"/>
            </a:defPPr>
            <a:lvl1pPr algn="r" rtl="0" fontAlgn="auto">
              <a:spcBef>
                <a:spcPts val="0"/>
              </a:spcBef>
              <a:spcAft>
                <a:spcPts val="0"/>
              </a:spcAft>
              <a:defRPr sz="1000" kern="1200">
                <a:solidFill>
                  <a:schemeClr val="tx1">
                    <a:tint val="75000"/>
                  </a:schemeClr>
                </a:solidFill>
                <a:latin typeface="+mn-lt"/>
                <a:ea typeface="+mn-ea"/>
                <a:cs typeface="+mn-cs"/>
              </a:defRPr>
            </a:lvl1pPr>
            <a:lvl2pPr marL="389626" algn="l" rtl="0" fontAlgn="base">
              <a:spcBef>
                <a:spcPct val="0"/>
              </a:spcBef>
              <a:spcAft>
                <a:spcPct val="0"/>
              </a:spcAft>
              <a:defRPr kern="1200">
                <a:solidFill>
                  <a:schemeClr val="tx1"/>
                </a:solidFill>
                <a:latin typeface="Arial" charset="0"/>
                <a:ea typeface="+mn-ea"/>
                <a:cs typeface="+mn-cs"/>
              </a:defRPr>
            </a:lvl2pPr>
            <a:lvl3pPr marL="779252" algn="l" rtl="0" fontAlgn="base">
              <a:spcBef>
                <a:spcPct val="0"/>
              </a:spcBef>
              <a:spcAft>
                <a:spcPct val="0"/>
              </a:spcAft>
              <a:defRPr kern="1200">
                <a:solidFill>
                  <a:schemeClr val="tx1"/>
                </a:solidFill>
                <a:latin typeface="Arial" charset="0"/>
                <a:ea typeface="+mn-ea"/>
                <a:cs typeface="+mn-cs"/>
              </a:defRPr>
            </a:lvl3pPr>
            <a:lvl4pPr marL="1168878" algn="l" rtl="0" fontAlgn="base">
              <a:spcBef>
                <a:spcPct val="0"/>
              </a:spcBef>
              <a:spcAft>
                <a:spcPct val="0"/>
              </a:spcAft>
              <a:defRPr kern="1200">
                <a:solidFill>
                  <a:schemeClr val="tx1"/>
                </a:solidFill>
                <a:latin typeface="Arial" charset="0"/>
                <a:ea typeface="+mn-ea"/>
                <a:cs typeface="+mn-cs"/>
              </a:defRPr>
            </a:lvl4pPr>
            <a:lvl5pPr marL="1558503" algn="l" rtl="0" fontAlgn="base">
              <a:spcBef>
                <a:spcPct val="0"/>
              </a:spcBef>
              <a:spcAft>
                <a:spcPct val="0"/>
              </a:spcAft>
              <a:defRPr kern="1200">
                <a:solidFill>
                  <a:schemeClr val="tx1"/>
                </a:solidFill>
                <a:latin typeface="Arial" charset="0"/>
                <a:ea typeface="+mn-ea"/>
                <a:cs typeface="+mn-cs"/>
              </a:defRPr>
            </a:lvl5pPr>
            <a:lvl6pPr marL="1948129" algn="l" defTabSz="779252" rtl="0" eaLnBrk="1" latinLnBrk="0" hangingPunct="1">
              <a:defRPr kern="1200">
                <a:solidFill>
                  <a:schemeClr val="tx1"/>
                </a:solidFill>
                <a:latin typeface="Arial" charset="0"/>
                <a:ea typeface="+mn-ea"/>
                <a:cs typeface="+mn-cs"/>
              </a:defRPr>
            </a:lvl6pPr>
            <a:lvl7pPr marL="2337755" algn="l" defTabSz="779252" rtl="0" eaLnBrk="1" latinLnBrk="0" hangingPunct="1">
              <a:defRPr kern="1200">
                <a:solidFill>
                  <a:schemeClr val="tx1"/>
                </a:solidFill>
                <a:latin typeface="Arial" charset="0"/>
                <a:ea typeface="+mn-ea"/>
                <a:cs typeface="+mn-cs"/>
              </a:defRPr>
            </a:lvl7pPr>
            <a:lvl8pPr marL="2727381" algn="l" defTabSz="779252" rtl="0" eaLnBrk="1" latinLnBrk="0" hangingPunct="1">
              <a:defRPr kern="1200">
                <a:solidFill>
                  <a:schemeClr val="tx1"/>
                </a:solidFill>
                <a:latin typeface="Arial" charset="0"/>
                <a:ea typeface="+mn-ea"/>
                <a:cs typeface="+mn-cs"/>
              </a:defRPr>
            </a:lvl8pPr>
            <a:lvl9pPr marL="3117007" algn="l" defTabSz="779252" rtl="0" eaLnBrk="1" latinLnBrk="0" hangingPunct="1">
              <a:defRPr kern="1200">
                <a:solidFill>
                  <a:schemeClr val="tx1"/>
                </a:solidFill>
                <a:latin typeface="Arial" charset="0"/>
                <a:ea typeface="+mn-ea"/>
                <a:cs typeface="+mn-cs"/>
              </a:defRPr>
            </a:lvl9pPr>
          </a:lstStyle>
          <a:p>
            <a:pPr>
              <a:defRPr/>
            </a:pPr>
            <a:fld id="{6EDF6256-7E0E-48E4-B250-A844A7FAC42A}" type="slidenum">
              <a:rPr lang="en-AU" smtClean="0"/>
              <a:pPr>
                <a:defRPr/>
              </a:pPr>
              <a:t>4</a:t>
            </a:fld>
            <a:endParaRPr lang="en-AU"/>
          </a:p>
        </p:txBody>
      </p:sp>
      <p:sp>
        <p:nvSpPr>
          <p:cNvPr id="17" name="Subtitle 2"/>
          <p:cNvSpPr txBox="1">
            <a:spLocks/>
          </p:cNvSpPr>
          <p:nvPr/>
        </p:nvSpPr>
        <p:spPr bwMode="auto">
          <a:xfrm>
            <a:off x="432048" y="722615"/>
            <a:ext cx="4139952" cy="57606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409"/>
              </a:lnSpc>
              <a:spcBef>
                <a:spcPts val="0"/>
              </a:spcBef>
            </a:pPr>
            <a:r>
              <a:rPr lang="en-AU" sz="3700" b="1" dirty="0" smtClean="0">
                <a:solidFill>
                  <a:schemeClr val="tx1">
                    <a:lumMod val="65000"/>
                    <a:lumOff val="35000"/>
                  </a:schemeClr>
                </a:solidFill>
                <a:latin typeface="Hamburg Serial Heavy" pitchFamily="50" charset="0"/>
              </a:rPr>
              <a:t>facts &amp; figs</a:t>
            </a:r>
            <a:endParaRPr lang="en-AU" sz="3700" b="1" dirty="0">
              <a:solidFill>
                <a:schemeClr val="tx1">
                  <a:lumMod val="65000"/>
                  <a:lumOff val="35000"/>
                </a:schemeClr>
              </a:solidFill>
              <a:latin typeface="Hamburg Serial Heavy" pitchFamily="50" charset="0"/>
            </a:endParaRPr>
          </a:p>
          <a:p>
            <a:pPr algn="l" eaLnBrk="1" hangingPunct="1">
              <a:lnSpc>
                <a:spcPts val="3153"/>
              </a:lnSpc>
              <a:spcBef>
                <a:spcPts val="0"/>
              </a:spcBef>
            </a:pPr>
            <a:r>
              <a:rPr lang="en-AU" sz="1500" b="1" dirty="0">
                <a:solidFill>
                  <a:srgbClr val="D4D030"/>
                </a:solidFill>
                <a:latin typeface="Hamburg Serial Heavy" pitchFamily="50" charset="0"/>
              </a:rPr>
              <a:t> </a:t>
            </a:r>
            <a:r>
              <a:rPr lang="en-AU" sz="3700" b="1" dirty="0">
                <a:solidFill>
                  <a:srgbClr val="D4D030"/>
                </a:solidFill>
                <a:latin typeface="Hamburg Serial Heavy" pitchFamily="50" charset="0"/>
              </a:rPr>
              <a:t> </a:t>
            </a:r>
          </a:p>
        </p:txBody>
      </p:sp>
      <p:sp>
        <p:nvSpPr>
          <p:cNvPr id="18" name="TextBox 17"/>
          <p:cNvSpPr txBox="1"/>
          <p:nvPr/>
        </p:nvSpPr>
        <p:spPr>
          <a:xfrm>
            <a:off x="467544" y="2276872"/>
            <a:ext cx="2736304" cy="2186956"/>
          </a:xfrm>
          <a:prstGeom prst="rect">
            <a:avLst/>
          </a:prstGeom>
          <a:noFill/>
        </p:spPr>
        <p:txBody>
          <a:bodyPr wrap="square" lIns="77925" tIns="38963" rIns="77925" bIns="38963" rtlCol="0">
            <a:spAutoFit/>
          </a:bodyPr>
          <a:lstStyle/>
          <a:p>
            <a:r>
              <a:rPr lang="en-AU" sz="1000" dirty="0" smtClean="0">
                <a:solidFill>
                  <a:schemeClr val="tx1">
                    <a:lumMod val="75000"/>
                    <a:lumOff val="25000"/>
                  </a:schemeClr>
                </a:solidFill>
                <a:latin typeface="Candara" pitchFamily="34" charset="0"/>
              </a:rPr>
              <a:t>Approximately 12.4 </a:t>
            </a:r>
            <a:r>
              <a:rPr lang="en-AU" sz="1000" dirty="0">
                <a:solidFill>
                  <a:schemeClr val="tx1">
                    <a:lumMod val="75000"/>
                    <a:lumOff val="25000"/>
                  </a:schemeClr>
                </a:solidFill>
                <a:latin typeface="Candara" pitchFamily="34" charset="0"/>
              </a:rPr>
              <a:t>million tax returns </a:t>
            </a:r>
            <a:r>
              <a:rPr lang="en-AU" sz="1000" dirty="0" smtClean="0">
                <a:solidFill>
                  <a:schemeClr val="tx1">
                    <a:lumMod val="75000"/>
                    <a:lumOff val="25000"/>
                  </a:schemeClr>
                </a:solidFill>
                <a:latin typeface="Candara" pitchFamily="34" charset="0"/>
              </a:rPr>
              <a:t>are lodged in Australia yearly. The bulk of these are sent in the ‘official’ tax season which in between  July and Nov.</a:t>
            </a:r>
          </a:p>
          <a:p>
            <a:endParaRPr lang="en-AU" sz="400" dirty="0">
              <a:solidFill>
                <a:schemeClr val="tx1">
                  <a:lumMod val="75000"/>
                  <a:lumOff val="25000"/>
                </a:schemeClr>
              </a:solidFill>
              <a:latin typeface="Candara" pitchFamily="34" charset="0"/>
            </a:endParaRPr>
          </a:p>
          <a:p>
            <a:r>
              <a:rPr lang="en-AU" sz="1000" dirty="0" smtClean="0">
                <a:solidFill>
                  <a:schemeClr val="tx1">
                    <a:lumMod val="75000"/>
                    <a:lumOff val="25000"/>
                  </a:schemeClr>
                </a:solidFill>
                <a:latin typeface="Candara" pitchFamily="34" charset="0"/>
              </a:rPr>
              <a:t>This fiscal year approximately 9.94 </a:t>
            </a:r>
            <a:r>
              <a:rPr lang="en-AU" sz="1000" dirty="0">
                <a:solidFill>
                  <a:schemeClr val="tx1">
                    <a:lumMod val="75000"/>
                    <a:lumOff val="25000"/>
                  </a:schemeClr>
                </a:solidFill>
                <a:latin typeface="Candara" pitchFamily="34" charset="0"/>
              </a:rPr>
              <a:t>million tax returns received </a:t>
            </a:r>
            <a:r>
              <a:rPr lang="en-AU" sz="1000" dirty="0" smtClean="0">
                <a:solidFill>
                  <a:schemeClr val="tx1">
                    <a:lumMod val="75000"/>
                    <a:lumOff val="25000"/>
                  </a:schemeClr>
                </a:solidFill>
                <a:latin typeface="Candara" pitchFamily="34" charset="0"/>
              </a:rPr>
              <a:t>by the ATO of which 9.54 million were finalised and </a:t>
            </a:r>
            <a:r>
              <a:rPr lang="en-AU" sz="1000" dirty="0">
                <a:solidFill>
                  <a:schemeClr val="tx1">
                    <a:lumMod val="75000"/>
                    <a:lumOff val="25000"/>
                  </a:schemeClr>
                </a:solidFill>
                <a:latin typeface="Candara" pitchFamily="34" charset="0"/>
              </a:rPr>
              <a:t>7.8 million refunds </a:t>
            </a:r>
            <a:r>
              <a:rPr lang="en-AU" sz="1000" dirty="0" smtClean="0">
                <a:solidFill>
                  <a:schemeClr val="tx1">
                    <a:lumMod val="75000"/>
                    <a:lumOff val="25000"/>
                  </a:schemeClr>
                </a:solidFill>
                <a:latin typeface="Candara" pitchFamily="34" charset="0"/>
              </a:rPr>
              <a:t>sent totalling </a:t>
            </a:r>
            <a:r>
              <a:rPr lang="en-AU" sz="1000" dirty="0">
                <a:solidFill>
                  <a:schemeClr val="tx1">
                    <a:lumMod val="75000"/>
                    <a:lumOff val="25000"/>
                  </a:schemeClr>
                </a:solidFill>
                <a:latin typeface="Candara" pitchFamily="34" charset="0"/>
              </a:rPr>
              <a:t>$19.2 </a:t>
            </a:r>
            <a:r>
              <a:rPr lang="en-AU" sz="1000" dirty="0" smtClean="0">
                <a:solidFill>
                  <a:schemeClr val="tx1">
                    <a:lumMod val="75000"/>
                    <a:lumOff val="25000"/>
                  </a:schemeClr>
                </a:solidFill>
                <a:latin typeface="Candara" pitchFamily="34" charset="0"/>
              </a:rPr>
              <a:t>billion (an average of $2010 per refund).</a:t>
            </a:r>
          </a:p>
          <a:p>
            <a:endParaRPr lang="en-AU" sz="400" dirty="0">
              <a:solidFill>
                <a:schemeClr val="tx1">
                  <a:lumMod val="75000"/>
                  <a:lumOff val="25000"/>
                </a:schemeClr>
              </a:solidFill>
              <a:latin typeface="Candara" pitchFamily="34" charset="0"/>
            </a:endParaRPr>
          </a:p>
          <a:p>
            <a:r>
              <a:rPr lang="en-AU" sz="1000" dirty="0" smtClean="0">
                <a:solidFill>
                  <a:schemeClr val="tx1">
                    <a:lumMod val="75000"/>
                    <a:lumOff val="25000"/>
                  </a:schemeClr>
                </a:solidFill>
                <a:latin typeface="Candara" pitchFamily="34" charset="0"/>
              </a:rPr>
              <a:t>Up </a:t>
            </a:r>
            <a:r>
              <a:rPr lang="en-AU" sz="1000" dirty="0">
                <a:solidFill>
                  <a:schemeClr val="tx1">
                    <a:lumMod val="75000"/>
                    <a:lumOff val="25000"/>
                  </a:schemeClr>
                </a:solidFill>
                <a:latin typeface="Candara" pitchFamily="34" charset="0"/>
              </a:rPr>
              <a:t>to 1.5 million fail to lodge a return </a:t>
            </a:r>
            <a:r>
              <a:rPr lang="en-AU" sz="1000" dirty="0" smtClean="0">
                <a:solidFill>
                  <a:schemeClr val="tx1">
                    <a:lumMod val="75000"/>
                    <a:lumOff val="25000"/>
                  </a:schemeClr>
                </a:solidFill>
                <a:latin typeface="Candara" pitchFamily="34" charset="0"/>
              </a:rPr>
              <a:t>yearly or almost 11%  of those who should.</a:t>
            </a:r>
            <a:endParaRPr lang="en-AU" sz="1000" dirty="0">
              <a:solidFill>
                <a:schemeClr val="tx1">
                  <a:lumMod val="75000"/>
                  <a:lumOff val="25000"/>
                </a:schemeClr>
              </a:solidFill>
              <a:latin typeface="Candara" pitchFamily="34" charset="0"/>
            </a:endParaRPr>
          </a:p>
          <a:p>
            <a:endParaRPr lang="en-AU" sz="1000" dirty="0">
              <a:solidFill>
                <a:schemeClr val="tx1">
                  <a:lumMod val="75000"/>
                  <a:lumOff val="25000"/>
                </a:schemeClr>
              </a:solidFill>
              <a:latin typeface="Candara" pitchFamily="34" charset="0"/>
            </a:endParaRPr>
          </a:p>
          <a:p>
            <a:endParaRPr lang="en-AU" sz="900" dirty="0">
              <a:latin typeface="Candara" pitchFamily="34" charset="0"/>
            </a:endParaRPr>
          </a:p>
        </p:txBody>
      </p:sp>
      <p:pic>
        <p:nvPicPr>
          <p:cNvPr id="2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6165305"/>
            <a:ext cx="1566492" cy="45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87676" y="4466729"/>
            <a:ext cx="398416" cy="29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7224541" y="4797152"/>
            <a:ext cx="1682602" cy="1155905"/>
          </a:xfrm>
          <a:prstGeom prst="rect">
            <a:avLst/>
          </a:prstGeom>
          <a:noFill/>
        </p:spPr>
        <p:txBody>
          <a:bodyPr wrap="square" lIns="77925" tIns="38963" rIns="77925" bIns="38963" rtlCol="0">
            <a:spAutoFit/>
          </a:bodyPr>
          <a:lstStyle/>
          <a:p>
            <a:r>
              <a:rPr lang="en-AU" sz="1000" dirty="0" smtClean="0">
                <a:solidFill>
                  <a:schemeClr val="tx1">
                    <a:lumMod val="50000"/>
                    <a:lumOff val="50000"/>
                  </a:schemeClr>
                </a:solidFill>
                <a:latin typeface="Candara" pitchFamily="34" charset="0"/>
              </a:rPr>
              <a:t>Sources: </a:t>
            </a:r>
            <a:r>
              <a:rPr lang="en-AU" sz="1000" dirty="0">
                <a:solidFill>
                  <a:schemeClr val="tx1">
                    <a:lumMod val="50000"/>
                    <a:lumOff val="50000"/>
                  </a:schemeClr>
                </a:solidFill>
                <a:latin typeface="Candara" pitchFamily="34" charset="0"/>
              </a:rPr>
              <a:t>Estimates to June 30 2012 based Inspector-General of Taxation, 'Review into the non-lodgement of individual tax returns', June 11 2009 </a:t>
            </a:r>
            <a:endParaRPr lang="en-AU" sz="1000" dirty="0" smtClean="0">
              <a:solidFill>
                <a:schemeClr val="tx1">
                  <a:lumMod val="50000"/>
                  <a:lumOff val="50000"/>
                </a:schemeClr>
              </a:solidFill>
              <a:latin typeface="Candara" pitchFamily="34" charset="0"/>
            </a:endParaRPr>
          </a:p>
          <a:p>
            <a:r>
              <a:rPr lang="en-AU" sz="1000" dirty="0">
                <a:solidFill>
                  <a:schemeClr val="tx1">
                    <a:lumMod val="50000"/>
                    <a:lumOff val="50000"/>
                  </a:schemeClr>
                </a:solidFill>
                <a:latin typeface="Candara" pitchFamily="34" charset="0"/>
              </a:rPr>
              <a:t>ATO Progress Report </a:t>
            </a:r>
            <a:r>
              <a:rPr lang="en-AU" sz="1000" dirty="0" smtClean="0">
                <a:solidFill>
                  <a:schemeClr val="tx1">
                    <a:lumMod val="50000"/>
                    <a:lumOff val="50000"/>
                  </a:schemeClr>
                </a:solidFill>
                <a:latin typeface="Candara" pitchFamily="34" charset="0"/>
              </a:rPr>
              <a:t>20</a:t>
            </a:r>
            <a:endParaRPr lang="en-AU" sz="1000" dirty="0">
              <a:solidFill>
                <a:schemeClr val="tx1">
                  <a:lumMod val="50000"/>
                  <a:lumOff val="50000"/>
                </a:schemeClr>
              </a:solidFill>
              <a:latin typeface="Candara" pitchFamily="34" charset="0"/>
            </a:endParaRPr>
          </a:p>
        </p:txBody>
      </p:sp>
      <p:sp>
        <p:nvSpPr>
          <p:cNvPr id="26" name="TextBox 25"/>
          <p:cNvSpPr txBox="1"/>
          <p:nvPr/>
        </p:nvSpPr>
        <p:spPr>
          <a:xfrm>
            <a:off x="335968" y="5701981"/>
            <a:ext cx="8064896" cy="294131"/>
          </a:xfrm>
          <a:prstGeom prst="rect">
            <a:avLst/>
          </a:prstGeom>
          <a:noFill/>
        </p:spPr>
        <p:txBody>
          <a:bodyPr wrap="square" lIns="77925" tIns="38963" rIns="77925" bIns="38963" rtlCol="0">
            <a:spAutoFit/>
          </a:bodyPr>
          <a:lstStyle/>
          <a:p>
            <a:r>
              <a:rPr lang="en-AU" sz="1400" b="1" dirty="0" smtClean="0">
                <a:solidFill>
                  <a:srgbClr val="1482DF"/>
                </a:solidFill>
                <a:latin typeface="Candara" pitchFamily="34" charset="0"/>
              </a:rPr>
              <a:t>FACT:</a:t>
            </a:r>
            <a:r>
              <a:rPr lang="en-AU" sz="1400" b="1" dirty="0" smtClean="0">
                <a:solidFill>
                  <a:schemeClr val="tx1">
                    <a:lumMod val="65000"/>
                    <a:lumOff val="35000"/>
                  </a:schemeClr>
                </a:solidFill>
                <a:latin typeface="Candara" pitchFamily="34" charset="0"/>
              </a:rPr>
              <a:t> 11% OF AUSTRALIA’S WHO SHOULD LODGE A TAX RETURN DON’T.</a:t>
            </a:r>
            <a:endParaRPr lang="en-AU" sz="1400" dirty="0">
              <a:solidFill>
                <a:schemeClr val="tx1">
                  <a:lumMod val="65000"/>
                  <a:lumOff val="35000"/>
                </a:schemeClr>
              </a:solidFill>
              <a:latin typeface="Candara" pitchFamily="34" charset="0"/>
            </a:endParaRPr>
          </a:p>
        </p:txBody>
      </p:sp>
    </p:spTree>
    <p:extLst>
      <p:ext uri="{BB962C8B-B14F-4D97-AF65-F5344CB8AC3E}">
        <p14:creationId xmlns:p14="http://schemas.microsoft.com/office/powerpoint/2010/main" val="3995131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EDF6256-7E0E-48E4-B250-A844A7FAC42A}" type="slidenum">
              <a:rPr lang="en-AU" smtClean="0"/>
              <a:pPr>
                <a:defRPr/>
              </a:pPr>
              <a:t>5</a:t>
            </a:fld>
            <a:endParaRPr lang="en-AU"/>
          </a:p>
        </p:txBody>
      </p:sp>
      <p:sp>
        <p:nvSpPr>
          <p:cNvPr id="14" name="Slide Number Placeholder 2"/>
          <p:cNvSpPr txBox="1">
            <a:spLocks/>
          </p:cNvSpPr>
          <p:nvPr/>
        </p:nvSpPr>
        <p:spPr>
          <a:xfrm>
            <a:off x="6553200" y="6356355"/>
            <a:ext cx="2133600" cy="365125"/>
          </a:xfrm>
          <a:prstGeom prst="rect">
            <a:avLst/>
          </a:prstGeom>
        </p:spPr>
        <p:txBody>
          <a:bodyPr vert="horz" lIns="77925" tIns="38963" rIns="77925" bIns="38963" rtlCol="0" anchor="ctr"/>
          <a:lstStyle>
            <a:defPPr>
              <a:defRPr lang="en-US"/>
            </a:defPPr>
            <a:lvl1pPr algn="r" rtl="0" fontAlgn="auto">
              <a:spcBef>
                <a:spcPts val="0"/>
              </a:spcBef>
              <a:spcAft>
                <a:spcPts val="0"/>
              </a:spcAft>
              <a:defRPr sz="1000" kern="1200">
                <a:solidFill>
                  <a:schemeClr val="tx1">
                    <a:tint val="75000"/>
                  </a:schemeClr>
                </a:solidFill>
                <a:latin typeface="+mn-lt"/>
                <a:ea typeface="+mn-ea"/>
                <a:cs typeface="+mn-cs"/>
              </a:defRPr>
            </a:lvl1pPr>
            <a:lvl2pPr marL="389626" algn="l" rtl="0" fontAlgn="base">
              <a:spcBef>
                <a:spcPct val="0"/>
              </a:spcBef>
              <a:spcAft>
                <a:spcPct val="0"/>
              </a:spcAft>
              <a:defRPr kern="1200">
                <a:solidFill>
                  <a:schemeClr val="tx1"/>
                </a:solidFill>
                <a:latin typeface="Arial" charset="0"/>
                <a:ea typeface="+mn-ea"/>
                <a:cs typeface="+mn-cs"/>
              </a:defRPr>
            </a:lvl2pPr>
            <a:lvl3pPr marL="779252" algn="l" rtl="0" fontAlgn="base">
              <a:spcBef>
                <a:spcPct val="0"/>
              </a:spcBef>
              <a:spcAft>
                <a:spcPct val="0"/>
              </a:spcAft>
              <a:defRPr kern="1200">
                <a:solidFill>
                  <a:schemeClr val="tx1"/>
                </a:solidFill>
                <a:latin typeface="Arial" charset="0"/>
                <a:ea typeface="+mn-ea"/>
                <a:cs typeface="+mn-cs"/>
              </a:defRPr>
            </a:lvl3pPr>
            <a:lvl4pPr marL="1168878" algn="l" rtl="0" fontAlgn="base">
              <a:spcBef>
                <a:spcPct val="0"/>
              </a:spcBef>
              <a:spcAft>
                <a:spcPct val="0"/>
              </a:spcAft>
              <a:defRPr kern="1200">
                <a:solidFill>
                  <a:schemeClr val="tx1"/>
                </a:solidFill>
                <a:latin typeface="Arial" charset="0"/>
                <a:ea typeface="+mn-ea"/>
                <a:cs typeface="+mn-cs"/>
              </a:defRPr>
            </a:lvl4pPr>
            <a:lvl5pPr marL="1558503" algn="l" rtl="0" fontAlgn="base">
              <a:spcBef>
                <a:spcPct val="0"/>
              </a:spcBef>
              <a:spcAft>
                <a:spcPct val="0"/>
              </a:spcAft>
              <a:defRPr kern="1200">
                <a:solidFill>
                  <a:schemeClr val="tx1"/>
                </a:solidFill>
                <a:latin typeface="Arial" charset="0"/>
                <a:ea typeface="+mn-ea"/>
                <a:cs typeface="+mn-cs"/>
              </a:defRPr>
            </a:lvl5pPr>
            <a:lvl6pPr marL="1948129" algn="l" defTabSz="779252" rtl="0" eaLnBrk="1" latinLnBrk="0" hangingPunct="1">
              <a:defRPr kern="1200">
                <a:solidFill>
                  <a:schemeClr val="tx1"/>
                </a:solidFill>
                <a:latin typeface="Arial" charset="0"/>
                <a:ea typeface="+mn-ea"/>
                <a:cs typeface="+mn-cs"/>
              </a:defRPr>
            </a:lvl6pPr>
            <a:lvl7pPr marL="2337755" algn="l" defTabSz="779252" rtl="0" eaLnBrk="1" latinLnBrk="0" hangingPunct="1">
              <a:defRPr kern="1200">
                <a:solidFill>
                  <a:schemeClr val="tx1"/>
                </a:solidFill>
                <a:latin typeface="Arial" charset="0"/>
                <a:ea typeface="+mn-ea"/>
                <a:cs typeface="+mn-cs"/>
              </a:defRPr>
            </a:lvl7pPr>
            <a:lvl8pPr marL="2727381" algn="l" defTabSz="779252" rtl="0" eaLnBrk="1" latinLnBrk="0" hangingPunct="1">
              <a:defRPr kern="1200">
                <a:solidFill>
                  <a:schemeClr val="tx1"/>
                </a:solidFill>
                <a:latin typeface="Arial" charset="0"/>
                <a:ea typeface="+mn-ea"/>
                <a:cs typeface="+mn-cs"/>
              </a:defRPr>
            </a:lvl8pPr>
            <a:lvl9pPr marL="3117007" algn="l" defTabSz="779252" rtl="0" eaLnBrk="1" latinLnBrk="0" hangingPunct="1">
              <a:defRPr kern="1200">
                <a:solidFill>
                  <a:schemeClr val="tx1"/>
                </a:solidFill>
                <a:latin typeface="Arial" charset="0"/>
                <a:ea typeface="+mn-ea"/>
                <a:cs typeface="+mn-cs"/>
              </a:defRPr>
            </a:lvl9pPr>
          </a:lstStyle>
          <a:p>
            <a:pPr>
              <a:defRPr/>
            </a:pPr>
            <a:fld id="{6EDF6256-7E0E-48E4-B250-A844A7FAC42A}" type="slidenum">
              <a:rPr lang="en-AU" smtClean="0"/>
              <a:pPr>
                <a:defRPr/>
              </a:pPr>
              <a:t>5</a:t>
            </a:fld>
            <a:endParaRPr lang="en-AU"/>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2645" r="7427"/>
          <a:stretch/>
        </p:blipFill>
        <p:spPr bwMode="auto">
          <a:xfrm>
            <a:off x="3879240" y="1257463"/>
            <a:ext cx="4725208" cy="4415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ubtitle 2"/>
          <p:cNvSpPr txBox="1">
            <a:spLocks/>
          </p:cNvSpPr>
          <p:nvPr/>
        </p:nvSpPr>
        <p:spPr bwMode="auto">
          <a:xfrm>
            <a:off x="432048" y="722615"/>
            <a:ext cx="4139952" cy="57606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409"/>
              </a:lnSpc>
              <a:spcBef>
                <a:spcPts val="0"/>
              </a:spcBef>
            </a:pPr>
            <a:r>
              <a:rPr lang="en-AU" sz="3700" b="1" dirty="0">
                <a:solidFill>
                  <a:schemeClr val="tx1">
                    <a:lumMod val="65000"/>
                    <a:lumOff val="35000"/>
                  </a:schemeClr>
                </a:solidFill>
                <a:latin typeface="Hamburg Serial Heavy" pitchFamily="50" charset="0"/>
              </a:rPr>
              <a:t>facts &amp; figs</a:t>
            </a:r>
          </a:p>
          <a:p>
            <a:pPr algn="l" eaLnBrk="1" hangingPunct="1">
              <a:lnSpc>
                <a:spcPts val="3153"/>
              </a:lnSpc>
              <a:spcBef>
                <a:spcPts val="0"/>
              </a:spcBef>
            </a:pPr>
            <a:r>
              <a:rPr lang="en-AU" sz="1500" b="1" dirty="0" smtClean="0">
                <a:solidFill>
                  <a:srgbClr val="D4D030"/>
                </a:solidFill>
                <a:latin typeface="Hamburg Serial Heavy" pitchFamily="50" charset="0"/>
              </a:rPr>
              <a:t> </a:t>
            </a:r>
            <a:r>
              <a:rPr lang="en-AU" sz="3700" b="1" dirty="0" smtClean="0">
                <a:solidFill>
                  <a:srgbClr val="D4D030"/>
                </a:solidFill>
                <a:latin typeface="Hamburg Serial Heavy" pitchFamily="50" charset="0"/>
              </a:rPr>
              <a:t> </a:t>
            </a:r>
            <a:endParaRPr lang="en-AU" sz="3700" b="1" dirty="0">
              <a:solidFill>
                <a:srgbClr val="D4D030"/>
              </a:solidFill>
              <a:latin typeface="Hamburg Serial Heavy" pitchFamily="50" charset="0"/>
            </a:endParaRPr>
          </a:p>
        </p:txBody>
      </p:sp>
      <p:pic>
        <p:nvPicPr>
          <p:cNvPr id="17"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6165305"/>
            <a:ext cx="1566492" cy="45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467544" y="2420888"/>
            <a:ext cx="2736304" cy="2371622"/>
          </a:xfrm>
          <a:prstGeom prst="rect">
            <a:avLst/>
          </a:prstGeom>
          <a:noFill/>
        </p:spPr>
        <p:txBody>
          <a:bodyPr wrap="square" lIns="77925" tIns="38963" rIns="77925" bIns="38963" rtlCol="0">
            <a:spAutoFit/>
          </a:bodyPr>
          <a:lstStyle/>
          <a:p>
            <a:r>
              <a:rPr lang="en-AU" sz="1000" dirty="0" smtClean="0">
                <a:solidFill>
                  <a:schemeClr val="tx1">
                    <a:lumMod val="75000"/>
                    <a:lumOff val="25000"/>
                  </a:schemeClr>
                </a:solidFill>
                <a:latin typeface="Candara" pitchFamily="34" charset="0"/>
              </a:rPr>
              <a:t>Assisted tax preparation is still the most popular method of lodgement in Australia with 71% or 8.8 millions returns being lodged through the 37,000 Registered Tax Agents in Australia. More than 95% of businesses get their returns done by a Tax Agent.</a:t>
            </a:r>
          </a:p>
          <a:p>
            <a:endParaRPr lang="en-AU" sz="1000" dirty="0">
              <a:solidFill>
                <a:schemeClr val="tx1">
                  <a:lumMod val="75000"/>
                  <a:lumOff val="25000"/>
                </a:schemeClr>
              </a:solidFill>
              <a:latin typeface="Candara" pitchFamily="34" charset="0"/>
            </a:endParaRPr>
          </a:p>
          <a:p>
            <a:r>
              <a:rPr lang="en-AU" sz="1000" dirty="0" smtClean="0">
                <a:solidFill>
                  <a:schemeClr val="tx1">
                    <a:lumMod val="75000"/>
                    <a:lumOff val="25000"/>
                  </a:schemeClr>
                </a:solidFill>
                <a:latin typeface="Candara" pitchFamily="34" charset="0"/>
              </a:rPr>
              <a:t>55% of these Tax Agents are 50 years old +.</a:t>
            </a:r>
          </a:p>
          <a:p>
            <a:endParaRPr lang="en-AU" sz="1000" dirty="0">
              <a:solidFill>
                <a:schemeClr val="tx1">
                  <a:lumMod val="75000"/>
                  <a:lumOff val="25000"/>
                </a:schemeClr>
              </a:solidFill>
              <a:latin typeface="Candara" pitchFamily="34" charset="0"/>
            </a:endParaRPr>
          </a:p>
          <a:p>
            <a:r>
              <a:rPr lang="en-AU" sz="1000" dirty="0" smtClean="0">
                <a:solidFill>
                  <a:schemeClr val="tx1">
                    <a:lumMod val="75000"/>
                    <a:lumOff val="25000"/>
                  </a:schemeClr>
                </a:solidFill>
                <a:latin typeface="Candara" pitchFamily="34" charset="0"/>
              </a:rPr>
              <a:t>Though lodgement by Tax Agents remains the dominant method, the use of self-complete tax portals have been growing steadily over the past few years.</a:t>
            </a:r>
            <a:endParaRPr lang="en-AU" sz="1000" dirty="0">
              <a:solidFill>
                <a:schemeClr val="tx1">
                  <a:lumMod val="75000"/>
                  <a:lumOff val="25000"/>
                </a:schemeClr>
              </a:solidFill>
              <a:latin typeface="Candara" pitchFamily="34" charset="0"/>
            </a:endParaRPr>
          </a:p>
          <a:p>
            <a:endParaRPr lang="en-AU" sz="1000" dirty="0">
              <a:solidFill>
                <a:schemeClr val="tx1">
                  <a:lumMod val="75000"/>
                  <a:lumOff val="25000"/>
                </a:schemeClr>
              </a:solidFill>
              <a:latin typeface="Candara" pitchFamily="34" charset="0"/>
            </a:endParaRPr>
          </a:p>
          <a:p>
            <a:endParaRPr lang="en-AU" sz="900" dirty="0">
              <a:latin typeface="Candara" pitchFamily="34" charset="0"/>
            </a:endParaRPr>
          </a:p>
        </p:txBody>
      </p:sp>
      <p:sp>
        <p:nvSpPr>
          <p:cNvPr id="15" name="TextBox 14"/>
          <p:cNvSpPr txBox="1"/>
          <p:nvPr/>
        </p:nvSpPr>
        <p:spPr>
          <a:xfrm>
            <a:off x="6795522" y="5286268"/>
            <a:ext cx="2024950" cy="848128"/>
          </a:xfrm>
          <a:prstGeom prst="rect">
            <a:avLst/>
          </a:prstGeom>
          <a:noFill/>
        </p:spPr>
        <p:txBody>
          <a:bodyPr wrap="square" lIns="77925" tIns="38963" rIns="77925" bIns="38963" rtlCol="0">
            <a:spAutoFit/>
          </a:bodyPr>
          <a:lstStyle/>
          <a:p>
            <a:r>
              <a:rPr lang="en-AU" sz="1000" dirty="0" smtClean="0">
                <a:solidFill>
                  <a:schemeClr val="tx1">
                    <a:lumMod val="50000"/>
                    <a:lumOff val="50000"/>
                  </a:schemeClr>
                </a:solidFill>
                <a:latin typeface="Candara" pitchFamily="34" charset="0"/>
              </a:rPr>
              <a:t>Sources: </a:t>
            </a:r>
          </a:p>
          <a:p>
            <a:r>
              <a:rPr lang="en-AU" sz="1000" dirty="0" smtClean="0">
                <a:solidFill>
                  <a:schemeClr val="tx1">
                    <a:lumMod val="50000"/>
                    <a:lumOff val="50000"/>
                  </a:schemeClr>
                </a:solidFill>
                <a:latin typeface="Candara" pitchFamily="34" charset="0"/>
              </a:rPr>
              <a:t>ATO </a:t>
            </a:r>
            <a:r>
              <a:rPr lang="en-AU" sz="1000" dirty="0">
                <a:solidFill>
                  <a:schemeClr val="tx1">
                    <a:lumMod val="50000"/>
                    <a:lumOff val="50000"/>
                  </a:schemeClr>
                </a:solidFill>
                <a:latin typeface="Candara" pitchFamily="34" charset="0"/>
              </a:rPr>
              <a:t>Compliance </a:t>
            </a:r>
            <a:r>
              <a:rPr lang="en-AU" sz="1000" dirty="0" smtClean="0">
                <a:solidFill>
                  <a:schemeClr val="tx1">
                    <a:lumMod val="50000"/>
                    <a:lumOff val="50000"/>
                  </a:schemeClr>
                </a:solidFill>
                <a:latin typeface="Candara" pitchFamily="34" charset="0"/>
              </a:rPr>
              <a:t>Program 2011 </a:t>
            </a:r>
          </a:p>
          <a:p>
            <a:r>
              <a:rPr lang="en-AU" sz="1000" dirty="0" smtClean="0">
                <a:solidFill>
                  <a:schemeClr val="tx1">
                    <a:lumMod val="50000"/>
                    <a:lumOff val="50000"/>
                  </a:schemeClr>
                </a:solidFill>
                <a:latin typeface="Candara" pitchFamily="34" charset="0"/>
              </a:rPr>
              <a:t>Tax </a:t>
            </a:r>
            <a:r>
              <a:rPr lang="en-AU" sz="1000" dirty="0">
                <a:solidFill>
                  <a:schemeClr val="tx1">
                    <a:lumMod val="50000"/>
                    <a:lumOff val="50000"/>
                  </a:schemeClr>
                </a:solidFill>
                <a:latin typeface="Candara" pitchFamily="34" charset="0"/>
              </a:rPr>
              <a:t>Practitioners Board Annual Report 2010-11</a:t>
            </a:r>
          </a:p>
          <a:p>
            <a:endParaRPr lang="en-AU" sz="1000" dirty="0">
              <a:solidFill>
                <a:schemeClr val="tx1">
                  <a:lumMod val="50000"/>
                  <a:lumOff val="50000"/>
                </a:schemeClr>
              </a:solidFill>
              <a:latin typeface="Candara" pitchFamily="34" charset="0"/>
            </a:endParaRPr>
          </a:p>
        </p:txBody>
      </p:sp>
      <p:pic>
        <p:nvPicPr>
          <p:cNvPr id="19"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5628" y="5022771"/>
            <a:ext cx="398416" cy="29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9"/>
          <p:cNvSpPr txBox="1"/>
          <p:nvPr/>
        </p:nvSpPr>
        <p:spPr>
          <a:xfrm>
            <a:off x="335968" y="5701981"/>
            <a:ext cx="6324264" cy="294131"/>
          </a:xfrm>
          <a:prstGeom prst="rect">
            <a:avLst/>
          </a:prstGeom>
          <a:noFill/>
        </p:spPr>
        <p:txBody>
          <a:bodyPr wrap="square" lIns="77925" tIns="38963" rIns="77925" bIns="38963" rtlCol="0">
            <a:spAutoFit/>
          </a:bodyPr>
          <a:lstStyle/>
          <a:p>
            <a:r>
              <a:rPr lang="en-AU" sz="1400" b="1" dirty="0" smtClean="0">
                <a:solidFill>
                  <a:srgbClr val="1482DF"/>
                </a:solidFill>
                <a:latin typeface="Candara" pitchFamily="34" charset="0"/>
              </a:rPr>
              <a:t>FACT:</a:t>
            </a:r>
            <a:r>
              <a:rPr lang="en-AU" sz="1400" b="1" dirty="0" smtClean="0">
                <a:solidFill>
                  <a:schemeClr val="tx1">
                    <a:lumMod val="65000"/>
                    <a:lumOff val="35000"/>
                  </a:schemeClr>
                </a:solidFill>
                <a:latin typeface="Candara" pitchFamily="34" charset="0"/>
              </a:rPr>
              <a:t> TAX AGENT LODGEMENTS REMAIN BY FAR THE MOST POPULAR METHOD</a:t>
            </a:r>
            <a:endParaRPr lang="en-AU" sz="1400" dirty="0">
              <a:solidFill>
                <a:schemeClr val="tx1">
                  <a:lumMod val="65000"/>
                  <a:lumOff val="35000"/>
                </a:schemeClr>
              </a:solidFill>
              <a:latin typeface="Candara" pitchFamily="34" charset="0"/>
            </a:endParaRPr>
          </a:p>
        </p:txBody>
      </p:sp>
    </p:spTree>
    <p:extLst>
      <p:ext uri="{BB962C8B-B14F-4D97-AF65-F5344CB8AC3E}">
        <p14:creationId xmlns:p14="http://schemas.microsoft.com/office/powerpoint/2010/main" val="973897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24113" r="21189" b="4971"/>
          <a:stretch/>
        </p:blipFill>
        <p:spPr bwMode="auto">
          <a:xfrm>
            <a:off x="4074316" y="1144249"/>
            <a:ext cx="3631942" cy="4120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35968" y="2492896"/>
            <a:ext cx="2736304" cy="694240"/>
          </a:xfrm>
          <a:prstGeom prst="rect">
            <a:avLst/>
          </a:prstGeom>
          <a:noFill/>
        </p:spPr>
        <p:txBody>
          <a:bodyPr wrap="square" lIns="77925" tIns="38963" rIns="77925" bIns="38963" rtlCol="0">
            <a:spAutoFit/>
          </a:bodyPr>
          <a:lstStyle/>
          <a:p>
            <a:r>
              <a:rPr lang="en-AU" sz="1000" dirty="0" smtClean="0">
                <a:solidFill>
                  <a:schemeClr val="tx1">
                    <a:lumMod val="75000"/>
                    <a:lumOff val="25000"/>
                  </a:schemeClr>
                </a:solidFill>
                <a:latin typeface="Candara" pitchFamily="34" charset="0"/>
              </a:rPr>
              <a:t>Of the 8.8 million or 10% of tax returns lodged by Tax Agents yearly about 900,000 are done by 2 </a:t>
            </a:r>
            <a:r>
              <a:rPr lang="en-AU" sz="1000" dirty="0">
                <a:solidFill>
                  <a:schemeClr val="tx1">
                    <a:lumMod val="75000"/>
                    <a:lumOff val="25000"/>
                  </a:schemeClr>
                </a:solidFill>
                <a:latin typeface="Candara" pitchFamily="34" charset="0"/>
              </a:rPr>
              <a:t>large retail chains; H&amp;R Block (400+ stores) and ITP (250+ stores</a:t>
            </a:r>
            <a:r>
              <a:rPr lang="en-AU" sz="1000" dirty="0" smtClean="0">
                <a:solidFill>
                  <a:schemeClr val="tx1">
                    <a:lumMod val="75000"/>
                    <a:lumOff val="25000"/>
                  </a:schemeClr>
                </a:solidFill>
                <a:latin typeface="Candara" pitchFamily="34" charset="0"/>
              </a:rPr>
              <a:t>). </a:t>
            </a:r>
            <a:endParaRPr lang="en-AU" sz="900" dirty="0">
              <a:latin typeface="Candara" pitchFamily="34" charset="0"/>
            </a:endParaRPr>
          </a:p>
        </p:txBody>
      </p:sp>
      <p:sp>
        <p:nvSpPr>
          <p:cNvPr id="3" name="Slide Number Placeholder 2"/>
          <p:cNvSpPr>
            <a:spLocks noGrp="1"/>
          </p:cNvSpPr>
          <p:nvPr>
            <p:ph type="sldNum" sz="quarter" idx="12"/>
          </p:nvPr>
        </p:nvSpPr>
        <p:spPr/>
        <p:txBody>
          <a:bodyPr/>
          <a:lstStyle/>
          <a:p>
            <a:pPr>
              <a:defRPr/>
            </a:pPr>
            <a:fld id="{6EDF6256-7E0E-48E4-B250-A844A7FAC42A}" type="slidenum">
              <a:rPr lang="en-AU" smtClean="0"/>
              <a:pPr>
                <a:defRPr/>
              </a:pPr>
              <a:t>6</a:t>
            </a:fld>
            <a:endParaRPr lang="en-AU" dirty="0"/>
          </a:p>
        </p:txBody>
      </p:sp>
      <p:sp>
        <p:nvSpPr>
          <p:cNvPr id="12" name="TextBox 11"/>
          <p:cNvSpPr txBox="1"/>
          <p:nvPr/>
        </p:nvSpPr>
        <p:spPr>
          <a:xfrm>
            <a:off x="335968" y="5701981"/>
            <a:ext cx="8064896" cy="294131"/>
          </a:xfrm>
          <a:prstGeom prst="rect">
            <a:avLst/>
          </a:prstGeom>
          <a:noFill/>
        </p:spPr>
        <p:txBody>
          <a:bodyPr wrap="square" lIns="77925" tIns="38963" rIns="77925" bIns="38963" rtlCol="0">
            <a:spAutoFit/>
          </a:bodyPr>
          <a:lstStyle/>
          <a:p>
            <a:r>
              <a:rPr lang="en-AU" sz="1400" b="1" dirty="0" smtClean="0">
                <a:solidFill>
                  <a:srgbClr val="1482DF"/>
                </a:solidFill>
                <a:latin typeface="Candara" pitchFamily="34" charset="0"/>
              </a:rPr>
              <a:t>FACT:</a:t>
            </a:r>
            <a:r>
              <a:rPr lang="en-AU" sz="1400" b="1" dirty="0" smtClean="0">
                <a:solidFill>
                  <a:schemeClr val="tx1">
                    <a:lumMod val="65000"/>
                    <a:lumOff val="35000"/>
                  </a:schemeClr>
                </a:solidFill>
                <a:latin typeface="Candara" pitchFamily="34" charset="0"/>
              </a:rPr>
              <a:t> 10% OF AUSTRALIA’S RETURNS PREPARED BY TAX AGENTS ARE DONE BY H&amp;R BLOCK OR ITP</a:t>
            </a:r>
            <a:endParaRPr lang="en-AU" sz="1400" dirty="0">
              <a:solidFill>
                <a:schemeClr val="tx1">
                  <a:lumMod val="65000"/>
                  <a:lumOff val="35000"/>
                </a:schemeClr>
              </a:solidFill>
              <a:latin typeface="Candara" pitchFamily="34" charset="0"/>
            </a:endParaRPr>
          </a:p>
        </p:txBody>
      </p:sp>
      <p:sp>
        <p:nvSpPr>
          <p:cNvPr id="20" name="TextBox 19"/>
          <p:cNvSpPr txBox="1"/>
          <p:nvPr/>
        </p:nvSpPr>
        <p:spPr>
          <a:xfrm>
            <a:off x="7054836" y="5071199"/>
            <a:ext cx="1765636" cy="386464"/>
          </a:xfrm>
          <a:prstGeom prst="rect">
            <a:avLst/>
          </a:prstGeom>
          <a:noFill/>
        </p:spPr>
        <p:txBody>
          <a:bodyPr wrap="square" lIns="77925" tIns="38963" rIns="77925" bIns="38963" rtlCol="0">
            <a:spAutoFit/>
          </a:bodyPr>
          <a:lstStyle/>
          <a:p>
            <a:r>
              <a:rPr lang="en-AU" sz="1000" dirty="0" smtClean="0">
                <a:solidFill>
                  <a:schemeClr val="tx1">
                    <a:lumMod val="50000"/>
                    <a:lumOff val="50000"/>
                  </a:schemeClr>
                </a:solidFill>
                <a:latin typeface="Candara" pitchFamily="34" charset="0"/>
              </a:rPr>
              <a:t>Source: H&amp;R Block &amp; ITP website as of May 11 2012</a:t>
            </a:r>
            <a:endParaRPr lang="en-AU" sz="1000" dirty="0">
              <a:solidFill>
                <a:schemeClr val="tx1">
                  <a:lumMod val="50000"/>
                  <a:lumOff val="50000"/>
                </a:schemeClr>
              </a:solidFill>
              <a:latin typeface="Candara" pitchFamily="34" charset="0"/>
            </a:endParaRPr>
          </a:p>
        </p:txBody>
      </p:sp>
      <p:sp>
        <p:nvSpPr>
          <p:cNvPr id="21" name="Subtitle 2"/>
          <p:cNvSpPr txBox="1">
            <a:spLocks/>
          </p:cNvSpPr>
          <p:nvPr/>
        </p:nvSpPr>
        <p:spPr bwMode="auto">
          <a:xfrm>
            <a:off x="432048" y="722615"/>
            <a:ext cx="4139952" cy="57606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409"/>
              </a:lnSpc>
              <a:spcBef>
                <a:spcPts val="0"/>
              </a:spcBef>
            </a:pPr>
            <a:r>
              <a:rPr lang="en-AU" sz="3700" b="1" dirty="0">
                <a:solidFill>
                  <a:schemeClr val="tx1">
                    <a:lumMod val="65000"/>
                    <a:lumOff val="35000"/>
                  </a:schemeClr>
                </a:solidFill>
                <a:latin typeface="Hamburg Serial Heavy" pitchFamily="50" charset="0"/>
              </a:rPr>
              <a:t>facts &amp; figs</a:t>
            </a:r>
          </a:p>
          <a:p>
            <a:pPr algn="l" eaLnBrk="1" hangingPunct="1">
              <a:lnSpc>
                <a:spcPts val="3153"/>
              </a:lnSpc>
              <a:spcBef>
                <a:spcPts val="0"/>
              </a:spcBef>
            </a:pPr>
            <a:r>
              <a:rPr lang="en-AU" sz="1500" b="1" dirty="0" smtClean="0">
                <a:solidFill>
                  <a:srgbClr val="D4D030"/>
                </a:solidFill>
                <a:latin typeface="Hamburg Serial Heavy" pitchFamily="50" charset="0"/>
              </a:rPr>
              <a:t> </a:t>
            </a:r>
            <a:r>
              <a:rPr lang="en-AU" sz="3700" b="1" dirty="0" smtClean="0">
                <a:solidFill>
                  <a:srgbClr val="D4D030"/>
                </a:solidFill>
                <a:latin typeface="Hamburg Serial Heavy" pitchFamily="50" charset="0"/>
              </a:rPr>
              <a:t> </a:t>
            </a:r>
            <a:endParaRPr lang="en-AU" sz="3700" b="1" dirty="0">
              <a:solidFill>
                <a:srgbClr val="D4D030"/>
              </a:solidFill>
              <a:latin typeface="Hamburg Serial Heavy" pitchFamily="50" charset="0"/>
            </a:endParaRPr>
          </a:p>
        </p:txBody>
      </p:sp>
      <p:pic>
        <p:nvPicPr>
          <p:cNvPr id="22"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6165305"/>
            <a:ext cx="1566492" cy="45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54836" y="4751462"/>
            <a:ext cx="398416" cy="29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9151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3530" y="1484784"/>
            <a:ext cx="2592286" cy="3448840"/>
          </a:xfrm>
          <a:prstGeom prst="rect">
            <a:avLst/>
          </a:prstGeom>
          <a:noFill/>
        </p:spPr>
        <p:txBody>
          <a:bodyPr wrap="square" lIns="77925" tIns="38963" rIns="77925" bIns="38963" rtlCol="0">
            <a:spAutoFit/>
          </a:bodyPr>
          <a:lstStyle/>
          <a:p>
            <a:r>
              <a:rPr lang="en-AU" sz="1000" dirty="0" smtClean="0">
                <a:solidFill>
                  <a:schemeClr val="tx1">
                    <a:lumMod val="75000"/>
                    <a:lumOff val="25000"/>
                  </a:schemeClr>
                </a:solidFill>
                <a:latin typeface="Candara" pitchFamily="34" charset="0"/>
              </a:rPr>
              <a:t>H&amp;R </a:t>
            </a:r>
            <a:r>
              <a:rPr lang="en-AU" sz="1000" dirty="0">
                <a:solidFill>
                  <a:schemeClr val="tx1">
                    <a:lumMod val="75000"/>
                    <a:lumOff val="25000"/>
                  </a:schemeClr>
                </a:solidFill>
                <a:latin typeface="Candara" pitchFamily="34" charset="0"/>
              </a:rPr>
              <a:t>Block and ITP are generally located at high street locations with ITP sometimes setting up shopping centre pods in the tax season. Both have online and phone tax return services but do not offer an instant tax refund option.</a:t>
            </a:r>
          </a:p>
          <a:p>
            <a:endParaRPr lang="en-AU" sz="1000" dirty="0">
              <a:solidFill>
                <a:schemeClr val="tx1">
                  <a:lumMod val="75000"/>
                  <a:lumOff val="25000"/>
                </a:schemeClr>
              </a:solidFill>
              <a:latin typeface="Candara" pitchFamily="34" charset="0"/>
            </a:endParaRPr>
          </a:p>
          <a:p>
            <a:r>
              <a:rPr lang="en-AU" sz="1000" dirty="0">
                <a:solidFill>
                  <a:schemeClr val="tx1">
                    <a:lumMod val="75000"/>
                    <a:lumOff val="25000"/>
                  </a:schemeClr>
                </a:solidFill>
                <a:latin typeface="Candara" pitchFamily="34" charset="0"/>
              </a:rPr>
              <a:t>The rest of the market is characterised by very small chains (3-10 locations) and individual accountancy practices.  </a:t>
            </a:r>
          </a:p>
          <a:p>
            <a:endParaRPr lang="en-AU" sz="1000" dirty="0">
              <a:solidFill>
                <a:schemeClr val="tx1">
                  <a:lumMod val="75000"/>
                  <a:lumOff val="25000"/>
                </a:schemeClr>
              </a:solidFill>
              <a:latin typeface="Candara" pitchFamily="34" charset="0"/>
            </a:endParaRPr>
          </a:p>
          <a:p>
            <a:r>
              <a:rPr lang="en-AU" sz="1000" dirty="0">
                <a:solidFill>
                  <a:schemeClr val="tx1">
                    <a:lumMod val="75000"/>
                    <a:lumOff val="25000"/>
                  </a:schemeClr>
                </a:solidFill>
                <a:latin typeface="Candara" pitchFamily="34" charset="0"/>
              </a:rPr>
              <a:t>Only a tiny number (.01%) of Australian tax agents offer instant refund services – the largest being Tax Today, Tax </a:t>
            </a:r>
            <a:r>
              <a:rPr lang="en-AU" sz="1000" dirty="0" smtClean="0">
                <a:solidFill>
                  <a:schemeClr val="tx1">
                    <a:lumMod val="75000"/>
                    <a:lumOff val="25000"/>
                  </a:schemeClr>
                </a:solidFill>
                <a:latin typeface="Candara" pitchFamily="34" charset="0"/>
              </a:rPr>
              <a:t>Tips and </a:t>
            </a:r>
            <a:r>
              <a:rPr lang="en-AU" sz="1000" dirty="0" err="1" smtClean="0">
                <a:solidFill>
                  <a:schemeClr val="tx1">
                    <a:lumMod val="75000"/>
                    <a:lumOff val="25000"/>
                  </a:schemeClr>
                </a:solidFill>
                <a:latin typeface="Candara" pitchFamily="34" charset="0"/>
              </a:rPr>
              <a:t>AllTAX</a:t>
            </a:r>
            <a:r>
              <a:rPr lang="en-AU" sz="1000" dirty="0" smtClean="0">
                <a:solidFill>
                  <a:schemeClr val="tx1">
                    <a:lumMod val="75000"/>
                    <a:lumOff val="25000"/>
                  </a:schemeClr>
                </a:solidFill>
                <a:latin typeface="Candara" pitchFamily="34" charset="0"/>
              </a:rPr>
              <a:t>.</a:t>
            </a:r>
            <a:endParaRPr lang="en-AU" sz="1000" dirty="0">
              <a:solidFill>
                <a:schemeClr val="tx1">
                  <a:lumMod val="75000"/>
                  <a:lumOff val="25000"/>
                </a:schemeClr>
              </a:solidFill>
              <a:latin typeface="Candara" pitchFamily="34" charset="0"/>
            </a:endParaRPr>
          </a:p>
          <a:p>
            <a:endParaRPr lang="en-AU" sz="1000" dirty="0">
              <a:solidFill>
                <a:schemeClr val="tx1">
                  <a:lumMod val="75000"/>
                  <a:lumOff val="25000"/>
                </a:schemeClr>
              </a:solidFill>
              <a:latin typeface="Candara" pitchFamily="34" charset="0"/>
            </a:endParaRPr>
          </a:p>
          <a:p>
            <a:r>
              <a:rPr lang="en-AU" sz="1000" dirty="0">
                <a:solidFill>
                  <a:schemeClr val="tx1">
                    <a:lumMod val="75000"/>
                    <a:lumOff val="25000"/>
                  </a:schemeClr>
                </a:solidFill>
                <a:latin typeface="Candara" pitchFamily="34" charset="0"/>
              </a:rPr>
              <a:t>Through strategic partnerships, clever marketing and highly competitive pricing Mr Tax Refund will quickly become the dominant provider of instant tax refund services in Australia by the end of the third year of operation.</a:t>
            </a:r>
          </a:p>
          <a:p>
            <a:endParaRPr lang="en-AU" sz="900" dirty="0">
              <a:latin typeface="Candara" pitchFamily="34" charset="0"/>
            </a:endParaRPr>
          </a:p>
        </p:txBody>
      </p:sp>
      <p:sp>
        <p:nvSpPr>
          <p:cNvPr id="3" name="Slide Number Placeholder 2"/>
          <p:cNvSpPr>
            <a:spLocks noGrp="1"/>
          </p:cNvSpPr>
          <p:nvPr>
            <p:ph type="sldNum" sz="quarter" idx="12"/>
          </p:nvPr>
        </p:nvSpPr>
        <p:spPr/>
        <p:txBody>
          <a:bodyPr/>
          <a:lstStyle/>
          <a:p>
            <a:pPr>
              <a:defRPr/>
            </a:pPr>
            <a:fld id="{6EDF6256-7E0E-48E4-B250-A844A7FAC42A}" type="slidenum">
              <a:rPr lang="en-AU" smtClean="0"/>
              <a:pPr>
                <a:defRPr/>
              </a:pPr>
              <a:t>7</a:t>
            </a:fld>
            <a:endParaRPr lang="en-AU" dirty="0"/>
          </a:p>
        </p:txBody>
      </p:sp>
      <p:sp>
        <p:nvSpPr>
          <p:cNvPr id="12" name="TextBox 11"/>
          <p:cNvSpPr txBox="1"/>
          <p:nvPr/>
        </p:nvSpPr>
        <p:spPr>
          <a:xfrm>
            <a:off x="335968" y="5701981"/>
            <a:ext cx="7260368" cy="294131"/>
          </a:xfrm>
          <a:prstGeom prst="rect">
            <a:avLst/>
          </a:prstGeom>
          <a:noFill/>
        </p:spPr>
        <p:txBody>
          <a:bodyPr wrap="square" lIns="77925" tIns="38963" rIns="77925" bIns="38963" rtlCol="0">
            <a:spAutoFit/>
          </a:bodyPr>
          <a:lstStyle/>
          <a:p>
            <a:r>
              <a:rPr lang="en-AU" sz="1400" b="1" dirty="0" smtClean="0">
                <a:solidFill>
                  <a:srgbClr val="1482DF"/>
                </a:solidFill>
                <a:latin typeface="Candara" pitchFamily="34" charset="0"/>
              </a:rPr>
              <a:t>FACT: </a:t>
            </a:r>
            <a:r>
              <a:rPr lang="en-AU" sz="1400" b="1" dirty="0" smtClean="0">
                <a:solidFill>
                  <a:schemeClr val="tx1">
                    <a:lumMod val="65000"/>
                    <a:lumOff val="35000"/>
                  </a:schemeClr>
                </a:solidFill>
                <a:latin typeface="Candara" pitchFamily="34" charset="0"/>
              </a:rPr>
              <a:t>LESS </a:t>
            </a:r>
            <a:r>
              <a:rPr lang="en-AU" sz="1400" b="1" dirty="0">
                <a:solidFill>
                  <a:schemeClr val="tx1">
                    <a:lumMod val="65000"/>
                    <a:lumOff val="35000"/>
                  </a:schemeClr>
                </a:solidFill>
                <a:latin typeface="Candara" pitchFamily="34" charset="0"/>
              </a:rPr>
              <a:t>THAN 0.01% OF AUSTRALIAN TAX AGENTS OFFER </a:t>
            </a:r>
            <a:r>
              <a:rPr lang="en-AU" sz="1400" b="1" dirty="0" smtClean="0">
                <a:solidFill>
                  <a:schemeClr val="tx1">
                    <a:lumMod val="65000"/>
                    <a:lumOff val="35000"/>
                  </a:schemeClr>
                </a:solidFill>
                <a:latin typeface="Candara" pitchFamily="34" charset="0"/>
              </a:rPr>
              <a:t>INSTANT TAX REFUNDS</a:t>
            </a:r>
            <a:endParaRPr lang="en-AU" sz="1400" dirty="0">
              <a:solidFill>
                <a:schemeClr val="tx1">
                  <a:lumMod val="65000"/>
                  <a:lumOff val="35000"/>
                </a:schemeClr>
              </a:solidFill>
              <a:latin typeface="Candara" pitchFamily="34" charset="0"/>
            </a:endParaRPr>
          </a:p>
        </p:txBody>
      </p:sp>
      <p:sp>
        <p:nvSpPr>
          <p:cNvPr id="20" name="Subtitle 2"/>
          <p:cNvSpPr txBox="1">
            <a:spLocks/>
          </p:cNvSpPr>
          <p:nvPr/>
        </p:nvSpPr>
        <p:spPr bwMode="auto">
          <a:xfrm>
            <a:off x="432048" y="722615"/>
            <a:ext cx="4139952" cy="57606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409"/>
              </a:lnSpc>
              <a:spcBef>
                <a:spcPts val="0"/>
              </a:spcBef>
            </a:pPr>
            <a:r>
              <a:rPr lang="en-AU" sz="3700" b="1" dirty="0" smtClean="0">
                <a:solidFill>
                  <a:schemeClr val="tx1">
                    <a:lumMod val="65000"/>
                    <a:lumOff val="35000"/>
                  </a:schemeClr>
                </a:solidFill>
                <a:latin typeface="Hamburg Serial Heavy" pitchFamily="50" charset="0"/>
              </a:rPr>
              <a:t>competition</a:t>
            </a:r>
            <a:endParaRPr lang="en-AU" sz="3700" b="1" dirty="0">
              <a:solidFill>
                <a:schemeClr val="tx1">
                  <a:lumMod val="65000"/>
                  <a:lumOff val="35000"/>
                </a:schemeClr>
              </a:solidFill>
              <a:latin typeface="Hamburg Serial Heavy" pitchFamily="50" charset="0"/>
            </a:endParaRPr>
          </a:p>
          <a:p>
            <a:pPr algn="l" eaLnBrk="1" hangingPunct="1">
              <a:lnSpc>
                <a:spcPts val="3153"/>
              </a:lnSpc>
              <a:spcBef>
                <a:spcPts val="0"/>
              </a:spcBef>
            </a:pPr>
            <a:r>
              <a:rPr lang="en-AU" sz="1500" b="1" dirty="0">
                <a:solidFill>
                  <a:srgbClr val="D4D030"/>
                </a:solidFill>
                <a:latin typeface="Hamburg Serial Heavy" pitchFamily="50" charset="0"/>
              </a:rPr>
              <a:t> </a:t>
            </a:r>
            <a:r>
              <a:rPr lang="en-AU" sz="3700" b="1" dirty="0">
                <a:solidFill>
                  <a:srgbClr val="D4D030"/>
                </a:solidFill>
                <a:latin typeface="Hamburg Serial Heavy" pitchFamily="50" charset="0"/>
              </a:rPr>
              <a:t> </a:t>
            </a: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8034" y="1276423"/>
            <a:ext cx="5933281" cy="41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8793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01008"/>
            <a:ext cx="9144000" cy="15121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AU">
              <a:solidFill>
                <a:srgbClr val="FF9900"/>
              </a:solidFill>
            </a:endParaRPr>
          </a:p>
        </p:txBody>
      </p:sp>
      <p:sp>
        <p:nvSpPr>
          <p:cNvPr id="11" name="Subtitle 2"/>
          <p:cNvSpPr txBox="1">
            <a:spLocks/>
          </p:cNvSpPr>
          <p:nvPr/>
        </p:nvSpPr>
        <p:spPr bwMode="auto">
          <a:xfrm>
            <a:off x="0" y="980729"/>
            <a:ext cx="9108504" cy="57606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lnSpc>
                <a:spcPts val="3409"/>
              </a:lnSpc>
              <a:spcBef>
                <a:spcPts val="0"/>
              </a:spcBef>
            </a:pPr>
            <a:r>
              <a:rPr lang="en-AU" sz="3700" b="1" dirty="0" smtClean="0">
                <a:solidFill>
                  <a:schemeClr val="tx1">
                    <a:lumMod val="65000"/>
                    <a:lumOff val="35000"/>
                  </a:schemeClr>
                </a:solidFill>
                <a:latin typeface="Hamburg Serial Heavy" pitchFamily="50" charset="0"/>
              </a:rPr>
              <a:t>the brand</a:t>
            </a:r>
            <a:endParaRPr lang="en-AU" sz="3700" b="1" dirty="0">
              <a:solidFill>
                <a:schemeClr val="tx1">
                  <a:lumMod val="65000"/>
                  <a:lumOff val="35000"/>
                </a:schemeClr>
              </a:solidFill>
              <a:latin typeface="Hamburg Serial Heavy" pitchFamily="50" charset="0"/>
            </a:endParaRPr>
          </a:p>
          <a:p>
            <a:pPr algn="l" eaLnBrk="1" hangingPunct="1">
              <a:lnSpc>
                <a:spcPts val="3153"/>
              </a:lnSpc>
              <a:spcBef>
                <a:spcPts val="0"/>
              </a:spcBef>
            </a:pPr>
            <a:r>
              <a:rPr lang="en-AU" sz="1500" b="1" dirty="0">
                <a:solidFill>
                  <a:srgbClr val="D4D030"/>
                </a:solidFill>
                <a:latin typeface="Hamburg Serial Heavy" pitchFamily="50" charset="0"/>
              </a:rPr>
              <a:t> </a:t>
            </a:r>
            <a:r>
              <a:rPr lang="en-AU" sz="3700" b="1" dirty="0">
                <a:solidFill>
                  <a:srgbClr val="D4D030"/>
                </a:solidFill>
                <a:latin typeface="Hamburg Serial Heavy" pitchFamily="50" charset="0"/>
              </a:rPr>
              <a:t> </a:t>
            </a:r>
          </a:p>
        </p:txBody>
      </p:sp>
      <p:sp>
        <p:nvSpPr>
          <p:cNvPr id="12" name="Subtitle 2"/>
          <p:cNvSpPr txBox="1">
            <a:spLocks/>
          </p:cNvSpPr>
          <p:nvPr/>
        </p:nvSpPr>
        <p:spPr bwMode="auto">
          <a:xfrm>
            <a:off x="179514" y="3655913"/>
            <a:ext cx="8784976" cy="1429271"/>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lnSpc>
                <a:spcPts val="2812"/>
              </a:lnSpc>
              <a:spcBef>
                <a:spcPts val="0"/>
              </a:spcBef>
              <a:spcAft>
                <a:spcPts val="1023"/>
              </a:spcAft>
            </a:pPr>
            <a:r>
              <a:rPr lang="en-AU" sz="2400" b="1" dirty="0">
                <a:solidFill>
                  <a:schemeClr val="tx1">
                    <a:lumMod val="65000"/>
                    <a:lumOff val="35000"/>
                  </a:schemeClr>
                </a:solidFill>
                <a:latin typeface="FreeSet Cond Demi Bold" pitchFamily="34" charset="0"/>
              </a:rPr>
              <a:t>Provide customers with Australia’s best value tax preparation services, while offering market leading levels of customer service, expertise and professionalism…</a:t>
            </a:r>
          </a:p>
        </p:txBody>
      </p:sp>
      <p:sp>
        <p:nvSpPr>
          <p:cNvPr id="9" name="Slide Number Placeholder 8"/>
          <p:cNvSpPr>
            <a:spLocks noGrp="1"/>
          </p:cNvSpPr>
          <p:nvPr>
            <p:ph type="sldNum" sz="quarter" idx="12"/>
          </p:nvPr>
        </p:nvSpPr>
        <p:spPr/>
        <p:txBody>
          <a:bodyPr/>
          <a:lstStyle/>
          <a:p>
            <a:pPr>
              <a:defRPr/>
            </a:pPr>
            <a:fld id="{F21BB2E1-26CA-43FC-8529-85F46E8D08A0}" type="slidenum">
              <a:rPr lang="en-AU" smtClean="0"/>
              <a:pPr>
                <a:defRPr/>
              </a:pPr>
              <a:t>8</a:t>
            </a:fld>
            <a:endParaRPr lang="en-AU" dirty="0"/>
          </a:p>
        </p:txBody>
      </p:sp>
      <p:pic>
        <p:nvPicPr>
          <p:cNvPr id="8" name="Picture 4" descr="C:\Users\Stephen\Documents\FSM GROUP WORK\MTR\LOGOS &amp; ART\mr-tax-refund-logo-blue.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226" y="1628800"/>
            <a:ext cx="5761552" cy="1512168"/>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5364088" y="6710101"/>
            <a:ext cx="3779912" cy="147900"/>
          </a:xfrm>
          <a:prstGeom prst="rect">
            <a:avLst/>
          </a:prstGeom>
          <a:solidFill>
            <a:srgbClr val="1482DF"/>
          </a:solidFill>
          <a:ln>
            <a:noFill/>
          </a:ln>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AU"/>
          </a:p>
        </p:txBody>
      </p:sp>
    </p:spTree>
    <p:extLst>
      <p:ext uri="{BB962C8B-B14F-4D97-AF65-F5344CB8AC3E}">
        <p14:creationId xmlns:p14="http://schemas.microsoft.com/office/powerpoint/2010/main" val="2032640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536" y="1108768"/>
            <a:ext cx="2880320" cy="4264448"/>
          </a:xfrm>
          <a:prstGeom prst="rect">
            <a:avLst/>
          </a:prstGeom>
          <a:noFill/>
        </p:spPr>
        <p:txBody>
          <a:bodyPr wrap="square" lIns="77925" tIns="38963" rIns="77925" bIns="38963" rtlCol="0">
            <a:spAutoFit/>
          </a:bodyPr>
          <a:lstStyle/>
          <a:p>
            <a:r>
              <a:rPr lang="en-AU" sz="1000" dirty="0">
                <a:solidFill>
                  <a:schemeClr val="tx1">
                    <a:lumMod val="75000"/>
                    <a:lumOff val="25000"/>
                  </a:schemeClr>
                </a:solidFill>
                <a:latin typeface="Candara" pitchFamily="34" charset="0"/>
              </a:rPr>
              <a:t>While Mr Tax Refund will be experts in tax and accounting the Company is equally focussed on building a National brand.  </a:t>
            </a:r>
            <a:endParaRPr lang="en-AU" sz="1000" dirty="0" smtClean="0">
              <a:solidFill>
                <a:schemeClr val="tx1">
                  <a:lumMod val="75000"/>
                  <a:lumOff val="25000"/>
                </a:schemeClr>
              </a:solidFill>
              <a:latin typeface="Candara" pitchFamily="34" charset="0"/>
            </a:endParaRPr>
          </a:p>
          <a:p>
            <a:endParaRPr lang="en-AU" sz="400" dirty="0">
              <a:solidFill>
                <a:schemeClr val="tx1">
                  <a:lumMod val="75000"/>
                  <a:lumOff val="25000"/>
                </a:schemeClr>
              </a:solidFill>
              <a:latin typeface="Candara" pitchFamily="34" charset="0"/>
            </a:endParaRPr>
          </a:p>
          <a:p>
            <a:r>
              <a:rPr lang="en-AU" sz="1000" dirty="0">
                <a:solidFill>
                  <a:schemeClr val="tx1">
                    <a:lumMod val="75000"/>
                    <a:lumOff val="25000"/>
                  </a:schemeClr>
                </a:solidFill>
                <a:latin typeface="Candara" pitchFamily="34" charset="0"/>
              </a:rPr>
              <a:t>The Company’s core branding statement is that it will provide customers with Australia’s best value tax preparation services, while offering market leading levels of customer service, expertise and professionalism. At their option customers can also have their tax refunds </a:t>
            </a:r>
            <a:r>
              <a:rPr lang="en-AU" sz="1000" dirty="0" smtClean="0">
                <a:solidFill>
                  <a:schemeClr val="tx1">
                    <a:lumMod val="75000"/>
                    <a:lumOff val="25000"/>
                  </a:schemeClr>
                </a:solidFill>
                <a:latin typeface="Candara" pitchFamily="34" charset="0"/>
              </a:rPr>
              <a:t>in 24 hours as </a:t>
            </a:r>
            <a:r>
              <a:rPr lang="en-AU" sz="1000" dirty="0">
                <a:solidFill>
                  <a:schemeClr val="tx1">
                    <a:lumMod val="75000"/>
                    <a:lumOff val="25000"/>
                  </a:schemeClr>
                </a:solidFill>
                <a:latin typeface="Candara" pitchFamily="34" charset="0"/>
              </a:rPr>
              <a:t>opposed to waiting for weeks. </a:t>
            </a:r>
          </a:p>
          <a:p>
            <a:endParaRPr lang="en-AU" sz="400" dirty="0">
              <a:solidFill>
                <a:schemeClr val="tx1">
                  <a:lumMod val="75000"/>
                  <a:lumOff val="25000"/>
                </a:schemeClr>
              </a:solidFill>
              <a:latin typeface="Candara" pitchFamily="34" charset="0"/>
            </a:endParaRPr>
          </a:p>
          <a:p>
            <a:r>
              <a:rPr lang="en-AU" sz="1000" dirty="0">
                <a:solidFill>
                  <a:schemeClr val="tx1">
                    <a:lumMod val="75000"/>
                    <a:lumOff val="25000"/>
                  </a:schemeClr>
                </a:solidFill>
                <a:latin typeface="Candara" pitchFamily="34" charset="0"/>
              </a:rPr>
              <a:t>Mr Tax Refund aims to service the low to medium socioeconomic bracket of taxpayers, which represents a very large segment of the Australian market.  As the Company will be Australia’s first specialist national instant tax refund brand it will establish a defensible position in this profitable segment of the market. </a:t>
            </a:r>
          </a:p>
          <a:p>
            <a:endParaRPr lang="en-AU" sz="400" dirty="0">
              <a:solidFill>
                <a:schemeClr val="tx1">
                  <a:lumMod val="75000"/>
                  <a:lumOff val="25000"/>
                </a:schemeClr>
              </a:solidFill>
              <a:latin typeface="Candara" pitchFamily="34" charset="0"/>
            </a:endParaRPr>
          </a:p>
          <a:p>
            <a:r>
              <a:rPr lang="en-AU" sz="1000" dirty="0" smtClean="0">
                <a:solidFill>
                  <a:schemeClr val="tx1">
                    <a:lumMod val="75000"/>
                    <a:lumOff val="25000"/>
                  </a:schemeClr>
                </a:solidFill>
                <a:latin typeface="Candara" pitchFamily="34" charset="0"/>
              </a:rPr>
              <a:t>The </a:t>
            </a:r>
            <a:r>
              <a:rPr lang="en-AU" sz="1000" dirty="0">
                <a:solidFill>
                  <a:schemeClr val="tx1">
                    <a:lumMod val="75000"/>
                    <a:lumOff val="25000"/>
                  </a:schemeClr>
                </a:solidFill>
                <a:latin typeface="Candara" pitchFamily="34" charset="0"/>
              </a:rPr>
              <a:t>Company has developed an animation family led by the matriarch character “Stevo” that is designed to be used in humorous animation clips that are aimed at spreading the brand virally. This is a cost-effective way to market and gain significant exposure. Stevo, along with Mrs Tax Refund “Deb” will also be used in all marketing material to help expand brand awareness and engage with customers on a fun level. </a:t>
            </a:r>
          </a:p>
        </p:txBody>
      </p:sp>
      <p:sp>
        <p:nvSpPr>
          <p:cNvPr id="3" name="Slide Number Placeholder 2"/>
          <p:cNvSpPr>
            <a:spLocks noGrp="1"/>
          </p:cNvSpPr>
          <p:nvPr>
            <p:ph type="sldNum" sz="quarter" idx="12"/>
          </p:nvPr>
        </p:nvSpPr>
        <p:spPr/>
        <p:txBody>
          <a:bodyPr/>
          <a:lstStyle/>
          <a:p>
            <a:pPr>
              <a:defRPr/>
            </a:pPr>
            <a:fld id="{6EDF6256-7E0E-48E4-B250-A844A7FAC42A}" type="slidenum">
              <a:rPr lang="en-AU" smtClean="0"/>
              <a:pPr>
                <a:defRPr/>
              </a:pPr>
              <a:t>9</a:t>
            </a:fld>
            <a:endParaRPr lang="en-AU" dirty="0"/>
          </a:p>
        </p:txBody>
      </p:sp>
      <p:sp>
        <p:nvSpPr>
          <p:cNvPr id="20" name="Subtitle 2"/>
          <p:cNvSpPr txBox="1">
            <a:spLocks/>
          </p:cNvSpPr>
          <p:nvPr/>
        </p:nvSpPr>
        <p:spPr bwMode="auto">
          <a:xfrm>
            <a:off x="467544" y="548680"/>
            <a:ext cx="3523918" cy="576064"/>
          </a:xfrm>
          <a:prstGeom prst="rect">
            <a:avLst/>
          </a:prstGeom>
          <a:noFill/>
          <a:ln w="9525">
            <a:noFill/>
            <a:miter lim="800000"/>
            <a:headEnd/>
            <a:tailEnd/>
          </a:ln>
        </p:spPr>
        <p:txBody>
          <a:bodyPr vert="horz" wrap="square" lIns="77925" tIns="38963" rIns="77925" bIns="38963"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ts val="3409"/>
              </a:lnSpc>
              <a:spcBef>
                <a:spcPts val="0"/>
              </a:spcBef>
            </a:pPr>
            <a:r>
              <a:rPr lang="en-AU" sz="3700" b="1" dirty="0" smtClean="0">
                <a:solidFill>
                  <a:schemeClr val="tx1">
                    <a:lumMod val="65000"/>
                    <a:lumOff val="35000"/>
                  </a:schemeClr>
                </a:solidFill>
                <a:latin typeface="Hamburg Serial Heavy" pitchFamily="50" charset="0"/>
              </a:rPr>
              <a:t>brand</a:t>
            </a:r>
            <a:endParaRPr lang="en-AU" sz="3700" b="1" dirty="0">
              <a:solidFill>
                <a:schemeClr val="tx1">
                  <a:lumMod val="65000"/>
                  <a:lumOff val="35000"/>
                </a:schemeClr>
              </a:solidFill>
              <a:latin typeface="Hamburg Serial Heavy" pitchFamily="50" charset="0"/>
            </a:endParaRPr>
          </a:p>
          <a:p>
            <a:pPr algn="l" eaLnBrk="1" hangingPunct="1">
              <a:lnSpc>
                <a:spcPts val="3153"/>
              </a:lnSpc>
              <a:spcBef>
                <a:spcPts val="0"/>
              </a:spcBef>
            </a:pPr>
            <a:r>
              <a:rPr lang="en-AU" sz="1500" b="1" dirty="0">
                <a:solidFill>
                  <a:srgbClr val="D4D030"/>
                </a:solidFill>
                <a:latin typeface="Hamburg Serial Heavy" pitchFamily="50" charset="0"/>
              </a:rPr>
              <a:t> </a:t>
            </a:r>
            <a:r>
              <a:rPr lang="en-AU" sz="3700" b="1" dirty="0">
                <a:solidFill>
                  <a:srgbClr val="D4D030"/>
                </a:solidFill>
                <a:latin typeface="Hamburg Serial Heavy" pitchFamily="50" charset="0"/>
              </a:rPr>
              <a:t> </a:t>
            </a:r>
          </a:p>
        </p:txBody>
      </p:sp>
    </p:spTree>
    <p:extLst>
      <p:ext uri="{BB962C8B-B14F-4D97-AF65-F5344CB8AC3E}">
        <p14:creationId xmlns:p14="http://schemas.microsoft.com/office/powerpoint/2010/main" val="3250245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16901</TotalTime>
  <Words>2029</Words>
  <Application>Microsoft Office PowerPoint</Application>
  <PresentationFormat>On-screen Show (4:3)</PresentationFormat>
  <Paragraphs>179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Australia, why wait for your refund?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Refund</dc:title>
  <dc:creator>sburns</dc:creator>
  <cp:lastModifiedBy>Stephen</cp:lastModifiedBy>
  <cp:revision>452</cp:revision>
  <cp:lastPrinted>2012-06-14T10:01:38Z</cp:lastPrinted>
  <dcterms:created xsi:type="dcterms:W3CDTF">2011-09-22T06:51:35Z</dcterms:created>
  <dcterms:modified xsi:type="dcterms:W3CDTF">2012-06-15T06:34:14Z</dcterms:modified>
</cp:coreProperties>
</file>