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70" r:id="rId6"/>
    <p:sldId id="262" r:id="rId7"/>
    <p:sldId id="263" r:id="rId8"/>
    <p:sldId id="264" r:id="rId9"/>
    <p:sldId id="265" r:id="rId10"/>
    <p:sldId id="266" r:id="rId11"/>
    <p:sldId id="267" r:id="rId12"/>
    <p:sldId id="269"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89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BF157BB-D6DB-453B-83F7-3C4567B7CD7A}" type="datetimeFigureOut">
              <a:rPr lang="en-CA" smtClean="0"/>
              <a:t>06/10/2012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2426777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F157BB-D6DB-453B-83F7-3C4567B7CD7A}" type="datetimeFigureOut">
              <a:rPr lang="en-CA" smtClean="0"/>
              <a:t>06/10/2012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1717694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F157BB-D6DB-453B-83F7-3C4567B7CD7A}" type="datetimeFigureOut">
              <a:rPr lang="en-CA" smtClean="0"/>
              <a:t>06/10/2012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2943428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BF157BB-D6DB-453B-83F7-3C4567B7CD7A}" type="datetimeFigureOut">
              <a:rPr lang="en-CA" smtClean="0"/>
              <a:t>06/10/2012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3916339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157BB-D6DB-453B-83F7-3C4567B7CD7A}" type="datetimeFigureOut">
              <a:rPr lang="en-CA" smtClean="0"/>
              <a:t>06/10/2012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2906122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BF157BB-D6DB-453B-83F7-3C4567B7CD7A}" type="datetimeFigureOut">
              <a:rPr lang="en-CA" smtClean="0"/>
              <a:t>06/10/2012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295578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BF157BB-D6DB-453B-83F7-3C4567B7CD7A}" type="datetimeFigureOut">
              <a:rPr lang="en-CA" smtClean="0"/>
              <a:t>06/10/2012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322348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BF157BB-D6DB-453B-83F7-3C4567B7CD7A}" type="datetimeFigureOut">
              <a:rPr lang="en-CA" smtClean="0"/>
              <a:t>06/10/2012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1450210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F157BB-D6DB-453B-83F7-3C4567B7CD7A}" type="datetimeFigureOut">
              <a:rPr lang="en-CA" smtClean="0"/>
              <a:t>06/10/2012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504144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F157BB-D6DB-453B-83F7-3C4567B7CD7A}" type="datetimeFigureOut">
              <a:rPr lang="en-CA" smtClean="0"/>
              <a:t>06/10/2012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2072437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F157BB-D6DB-453B-83F7-3C4567B7CD7A}" type="datetimeFigureOut">
              <a:rPr lang="en-CA" smtClean="0"/>
              <a:t>06/10/2012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8314D87-C235-4A43-B8D7-403699FA555F}" type="slidenum">
              <a:rPr lang="en-CA" smtClean="0"/>
              <a:t>‹#›</a:t>
            </a:fld>
            <a:endParaRPr lang="en-CA"/>
          </a:p>
        </p:txBody>
      </p:sp>
    </p:spTree>
    <p:extLst>
      <p:ext uri="{BB962C8B-B14F-4D97-AF65-F5344CB8AC3E}">
        <p14:creationId xmlns:p14="http://schemas.microsoft.com/office/powerpoint/2010/main" val="2716039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F157BB-D6DB-453B-83F7-3C4567B7CD7A}" type="datetimeFigureOut">
              <a:rPr lang="en-CA" smtClean="0"/>
              <a:t>06/10/2012</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314D87-C235-4A43-B8D7-403699FA555F}" type="slidenum">
              <a:rPr lang="en-CA" smtClean="0"/>
              <a:t>‹#›</a:t>
            </a:fld>
            <a:endParaRPr lang="en-CA"/>
          </a:p>
        </p:txBody>
      </p:sp>
    </p:spTree>
    <p:extLst>
      <p:ext uri="{BB962C8B-B14F-4D97-AF65-F5344CB8AC3E}">
        <p14:creationId xmlns:p14="http://schemas.microsoft.com/office/powerpoint/2010/main" val="2170652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www.coffeedetective.com/coffee-business-marketing-report.htm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971600" y="1988840"/>
            <a:ext cx="6984776" cy="3046988"/>
          </a:xfrm>
          <a:prstGeom prst="rect">
            <a:avLst/>
          </a:prstGeom>
          <a:noFill/>
        </p:spPr>
        <p:txBody>
          <a:bodyPr wrap="square" rtlCol="0">
            <a:spAutoFit/>
          </a:bodyPr>
          <a:lstStyle/>
          <a:p>
            <a:pPr algn="ctr"/>
            <a:r>
              <a:rPr lang="en-US" sz="4800" dirty="0">
                <a:solidFill>
                  <a:schemeClr val="bg2">
                    <a:lumMod val="25000"/>
                  </a:schemeClr>
                </a:solidFill>
                <a:latin typeface="Arial Rounded MT Bold" pitchFamily="34" charset="0"/>
              </a:rPr>
              <a:t>What they say about coffee makers and gourmet coffee.</a:t>
            </a:r>
            <a:endParaRPr lang="en-CA" sz="4800" dirty="0">
              <a:solidFill>
                <a:schemeClr val="bg2">
                  <a:lumMod val="25000"/>
                </a:schemeClr>
              </a:solidFill>
              <a:latin typeface="Arial Rounded MT Bold" pitchFamily="34" charset="0"/>
            </a:endParaRPr>
          </a:p>
          <a:p>
            <a:pPr algn="ctr"/>
            <a:endParaRPr lang="en-CA" sz="4800" dirty="0">
              <a:latin typeface="Arial Rounded MT Bold" pitchFamily="34" charset="0"/>
            </a:endParaRPr>
          </a:p>
        </p:txBody>
      </p:sp>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88116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632848" cy="3108543"/>
          </a:xfrm>
          <a:prstGeom prst="rect">
            <a:avLst/>
          </a:prstGeom>
          <a:noFill/>
        </p:spPr>
        <p:txBody>
          <a:bodyPr wrap="square" rtlCol="0">
            <a:spAutoFit/>
          </a:bodyPr>
          <a:lstStyle/>
          <a:p>
            <a:r>
              <a:rPr lang="en-US" sz="2800" i="1" dirty="0" smtClean="0">
                <a:latin typeface="Arial Rounded MT Bold" pitchFamily="34" charset="0"/>
              </a:rPr>
              <a:t>“</a:t>
            </a:r>
            <a:r>
              <a:rPr lang="en-CA" sz="2800" i="1" dirty="0" smtClean="0">
                <a:latin typeface="Arial Rounded MT Bold" pitchFamily="34" charset="0"/>
              </a:rPr>
              <a:t>Home brewers do NOT do a good job of heating the water to the right temperature, and in fact they are notoriously unable to do that. You should either invest in an expensive machine such as the </a:t>
            </a:r>
            <a:r>
              <a:rPr lang="en-CA" sz="2800" i="1" dirty="0" err="1" smtClean="0">
                <a:latin typeface="Arial Rounded MT Bold" pitchFamily="34" charset="0"/>
              </a:rPr>
              <a:t>Technivorm</a:t>
            </a:r>
            <a:r>
              <a:rPr lang="en-CA" sz="2800" i="1" dirty="0" smtClean="0">
                <a:latin typeface="Arial Rounded MT Bold" pitchFamily="34" charset="0"/>
              </a:rPr>
              <a:t>, or use a manual method such as </a:t>
            </a:r>
            <a:r>
              <a:rPr lang="en-CA" sz="2800" i="1" dirty="0">
                <a:latin typeface="Arial Rounded MT Bold" pitchFamily="34" charset="0"/>
              </a:rPr>
              <a:t>F</a:t>
            </a:r>
            <a:r>
              <a:rPr lang="en-CA" sz="2800" i="1" dirty="0" smtClean="0">
                <a:latin typeface="Arial Rounded MT Bold" pitchFamily="34" charset="0"/>
              </a:rPr>
              <a:t>rench press, </a:t>
            </a:r>
            <a:r>
              <a:rPr lang="en-CA" sz="2800" i="1" dirty="0" err="1" smtClean="0">
                <a:latin typeface="Arial Rounded MT Bold" pitchFamily="34" charset="0"/>
              </a:rPr>
              <a:t>Chemex</a:t>
            </a:r>
            <a:r>
              <a:rPr lang="en-CA" sz="2800" i="1" dirty="0" smtClean="0">
                <a:latin typeface="Arial Rounded MT Bold" pitchFamily="34" charset="0"/>
              </a:rPr>
              <a:t>, or </a:t>
            </a:r>
            <a:r>
              <a:rPr lang="en-CA" sz="2800" i="1" dirty="0" err="1" smtClean="0">
                <a:latin typeface="Arial Rounded MT Bold" pitchFamily="34" charset="0"/>
              </a:rPr>
              <a:t>Melitta</a:t>
            </a:r>
            <a:r>
              <a:rPr lang="en-CA" sz="2800" i="1" dirty="0" smtClean="0">
                <a:latin typeface="Arial Rounded MT Bold" pitchFamily="34" charset="0"/>
              </a:rPr>
              <a:t>.”</a:t>
            </a:r>
          </a:p>
        </p:txBody>
      </p:sp>
    </p:spTree>
    <p:extLst>
      <p:ext uri="{BB962C8B-B14F-4D97-AF65-F5344CB8AC3E}">
        <p14:creationId xmlns:p14="http://schemas.microsoft.com/office/powerpoint/2010/main" val="1340229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848872" cy="2862322"/>
          </a:xfrm>
          <a:prstGeom prst="rect">
            <a:avLst/>
          </a:prstGeom>
          <a:noFill/>
        </p:spPr>
        <p:txBody>
          <a:bodyPr wrap="square" rtlCol="0">
            <a:spAutoFit/>
          </a:bodyPr>
          <a:lstStyle/>
          <a:p>
            <a:r>
              <a:rPr lang="en-US" sz="3600" dirty="0" smtClean="0">
                <a:latin typeface="Arial Rounded MT Bold" pitchFamily="34" charset="0"/>
              </a:rPr>
              <a:t>If you don’t know what regular coffee drinkers are saying, you have no idea how and why they are arriving at the purchase decisions they make.</a:t>
            </a:r>
            <a:endParaRPr lang="en-CA" sz="3600" dirty="0" smtClean="0">
              <a:latin typeface="Arial Rounded MT Bold" pitchFamily="34" charset="0"/>
            </a:endParaRPr>
          </a:p>
        </p:txBody>
      </p:sp>
    </p:spTree>
    <p:extLst>
      <p:ext uri="{BB962C8B-B14F-4D97-AF65-F5344CB8AC3E}">
        <p14:creationId xmlns:p14="http://schemas.microsoft.com/office/powerpoint/2010/main" val="343319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848872" cy="1754326"/>
          </a:xfrm>
          <a:prstGeom prst="rect">
            <a:avLst/>
          </a:prstGeom>
          <a:noFill/>
        </p:spPr>
        <p:txBody>
          <a:bodyPr wrap="square" rtlCol="0">
            <a:spAutoFit/>
          </a:bodyPr>
          <a:lstStyle/>
          <a:p>
            <a:r>
              <a:rPr lang="en-US" sz="3600" dirty="0" smtClean="0">
                <a:latin typeface="Arial Rounded MT Bold" pitchFamily="34" charset="0"/>
              </a:rPr>
              <a:t>And if you don’t know why coffee drinkers buy…then you’re wasting your marketing dollars.</a:t>
            </a:r>
            <a:endParaRPr lang="en-CA" sz="3600" dirty="0" smtClean="0">
              <a:latin typeface="Arial Rounded MT Bold" pitchFamily="34" charset="0"/>
            </a:endParaRPr>
          </a:p>
        </p:txBody>
      </p:sp>
    </p:spTree>
    <p:extLst>
      <p:ext uri="{BB962C8B-B14F-4D97-AF65-F5344CB8AC3E}">
        <p14:creationId xmlns:p14="http://schemas.microsoft.com/office/powerpoint/2010/main" val="596926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592" y="1484784"/>
            <a:ext cx="2952328" cy="3908882"/>
          </a:xfrm>
          <a:prstGeom prst="rect">
            <a:avLst/>
          </a:prstGeom>
          <a:effectLst>
            <a:outerShdw blurRad="50800" dist="38100" dir="2700000" sx="101000" sy="101000" algn="tl" rotWithShape="0">
              <a:prstClr val="black">
                <a:alpha val="40000"/>
              </a:prstClr>
            </a:outerShdw>
          </a:effectLst>
        </p:spPr>
      </p:pic>
      <p:sp>
        <p:nvSpPr>
          <p:cNvPr id="3" name="TextBox 2"/>
          <p:cNvSpPr txBox="1"/>
          <p:nvPr/>
        </p:nvSpPr>
        <p:spPr>
          <a:xfrm>
            <a:off x="4499992" y="1484784"/>
            <a:ext cx="3888432" cy="3108543"/>
          </a:xfrm>
          <a:prstGeom prst="rect">
            <a:avLst/>
          </a:prstGeom>
          <a:noFill/>
        </p:spPr>
        <p:txBody>
          <a:bodyPr wrap="square" rtlCol="0">
            <a:spAutoFit/>
          </a:bodyPr>
          <a:lstStyle/>
          <a:p>
            <a:r>
              <a:rPr lang="en-US" sz="2800" dirty="0" smtClean="0">
                <a:latin typeface="Arial Rounded MT Bold" pitchFamily="34" charset="0"/>
              </a:rPr>
              <a:t>Learn more about our report: </a:t>
            </a:r>
          </a:p>
          <a:p>
            <a:endParaRPr lang="en-US" sz="2800" b="1" dirty="0">
              <a:latin typeface="Arial Rounded MT Bold" pitchFamily="34" charset="0"/>
            </a:endParaRPr>
          </a:p>
          <a:p>
            <a:r>
              <a:rPr lang="en-CA" sz="2800" dirty="0" smtClean="0">
                <a:latin typeface="Arial Rounded MT Bold" pitchFamily="34" charset="0"/>
                <a:hlinkClick r:id="rId4"/>
              </a:rPr>
              <a:t>What </a:t>
            </a:r>
            <a:r>
              <a:rPr lang="en-CA" sz="2800" dirty="0">
                <a:latin typeface="Arial Rounded MT Bold" pitchFamily="34" charset="0"/>
                <a:hlinkClick r:id="rId4"/>
              </a:rPr>
              <a:t>Coffee Drinkers Say about Coffee Makers and Gourmet </a:t>
            </a:r>
            <a:r>
              <a:rPr lang="en-CA" sz="2800" dirty="0" smtClean="0">
                <a:latin typeface="Arial Rounded MT Bold" pitchFamily="34" charset="0"/>
                <a:hlinkClick r:id="rId4"/>
              </a:rPr>
              <a:t>Coffee</a:t>
            </a:r>
            <a:r>
              <a:rPr lang="en-CA" sz="2800" dirty="0">
                <a:latin typeface="Arial Rounded MT Bold" pitchFamily="34" charset="0"/>
                <a:hlinkClick r:id="rId4"/>
              </a:rPr>
              <a:t>.</a:t>
            </a:r>
            <a:endParaRPr lang="en-CA" sz="2800" dirty="0">
              <a:latin typeface="Arial Rounded MT Bold" pitchFamily="34" charset="0"/>
            </a:endParaRPr>
          </a:p>
        </p:txBody>
      </p:sp>
    </p:spTree>
    <p:extLst>
      <p:ext uri="{BB962C8B-B14F-4D97-AF65-F5344CB8AC3E}">
        <p14:creationId xmlns:p14="http://schemas.microsoft.com/office/powerpoint/2010/main" val="4293723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r>
              <a:rPr lang="en-US" sz="2400" dirty="0" smtClean="0">
                <a:latin typeface="Arial Rounded MT Bold" pitchFamily="34" charset="0"/>
                <a:cs typeface="Arial" pitchFamily="34" charset="0"/>
              </a:rPr>
              <a:t>.</a:t>
            </a:r>
            <a:endParaRPr lang="en-CA" sz="2400" dirty="0">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8136904" cy="3170099"/>
          </a:xfrm>
          <a:prstGeom prst="rect">
            <a:avLst/>
          </a:prstGeom>
          <a:noFill/>
        </p:spPr>
        <p:txBody>
          <a:bodyPr wrap="square" rtlCol="0">
            <a:spAutoFit/>
          </a:bodyPr>
          <a:lstStyle/>
          <a:p>
            <a:r>
              <a:rPr lang="en-US" sz="4000" dirty="0" smtClean="0">
                <a:latin typeface="Arial Rounded MT Bold" pitchFamily="34" charset="0"/>
              </a:rPr>
              <a:t>If you want to know what coffee drinkers </a:t>
            </a:r>
            <a:r>
              <a:rPr lang="en-US" sz="4000" i="1" dirty="0" smtClean="0">
                <a:latin typeface="Arial Rounded MT Bold" pitchFamily="34" charset="0"/>
              </a:rPr>
              <a:t>really</a:t>
            </a:r>
            <a:r>
              <a:rPr lang="en-US" sz="4000" dirty="0" smtClean="0">
                <a:latin typeface="Arial Rounded MT Bold" pitchFamily="34" charset="0"/>
              </a:rPr>
              <a:t> say about coffee makers and gourmet coffees, you won’t find that information in a standard industry report…</a:t>
            </a:r>
            <a:endParaRPr lang="en-CA" sz="3600" b="1" dirty="0"/>
          </a:p>
        </p:txBody>
      </p:sp>
    </p:spTree>
    <p:extLst>
      <p:ext uri="{BB962C8B-B14F-4D97-AF65-F5344CB8AC3E}">
        <p14:creationId xmlns:p14="http://schemas.microsoft.com/office/powerpoint/2010/main" val="23463919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632848" cy="3754874"/>
          </a:xfrm>
          <a:prstGeom prst="rect">
            <a:avLst/>
          </a:prstGeom>
          <a:noFill/>
        </p:spPr>
        <p:txBody>
          <a:bodyPr wrap="square" rtlCol="0">
            <a:spAutoFit/>
          </a:bodyPr>
          <a:lstStyle/>
          <a:p>
            <a:r>
              <a:rPr lang="en-US" sz="4000" dirty="0" smtClean="0">
                <a:latin typeface="Arial Rounded MT Bold" pitchFamily="34" charset="0"/>
              </a:rPr>
              <a:t>And focus groups throw up weird stuff like…</a:t>
            </a:r>
          </a:p>
          <a:p>
            <a:endParaRPr lang="en-US" sz="1400" i="1" dirty="0">
              <a:latin typeface="Arial Rounded MT Bold" pitchFamily="34" charset="0"/>
            </a:endParaRPr>
          </a:p>
          <a:p>
            <a:r>
              <a:rPr lang="en-US" sz="3600" b="1" i="1" dirty="0" smtClean="0"/>
              <a:t>“</a:t>
            </a:r>
            <a:r>
              <a:rPr lang="en-US" sz="3600" b="1" i="1" dirty="0"/>
              <a:t>Virtually everyone seemed to view great coffee (at least to some extent) as an appealing gateway into an enhanced experience.”</a:t>
            </a:r>
            <a:r>
              <a:rPr lang="en-US" sz="3600" b="1" dirty="0"/>
              <a:t> </a:t>
            </a:r>
            <a:endParaRPr lang="en-CA" sz="3600" b="1" dirty="0"/>
          </a:p>
        </p:txBody>
      </p:sp>
    </p:spTree>
    <p:extLst>
      <p:ext uri="{BB962C8B-B14F-4D97-AF65-F5344CB8AC3E}">
        <p14:creationId xmlns:p14="http://schemas.microsoft.com/office/powerpoint/2010/main" val="11117387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r>
              <a:rPr lang="en-US" sz="2400" dirty="0" smtClean="0">
                <a:latin typeface="Arial Rounded MT Bold" pitchFamily="34" charset="0"/>
                <a:cs typeface="Arial" pitchFamily="34" charset="0"/>
              </a:rPr>
              <a:t>.</a:t>
            </a:r>
            <a:endParaRPr lang="en-CA" sz="2400" dirty="0">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632848" cy="3785652"/>
          </a:xfrm>
          <a:prstGeom prst="rect">
            <a:avLst/>
          </a:prstGeom>
          <a:noFill/>
        </p:spPr>
        <p:txBody>
          <a:bodyPr wrap="square" rtlCol="0">
            <a:spAutoFit/>
          </a:bodyPr>
          <a:lstStyle/>
          <a:p>
            <a:r>
              <a:rPr lang="en-US" sz="4000" dirty="0" smtClean="0">
                <a:latin typeface="Arial Rounded MT Bold" pitchFamily="34" charset="0"/>
              </a:rPr>
              <a:t>Instead, you should listen to the discussions coffee drinkers have online. These conversations form their opinions and influence their purchase decisions.</a:t>
            </a:r>
            <a:endParaRPr lang="en-CA" sz="3600" dirty="0"/>
          </a:p>
        </p:txBody>
      </p:sp>
    </p:spTree>
    <p:extLst>
      <p:ext uri="{BB962C8B-B14F-4D97-AF65-F5344CB8AC3E}">
        <p14:creationId xmlns:p14="http://schemas.microsoft.com/office/powerpoint/2010/main" val="2952186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r>
              <a:rPr lang="en-US" sz="2400" dirty="0" smtClean="0">
                <a:latin typeface="Arial Rounded MT Bold" pitchFamily="34" charset="0"/>
                <a:cs typeface="Arial" pitchFamily="34" charset="0"/>
              </a:rPr>
              <a:t>.</a:t>
            </a:r>
            <a:endParaRPr lang="en-CA" sz="2400" dirty="0">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632848" cy="1323439"/>
          </a:xfrm>
          <a:prstGeom prst="rect">
            <a:avLst/>
          </a:prstGeom>
          <a:noFill/>
        </p:spPr>
        <p:txBody>
          <a:bodyPr wrap="square" rtlCol="0">
            <a:spAutoFit/>
          </a:bodyPr>
          <a:lstStyle/>
          <a:p>
            <a:r>
              <a:rPr lang="en-US" sz="4000" dirty="0" smtClean="0">
                <a:latin typeface="Arial Rounded MT Bold" pitchFamily="34" charset="0"/>
              </a:rPr>
              <a:t>Here are just a few examples of what coffee drinkers say…</a:t>
            </a:r>
            <a:endParaRPr lang="en-CA" sz="3600" dirty="0"/>
          </a:p>
        </p:txBody>
      </p:sp>
    </p:spTree>
    <p:extLst>
      <p:ext uri="{BB962C8B-B14F-4D97-AF65-F5344CB8AC3E}">
        <p14:creationId xmlns:p14="http://schemas.microsoft.com/office/powerpoint/2010/main" val="831582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632848" cy="3539430"/>
          </a:xfrm>
          <a:prstGeom prst="rect">
            <a:avLst/>
          </a:prstGeom>
          <a:noFill/>
        </p:spPr>
        <p:txBody>
          <a:bodyPr wrap="square" rtlCol="0">
            <a:spAutoFit/>
          </a:bodyPr>
          <a:lstStyle/>
          <a:p>
            <a:r>
              <a:rPr lang="en-US" sz="2800" i="1" dirty="0" smtClean="0">
                <a:latin typeface="Arial Rounded MT Bold" pitchFamily="34" charset="0"/>
              </a:rPr>
              <a:t>“</a:t>
            </a:r>
            <a:r>
              <a:rPr lang="en-CA" sz="2800" i="1" dirty="0" smtClean="0">
                <a:latin typeface="Arial Rounded MT Bold" pitchFamily="34" charset="0"/>
              </a:rPr>
              <a:t>I think many of the coffee companies are cutting their grinds with cheap, low quality coffee beans and other things. And it's not just Yuban. Even Folgers and Maxwell House, and Hills Brother's tastes different. It's getting hard to find good, premium quality coffee anymore. Sad.”</a:t>
            </a:r>
          </a:p>
          <a:p>
            <a:endParaRPr lang="en-CA" sz="2800" dirty="0"/>
          </a:p>
        </p:txBody>
      </p:sp>
    </p:spTree>
    <p:extLst>
      <p:ext uri="{BB962C8B-B14F-4D97-AF65-F5344CB8AC3E}">
        <p14:creationId xmlns:p14="http://schemas.microsoft.com/office/powerpoint/2010/main" val="2476679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632848" cy="2246769"/>
          </a:xfrm>
          <a:prstGeom prst="rect">
            <a:avLst/>
          </a:prstGeom>
          <a:noFill/>
        </p:spPr>
        <p:txBody>
          <a:bodyPr wrap="square" rtlCol="0">
            <a:spAutoFit/>
          </a:bodyPr>
          <a:lstStyle/>
          <a:p>
            <a:r>
              <a:rPr lang="en-US" sz="2800" i="1" dirty="0" smtClean="0">
                <a:latin typeface="Arial Rounded MT Bold" pitchFamily="34" charset="0"/>
              </a:rPr>
              <a:t>“</a:t>
            </a:r>
            <a:r>
              <a:rPr lang="en-CA" sz="2800" i="1" dirty="0" smtClean="0">
                <a:latin typeface="Arial Rounded MT Bold" pitchFamily="34" charset="0"/>
              </a:rPr>
              <a:t>I love coffee, but have a really sensitive stomach. I also get reflux problems when I drink coffee. Is there some way I can make coffee that will reduce the acid? I hope so!”</a:t>
            </a:r>
          </a:p>
          <a:p>
            <a:endParaRPr lang="en-CA" sz="2800" dirty="0"/>
          </a:p>
        </p:txBody>
      </p:sp>
    </p:spTree>
    <p:extLst>
      <p:ext uri="{BB962C8B-B14F-4D97-AF65-F5344CB8AC3E}">
        <p14:creationId xmlns:p14="http://schemas.microsoft.com/office/powerpoint/2010/main" val="2048532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632848" cy="2677656"/>
          </a:xfrm>
          <a:prstGeom prst="rect">
            <a:avLst/>
          </a:prstGeom>
          <a:noFill/>
        </p:spPr>
        <p:txBody>
          <a:bodyPr wrap="square" rtlCol="0">
            <a:spAutoFit/>
          </a:bodyPr>
          <a:lstStyle/>
          <a:p>
            <a:r>
              <a:rPr lang="en-US" sz="2800" i="1" dirty="0" smtClean="0">
                <a:latin typeface="Arial Rounded MT Bold" pitchFamily="34" charset="0"/>
              </a:rPr>
              <a:t>“</a:t>
            </a:r>
            <a:r>
              <a:rPr lang="en-CA" sz="2800" i="1" dirty="0" smtClean="0">
                <a:latin typeface="Arial Rounded MT Bold" pitchFamily="34" charset="0"/>
              </a:rPr>
              <a:t>I also experience that somewhat metallic bitter aftertaste with flavored coffees, so I avoid them. I have been convinced from the first that it is as a result of the chemicals they use for the flavoring.”</a:t>
            </a:r>
          </a:p>
          <a:p>
            <a:endParaRPr lang="en-CA" sz="2800" dirty="0"/>
          </a:p>
        </p:txBody>
      </p:sp>
    </p:spTree>
    <p:extLst>
      <p:ext uri="{BB962C8B-B14F-4D97-AF65-F5344CB8AC3E}">
        <p14:creationId xmlns:p14="http://schemas.microsoft.com/office/powerpoint/2010/main" val="3871874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5576" y="5877272"/>
            <a:ext cx="7488832" cy="830997"/>
          </a:xfrm>
          <a:prstGeom prst="rect">
            <a:avLst/>
          </a:prstGeom>
          <a:noFill/>
        </p:spPr>
        <p:txBody>
          <a:bodyPr wrap="square" rtlCol="0">
            <a:spAutoFit/>
          </a:bodyPr>
          <a:lstStyle/>
          <a:p>
            <a:r>
              <a:rPr lang="en-US" sz="2400" dirty="0" smtClean="0">
                <a:solidFill>
                  <a:schemeClr val="bg2">
                    <a:lumMod val="25000"/>
                  </a:schemeClr>
                </a:solidFill>
                <a:latin typeface="Arial Rounded MT Bold" pitchFamily="34" charset="0"/>
                <a:cs typeface="Arial" pitchFamily="34" charset="0"/>
              </a:rPr>
              <a:t>Commonsense insights for marketers of coffee makers and gourmet coffees.</a:t>
            </a:r>
            <a:endParaRPr lang="en-CA" sz="2400" dirty="0">
              <a:solidFill>
                <a:schemeClr val="bg2">
                  <a:lumMod val="25000"/>
                </a:schemeClr>
              </a:solidFill>
              <a:latin typeface="Arial Rounded MT Bold" pitchFamily="34" charset="0"/>
              <a:cs typeface="Arial" pitchFamily="34" charset="0"/>
            </a:endParaRPr>
          </a:p>
        </p:txBody>
      </p:sp>
      <p:cxnSp>
        <p:nvCxnSpPr>
          <p:cNvPr id="9" name="Straight Connector 8"/>
          <p:cNvCxnSpPr/>
          <p:nvPr/>
        </p:nvCxnSpPr>
        <p:spPr>
          <a:xfrm>
            <a:off x="852294" y="5877272"/>
            <a:ext cx="7200800" cy="0"/>
          </a:xfrm>
          <a:prstGeom prst="line">
            <a:avLst/>
          </a:prstGeom>
          <a:ln w="3175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55576" y="1628800"/>
            <a:ext cx="7632848" cy="2246769"/>
          </a:xfrm>
          <a:prstGeom prst="rect">
            <a:avLst/>
          </a:prstGeom>
          <a:noFill/>
        </p:spPr>
        <p:txBody>
          <a:bodyPr wrap="square" rtlCol="0">
            <a:spAutoFit/>
          </a:bodyPr>
          <a:lstStyle/>
          <a:p>
            <a:r>
              <a:rPr lang="en-US" sz="2800" i="1" dirty="0" smtClean="0">
                <a:latin typeface="Arial Rounded MT Bold" pitchFamily="34" charset="0"/>
              </a:rPr>
              <a:t>“</a:t>
            </a:r>
            <a:r>
              <a:rPr lang="en-CA" sz="2800" i="1" dirty="0" smtClean="0">
                <a:latin typeface="Arial Rounded MT Bold" pitchFamily="34" charset="0"/>
              </a:rPr>
              <a:t>Are the </a:t>
            </a:r>
            <a:r>
              <a:rPr lang="en-CA" sz="2800" i="1" dirty="0" err="1" smtClean="0">
                <a:latin typeface="Arial Rounded MT Bold" pitchFamily="34" charset="0"/>
              </a:rPr>
              <a:t>Nespresso</a:t>
            </a:r>
            <a:r>
              <a:rPr lang="en-CA" sz="2800" i="1" dirty="0" smtClean="0">
                <a:latin typeface="Arial Rounded MT Bold" pitchFamily="34" charset="0"/>
              </a:rPr>
              <a:t> capsules safe? They are made from aluminum with a food grade shellac coating, not sure if that is safe when hot water forces through it. Any plastic leaching issues?</a:t>
            </a:r>
            <a:r>
              <a:rPr lang="en-CA" sz="2800" i="1" dirty="0" smtClean="0"/>
              <a:t>”</a:t>
            </a:r>
            <a:endParaRPr lang="en-CA" sz="2800" i="1" dirty="0" smtClean="0">
              <a:latin typeface="Arial Rounded MT Bold" pitchFamily="34" charset="0"/>
            </a:endParaRPr>
          </a:p>
        </p:txBody>
      </p:sp>
    </p:spTree>
    <p:extLst>
      <p:ext uri="{BB962C8B-B14F-4D97-AF65-F5344CB8AC3E}">
        <p14:creationId xmlns:p14="http://schemas.microsoft.com/office/powerpoint/2010/main" val="2718665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TotalTime>
  <Words>539</Words>
  <Application>Microsoft Office PowerPoint</Application>
  <PresentationFormat>On-screen Show (4:3)</PresentationFormat>
  <Paragraphs>30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dc:creator>
  <cp:lastModifiedBy>Nick</cp:lastModifiedBy>
  <cp:revision>18</cp:revision>
  <dcterms:created xsi:type="dcterms:W3CDTF">2012-10-06T12:39:55Z</dcterms:created>
  <dcterms:modified xsi:type="dcterms:W3CDTF">2012-10-06T21:46:56Z</dcterms:modified>
</cp:coreProperties>
</file>