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0F22-3ED1-4750-8523-39CCB81BC65A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18F26-D1F1-44B4-BC16-AF77D09F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18F26-D1F1-44B4-BC16-AF77D09F23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2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9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2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378A-AE56-409F-BE22-4BAE58AC94FC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E07D-41E7-4B9F-9DFB-C26C6BF6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63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5400" dirty="0" smtClean="0"/>
              <a:t>FailSafeSolutions </a:t>
            </a:r>
          </a:p>
          <a:p>
            <a:r>
              <a:rPr lang="en-GB" sz="5400" dirty="0" smtClean="0"/>
              <a:t>Online Backup Software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53">
        <p:fade/>
      </p:transition>
    </mc:Choice>
    <mc:Fallback>
      <p:transition spd="med" advTm="4353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3.  Easy to use , manage and troubleshoot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9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85">
        <p:fade/>
      </p:transition>
    </mc:Choice>
    <mc:Fallback>
      <p:transition spd="med" advTm="3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4.  Affordable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17">
        <p:fade/>
      </p:transition>
    </mc:Choice>
    <mc:Fallback>
      <p:transition spd="med" advTm="21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Tape </a:t>
            </a:r>
            <a:r>
              <a:rPr lang="en-GB" dirty="0" err="1" smtClean="0"/>
              <a:t>vs</a:t>
            </a:r>
            <a:r>
              <a:rPr lang="en-GB" dirty="0" smtClean="0"/>
              <a:t> FFS Online Backup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43">
        <p:fade/>
      </p:transition>
    </mc:Choice>
    <mc:Fallback>
      <p:transition spd="med" advTm="33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 smtClean="0"/>
              <a:t>vs</a:t>
            </a:r>
            <a:r>
              <a:rPr lang="en-GB" dirty="0" smtClean="0"/>
              <a:t> FSS Online 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Advantages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tape</a:t>
            </a:r>
          </a:p>
          <a:p>
            <a:pPr marL="0" indent="0" algn="ctr">
              <a:buNone/>
            </a:pPr>
            <a:endParaRPr lang="en-GB" sz="2100" dirty="0" smtClean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2100" dirty="0" smtClean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   Fast </a:t>
            </a:r>
            <a:r>
              <a:rPr kumimoji="1" lang="en-US" sz="2100" dirty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for sequential full backup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2100" dirty="0" smtClean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   Convenient </a:t>
            </a:r>
            <a:r>
              <a:rPr kumimoji="1" lang="en-US" sz="2100" dirty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when one-cartridge is enough for backup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2100" dirty="0" smtClean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   An </a:t>
            </a:r>
            <a:r>
              <a:rPr kumimoji="1" lang="en-US" sz="2100" dirty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easy media rotation method for preserving multiple full-system backups in one-cartridge scenario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2100" dirty="0" smtClean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   Virtually </a:t>
            </a:r>
            <a:r>
              <a:rPr kumimoji="1" lang="en-US" sz="2100" dirty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unlimited in storage size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2100" dirty="0" smtClean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   Perceptually </a:t>
            </a:r>
            <a:r>
              <a:rPr kumimoji="1" lang="en-US" sz="2100" dirty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inexpensive for the relatively low cost of backup tape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2100" dirty="0" smtClean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   Perceptually </a:t>
            </a:r>
            <a:r>
              <a:rPr kumimoji="1" lang="en-US" sz="2100" dirty="0">
                <a:solidFill>
                  <a:srgbClr val="FFFFFF"/>
                </a:solidFill>
                <a:latin typeface="Arial" pitchFamily="34" charset="0"/>
                <a:ea typeface="新細明體"/>
                <a:cs typeface="Arial" pitchFamily="34" charset="0"/>
              </a:rPr>
              <a:t>easy for off-site storage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74">
        <p:fade/>
      </p:transition>
    </mc:Choice>
    <mc:Fallback>
      <p:transition spd="med" advTm="6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 fontAlgn="base">
              <a:spcBef>
                <a:spcPts val="336"/>
              </a:spcBef>
              <a:buNone/>
            </a:pP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Disadvantages of tape</a:t>
            </a:r>
          </a:p>
          <a:p>
            <a:pPr marL="0" indent="0" fontAlgn="base">
              <a:spcBef>
                <a:spcPts val="336"/>
              </a:spcBef>
              <a:buNone/>
            </a:pPr>
            <a:endParaRPr kumimoji="1" lang="en-US" sz="3800" dirty="0" smtClean="0">
              <a:solidFill>
                <a:srgbClr val="FFFFFF"/>
              </a:solidFill>
              <a:latin typeface="Arial"/>
              <a:ea typeface="新細明體"/>
            </a:endParaRPr>
          </a:p>
          <a:p>
            <a:pPr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Cannot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fulfill short RPO and fast RTO 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Prone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to human and mechanical errors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   </a:t>
            </a: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High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failure rate on restoration when using multiple tapes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Need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to have tape loader and backup program at DR site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Sequential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access of backup data makes restoration not flexible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Lack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of routine data integrity checking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Costly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for off-site storage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No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feasible for backing up desktop / laptop computers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Not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easy to use and manage for non-IT staffs</a:t>
            </a:r>
            <a:endParaRPr lang="en-GB" sz="3800" dirty="0">
              <a:latin typeface="Arial"/>
            </a:endParaRPr>
          </a:p>
          <a:p>
            <a:pPr marL="0" indent="0" fontAlgn="base">
              <a:spcBef>
                <a:spcPts val="336"/>
              </a:spcBef>
            </a:pPr>
            <a:r>
              <a:rPr kumimoji="1" lang="en-US" sz="3800" dirty="0" smtClean="0">
                <a:solidFill>
                  <a:srgbClr val="FFFFFF"/>
                </a:solidFill>
                <a:latin typeface="Arial"/>
                <a:ea typeface="新細明體"/>
              </a:rPr>
              <a:t>   High </a:t>
            </a:r>
            <a:r>
              <a:rPr kumimoji="1" lang="en-US" sz="3800" dirty="0">
                <a:solidFill>
                  <a:srgbClr val="FFFFFF"/>
                </a:solidFill>
                <a:latin typeface="Arial"/>
                <a:ea typeface="新細明體"/>
              </a:rPr>
              <a:t>total cost of ownership</a:t>
            </a:r>
            <a:endParaRPr lang="en-GB" sz="3800" dirty="0">
              <a:latin typeface="Arial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928">
        <p:fade/>
      </p:transition>
    </mc:Choice>
    <mc:Fallback>
      <p:transition spd="med" advTm="139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TAPE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FSS-ONLINE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7" y="2174875"/>
            <a:ext cx="322879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7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676">
        <p:fade/>
      </p:transition>
    </mc:Choice>
    <mc:Fallback>
      <p:transition spd="med" advTm="12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TAPE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 fontAlgn="base">
              <a:spcBef>
                <a:spcPts val="240"/>
              </a:spcBef>
            </a:pP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Fast for sequential full backup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Convenient when one-cartridge is enough for backup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An easy media rotation method for preserving multiple full-system backups in one-cartridge scenario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Virtually unlimited in storage size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Perceptually inexpensive for the relatively low cost of backup tape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Perceptually easy for off-site storage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Cannot fulfill short RPO and fast RTO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Prone to human and mechanical errors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High failure rate on restoration when using multiple tapes</a:t>
            </a:r>
            <a:b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</a:b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Need to have tape loader and backup program at DR site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Sequential access of backup data makes restoration not flexible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Lack of routine data integrity checking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Costly for off-site storage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Not feasible for backing up desktop / laptop computers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Not easy to use and manage for non-IT staffs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High total cost of ownership</a:t>
            </a:r>
            <a:endParaRPr lang="en-GB" sz="4800" dirty="0">
              <a:latin typeface="Arial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FSS-ONLINE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marL="0" indent="0" fontAlgn="base">
              <a:spcBef>
                <a:spcPts val="240"/>
              </a:spcBef>
            </a:pP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Fast for both full and incremental backup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Convenient for backing up data of any sizes 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Preserving multiple full-system backups is natively supported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Unlimited in storage size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Inexpensive than tape (to be explained later)</a:t>
            </a:r>
            <a:b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</a:b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 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Primarily designed for easy off-site backup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Able to fulfill short RPO and fast RTO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Immune to human and mechanical errors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Nearly 100% successful rate on restoration with routine integrity checking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No need to have backup program at DR site</a:t>
            </a:r>
            <a:b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</a:b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Random access of backup data makes restoration extremely easy and flexible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With routine data integrity checking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Cost for  secure off-site backup is extremely low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Backup all servers, desktops and laptops 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Easy to use and manage for all staffs</a:t>
            </a:r>
            <a:endParaRPr lang="en-GB" sz="4800" dirty="0">
              <a:latin typeface="Arial"/>
            </a:endParaRPr>
          </a:p>
          <a:p>
            <a:pPr marL="0" indent="0" fontAlgn="base">
              <a:spcBef>
                <a:spcPts val="240"/>
              </a:spcBef>
            </a:pPr>
            <a:r>
              <a:rPr kumimoji="1" lang="en-US" dirty="0">
                <a:solidFill>
                  <a:srgbClr val="FFFFFF"/>
                </a:solidFill>
                <a:latin typeface="Arial"/>
                <a:ea typeface="新細明體"/>
              </a:rPr>
              <a:t>Low total cost of ownership</a:t>
            </a:r>
            <a:endParaRPr lang="en-GB" sz="4800" dirty="0">
              <a:latin typeface="Arial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6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464">
        <p:fade/>
      </p:transition>
    </mc:Choice>
    <mc:Fallback>
      <p:transition spd="med" advTm="114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596768"/>
              </p:ext>
            </p:extLst>
          </p:nvPr>
        </p:nvGraphicFramePr>
        <p:xfrm>
          <a:off x="4724400" y="2441575"/>
          <a:ext cx="2732088" cy="457200"/>
        </p:xfrm>
        <a:graphic>
          <a:graphicData uri="http://schemas.openxmlformats.org/drawingml/2006/table">
            <a:tbl>
              <a:tblPr/>
              <a:tblGrid>
                <a:gridCol w="2732088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6" marR="9143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75646"/>
              </p:ext>
            </p:extLst>
          </p:nvPr>
        </p:nvGraphicFramePr>
        <p:xfrm>
          <a:off x="1231900" y="3201988"/>
          <a:ext cx="4098925" cy="2181225"/>
        </p:xfrm>
        <a:graphic>
          <a:graphicData uri="http://schemas.openxmlformats.org/drawingml/2006/table">
            <a:tbl>
              <a:tblPr/>
              <a:tblGrid>
                <a:gridCol w="4098925"/>
              </a:tblGrid>
              <a:tr h="436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1. Short RPO and fast RTO</a:t>
                      </a:r>
                    </a:p>
                  </a:txBody>
                  <a:tcPr marL="91453" marR="91453" marT="45704" marB="4570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2. On-site and off-site protection</a:t>
                      </a:r>
                    </a:p>
                  </a:txBody>
                  <a:tcPr marL="91453" marR="91453" marT="45704" marB="4570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3. Backup all servers, desktops and laptops </a:t>
                      </a:r>
                    </a:p>
                  </a:txBody>
                  <a:tcPr marL="91453" marR="91453" marT="45704" marB="4570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4. Easy to use , manage and trouble-shoot</a:t>
                      </a:r>
                    </a:p>
                  </a:txBody>
                  <a:tcPr marL="91453" marR="91453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5. Affordable</a:t>
                      </a:r>
                    </a:p>
                  </a:txBody>
                  <a:tcPr marL="91453" marR="91453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745242"/>
              </p:ext>
            </p:extLst>
          </p:nvPr>
        </p:nvGraphicFramePr>
        <p:xfrm>
          <a:off x="4685506" y="2492896"/>
          <a:ext cx="2732088" cy="457200"/>
        </p:xfrm>
        <a:graphic>
          <a:graphicData uri="http://schemas.openxmlformats.org/drawingml/2006/table">
            <a:tbl>
              <a:tblPr/>
              <a:tblGrid>
                <a:gridCol w="2732088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Tape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6" marR="9143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0" descr="ahsay-leakage-seminar-presentation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31242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powerpoint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127375"/>
            <a:ext cx="455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ahsay-leakage-seminar-presentation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3581400"/>
            <a:ext cx="531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ahsay-leakage-seminar-presentation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037013"/>
            <a:ext cx="5318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ahsay-leakage-seminar-presentation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494213"/>
            <a:ext cx="5318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7" descr="powerpoint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581400"/>
            <a:ext cx="45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 descr="powerpoint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038600"/>
            <a:ext cx="4556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powerpoint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4495800"/>
            <a:ext cx="454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663399"/>
              </p:ext>
            </p:extLst>
          </p:nvPr>
        </p:nvGraphicFramePr>
        <p:xfrm>
          <a:off x="1231900" y="2441575"/>
          <a:ext cx="3946525" cy="457200"/>
        </p:xfrm>
        <a:graphic>
          <a:graphicData uri="http://schemas.openxmlformats.org/drawingml/2006/table">
            <a:tbl>
              <a:tblPr/>
              <a:tblGrid>
                <a:gridCol w="3946525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Your needs in data backup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20" descr="ahsay-leakage-seminar-presentation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951413"/>
            <a:ext cx="5318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7" descr="powerpoint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454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276686"/>
              </p:ext>
            </p:extLst>
          </p:nvPr>
        </p:nvGraphicFramePr>
        <p:xfrm>
          <a:off x="6012160" y="2492896"/>
          <a:ext cx="2732088" cy="457200"/>
        </p:xfrm>
        <a:graphic>
          <a:graphicData uri="http://schemas.openxmlformats.org/drawingml/2006/table">
            <a:tbl>
              <a:tblPr/>
              <a:tblGrid>
                <a:gridCol w="2732088"/>
              </a:tblGrid>
              <a:tr h="406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新細明體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FSS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6" marR="9143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05">
        <p:fade/>
      </p:transition>
    </mc:Choice>
    <mc:Fallback>
      <p:transition spd="med" advTm="46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fontAlgn="base"/>
            <a:r>
              <a:rPr kumimoji="1" lang="en-US" sz="2400" dirty="0" smtClean="0"/>
              <a:t>FSS </a:t>
            </a:r>
            <a:r>
              <a:rPr kumimoji="1" lang="en-US" sz="2400" dirty="0"/>
              <a:t>can meet short RPO by :</a:t>
            </a:r>
            <a:endParaRPr lang="en-GB" sz="2400" dirty="0"/>
          </a:p>
          <a:p>
            <a:pPr fontAlgn="base"/>
            <a:r>
              <a:rPr kumimoji="1" lang="en-US" sz="2400" dirty="0"/>
              <a:t>Block level incremental / differential backup</a:t>
            </a:r>
            <a:endParaRPr lang="en-GB" sz="2400" dirty="0"/>
          </a:p>
          <a:p>
            <a:pPr fontAlgn="base"/>
            <a:r>
              <a:rPr kumimoji="1" lang="en-US" sz="2400" dirty="0"/>
              <a:t>Continuous Data Protection</a:t>
            </a:r>
            <a:endParaRPr lang="en-GB" sz="2400" dirty="0"/>
          </a:p>
          <a:p>
            <a:pPr fontAlgn="base"/>
            <a:r>
              <a:rPr kumimoji="1" lang="en-US" sz="2400" dirty="0"/>
              <a:t>Flexible backup scheduling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2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62">
        <p:fade/>
      </p:transition>
    </mc:Choice>
    <mc:Fallback>
      <p:transition spd="med" advTm="38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fontAlgn="base"/>
            <a:r>
              <a:rPr kumimoji="1" lang="en-US" sz="2400" dirty="0" smtClean="0"/>
              <a:t>FSS-Online can </a:t>
            </a:r>
            <a:r>
              <a:rPr kumimoji="1" lang="en-US" sz="2400" dirty="0"/>
              <a:t>meet fast RTO by :</a:t>
            </a:r>
            <a:endParaRPr lang="en-GB" sz="2400" dirty="0"/>
          </a:p>
          <a:p>
            <a:pPr fontAlgn="base"/>
            <a:r>
              <a:rPr kumimoji="1" lang="en-US" sz="2400" dirty="0"/>
              <a:t>Advanced D2D2D architecture</a:t>
            </a:r>
            <a:endParaRPr lang="en-GB" sz="2400" dirty="0"/>
          </a:p>
          <a:p>
            <a:pPr fontAlgn="base"/>
            <a:r>
              <a:rPr kumimoji="1" lang="en-US" sz="2400" dirty="0"/>
              <a:t>Bare metal backup and restore</a:t>
            </a:r>
            <a:endParaRPr lang="en-GB" sz="2400" dirty="0"/>
          </a:p>
          <a:p>
            <a:pPr fontAlgn="base"/>
            <a:r>
              <a:rPr kumimoji="1" lang="en-US" sz="2400" dirty="0"/>
              <a:t>Local restore from seeded data</a:t>
            </a:r>
            <a:endParaRPr lang="en-GB" sz="2400" dirty="0"/>
          </a:p>
          <a:p>
            <a:pPr fontAlgn="base"/>
            <a:r>
              <a:rPr kumimoji="1" lang="en-US" sz="2400" dirty="0"/>
              <a:t>Point in time restoration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3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44">
        <p:fade/>
      </p:transition>
    </mc:Choice>
    <mc:Fallback>
      <p:transition spd="med" advTm="6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fontAlgn="base"/>
            <a:r>
              <a:rPr kumimoji="1" lang="en-US" dirty="0" smtClean="0">
                <a:latin typeface="Arial" pitchFamily="34" charset="0"/>
                <a:cs typeface="Arial" pitchFamily="34" charset="0"/>
              </a:rPr>
              <a:t>Your Online Data Backup Requirements 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kumimoji="1" lang="en-US" dirty="0">
                <a:latin typeface="Arial" pitchFamily="34" charset="0"/>
                <a:cs typeface="Arial" pitchFamily="34" charset="0"/>
              </a:rPr>
              <a:t>Tape </a:t>
            </a:r>
            <a:r>
              <a:rPr kumimoji="1"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kumimoji="1"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GB" dirty="0" smtClean="0">
                <a:latin typeface="Arial" pitchFamily="34" charset="0"/>
                <a:cs typeface="Arial" pitchFamily="34" charset="0"/>
              </a:rPr>
              <a:t>Online Backup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kumimoji="1" lang="en-US" dirty="0" smtClean="0">
                <a:latin typeface="Arial" pitchFamily="34" charset="0"/>
                <a:cs typeface="Arial" pitchFamily="34" charset="0"/>
              </a:rPr>
              <a:t>Underlying </a:t>
            </a:r>
            <a:r>
              <a:rPr kumimoji="1" lang="en-US" dirty="0">
                <a:latin typeface="Arial" pitchFamily="34" charset="0"/>
                <a:cs typeface="Arial" pitchFamily="34" charset="0"/>
              </a:rPr>
              <a:t>technologies of </a:t>
            </a:r>
            <a:r>
              <a:rPr kumimoji="1" lang="en-GB" dirty="0" smtClean="0">
                <a:latin typeface="Arial" pitchFamily="34" charset="0"/>
                <a:cs typeface="Arial" pitchFamily="34" charset="0"/>
              </a:rPr>
              <a:t>FSS Online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kumimoji="1" lang="en-US" dirty="0" smtClean="0">
                <a:latin typeface="Arial" pitchFamily="34" charset="0"/>
                <a:cs typeface="Arial" pitchFamily="34" charset="0"/>
              </a:rPr>
              <a:t>Peace </a:t>
            </a:r>
            <a:r>
              <a:rPr kumimoji="1" lang="en-US" dirty="0">
                <a:latin typeface="Arial" pitchFamily="34" charset="0"/>
                <a:cs typeface="Arial" pitchFamily="34" charset="0"/>
              </a:rPr>
              <a:t>of mind services and supports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40">
        <p:fade/>
      </p:transition>
    </mc:Choice>
    <mc:Fallback>
      <p:transition spd="med" advTm="8340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fontAlgn="base"/>
            <a:r>
              <a:rPr kumimoji="1" lang="en-US" sz="2400" dirty="0" smtClean="0"/>
              <a:t>FSS-Online </a:t>
            </a:r>
            <a:r>
              <a:rPr kumimoji="1" lang="en-US" sz="2400" dirty="0"/>
              <a:t>offers better off-site protection by:</a:t>
            </a:r>
            <a:endParaRPr lang="en-GB" sz="2400" dirty="0"/>
          </a:p>
          <a:p>
            <a:pPr fontAlgn="base"/>
            <a:r>
              <a:rPr kumimoji="1" lang="en-US" sz="2400" dirty="0"/>
              <a:t>Secure 256-bit AES encryption and 128-bit SSL transmission channel</a:t>
            </a:r>
            <a:endParaRPr lang="en-GB" sz="2400" dirty="0"/>
          </a:p>
          <a:p>
            <a:pPr fontAlgn="base"/>
            <a:r>
              <a:rPr kumimoji="1" lang="en-US" sz="2400" dirty="0"/>
              <a:t>Bandwidth throttling capability on backup and replication</a:t>
            </a:r>
            <a:endParaRPr lang="en-GB" sz="2400" dirty="0"/>
          </a:p>
          <a:p>
            <a:pPr fontAlgn="base"/>
            <a:r>
              <a:rPr kumimoji="1" lang="en-US" sz="2400" dirty="0"/>
              <a:t>Restoration through the Internet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65">
        <p:fade/>
      </p:transition>
    </mc:Choice>
    <mc:Fallback>
      <p:transition spd="med" advTm="4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Tape </a:t>
            </a:r>
            <a:r>
              <a:rPr lang="en-GB" dirty="0" err="1"/>
              <a:t>vs</a:t>
            </a:r>
            <a:r>
              <a:rPr lang="en-GB" dirty="0"/>
              <a:t> FSS Online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fontAlgn="base"/>
            <a:r>
              <a:rPr kumimoji="1" lang="en-US" sz="2400" dirty="0"/>
              <a:t>Protect all servers and computers with:</a:t>
            </a:r>
            <a:endParaRPr lang="en-GB" sz="2400" dirty="0"/>
          </a:p>
          <a:p>
            <a:pPr fontAlgn="base"/>
            <a:r>
              <a:rPr kumimoji="1" lang="en-US" sz="2400" dirty="0"/>
              <a:t>Common operating systems, applications, files support</a:t>
            </a:r>
            <a:endParaRPr lang="en-GB" sz="2400" dirty="0"/>
          </a:p>
          <a:p>
            <a:pPr fontAlgn="base"/>
            <a:r>
              <a:rPr kumimoji="1" lang="en-US" sz="2400" dirty="0"/>
              <a:t>OS : Windows, Linux, Mac, </a:t>
            </a:r>
            <a:r>
              <a:rPr kumimoji="1" lang="en-US" sz="2400" dirty="0" err="1"/>
              <a:t>etc</a:t>
            </a:r>
            <a:endParaRPr lang="en-GB" sz="2400" dirty="0"/>
          </a:p>
          <a:p>
            <a:pPr fontAlgn="base"/>
            <a:r>
              <a:rPr kumimoji="1" lang="en-US" sz="2400" dirty="0"/>
              <a:t>Applications : Exchange, SQL, Oracle, MySQL, Lotus Domino </a:t>
            </a:r>
            <a:r>
              <a:rPr kumimoji="1" lang="en-US" sz="2400" dirty="0" err="1"/>
              <a:t>etc</a:t>
            </a:r>
            <a:endParaRPr lang="en-GB" sz="2400" dirty="0"/>
          </a:p>
          <a:p>
            <a:pPr fontAlgn="base"/>
            <a:r>
              <a:rPr kumimoji="1" lang="en-US" sz="2400" dirty="0"/>
              <a:t>Files : jpg, doc, </a:t>
            </a:r>
            <a:r>
              <a:rPr kumimoji="1" lang="en-US" sz="2400" dirty="0" err="1"/>
              <a:t>xls</a:t>
            </a:r>
            <a:r>
              <a:rPr kumimoji="1" lang="en-US" sz="2400" dirty="0"/>
              <a:t>, </a:t>
            </a:r>
            <a:r>
              <a:rPr kumimoji="1" lang="en-US" sz="2400" dirty="0" err="1"/>
              <a:t>ppt</a:t>
            </a:r>
            <a:r>
              <a:rPr kumimoji="1" lang="en-US" sz="2400" dirty="0"/>
              <a:t>, html ,mp3, </a:t>
            </a:r>
            <a:r>
              <a:rPr kumimoji="1" lang="en-US" sz="2400" dirty="0" err="1"/>
              <a:t>etc</a:t>
            </a:r>
            <a:endParaRPr lang="en-GB" sz="2400" dirty="0"/>
          </a:p>
          <a:p>
            <a:pPr fontAlgn="base"/>
            <a:r>
              <a:rPr kumimoji="1" lang="en-US" sz="2400" dirty="0"/>
              <a:t>Heterogeneous environment support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33">
        <p:fade/>
      </p:transition>
    </mc:Choice>
    <mc:Fallback>
      <p:transition spd="med" advTm="39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Tape </a:t>
            </a:r>
            <a:r>
              <a:rPr lang="en-GB" dirty="0" err="1" smtClean="0"/>
              <a:t>vs</a:t>
            </a:r>
            <a:r>
              <a:rPr lang="en-GB" dirty="0" smtClean="0"/>
              <a:t> FSS Online Backup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>Easy to use, manage and trouble-shoot with: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70000" lnSpcReduction="20000"/>
          </a:bodyPr>
          <a:lstStyle/>
          <a:p>
            <a:pPr fontAlgn="base"/>
            <a:r>
              <a:rPr kumimoji="1" lang="en-US" dirty="0"/>
              <a:t>Centralized web management console</a:t>
            </a:r>
            <a:endParaRPr lang="en-GB" dirty="0"/>
          </a:p>
          <a:p>
            <a:pPr fontAlgn="base"/>
            <a:r>
              <a:rPr kumimoji="1" lang="en-US" dirty="0"/>
              <a:t>Restore anytime and anywhere</a:t>
            </a:r>
            <a:endParaRPr lang="en-GB" dirty="0"/>
          </a:p>
          <a:p>
            <a:pPr fontAlgn="base"/>
            <a:r>
              <a:rPr kumimoji="1" lang="en-US" dirty="0"/>
              <a:t>Triggering backup from server side</a:t>
            </a:r>
            <a:endParaRPr lang="en-GB" dirty="0"/>
          </a:p>
          <a:p>
            <a:pPr fontAlgn="base"/>
            <a:r>
              <a:rPr kumimoji="1" lang="en-US" dirty="0"/>
              <a:t>Comprehensive backup logs and reports</a:t>
            </a:r>
            <a:endParaRPr lang="en-GB" dirty="0"/>
          </a:p>
          <a:p>
            <a:pPr fontAlgn="base"/>
            <a:r>
              <a:rPr kumimoji="1" lang="en-US" dirty="0"/>
              <a:t>Email report to user and administrator</a:t>
            </a:r>
            <a:endParaRPr lang="en-GB" dirty="0"/>
          </a:p>
          <a:p>
            <a:pPr fontAlgn="base"/>
            <a:r>
              <a:rPr kumimoji="1" lang="en-US" dirty="0"/>
              <a:t>Support Windows Active Directory</a:t>
            </a:r>
            <a:endParaRPr lang="en-GB" dirty="0"/>
          </a:p>
          <a:p>
            <a:pPr fontAlgn="base"/>
            <a:r>
              <a:rPr kumimoji="1" lang="en-US" dirty="0"/>
              <a:t>Support proxy server</a:t>
            </a:r>
            <a:endParaRPr lang="en-GB" dirty="0"/>
          </a:p>
          <a:p>
            <a:pPr fontAlgn="base"/>
            <a:r>
              <a:rPr kumimoji="1" lang="en-US" dirty="0"/>
              <a:t>Auto software upgrade</a:t>
            </a:r>
            <a:endParaRPr lang="en-GB" dirty="0"/>
          </a:p>
          <a:p>
            <a:pPr fontAlgn="base"/>
            <a:r>
              <a:rPr kumimoji="1" lang="en-US" dirty="0"/>
              <a:t>Seed-load utility for importing large </a:t>
            </a:r>
            <a:r>
              <a:rPr kumimoji="1" lang="en-US" dirty="0" smtClean="0"/>
              <a:t>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70000" lnSpcReduction="20000"/>
          </a:bodyPr>
          <a:lstStyle/>
          <a:p>
            <a:pPr fontAlgn="base"/>
            <a:r>
              <a:rPr kumimoji="1" lang="en-US" dirty="0"/>
              <a:t>Command line tool</a:t>
            </a:r>
            <a:endParaRPr lang="en-GB" dirty="0"/>
          </a:p>
          <a:p>
            <a:pPr fontAlgn="base"/>
            <a:r>
              <a:rPr kumimoji="1" lang="en-US" dirty="0"/>
              <a:t>Flexible retention policy</a:t>
            </a:r>
            <a:endParaRPr lang="en-GB" dirty="0"/>
          </a:p>
          <a:p>
            <a:pPr fontAlgn="base"/>
            <a:r>
              <a:rPr kumimoji="1" lang="en-US" dirty="0"/>
              <a:t>Multiple backup sets</a:t>
            </a:r>
            <a:endParaRPr lang="en-GB" dirty="0"/>
          </a:p>
          <a:p>
            <a:pPr fontAlgn="base"/>
            <a:r>
              <a:rPr kumimoji="1" lang="en-US" dirty="0"/>
              <a:t>Logout reminder</a:t>
            </a:r>
            <a:endParaRPr lang="en-GB" dirty="0"/>
          </a:p>
          <a:p>
            <a:pPr fontAlgn="base"/>
            <a:r>
              <a:rPr lang="en-US" dirty="0"/>
              <a:t>Offline backup reminder</a:t>
            </a:r>
            <a:endParaRPr lang="en-GB" dirty="0"/>
          </a:p>
          <a:p>
            <a:pPr fontAlgn="base"/>
            <a:r>
              <a:rPr lang="en-US" dirty="0"/>
              <a:t>Filter files by extensions</a:t>
            </a:r>
            <a:endParaRPr lang="en-GB" dirty="0"/>
          </a:p>
          <a:p>
            <a:pPr fontAlgn="base"/>
            <a:r>
              <a:rPr lang="en-US" dirty="0"/>
              <a:t>Filter files / folders by user defined patterns</a:t>
            </a:r>
            <a:endParaRPr lang="en-GB" dirty="0"/>
          </a:p>
          <a:p>
            <a:pPr fontAlgn="base"/>
            <a:r>
              <a:rPr lang="en-US" dirty="0"/>
              <a:t>Keep a local copy of the backup data</a:t>
            </a:r>
            <a:endParaRPr lang="en-GB" dirty="0"/>
          </a:p>
          <a:p>
            <a:pPr fontAlgn="base"/>
            <a:r>
              <a:rPr lang="en-US" dirty="0"/>
              <a:t>31 languages support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19">
        <p:fade/>
      </p:transition>
    </mc:Choice>
    <mc:Fallback>
      <p:transition spd="med" advTm="127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FailSafeSolution</a:t>
            </a:r>
            <a:r>
              <a:rPr lang="en-GB" dirty="0" smtClean="0"/>
              <a:t> Online 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Features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19">
        <p:fade/>
      </p:transition>
    </mc:Choice>
    <mc:Fallback>
      <p:transition spd="med" advTm="20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FSS-Online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GB" dirty="0" smtClean="0"/>
              <a:t>Virtual Machine Backup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628875"/>
            <a:ext cx="7831137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33">
        <p:fade/>
      </p:transition>
    </mc:Choice>
    <mc:Fallback>
      <p:transition spd="med" advTm="43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FSS-Online </a:t>
            </a:r>
            <a:r>
              <a:rPr lang="en-GB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4" descr="v6-res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199"/>
            <a:ext cx="5843588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484784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Multi-Level Systems User Management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44">
        <p:fade/>
      </p:transition>
    </mc:Choice>
    <mc:Fallback>
      <p:transition spd="med" advTm="5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FSS-Online </a:t>
            </a:r>
            <a:r>
              <a:rPr lang="en-GB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Group Policy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6" descr="v6-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3468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81">
        <p:fade/>
      </p:transition>
    </mc:Choice>
    <mc:Fallback>
      <p:transition spd="med" advTm="72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FSS-Online </a:t>
            </a:r>
            <a:r>
              <a:rPr lang="en-GB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Retention Policy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3244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3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48">
        <p:fade/>
      </p:transition>
    </mc:Choice>
    <mc:Fallback>
      <p:transition spd="med" advTm="70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FailSafeSolutions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Underlying technologies of </a:t>
            </a:r>
            <a:r>
              <a:rPr lang="en-GB" dirty="0" smtClean="0"/>
              <a:t>FSS-Online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91">
        <p:fade/>
      </p:transition>
    </mc:Choice>
    <mc:Fallback>
      <p:transition spd="med" advTm="25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Underlying </a:t>
            </a:r>
            <a:r>
              <a:rPr lang="en-GB" dirty="0"/>
              <a:t>technologies of FSS-Online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spcBef>
                <a:spcPts val="576"/>
              </a:spcBef>
            </a:pPr>
            <a:r>
              <a:rPr kumimoji="1" lang="en-US" sz="2000" dirty="0">
                <a:solidFill>
                  <a:srgbClr val="FFFFFF"/>
                </a:solidFill>
                <a:ea typeface="新細明體"/>
              </a:rPr>
              <a:t>D2D2D architecture</a:t>
            </a:r>
            <a:endParaRPr lang="en-GB" sz="2000" dirty="0"/>
          </a:p>
          <a:p>
            <a:pPr marL="0" indent="0" fontAlgn="base">
              <a:spcBef>
                <a:spcPts val="384"/>
              </a:spcBef>
            </a:pPr>
            <a:r>
              <a:rPr kumimoji="1" lang="en-US" sz="2000" dirty="0">
                <a:solidFill>
                  <a:srgbClr val="FFFFFF"/>
                </a:solidFill>
                <a:ea typeface="新細明體"/>
              </a:rPr>
              <a:t>A computer hard disk is backed up to another hard disk instead of other media ( e.g. tape, CDR), and then replicated to a third one for additional protection.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068960"/>
            <a:ext cx="843915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49">
        <p:fade/>
      </p:transition>
    </mc:Choice>
    <mc:Fallback>
      <p:transition spd="med" advTm="6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0" algn="ctr">
              <a:buNone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新細明體" pitchFamily="18" charset="-120"/>
              </a:rPr>
              <a:t>Your Online Data Backup Requirements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03">
        <p:fade/>
      </p:transition>
    </mc:Choice>
    <mc:Fallback>
      <p:transition spd="med" advTm="1703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Underlying </a:t>
            </a:r>
            <a:r>
              <a:rPr lang="en-GB" dirty="0"/>
              <a:t>technologies of FSS-Online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Client Side </a:t>
            </a:r>
            <a:r>
              <a:rPr lang="en-GB" dirty="0" smtClean="0"/>
              <a:t>Applications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47925"/>
            <a:ext cx="59436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95270"/>
              </p:ext>
            </p:extLst>
          </p:nvPr>
        </p:nvGraphicFramePr>
        <p:xfrm>
          <a:off x="4114800" y="4567238"/>
          <a:ext cx="4938714" cy="1651670"/>
        </p:xfrm>
        <a:graphic>
          <a:graphicData uri="http://schemas.openxmlformats.org/drawingml/2006/table">
            <a:tbl>
              <a:tblPr/>
              <a:tblGrid>
                <a:gridCol w="404788"/>
                <a:gridCol w="208256"/>
                <a:gridCol w="4325670"/>
              </a:tblGrid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L="91428" marR="91428" marT="45689" marB="456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L="91428" marR="91428" marT="45689" marB="456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FSS </a:t>
                      </a: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Online Backup Manager</a:t>
                      </a:r>
                    </a:p>
                  </a:txBody>
                  <a:tcPr marL="91428" marR="91428" marT="45689" marB="456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L="91428" marR="91428" marT="45689" marB="456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Fully featured backup application</a:t>
                      </a:r>
                    </a:p>
                  </a:txBody>
                  <a:tcPr marL="91428" marR="91428" marT="45689" marB="456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L="91428" marR="91428"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Equipped with various backup modules</a:t>
                      </a:r>
                    </a:p>
                  </a:txBody>
                  <a:tcPr marL="91428" marR="91428"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L="91428" marR="91428"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Designed for database, email and file servers</a:t>
                      </a:r>
                    </a:p>
                  </a:txBody>
                  <a:tcPr marL="91428" marR="91428"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57096"/>
              </p:ext>
            </p:extLst>
          </p:nvPr>
        </p:nvGraphicFramePr>
        <p:xfrm>
          <a:off x="93663" y="4567238"/>
          <a:ext cx="3948112" cy="1584326"/>
        </p:xfrm>
        <a:graphic>
          <a:graphicData uri="http://schemas.openxmlformats.org/drawingml/2006/table">
            <a:tbl>
              <a:tblPr/>
              <a:tblGrid>
                <a:gridCol w="387350"/>
                <a:gridCol w="233362"/>
                <a:gridCol w="3327400"/>
              </a:tblGrid>
              <a:tr h="53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T="45689" marB="456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T="45689" marB="456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FSS One Click </a:t>
                      </a: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Backup</a:t>
                      </a:r>
                    </a:p>
                  </a:txBody>
                  <a:tcPr marT="45689" marB="4568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T="45689" marB="456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Easy to use backup application</a:t>
                      </a:r>
                    </a:p>
                  </a:txBody>
                  <a:tcPr marT="45689" marB="4568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Simple and clean interface</a:t>
                      </a:r>
                    </a:p>
                  </a:txBody>
                  <a:tcPr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itchFamily="18" charset="-120"/>
                      </a:endParaRPr>
                    </a:p>
                  </a:txBody>
                  <a:tcPr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</a:rPr>
                        <a:t>Designed for desktops and laptops</a:t>
                      </a:r>
                    </a:p>
                  </a:txBody>
                  <a:tcPr marT="45689" marB="4568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4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80">
        <p:fade/>
      </p:transition>
    </mc:Choice>
    <mc:Fallback>
      <p:transition spd="med" advTm="73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Underlying </a:t>
            </a:r>
            <a:r>
              <a:rPr lang="en-GB" dirty="0"/>
              <a:t>technologies of FSS-Online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 smtClean="0"/>
              <a:t>Backup Server Side Application</a:t>
            </a: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  <a:p>
            <a:pPr fontAlgn="base"/>
            <a:endParaRPr lang="en-GB" sz="2000" dirty="0" smtClean="0"/>
          </a:p>
          <a:p>
            <a:pPr fontAlgn="base"/>
            <a:endParaRPr lang="en-GB" sz="2000" dirty="0"/>
          </a:p>
          <a:p>
            <a:pPr fontAlgn="base"/>
            <a:r>
              <a:rPr kumimoji="1" lang="en-US" sz="2000" dirty="0" smtClean="0"/>
              <a:t>FSS Offsite </a:t>
            </a:r>
            <a:r>
              <a:rPr kumimoji="1" lang="en-US" sz="2000" dirty="0"/>
              <a:t>Backup Server</a:t>
            </a:r>
            <a:endParaRPr lang="en-GB" sz="2000" dirty="0"/>
          </a:p>
          <a:p>
            <a:pPr fontAlgn="base"/>
            <a:r>
              <a:rPr lang="en-US" sz="2000" dirty="0"/>
              <a:t>Centralized management of backup accounts and data</a:t>
            </a:r>
            <a:endParaRPr lang="en-GB" sz="2000" dirty="0"/>
          </a:p>
          <a:p>
            <a:pPr fontAlgn="base"/>
            <a:r>
              <a:rPr kumimoji="1" lang="en-US" sz="2000" dirty="0"/>
              <a:t>Equipped with </a:t>
            </a:r>
            <a:r>
              <a:rPr lang="en-US" sz="2000" dirty="0"/>
              <a:t>web management console</a:t>
            </a:r>
            <a:endParaRPr lang="en-GB" sz="2000" dirty="0"/>
          </a:p>
          <a:p>
            <a:pPr fontAlgn="base"/>
            <a:r>
              <a:rPr lang="en-US" sz="2000" dirty="0"/>
              <a:t>Comprehensive reports available</a:t>
            </a:r>
            <a:endParaRPr lang="en-GB" sz="2000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</p:txBody>
      </p:sp>
      <p:pic>
        <p:nvPicPr>
          <p:cNvPr id="4" name="Picture 25" descr="ahsay-leakage-seminar-presentation-27_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157586"/>
            <a:ext cx="5942012" cy="2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1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96">
        <p:fade/>
      </p:transition>
    </mc:Choice>
    <mc:Fallback>
      <p:transition spd="med" advTm="5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Underlying </a:t>
            </a:r>
            <a:r>
              <a:rPr lang="en-GB" dirty="0"/>
              <a:t>technologies of FSS-Online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600" dirty="0" smtClean="0"/>
              <a:t>Replication Server </a:t>
            </a:r>
            <a:r>
              <a:rPr lang="en-GB" sz="3600" dirty="0"/>
              <a:t>Side </a:t>
            </a:r>
            <a:r>
              <a:rPr lang="en-GB" sz="3600" dirty="0" smtClean="0"/>
              <a:t>Application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fontAlgn="base"/>
            <a:endParaRPr lang="en-GB" dirty="0"/>
          </a:p>
          <a:p>
            <a:pPr fontAlgn="base"/>
            <a:r>
              <a:rPr kumimoji="1" lang="en-US" sz="2900" dirty="0" err="1"/>
              <a:t>Ahsay</a:t>
            </a:r>
            <a:r>
              <a:rPr kumimoji="1" lang="en-US" sz="2900" dirty="0"/>
              <a:t> Replication Server</a:t>
            </a:r>
            <a:endParaRPr lang="en-GB" sz="2900" dirty="0"/>
          </a:p>
          <a:p>
            <a:pPr fontAlgn="base"/>
            <a:r>
              <a:rPr kumimoji="1" lang="en-US" sz="2900" dirty="0"/>
              <a:t>Backup of the backup server</a:t>
            </a:r>
            <a:endParaRPr lang="en-GB" sz="2900" dirty="0"/>
          </a:p>
          <a:p>
            <a:pPr fontAlgn="base"/>
            <a:r>
              <a:rPr lang="en-US" sz="2900" dirty="0"/>
              <a:t>Close to real time off-site replication</a:t>
            </a:r>
            <a:endParaRPr lang="en-GB" sz="2900" dirty="0"/>
          </a:p>
          <a:p>
            <a:pPr fontAlgn="base"/>
            <a:r>
              <a:rPr lang="en-US" sz="2900" dirty="0"/>
              <a:t>Able to rebuild </a:t>
            </a:r>
            <a:r>
              <a:rPr lang="en-US" sz="2900" dirty="0" err="1"/>
              <a:t>AhsayOBS</a:t>
            </a:r>
            <a:r>
              <a:rPr lang="en-US" sz="2900" dirty="0"/>
              <a:t> in case of disaster</a:t>
            </a:r>
            <a:endParaRPr lang="en-GB" sz="2900" dirty="0"/>
          </a:p>
          <a:p>
            <a:pPr fontAlgn="base"/>
            <a:r>
              <a:rPr lang="en-US" sz="2900" dirty="0"/>
              <a:t>Additional protection for backed up data</a:t>
            </a:r>
            <a:endParaRPr lang="en-GB" sz="2900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62547"/>
            <a:ext cx="5943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28">
        <p:fade/>
      </p:transition>
    </mc:Choice>
    <mc:Fallback>
      <p:transition spd="med" advTm="35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FailSafeSolutions Online 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Peace of Mind </a:t>
            </a:r>
            <a:r>
              <a:rPr lang="en-GB" dirty="0" smtClean="0"/>
              <a:t>Service </a:t>
            </a:r>
            <a:r>
              <a:rPr lang="en-GB" dirty="0"/>
              <a:t>and </a:t>
            </a:r>
            <a:r>
              <a:rPr lang="en-GB" dirty="0" smtClean="0"/>
              <a:t>Support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64">
        <p:fade/>
      </p:transition>
    </mc:Choice>
    <mc:Fallback>
      <p:transition spd="med" advTm="40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FSS-Online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916113" y="1911350"/>
            <a:ext cx="409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Professional Backup Consultation 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916113" y="2398713"/>
            <a:ext cx="5843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On-site Software Installation and Configuration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916113" y="2889250"/>
            <a:ext cx="5843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First Time Seed Backup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916113" y="3379788"/>
            <a:ext cx="584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On-site System Restore and Application Recovery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916113" y="3868738"/>
            <a:ext cx="584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Application Server Loan Service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916113" y="4357688"/>
            <a:ext cx="409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24 x 7 Customer Support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916113" y="4848225"/>
            <a:ext cx="584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 smtClean="0"/>
              <a:t>Knowledgebase</a:t>
            </a:r>
            <a:endParaRPr lang="en-US" altLang="zh-TW" dirty="0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916113" y="5337175"/>
            <a:ext cx="584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dirty="0"/>
              <a:t>Online </a:t>
            </a:r>
            <a:r>
              <a:rPr lang="en-US" altLang="zh-TW" dirty="0" smtClean="0"/>
              <a:t>Blog Discussion</a:t>
            </a:r>
            <a:endParaRPr lang="en-US" altLang="zh-TW" dirty="0"/>
          </a:p>
        </p:txBody>
      </p:sp>
      <p:pic>
        <p:nvPicPr>
          <p:cNvPr id="12" name="Picture 19" descr="ahsay-leakage-seminar-presentation-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835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ahsay-leakage-seminar-presentation-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3225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ahsay-leakage-seminar-presentation-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8098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ahsay-leakage-seminar-presentation-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297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ahsay-leakage-seminar-presentation-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808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ahsay-leakage-seminar-presentation-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2624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ahsay-leakage-seminar-presentation-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760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6" descr="ahsay-leakage-seminar-presentation-4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2498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3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17">
        <p:fade/>
      </p:transition>
    </mc:Choice>
    <mc:Fallback>
      <p:transition spd="med" advTm="33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FailSafeSolutions Online 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/>
              <a:t>About </a:t>
            </a:r>
            <a:r>
              <a:rPr lang="en-GB" dirty="0" smtClean="0"/>
              <a:t>FailSafeSolutions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95">
        <p:fade/>
      </p:transition>
    </mc:Choice>
    <mc:Fallback>
      <p:transition spd="med" advTm="33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FailSafeSolutions </a:t>
            </a:r>
            <a:r>
              <a:rPr lang="en-GB" dirty="0"/>
              <a:t>offers comprehensive online backup and disaster recovery services. Our clients range from small medium sized businesses to large enterprise public companies.</a:t>
            </a:r>
          </a:p>
          <a:p>
            <a:r>
              <a:rPr lang="en-GB" dirty="0"/>
              <a:t>“Always Ready” Online Backup and Disaster Recovery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6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52">
        <p:fade/>
      </p:transition>
    </mc:Choice>
    <mc:Fallback>
      <p:transition spd="med" advTm="4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Online Backup Requirements</a:t>
            </a:r>
          </a:p>
          <a:p>
            <a:pPr marL="0" lvl="0" indent="0">
              <a:buNone/>
            </a:pPr>
            <a:endParaRPr kumimoji="1" lang="en-US" altLang="zh-TW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新細明體" pitchFamily="18" charset="-120"/>
            </a:endParaRPr>
          </a:p>
          <a:p>
            <a:pPr marL="0" lvl="0" indent="0">
              <a:buNone/>
            </a:pPr>
            <a:endParaRPr kumimoji="1" lang="en-US" altLang="zh-TW" dirty="0" smtClean="0">
              <a:latin typeface="Arial" charset="0"/>
              <a:ea typeface="新細明體" pitchFamily="18" charset="-120"/>
            </a:endParaRPr>
          </a:p>
          <a:p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新細明體" pitchFamily="18" charset="-120"/>
              </a:rPr>
              <a:t>Short RPO* and Fast RTO**</a:t>
            </a:r>
          </a:p>
          <a:p>
            <a:endParaRPr kumimoji="1" lang="en-US" altLang="zh-TW" dirty="0" smtClean="0">
              <a:latin typeface="Arial" charset="0"/>
              <a:ea typeface="新細明體" pitchFamily="18" charset="-120"/>
            </a:endParaRPr>
          </a:p>
          <a:p>
            <a:pPr marL="0" indent="0">
              <a:buNone/>
            </a:pPr>
            <a:endParaRPr kumimoji="1" lang="en-US" altLang="zh-TW" dirty="0">
              <a:latin typeface="Arial" charset="0"/>
              <a:ea typeface="新細明體" pitchFamily="18" charset="-120"/>
            </a:endParaRPr>
          </a:p>
          <a:p>
            <a:pPr marL="0" indent="0">
              <a:buNone/>
            </a:pPr>
            <a:r>
              <a:rPr kumimoji="1" lang="en-US" altLang="zh-TW" sz="1600" dirty="0" smtClean="0">
                <a:latin typeface="Arial" charset="0"/>
                <a:ea typeface="新細明體" pitchFamily="18" charset="-120"/>
              </a:rPr>
              <a:t>*Definition RPO (Recovery Point Objective)</a:t>
            </a:r>
          </a:p>
          <a:p>
            <a:pPr marL="0" indent="0">
              <a:buNone/>
            </a:pPr>
            <a:r>
              <a:rPr kumimoji="1" lang="en-US" altLang="zh-TW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新細明體" pitchFamily="18" charset="-120"/>
              </a:rPr>
              <a:t>**Definition RTO (Recovery Time Objective)</a:t>
            </a:r>
          </a:p>
          <a:p>
            <a:endParaRPr kumimoji="1" lang="en-US" altLang="zh-TW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新細明體" pitchFamily="18" charset="-12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85">
        <p:fade/>
      </p:transition>
    </mc:Choice>
    <mc:Fallback>
      <p:transition spd="med" advTm="6785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To Avoid this….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14">
        <p:fade/>
      </p:transition>
    </mc:Choice>
    <mc:Fallback>
      <p:transition spd="med" advTm="15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BSOD</a:t>
            </a:r>
            <a:endParaRPr lang="en-GB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45">
        <p:fade/>
      </p:transition>
    </mc:Choice>
    <mc:Fallback>
      <p:transition spd="med" advTm="28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RPO Fast RTO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kumimoji="1" lang="en-US" sz="1800" dirty="0"/>
              <a:t>Short RPO and Fast RTO</a:t>
            </a:r>
            <a:endParaRPr lang="en-GB" sz="1800" dirty="0"/>
          </a:p>
          <a:p>
            <a:pPr marL="0" indent="0" fontAlgn="base">
              <a:buNone/>
            </a:pPr>
            <a:r>
              <a:rPr kumimoji="1" lang="en-US" sz="1800" dirty="0"/>
              <a:t>RPO: </a:t>
            </a:r>
            <a:r>
              <a:rPr kumimoji="1" lang="en-US" sz="1800" dirty="0" smtClean="0"/>
              <a:t>the </a:t>
            </a:r>
            <a:r>
              <a:rPr kumimoji="1" lang="en-US" sz="1800" dirty="0"/>
              <a:t>shorter the more expensive</a:t>
            </a:r>
            <a:endParaRPr lang="en-GB" sz="1800" dirty="0"/>
          </a:p>
          <a:p>
            <a:pPr marL="0" indent="0" fontAlgn="base">
              <a:buNone/>
            </a:pPr>
            <a:r>
              <a:rPr kumimoji="1" lang="en-US" sz="1800" dirty="0"/>
              <a:t>RTO: </a:t>
            </a:r>
            <a:r>
              <a:rPr kumimoji="1" lang="en-US" sz="1800" dirty="0" smtClean="0"/>
              <a:t>the </a:t>
            </a:r>
            <a:r>
              <a:rPr kumimoji="1" lang="en-US" sz="1800" dirty="0"/>
              <a:t>faster the more expensive</a:t>
            </a:r>
            <a:endParaRPr lang="en-GB" sz="1800" dirty="0"/>
          </a:p>
          <a:p>
            <a:pPr marL="0" indent="0" fontAlgn="base">
              <a:buNone/>
            </a:pPr>
            <a:r>
              <a:rPr kumimoji="1" lang="en-US" sz="1800" dirty="0"/>
              <a:t>Critical factors in the latest IT auditing standard</a:t>
            </a:r>
            <a:endParaRPr lang="en-GB" sz="1800" dirty="0"/>
          </a:p>
          <a:p>
            <a:endParaRPr lang="en-GB" sz="1800" dirty="0"/>
          </a:p>
        </p:txBody>
      </p:sp>
      <p:graphicFrame>
        <p:nvGraphicFramePr>
          <p:cNvPr id="7" name="Group 101"/>
          <p:cNvGraphicFramePr>
            <a:graphicFrameLocks noGrp="1"/>
          </p:cNvGraphicFramePr>
          <p:nvPr/>
        </p:nvGraphicFramePr>
        <p:xfrm>
          <a:off x="5634038" y="4414838"/>
          <a:ext cx="2884487" cy="1489076"/>
        </p:xfrm>
        <a:graphic>
          <a:graphicData uri="http://schemas.openxmlformats.org/drawingml/2006/table">
            <a:tbl>
              <a:tblPr/>
              <a:tblGrid>
                <a:gridCol w="2884487"/>
              </a:tblGrid>
              <a:tr h="744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Recovery Time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Down Time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4" descr="powerpoint-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5" descr="down_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4643438"/>
            <a:ext cx="3016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102"/>
          <p:cNvGraphicFramePr>
            <a:graphicFrameLocks noGrp="1"/>
          </p:cNvGraphicFramePr>
          <p:nvPr/>
        </p:nvGraphicFramePr>
        <p:xfrm>
          <a:off x="701675" y="4414838"/>
          <a:ext cx="2884488" cy="1489076"/>
        </p:xfrm>
        <a:graphic>
          <a:graphicData uri="http://schemas.openxmlformats.org/drawingml/2006/table">
            <a:tbl>
              <a:tblPr/>
              <a:tblGrid>
                <a:gridCol w="2884488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Recovery Point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Data Loss</a:t>
                      </a:r>
                      <a:endParaRPr kumimoji="1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99" descr="data_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43438"/>
            <a:ext cx="3016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101"/>
          <p:cNvGraphicFramePr>
            <a:graphicFrameLocks noGrp="1"/>
          </p:cNvGraphicFramePr>
          <p:nvPr/>
        </p:nvGraphicFramePr>
        <p:xfrm>
          <a:off x="3205163" y="3656013"/>
          <a:ext cx="2884487" cy="517525"/>
        </p:xfrm>
        <a:graphic>
          <a:graphicData uri="http://schemas.openxmlformats.org/drawingml/2006/table">
            <a:tbl>
              <a:tblPr/>
              <a:tblGrid>
                <a:gridCol w="288448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Disaster happens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08">
        <p:fade/>
      </p:transition>
    </mc:Choice>
    <mc:Fallback>
      <p:transition spd="med" advTm="8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On-Site and Off-site Protection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0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10">
        <p:fade/>
      </p:transition>
    </mc:Choice>
    <mc:Fallback>
      <p:transition spd="med" advTm="31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dirty="0" smtClean="0"/>
              <a:t>2.  Backup all Server, Desktops and Laptops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63"/>
            <a:ext cx="20002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25">
        <p:fade/>
      </p:transition>
    </mc:Choice>
    <mc:Fallback>
      <p:transition spd="med" advTm="35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848</Words>
  <Application>Microsoft Office PowerPoint</Application>
  <PresentationFormat>On-screen Show (4:3)</PresentationFormat>
  <Paragraphs>225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Introducing</vt:lpstr>
      <vt:lpstr>Agenda</vt:lpstr>
      <vt:lpstr>PowerPoint Presentation</vt:lpstr>
      <vt:lpstr>PowerPoint Presentation</vt:lpstr>
      <vt:lpstr>PowerPoint Presentation</vt:lpstr>
      <vt:lpstr>BSOD</vt:lpstr>
      <vt:lpstr>Short RPO Fast RTO</vt:lpstr>
      <vt:lpstr> Requirements</vt:lpstr>
      <vt:lpstr> Requirements</vt:lpstr>
      <vt:lpstr> Requirements</vt:lpstr>
      <vt:lpstr> Requirements</vt:lpstr>
      <vt:lpstr>PowerPoint Presentation</vt:lpstr>
      <vt:lpstr> Tape vs FSS Online Backup</vt:lpstr>
      <vt:lpstr> Tape vs FSS Online Backup</vt:lpstr>
      <vt:lpstr> Tape vs FSS Online Backup</vt:lpstr>
      <vt:lpstr> Tape vs FSS Online Backup</vt:lpstr>
      <vt:lpstr> Tape vs FSS Online Backup</vt:lpstr>
      <vt:lpstr> Tape vs FSS Online Backup</vt:lpstr>
      <vt:lpstr> Tape vs FSS Online Backup</vt:lpstr>
      <vt:lpstr> Tape vs FSS Online Backup</vt:lpstr>
      <vt:lpstr> Tape vs FSS Online Backup</vt:lpstr>
      <vt:lpstr>  Tape vs FSS Online Backup Easy to use, manage and trouble-shoot with: </vt:lpstr>
      <vt:lpstr> FailSafeSolution Online Backup</vt:lpstr>
      <vt:lpstr> FSS-Online Features</vt:lpstr>
      <vt:lpstr> FSS-Online Features</vt:lpstr>
      <vt:lpstr> FSS-Online Features</vt:lpstr>
      <vt:lpstr> FSS-Online Features</vt:lpstr>
      <vt:lpstr>FailSafeSolutions</vt:lpstr>
      <vt:lpstr>  Underlying technologies of FSS-Online </vt:lpstr>
      <vt:lpstr>  Underlying technologies of FSS-Online </vt:lpstr>
      <vt:lpstr>  Underlying technologies of FSS-Online </vt:lpstr>
      <vt:lpstr> Underlying technologies of FSS-Online</vt:lpstr>
      <vt:lpstr> FailSafeSolutions Online Backup</vt:lpstr>
      <vt:lpstr>FSS-Online</vt:lpstr>
      <vt:lpstr> FailSafeSolutions Online Backup</vt:lpstr>
      <vt:lpstr>About Us</vt:lpstr>
    </vt:vector>
  </TitlesOfParts>
  <Company>NSIS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Stephan Buys</dc:creator>
  <cp:lastModifiedBy>Stephan Buys</cp:lastModifiedBy>
  <cp:revision>32</cp:revision>
  <dcterms:created xsi:type="dcterms:W3CDTF">2012-10-10T10:57:57Z</dcterms:created>
  <dcterms:modified xsi:type="dcterms:W3CDTF">2012-10-15T10:04:00Z</dcterms:modified>
</cp:coreProperties>
</file>