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921A"/>
    <a:srgbClr val="326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2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169333-11C3-4989-A709-6F173B4622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27970-AA2B-494E-AD4B-C78D7431E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346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39FED-1EF8-45FF-BCFF-E5DC9DADCF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04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CA20717-CC5B-4345-808C-CB8FA1A25D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6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C725446-6EE2-439F-A038-5A553FF8F8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20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1B27937-669A-4F95-A8B2-BBC42432BA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2321F-27F6-4509-B23D-A240E7692B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1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7C9F5-B9D0-4273-A828-1566F6E738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4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086BE-222B-4FAB-9DA4-54B6E83B2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5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74F21-67AF-416E-A791-DE7C9FF381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64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10513-31DC-4F40-BD62-4F68D17D17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6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0D868-C73F-4316-978F-C71F56488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8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14E72-E1CA-4800-90B4-93235FE6FA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4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18744-33F2-4A7F-91BC-DDC083D1F9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79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332BA9-2743-4F00-BB02-4E862BF1DD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o.com/health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o.com/health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3" name="Picture 13" descr="Ocean_sun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525"/>
            <a:ext cx="9144000" cy="686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The Quest for Well Being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38400" y="1371600"/>
            <a:ext cx="4038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Begins…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AutoShape 13"/>
          <p:cNvSpPr>
            <a:spLocks noChangeArrowheads="1"/>
          </p:cNvSpPr>
          <p:nvPr/>
        </p:nvSpPr>
        <p:spPr bwMode="auto">
          <a:xfrm>
            <a:off x="3962400" y="457200"/>
            <a:ext cx="4953000" cy="2362200"/>
          </a:xfrm>
          <a:prstGeom prst="cloudCallout">
            <a:avLst>
              <a:gd name="adj1" fmla="val -77083"/>
              <a:gd name="adj2" fmla="val 29505"/>
            </a:avLst>
          </a:prstGeom>
          <a:solidFill>
            <a:srgbClr val="99CCFF">
              <a:alpha val="9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/>
              <a:t>This all </a:t>
            </a:r>
            <a:r>
              <a:rPr lang="en-US" sz="2400" b="1"/>
              <a:t>sounds</a:t>
            </a:r>
            <a:r>
              <a:rPr lang="en-US" sz="2400"/>
              <a:t> great…</a:t>
            </a:r>
            <a:endParaRPr lang="en-US" sz="2400" b="1"/>
          </a:p>
          <a:p>
            <a:pPr algn="ctr"/>
            <a:r>
              <a:rPr lang="en-US" sz="2400"/>
              <a:t>but, how can I be sure that this works?</a:t>
            </a:r>
          </a:p>
        </p:txBody>
      </p:sp>
      <p:pic>
        <p:nvPicPr>
          <p:cNvPr id="19486" name="Picture 30" descr="skeptic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62188"/>
            <a:ext cx="3270250" cy="4595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MPj03057650000[1]"/>
          <p:cNvPicPr>
            <a:picLocks noChangeAspect="1" noChangeArrowheads="1"/>
          </p:cNvPicPr>
          <p:nvPr>
            <p:ph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133600"/>
            <a:ext cx="2743200" cy="2628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762000" y="2133600"/>
            <a:ext cx="5029200" cy="2514600"/>
          </a:xfrm>
          <a:prstGeom prst="roundRect">
            <a:avLst>
              <a:gd name="adj" fmla="val 21667"/>
            </a:avLst>
          </a:prstGeom>
          <a:solidFill>
            <a:srgbClr val="99CCFF">
              <a:alpha val="1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>
              <a:buFont typeface="Wingdings" pitchFamily="2" charset="2"/>
              <a:buNone/>
            </a:pPr>
            <a:r>
              <a:rPr lang="en-US" sz="440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en-US" sz="440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en-US" sz="2400">
                <a:solidFill>
                  <a:schemeClr val="tx2"/>
                </a:solidFill>
              </a:rPr>
              <a:t>- 9 Years of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Research</a:t>
            </a:r>
            <a:b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>
                <a:solidFill>
                  <a:schemeClr val="tx2"/>
                </a:solidFill>
              </a:rPr>
              <a:t>-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2400">
                <a:solidFill>
                  <a:schemeClr val="tx2"/>
                </a:solidFill>
              </a:rPr>
              <a:t>7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Peer-Reviewed Published</a:t>
            </a:r>
            <a:r>
              <a:rPr lang="en-US" sz="2400">
                <a:solidFill>
                  <a:schemeClr val="tx2"/>
                </a:solidFill>
              </a:rPr>
              <a:t>  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   Research Studies </a:t>
            </a:r>
            <a:br>
              <a:rPr lang="en-US" sz="2400">
                <a:solidFill>
                  <a:schemeClr val="tx2"/>
                </a:solidFill>
              </a:rPr>
            </a:br>
            <a:r>
              <a:rPr lang="en-US" sz="2400">
                <a:solidFill>
                  <a:schemeClr val="tx2"/>
                </a:solidFill>
              </a:rPr>
              <a:t>- Demonstrated </a:t>
            </a: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biological and/or  </a:t>
            </a:r>
            <a:b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psycho-social benefits</a:t>
            </a: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0" y="990600"/>
            <a:ext cx="91440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en-US" sz="4400">
                <a:solidFill>
                  <a:schemeClr val="tx2"/>
                </a:solidFill>
                <a:latin typeface="Monotype Corsiva" pitchFamily="66" charset="0"/>
              </a:rPr>
              <a:t>Consider the Scientific Evidence</a:t>
            </a:r>
            <a:endParaRPr lang="en-US" sz="3600">
              <a:solidFill>
                <a:schemeClr val="tx2"/>
              </a:solidFill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3200400" y="5181600"/>
            <a:ext cx="4572000" cy="822325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chemeClr val="tx2"/>
                </a:solidFill>
              </a:rPr>
              <a:t>and did we mention…</a:t>
            </a:r>
          </a:p>
          <a:p>
            <a:r>
              <a:rPr lang="en-US" sz="2400">
                <a:solidFill>
                  <a:schemeClr val="tx2"/>
                </a:solidFill>
              </a:rPr>
              <a:t>no known negative side-effects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build="p" animBg="1" advAuto="500"/>
      <p:bldP spid="215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5" name="Picture 13" descr="DNA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88"/>
            <a:ext cx="9144000" cy="6856412"/>
          </a:xfrm>
          <a:noFill/>
          <a:ln/>
        </p:spPr>
      </p:pic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1219200" y="2362200"/>
            <a:ext cx="6934200" cy="3495675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•"/>
            </a:pPr>
            <a:r>
              <a:rPr lang="en-US" sz="1400" b="1"/>
              <a:t>IMPACT ON IMMUNE SYSTEM STUDY</a:t>
            </a:r>
            <a:r>
              <a:rPr lang="en-US" sz="1400"/>
              <a:t/>
            </a:r>
            <a:br>
              <a:rPr lang="en-US" sz="1400"/>
            </a:br>
            <a:r>
              <a:rPr lang="en-US" sz="1400"/>
              <a:t>Strengthens the Immune System (2001) </a:t>
            </a:r>
          </a:p>
          <a:p>
            <a:pPr>
              <a:buFontTx/>
              <a:buChar char="•"/>
            </a:pPr>
            <a:r>
              <a:rPr lang="en-US" sz="1400" b="1"/>
              <a:t>EMPLOYEE BURNOUT &amp; TURNOVER STUDY</a:t>
            </a:r>
            <a:endParaRPr lang="en-US" sz="1400"/>
          </a:p>
          <a:p>
            <a:r>
              <a:rPr lang="en-US" sz="1400"/>
              <a:t>	Improves Mood, Reduces Burnout &amp; Turnover (2003)</a:t>
            </a:r>
          </a:p>
          <a:p>
            <a:pPr>
              <a:buFontTx/>
              <a:buChar char="•"/>
            </a:pPr>
            <a:r>
              <a:rPr lang="en-US" sz="1400" b="1"/>
              <a:t>REDUCING STUDENT DROP-OUT RATE STUDY</a:t>
            </a:r>
            <a:endParaRPr lang="en-US" sz="1400"/>
          </a:p>
          <a:p>
            <a:r>
              <a:rPr lang="en-US" sz="1400"/>
              <a:t>       Retains Students: Mood Improvement &amp; Burnout Reduction (2004)</a:t>
            </a:r>
          </a:p>
          <a:p>
            <a:pPr>
              <a:buFontTx/>
              <a:buChar char="•"/>
            </a:pPr>
            <a:r>
              <a:rPr lang="en-US" sz="1400" b="1"/>
              <a:t>CREATIVITY &amp; BONDING IN SENIORS STUDY</a:t>
            </a:r>
            <a:endParaRPr lang="en-US" sz="1400"/>
          </a:p>
          <a:p>
            <a:r>
              <a:rPr lang="en-US" sz="1400"/>
              <a:t>       Inspires Creativity &amp; Bonding in Long-Term Care Residents (2004)</a:t>
            </a:r>
          </a:p>
          <a:p>
            <a:pPr>
              <a:buFontTx/>
              <a:buChar char="•"/>
            </a:pPr>
            <a:r>
              <a:rPr lang="en-US" sz="1400" b="1"/>
              <a:t>GENOMIC IMPACT STUDY</a:t>
            </a:r>
            <a:endParaRPr lang="en-US" sz="1400"/>
          </a:p>
          <a:p>
            <a:r>
              <a:rPr lang="en-US" sz="1400"/>
              <a:t>	Reverses Stress on the Genomic Level (2005)</a:t>
            </a:r>
          </a:p>
          <a:p>
            <a:pPr>
              <a:buFontTx/>
              <a:buChar char="•"/>
            </a:pPr>
            <a:r>
              <a:rPr lang="en-US" sz="1400" b="1"/>
              <a:t>CORPORATE EMPLOYEE WELLNESS BENEFITS STUDY</a:t>
            </a:r>
            <a:endParaRPr lang="en-US" sz="1400"/>
          </a:p>
          <a:p>
            <a:r>
              <a:rPr lang="en-US" sz="1400"/>
              <a:t>	Strengthens the Immune System of Corporate Employees (2007)</a:t>
            </a:r>
          </a:p>
          <a:p>
            <a:pPr>
              <a:buFontTx/>
              <a:buChar char="•"/>
            </a:pPr>
            <a:r>
              <a:rPr lang="en-US" sz="1400" b="1"/>
              <a:t>QUALITY OF LIFE IMPROVEMENTS IN AT-RISK ADOLESCENTS STUDY</a:t>
            </a:r>
            <a:endParaRPr lang="en-US" sz="1400"/>
          </a:p>
          <a:p>
            <a:r>
              <a:rPr lang="en-US" sz="1400"/>
              <a:t>	Adolescent Protocol is a Catalyst for Quality of Life Improvement (2009)</a:t>
            </a:r>
          </a:p>
          <a:p>
            <a:endParaRPr lang="en-US" sz="1400"/>
          </a:p>
          <a:p>
            <a:pPr algn="ctr"/>
            <a:r>
              <a:rPr lang="en-US" sz="1400" i="1"/>
              <a:t>Research Abstracts Available at: </a:t>
            </a:r>
            <a:r>
              <a:rPr lang="en-US" sz="1400" i="1">
                <a:hlinkClick r:id="rId3"/>
              </a:rPr>
              <a:t>www.remo.com/health</a:t>
            </a:r>
            <a:r>
              <a:rPr lang="en-US" sz="1400" i="1"/>
              <a:t> </a:t>
            </a: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0" y="990600"/>
            <a:ext cx="91440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ctr"/>
            <a:r>
              <a:rPr lang="en-US" sz="4400">
                <a:solidFill>
                  <a:schemeClr val="tx2"/>
                </a:solidFill>
                <a:latin typeface="Monotype Corsiva" pitchFamily="66" charset="0"/>
              </a:rPr>
              <a:t>Research Summary</a:t>
            </a:r>
            <a:endParaRPr lang="en-US" sz="360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utoShape 4"/>
          <p:cNvSpPr>
            <a:spLocks noGrp="1" noChangeArrowheads="1"/>
          </p:cNvSpPr>
          <p:nvPr>
            <p:ph type="title"/>
          </p:nvPr>
        </p:nvSpPr>
        <p:spPr>
          <a:xfrm>
            <a:off x="0" y="914400"/>
            <a:ext cx="9144000" cy="1143000"/>
          </a:xfrm>
          <a:prstGeom prst="roundRect">
            <a:avLst>
              <a:gd name="adj" fmla="val 21667"/>
            </a:avLst>
          </a:prstGeo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>
                <a:latin typeface="Monotype Corsiva" pitchFamily="66" charset="0"/>
              </a:rPr>
              <a:t> Research-Based Benefits Summary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209800"/>
            <a:ext cx="7848600" cy="3886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Strengthens the Immune System</a:t>
            </a:r>
            <a:r>
              <a:rPr lang="en-US" sz="1400"/>
              <a:t> – Natural killer (NK) cell activity was </a:t>
            </a:r>
            <a:r>
              <a:rPr lang="en-US" sz="1400" u="sng"/>
              <a:t>significantly boosted</a:t>
            </a:r>
            <a:r>
              <a:rPr lang="en-US" sz="1400"/>
              <a:t> in subjects who participated in the HealthRHYTHMS protocol compared to controls. Natural killer cells play a major role in the destruction of cancer and cells infected by viruses. </a:t>
            </a:r>
          </a:p>
          <a:p>
            <a:pPr>
              <a:lnSpc>
                <a:spcPct val="90000"/>
              </a:lnSpc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Reduces Burnout</a:t>
            </a:r>
            <a:r>
              <a:rPr lang="en-US" sz="1400"/>
              <a:t> – Total Mood Disturbance (TMD) in employees after 6 sessions was </a:t>
            </a:r>
            <a:r>
              <a:rPr lang="en-US" sz="1400" u="sng"/>
              <a:t>improved by 46%. </a:t>
            </a:r>
            <a:r>
              <a:rPr lang="en-US" sz="1400"/>
              <a:t>6 weeks after the intervention TMD was improved 62%, suggesting that the benefits continue long afterward.</a:t>
            </a:r>
          </a:p>
          <a:p>
            <a:pPr>
              <a:lnSpc>
                <a:spcPct val="90000"/>
              </a:lnSpc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Reduces Employee Turnover</a:t>
            </a:r>
            <a:r>
              <a:rPr lang="en-US" sz="1400"/>
              <a:t> – Mood improvements experienced by study participants resulted in a projected 18.3% reduction in employee turnover. (Actual reduction was greater)</a:t>
            </a:r>
          </a:p>
          <a:p>
            <a:pPr>
              <a:lnSpc>
                <a:spcPct val="90000"/>
              </a:lnSpc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Saves Money - </a:t>
            </a:r>
            <a:r>
              <a:rPr lang="en-US" sz="1400"/>
              <a:t>The study of HealthRHYTHMS conducted at a long-term care facility, resulted in projected cost savings averaging $89,100 per year at a typical 100-bed long-term care facility. </a:t>
            </a:r>
          </a:p>
          <a:p>
            <a:pPr>
              <a:lnSpc>
                <a:spcPct val="90000"/>
              </a:lnSpc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Reduces Stress</a:t>
            </a:r>
            <a:r>
              <a:rPr lang="en-US" sz="1400"/>
              <a:t> -  HealthRHYTHMS protocol actually r</a:t>
            </a:r>
            <a:r>
              <a:rPr lang="en-US" sz="1400" u="sng"/>
              <a:t>everses</a:t>
            </a:r>
            <a:r>
              <a:rPr lang="en-US" sz="1400"/>
              <a:t> biological responses at the DNA level that can lead to the development of a host of common diseases. </a:t>
            </a:r>
          </a:p>
          <a:p>
            <a:pPr>
              <a:lnSpc>
                <a:spcPct val="90000"/>
              </a:lnSpc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Cost-Effective</a:t>
            </a:r>
            <a:r>
              <a:rPr lang="en-US" sz="1400" b="1"/>
              <a:t> – </a:t>
            </a:r>
            <a:r>
              <a:rPr lang="en-US" sz="1400"/>
              <a:t>Health benefits &amp; reduction in burnout suggest increased work-force stability, lower employee turnover costs, and significant return on investment for HealthRHYTHMS® Group Empowerment Drumming.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9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9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90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29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29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290"/>
                                        <p:tgtEl>
                                          <p:spTgt spid="25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29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29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290"/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87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29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29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290"/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1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29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29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290"/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45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29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29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290"/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build="p" bldLvl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AutoShape 7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  <a:prstGeom prst="roundRect">
            <a:avLst>
              <a:gd name="adj" fmla="val 21667"/>
            </a:avLst>
          </a:prstGeo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>
                <a:latin typeface="Monotype Corsiva" pitchFamily="66" charset="0"/>
              </a:rPr>
              <a:t>Creating the Perfect Fit</a:t>
            </a:r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8077200" cy="4114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400"/>
              <a:t>HealthRHYTHMS Group Empowerment Drumming is supported by research that demonstrates </a:t>
            </a:r>
          </a:p>
          <a:p>
            <a:pPr>
              <a:buFontTx/>
              <a:buNone/>
            </a:pPr>
            <a:r>
              <a:rPr lang="en-US" sz="1400"/>
              <a:t>significant benefits in a variety of applications with one simplified solution. Here’s a </a:t>
            </a:r>
            <a:r>
              <a:rPr lang="en-US" sz="1400" u="sng"/>
              <a:t>sampling</a:t>
            </a:r>
            <a:r>
              <a:rPr lang="en-US" sz="1400"/>
              <a:t> of </a:t>
            </a:r>
          </a:p>
          <a:p>
            <a:pPr>
              <a:buFontTx/>
              <a:buNone/>
            </a:pPr>
            <a:r>
              <a:rPr lang="en-US" sz="1400"/>
              <a:t>potential applications for this cost-effective, evidence-based strategy:</a:t>
            </a:r>
          </a:p>
          <a:p>
            <a:pPr>
              <a:buFontTx/>
              <a:buNone/>
            </a:pPr>
            <a:endParaRPr lang="en-US" sz="1400"/>
          </a:p>
          <a:p>
            <a:pPr lvl="1"/>
            <a:r>
              <a:rPr lang="en-US" sz="1400" b="1"/>
              <a:t>Stress Management &amp; Morale</a:t>
            </a:r>
          </a:p>
          <a:p>
            <a:pPr lvl="1"/>
            <a:r>
              <a:rPr lang="en-US" sz="1400" b="1"/>
              <a:t>Teambuilding</a:t>
            </a:r>
          </a:p>
          <a:p>
            <a:pPr lvl="1"/>
            <a:r>
              <a:rPr lang="en-US" sz="1400" b="1"/>
              <a:t>Support Groups</a:t>
            </a:r>
          </a:p>
          <a:p>
            <a:pPr lvl="1"/>
            <a:r>
              <a:rPr lang="en-US" sz="1400" b="1"/>
              <a:t>Employee Wellness Initiatives</a:t>
            </a:r>
          </a:p>
          <a:p>
            <a:pPr lvl="1"/>
            <a:r>
              <a:rPr lang="en-US" sz="1400" b="1"/>
              <a:t>Patient Groups</a:t>
            </a:r>
          </a:p>
          <a:p>
            <a:pPr lvl="1"/>
            <a:r>
              <a:rPr lang="en-US" sz="1400" b="1"/>
              <a:t>Schools &amp; Universities</a:t>
            </a:r>
          </a:p>
          <a:p>
            <a:pPr lvl="1"/>
            <a:r>
              <a:rPr lang="en-US" sz="1400" b="1"/>
              <a:t>Senior Citizen Groups</a:t>
            </a:r>
          </a:p>
          <a:p>
            <a:pPr lvl="1"/>
            <a:r>
              <a:rPr lang="en-US" sz="1400" b="1"/>
              <a:t>At-Risk Adolescents</a:t>
            </a:r>
          </a:p>
          <a:p>
            <a:endParaRPr lang="en-US" sz="1400" b="1"/>
          </a:p>
          <a:p>
            <a:pPr>
              <a:buFontTx/>
              <a:buNone/>
            </a:pPr>
            <a:r>
              <a:rPr lang="en-US" sz="1400" i="1"/>
              <a:t>HealthRHYTHMS Facilitation training is a tool that complements the skills of your facilitator. It is not </a:t>
            </a:r>
          </a:p>
          <a:p>
            <a:pPr>
              <a:buFontTx/>
              <a:buNone/>
            </a:pPr>
            <a:r>
              <a:rPr lang="en-US" sz="1400" i="1"/>
              <a:t>intended to be a substitute for a credentialed counseling or healthcare professional where advisable.</a:t>
            </a:r>
          </a:p>
          <a:p>
            <a:endParaRPr lang="en-US" sz="1400" i="1">
              <a:latin typeface="Palatino Linotype" pitchFamily="18" charset="0"/>
            </a:endParaRPr>
          </a:p>
        </p:txBody>
      </p:sp>
      <p:pic>
        <p:nvPicPr>
          <p:cNvPr id="33814" name="Picture 22" descr="facilogogold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2590800"/>
            <a:ext cx="2743200" cy="27257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oundRect">
            <a:avLst>
              <a:gd name="adj" fmla="val 21667"/>
            </a:avLst>
          </a:prstGeo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>
                <a:latin typeface="Monotype Corsiva" pitchFamily="66" charset="0"/>
              </a:rPr>
              <a:t>Drum Up Wellness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05000"/>
            <a:ext cx="8077200" cy="4114800"/>
          </a:xfrm>
          <a:noFill/>
          <a:ln/>
        </p:spPr>
        <p:txBody>
          <a:bodyPr/>
          <a:lstStyle/>
          <a:p>
            <a:pPr algn="ctr" eaLnBrk="0" hangingPunct="0">
              <a:buFontTx/>
              <a:buNone/>
            </a:pPr>
            <a:r>
              <a:rPr lang="en-US" sz="2400">
                <a:latin typeface="Monotype Corsiva" pitchFamily="66" charset="0"/>
              </a:rPr>
              <a:t>Talk to Your </a:t>
            </a:r>
            <a:r>
              <a:rPr lang="en-US" sz="2400" i="1">
                <a:latin typeface="Palatino Linotype" pitchFamily="18" charset="0"/>
              </a:rPr>
              <a:t>Health</a:t>
            </a:r>
            <a:r>
              <a:rPr lang="en-US" sz="2400">
                <a:latin typeface="Palatino Linotype" pitchFamily="18" charset="0"/>
              </a:rPr>
              <a:t>RHYTHMS</a:t>
            </a:r>
            <a:r>
              <a:rPr lang="en-US" sz="2400" baseline="30000">
                <a:latin typeface="Palatino Linotype" pitchFamily="18" charset="0"/>
                <a:cs typeface="Arial" charset="0"/>
              </a:rPr>
              <a:t>®</a:t>
            </a:r>
            <a:r>
              <a:rPr lang="en-US" sz="2400">
                <a:latin typeface="Monotype Corsiva" pitchFamily="66" charset="0"/>
              </a:rPr>
              <a:t> Trained Facilitator </a:t>
            </a:r>
          </a:p>
          <a:p>
            <a:pPr algn="ctr" eaLnBrk="0" hangingPunct="0">
              <a:buFontTx/>
              <a:buNone/>
            </a:pPr>
            <a:r>
              <a:rPr lang="en-US" sz="2400">
                <a:latin typeface="Monotype Corsiva" pitchFamily="66" charset="0"/>
              </a:rPr>
              <a:t>about offering this exciting strategy.</a:t>
            </a:r>
          </a:p>
          <a:p>
            <a:pPr algn="ctr" eaLnBrk="0" hangingPunct="0">
              <a:buFontTx/>
              <a:buNone/>
            </a:pPr>
            <a:endParaRPr lang="en-US" sz="2400">
              <a:latin typeface="Monotype Corsiva" pitchFamily="66" charset="0"/>
            </a:endParaRPr>
          </a:p>
          <a:p>
            <a:pPr algn="ctr" eaLnBrk="0" hangingPunct="0">
              <a:buFontTx/>
              <a:buNone/>
            </a:pPr>
            <a:endParaRPr lang="en-US" sz="3600">
              <a:latin typeface="Monotype Corsiva" pitchFamily="66" charset="0"/>
            </a:endParaRPr>
          </a:p>
          <a:p>
            <a:pPr algn="ctr" eaLnBrk="0" hangingPunct="0">
              <a:buFontTx/>
              <a:buNone/>
            </a:pPr>
            <a:endParaRPr lang="en-US" sz="3600">
              <a:latin typeface="Monotype Corsiva" pitchFamily="66" charset="0"/>
            </a:endParaRPr>
          </a:p>
          <a:p>
            <a:pPr algn="ctr" eaLnBrk="0" hangingPunct="0">
              <a:buFontTx/>
              <a:buNone/>
            </a:pPr>
            <a:endParaRPr lang="en-US" sz="3600">
              <a:latin typeface="Monotype Corsiva" pitchFamily="66" charset="0"/>
            </a:endParaRPr>
          </a:p>
          <a:p>
            <a:pPr algn="ctr" eaLnBrk="0" hangingPunct="0">
              <a:buFontTx/>
              <a:buNone/>
            </a:pPr>
            <a:endParaRPr lang="en-US" sz="3600">
              <a:latin typeface="Monotype Corsiva" pitchFamily="66" charset="0"/>
            </a:endParaRPr>
          </a:p>
          <a:p>
            <a:pPr algn="ctr" eaLnBrk="0" hangingPunct="0">
              <a:buFontTx/>
              <a:buNone/>
            </a:pPr>
            <a:endParaRPr lang="en-US" sz="3600">
              <a:latin typeface="Monotype Corsiva" pitchFamily="66" charset="0"/>
            </a:endParaRPr>
          </a:p>
          <a:p>
            <a:pPr algn="ctr" eaLnBrk="0" hangingPunct="0">
              <a:buFontTx/>
              <a:buNone/>
            </a:pPr>
            <a:endParaRPr lang="en-US" sz="3600">
              <a:latin typeface="Monotype Corsiva" pitchFamily="66" charset="0"/>
            </a:endParaRPr>
          </a:p>
          <a:p>
            <a:endParaRPr lang="en-US" sz="2800" i="1">
              <a:latin typeface="Palatino Linotype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62000" y="5638800"/>
            <a:ext cx="7559675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1000" i="1">
                <a:latin typeface="Tahoma" charset="0"/>
              </a:rPr>
              <a:t>REMO, Inc. in no way certifies the qualifications of any HealthRHYTHMS Trained Facilitator. </a:t>
            </a:r>
          </a:p>
          <a:p>
            <a:pPr algn="ctr" eaLnBrk="0" hangingPunct="0"/>
            <a:r>
              <a:rPr lang="en-US" sz="1000" i="1">
                <a:latin typeface="Tahoma" charset="0"/>
              </a:rPr>
              <a:t>REMO/HealthRHYTHMS offers materials, training, instruments and research and can only verify the training status of its trainees.  </a:t>
            </a:r>
            <a:r>
              <a:rPr lang="en-US" sz="1600" i="1">
                <a:latin typeface="Tahoma" charset="0"/>
              </a:rPr>
              <a:t>For more information visit </a:t>
            </a:r>
            <a:r>
              <a:rPr lang="en-US" sz="1600" i="1">
                <a:latin typeface="Tahoma" charset="0"/>
                <a:hlinkClick r:id="rId3"/>
              </a:rPr>
              <a:t>www.remo.com/health</a:t>
            </a:r>
            <a:r>
              <a:rPr lang="en-US" sz="1600" i="1">
                <a:latin typeface="Tahoma" charset="0"/>
              </a:rPr>
              <a:t> </a:t>
            </a:r>
          </a:p>
        </p:txBody>
      </p:sp>
      <p:pic>
        <p:nvPicPr>
          <p:cNvPr id="36876" name="Picture 12" descr="facilogogold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667000"/>
            <a:ext cx="2895600" cy="287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99" name="Picture 35" descr="HRGroup_hrcrop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1271588"/>
            <a:ext cx="6553200" cy="5565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301" name="Text Box 37"/>
          <p:cNvSpPr txBox="1">
            <a:spLocks noChangeArrowheads="1"/>
          </p:cNvSpPr>
          <p:nvPr/>
        </p:nvSpPr>
        <p:spPr bwMode="auto">
          <a:xfrm>
            <a:off x="533400" y="533400"/>
            <a:ext cx="800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3200"/>
              <a:t>…by discovering your own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personal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/>
              <a:t>rhythm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ealthrhythms_logo--G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1981200"/>
            <a:ext cx="47910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484438" y="4200525"/>
            <a:ext cx="40179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 b="1">
                <a:latin typeface="Monotype Corsiva" pitchFamily="66" charset="0"/>
              </a:rPr>
              <a:t>…the pulse that unites us.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3440113" y="4187825"/>
            <a:ext cx="917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AE921A"/>
                </a:solidFill>
                <a:latin typeface="Monotype Corsiva" pitchFamily="66" charset="0"/>
              </a:rPr>
              <a:t>pulse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6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3000" tmFilter="0, 0; .2, .5; .8, .5; 1, 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2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/>
      <p:bldP spid="2061" grpId="1"/>
      <p:bldP spid="2061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081088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400">
                <a:solidFill>
                  <a:schemeClr val="tx2"/>
                </a:solidFill>
                <a:latin typeface="Monotype Corsiva" pitchFamily="66" charset="0"/>
              </a:rPr>
              <a:t>What is</a:t>
            </a:r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en-US" sz="4000" i="1">
                <a:solidFill>
                  <a:schemeClr val="tx2"/>
                </a:solidFill>
                <a:latin typeface="Palatino Linotype" pitchFamily="18" charset="0"/>
              </a:rPr>
              <a:t>Health</a:t>
            </a:r>
            <a:r>
              <a:rPr lang="en-US" sz="4000">
                <a:solidFill>
                  <a:schemeClr val="tx2"/>
                </a:solidFill>
                <a:latin typeface="Palatino Linotype" pitchFamily="18" charset="0"/>
              </a:rPr>
              <a:t>RHYTHMS</a:t>
            </a:r>
            <a:r>
              <a:rPr lang="en-US" sz="4400">
                <a:solidFill>
                  <a:schemeClr val="tx2"/>
                </a:solidFill>
                <a:latin typeface="Monotype Corsiva" pitchFamily="66" charset="0"/>
              </a:rPr>
              <a:t>? 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696200" cy="3724275"/>
          </a:xfrm>
          <a:noFill/>
          <a:ln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/>
              <a:t>an evidence-based program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800" dirty="0"/>
              <a:t>being utilized as a cost-effective strategy for: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clinical outcome-based programs for individuals facing the challenges of many common diseases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employee wellness initiatives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building cohesive and supportive teams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stress management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more…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  <a:buFontTx/>
              <a:buNone/>
            </a:pPr>
            <a:endParaRPr lang="en-US" sz="2400" dirty="0"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143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0" name="Picture 28" descr="interpersonal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15200" y="3352800"/>
            <a:ext cx="1757363" cy="297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AutoShape 6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144000" cy="1143000"/>
          </a:xfrm>
          <a:prstGeom prst="roundRect">
            <a:avLst>
              <a:gd name="adj" fmla="val 21667"/>
            </a:avLst>
          </a:prstGeo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>
                <a:latin typeface="Monotype Corsiva" pitchFamily="66" charset="0"/>
              </a:rPr>
              <a:t>Our Philosophy</a:t>
            </a:r>
          </a:p>
        </p:txBody>
      </p:sp>
      <p:pic>
        <p:nvPicPr>
          <p:cNvPr id="8217" name="Picture 25" descr="Support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895600"/>
            <a:ext cx="8001000" cy="2811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18" name="Picture 26" descr="caring_guide"/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2288" y="2438400"/>
            <a:ext cx="2271712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701675" y="27432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latin typeface="Tahoma" charset="0"/>
              </a:rPr>
              <a:t>…is not about exceptional performance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 </a:t>
            </a:r>
            <a:endParaRPr lang="en-US" sz="200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1006475" y="3124200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3264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it’s about exceptional support and personal expression.</a:t>
            </a: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685800" y="35052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latin typeface="Tahoma" charset="0"/>
              </a:rPr>
              <a:t>…is not about teaching people to play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000">
                <a:solidFill>
                  <a:schemeClr val="hlink"/>
                </a:solidFill>
                <a:latin typeface="Tahoma" charset="0"/>
              </a:rPr>
              <a:t> 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990600" y="3886200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3264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it’s about giving people permission to play. </a:t>
            </a:r>
          </a:p>
        </p:txBody>
      </p:sp>
      <p:sp>
        <p:nvSpPr>
          <p:cNvPr id="8206" name="Rectangle 14"/>
          <p:cNvSpPr>
            <a:spLocks noChangeArrowheads="1"/>
          </p:cNvSpPr>
          <p:nvPr/>
        </p:nvSpPr>
        <p:spPr bwMode="auto">
          <a:xfrm>
            <a:off x="685800" y="42672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latin typeface="Tahoma" charset="0"/>
              </a:rPr>
              <a:t>…best facilitators are not only talented musicians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</a:p>
        </p:txBody>
      </p:sp>
      <p:sp>
        <p:nvSpPr>
          <p:cNvPr id="8207" name="Rectangle 15"/>
          <p:cNvSpPr>
            <a:spLocks noChangeArrowheads="1"/>
          </p:cNvSpPr>
          <p:nvPr/>
        </p:nvSpPr>
        <p:spPr bwMode="auto">
          <a:xfrm>
            <a:off x="990600" y="4648200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3264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they are caring, compassionate and intuitive guides. </a:t>
            </a:r>
          </a:p>
        </p:txBody>
      </p: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701675" y="5029200"/>
            <a:ext cx="8610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>
                <a:latin typeface="Tahoma" charset="0"/>
              </a:rPr>
              <a:t>…is not about acquiring technique</a:t>
            </a:r>
            <a:r>
              <a:rPr lang="en-US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1006475" y="5410200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3264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it’s about sharing for the sake of personal</a:t>
            </a:r>
            <a:r>
              <a:rPr lang="en-US">
                <a:solidFill>
                  <a:srgbClr val="3264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r>
              <a:rPr lang="en-US" b="1">
                <a:solidFill>
                  <a:srgbClr val="3264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EMPOWERMENT</a:t>
            </a:r>
            <a:r>
              <a:rPr lang="en-US">
                <a:solidFill>
                  <a:srgbClr val="3264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.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1006475" y="2362200"/>
            <a:ext cx="868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>
                <a:solidFill>
                  <a:srgbClr val="32643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it’s about inspiring successful living.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685800" y="1981200"/>
            <a:ext cx="8321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en-US" sz="2000">
                <a:latin typeface="Tahoma" charset="0"/>
              </a:rPr>
              <a:t>HealthRHYTHMS… is not about inspiring successful drumming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200" grpId="0"/>
      <p:bldP spid="8201" grpId="0"/>
      <p:bldP spid="8203" grpId="0"/>
      <p:bldP spid="8204" grpId="0"/>
      <p:bldP spid="8206" grpId="0"/>
      <p:bldP spid="8207" grpId="0"/>
      <p:bldP spid="8209" grpId="0"/>
      <p:bldP spid="8210" grpId="0"/>
      <p:bldP spid="82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971800" y="1905000"/>
            <a:ext cx="2759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inspires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successful living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41463" y="2362200"/>
            <a:ext cx="5621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offers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exceptional support 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and personal expression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14600" y="2819400"/>
            <a:ext cx="3616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gives people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permission to play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524000" y="3886200"/>
            <a:ext cx="5041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allows people to share for the sake of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personal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838200" y="3340100"/>
            <a:ext cx="830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trains facilitators to be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caring, compassionate and intuitive guides</a:t>
            </a: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 </a:t>
            </a:r>
            <a:endParaRPr lang="en-US">
              <a:latin typeface="Tahoma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048000" y="4406900"/>
            <a:ext cx="2679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ahoma" charset="0"/>
              </a:rPr>
              <a:t>EMPOWERMENT</a:t>
            </a:r>
          </a:p>
        </p:txBody>
      </p:sp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7185025" y="4025900"/>
          <a:ext cx="1501775" cy="155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Image" r:id="rId3" imgW="2438095" imgH="2526984" progId="Photoshop.Image.8">
                  <p:embed/>
                </p:oleObj>
              </mc:Choice>
              <mc:Fallback>
                <p:oleObj name="Image" r:id="rId3" imgW="2438095" imgH="2526984" progId="Photoshop.Image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5025" y="4025900"/>
                        <a:ext cx="1501775" cy="155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  <p:bldP spid="15367" grpId="0"/>
      <p:bldP spid="15368" grpId="0"/>
      <p:bldP spid="153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143000"/>
          </a:xfrm>
          <a:prstGeom prst="roundRect">
            <a:avLst>
              <a:gd name="adj" fmla="val 21667"/>
            </a:avLst>
          </a:prstGeo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>
                <a:latin typeface="Monotype Corsiva" pitchFamily="66" charset="0"/>
              </a:rPr>
              <a:t>What are the Personal Benefits?</a:t>
            </a:r>
          </a:p>
        </p:txBody>
      </p:sp>
      <p:pic>
        <p:nvPicPr>
          <p:cNvPr id="16389" name="Picture 5" descr="hands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2124075"/>
            <a:ext cx="3770312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2209800"/>
            <a:ext cx="6705600" cy="2971800"/>
          </a:xfrm>
          <a:noFill/>
          <a:ln/>
        </p:spPr>
        <p:txBody>
          <a:bodyPr/>
          <a:lstStyle/>
          <a:p>
            <a:pPr lvl="1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Stress Reduction &amp; Relaxation</a:t>
            </a:r>
          </a:p>
          <a:p>
            <a:pPr lvl="1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Interpersonal Support and Bonding</a:t>
            </a:r>
          </a:p>
          <a:p>
            <a:pPr lvl="1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Creative Musical Expression</a:t>
            </a:r>
          </a:p>
          <a:p>
            <a:pPr lvl="1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Strengthened Immune System</a:t>
            </a:r>
          </a:p>
          <a:p>
            <a:pPr lvl="1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Spiritual Connection</a:t>
            </a:r>
          </a:p>
          <a:p>
            <a:pPr lvl="1"/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Exercise</a:t>
            </a:r>
          </a:p>
          <a:p>
            <a:pPr lvl="1">
              <a:buFontTx/>
              <a:buNone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Grp="1" noChangeArrowheads="1"/>
          </p:cNvSpPr>
          <p:nvPr>
            <p:ph type="title"/>
          </p:nvPr>
        </p:nvSpPr>
        <p:spPr>
          <a:xfrm>
            <a:off x="0" y="762000"/>
            <a:ext cx="9144000" cy="1143000"/>
          </a:xfrm>
          <a:prstGeom prst="roundRect">
            <a:avLst>
              <a:gd name="adj" fmla="val 21667"/>
            </a:avLst>
          </a:prstGeom>
          <a:noFill/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anchor="b"/>
          <a:lstStyle/>
          <a:p>
            <a:r>
              <a:rPr lang="en-US">
                <a:latin typeface="Monotype Corsiva" pitchFamily="66" charset="0"/>
              </a:rPr>
              <a:t>Why should I get involved?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133600"/>
            <a:ext cx="7620000" cy="2971800"/>
          </a:xfrm>
          <a:noFill/>
          <a:ln/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Create</a:t>
            </a:r>
            <a:r>
              <a:rPr lang="en-US" sz="2400"/>
              <a:t> a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health</a:t>
            </a:r>
            <a:r>
              <a:rPr lang="en-US" sz="2400"/>
              <a:t>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promoting environment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Empower people</a:t>
            </a:r>
            <a:r>
              <a:rPr lang="en-US" sz="2400"/>
              <a:t> to move beyond their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    perceived boundaries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Bring to the surface what is difficult to </a:t>
            </a: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express</a:t>
            </a:r>
            <a:r>
              <a:rPr lang="en-US" sz="2400"/>
              <a:t>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2400"/>
              <a:t>    in words alone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Draw people together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Enhance communication &amp; morale</a:t>
            </a:r>
            <a:r>
              <a:rPr lang="en-US" sz="2400"/>
              <a:t> </a:t>
            </a:r>
          </a:p>
          <a:p>
            <a:pPr lvl="1">
              <a:lnSpc>
                <a:spcPct val="90000"/>
              </a:lnSpc>
            </a:pPr>
            <a:endParaRPr lang="en-US" sz="2400"/>
          </a:p>
          <a:p>
            <a:pPr lvl="1">
              <a:lnSpc>
                <a:spcPct val="90000"/>
              </a:lnSpc>
              <a:buFontTx/>
              <a:buNone/>
            </a:pP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uild="p" bldLvl="2" advAuto="50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MPj04157780000[1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00138"/>
            <a:ext cx="1992313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600200" y="1127125"/>
            <a:ext cx="5410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3200">
                <a:solidFill>
                  <a:schemeClr val="tx2"/>
                </a:solidFill>
                <a:latin typeface="Monotype Corsiva" pitchFamily="66" charset="0"/>
              </a:rPr>
              <a:t>Don’t take our word for it…</a:t>
            </a:r>
            <a:br>
              <a:rPr lang="en-US" sz="320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en-US" sz="4800">
                <a:solidFill>
                  <a:schemeClr val="tx2"/>
                </a:solidFill>
                <a:latin typeface="Monotype Corsiva" pitchFamily="66" charset="0"/>
              </a:rPr>
              <a:t>Get a second opinion.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667000"/>
            <a:ext cx="6934200" cy="3505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Barry Bittman, MD, </a:t>
            </a:r>
            <a:r>
              <a:rPr lang="en-US" sz="1400" b="1"/>
              <a:t>CEO</a:t>
            </a:r>
            <a:r>
              <a:rPr lang="en-US" sz="1400" b="1" i="1"/>
              <a:t>, </a:t>
            </a:r>
            <a:r>
              <a:rPr lang="en-US" sz="1400" b="1"/>
              <a:t>Mind-Body Wellness Center</a:t>
            </a: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400"/>
              <a:t>"Group drumming from a HealthRHYTHMS perspective is transcendent ... it empowers people to more effectively express themselves, while enabling them to move beyond their perceived limitations and </a:t>
            </a:r>
            <a:r>
              <a:rPr lang="en-US" sz="1400" b="1">
                <a:solidFill>
                  <a:srgbClr val="32643D"/>
                </a:solidFill>
              </a:rPr>
              <a:t>put back into their lives what is missing</a:t>
            </a:r>
            <a:r>
              <a:rPr lang="en-US" sz="1400"/>
              <a:t>." </a:t>
            </a:r>
          </a:p>
          <a:p>
            <a:pPr>
              <a:lnSpc>
                <a:spcPct val="80000"/>
              </a:lnSpc>
            </a:pPr>
            <a:endParaRPr lang="en-US" sz="1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Bernie S. Siegel, MD, Author of </a:t>
            </a:r>
            <a:r>
              <a:rPr lang="en-U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Love, Medicine and Miracles</a:t>
            </a: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sz="14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Prescriptions For Living</a:t>
            </a: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sz="1400"/>
              <a:t> “Every group drumming experience I’ve participated in with EcaP (Exceptional Cancer Patients) </a:t>
            </a:r>
            <a:r>
              <a:rPr lang="en-US" sz="1400" b="1">
                <a:solidFill>
                  <a:srgbClr val="32643D"/>
                </a:solidFill>
              </a:rPr>
              <a:t>brings to the surface remarkably deep heartfelt, healing emotions</a:t>
            </a:r>
            <a:r>
              <a:rPr lang="en-US" sz="1400"/>
              <a:t> that are difficult to express with words alone." </a:t>
            </a:r>
          </a:p>
          <a:p>
            <a:pPr>
              <a:lnSpc>
                <a:spcPct val="80000"/>
              </a:lnSpc>
            </a:pPr>
            <a:endParaRPr lang="en-US" sz="1400"/>
          </a:p>
          <a:p>
            <a:pPr>
              <a:lnSpc>
                <a:spcPct val="80000"/>
              </a:lnSpc>
            </a:pPr>
            <a:r>
              <a:rPr lang="en-US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Jeffrey Ritterman, MD, Kaiser Permanente </a:t>
            </a:r>
            <a:r>
              <a:rPr lang="en-US" sz="1400" b="1"/>
              <a:t>–</a:t>
            </a:r>
            <a:r>
              <a:rPr lang="en-US" sz="1400"/>
              <a:t>  "Many of our patients are socially isolated and the drumming sessions help them feel connected with each other.  In a short period of time they develop a mutually supportive, caring, healing community.  I would recommend the HealthRHYTHMS protocol to health care providers working with patients in a variety of settings.  One of the key challenges facing health care providers today is to help create a truly health promoting environment. </a:t>
            </a:r>
            <a:r>
              <a:rPr lang="en-US" sz="1400">
                <a:solidFill>
                  <a:srgbClr val="32643D"/>
                </a:solidFill>
              </a:rPr>
              <a:t> </a:t>
            </a:r>
            <a:r>
              <a:rPr lang="en-US" sz="1400" b="1">
                <a:solidFill>
                  <a:srgbClr val="32643D"/>
                </a:solidFill>
              </a:rPr>
              <a:t>Group drumming sessions using the HealthRHYTHMS protocol can help this process tremendously.</a:t>
            </a:r>
            <a:r>
              <a:rPr lang="en-US" sz="1400"/>
              <a:t>"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1165</TotalTime>
  <Words>739</Words>
  <Application>Microsoft Office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Monotype Corsiva</vt:lpstr>
      <vt:lpstr>Palatino Linotype</vt:lpstr>
      <vt:lpstr>Tahoma</vt:lpstr>
      <vt:lpstr>Wingdings</vt:lpstr>
      <vt:lpstr>Default Design</vt:lpstr>
      <vt:lpstr>Adobe Photoshop Image</vt:lpstr>
      <vt:lpstr>The Quest for Well Being</vt:lpstr>
      <vt:lpstr>PowerPoint Presentation</vt:lpstr>
      <vt:lpstr>PowerPoint Presentation</vt:lpstr>
      <vt:lpstr>PowerPoint Presentation</vt:lpstr>
      <vt:lpstr>Our Philosophy</vt:lpstr>
      <vt:lpstr>PowerPoint Presentation</vt:lpstr>
      <vt:lpstr>What are the Personal Benefits?</vt:lpstr>
      <vt:lpstr>Why should I get involved?</vt:lpstr>
      <vt:lpstr>PowerPoint Presentation</vt:lpstr>
      <vt:lpstr>PowerPoint Presentation</vt:lpstr>
      <vt:lpstr>PowerPoint Presentation</vt:lpstr>
      <vt:lpstr>PowerPoint Presentation</vt:lpstr>
      <vt:lpstr> Research-Based Benefits Summary</vt:lpstr>
      <vt:lpstr>Creating the Perfect Fit</vt:lpstr>
      <vt:lpstr>Drum Up Wellness</vt:lpstr>
    </vt:vector>
  </TitlesOfParts>
  <Company>Remo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Remo User</dc:creator>
  <cp:lastModifiedBy>REMO</cp:lastModifiedBy>
  <cp:revision>31</cp:revision>
  <dcterms:created xsi:type="dcterms:W3CDTF">2009-10-07T17:52:37Z</dcterms:created>
  <dcterms:modified xsi:type="dcterms:W3CDTF">2012-09-11T00:42:39Z</dcterms:modified>
</cp:coreProperties>
</file>