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2" r:id="rId2"/>
    <p:sldId id="273" r:id="rId3"/>
    <p:sldId id="276" r:id="rId4"/>
    <p:sldId id="275" r:id="rId5"/>
    <p:sldId id="259" r:id="rId6"/>
    <p:sldId id="261" r:id="rId7"/>
    <p:sldId id="262" r:id="rId8"/>
    <p:sldId id="263" r:id="rId9"/>
    <p:sldId id="264" r:id="rId10"/>
    <p:sldId id="284" r:id="rId11"/>
    <p:sldId id="285" r:id="rId12"/>
    <p:sldId id="286" r:id="rId13"/>
    <p:sldId id="287"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8009" autoAdjust="0"/>
  </p:normalViewPr>
  <p:slideViewPr>
    <p:cSldViewPr>
      <p:cViewPr>
        <p:scale>
          <a:sx n="110" d="100"/>
          <a:sy n="110" d="100"/>
        </p:scale>
        <p:origin x="-1008"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3E57FA-59F4-4FD3-9AD6-7356E20D0206}" type="datetimeFigureOut">
              <a:rPr lang="en-US" smtClean="0"/>
              <a:pPr/>
              <a:t>3/19/2013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6B9E8C-5070-4B5D-BBBF-484C5F2DD6BC}" type="slidenum">
              <a:rPr lang="en-US" smtClean="0"/>
              <a:pPr/>
              <a:t>‹#›</a:t>
            </a:fld>
            <a:endParaRPr lang="en-US"/>
          </a:p>
        </p:txBody>
      </p:sp>
    </p:spTree>
    <p:extLst>
      <p:ext uri="{BB962C8B-B14F-4D97-AF65-F5344CB8AC3E}">
        <p14:creationId xmlns="" xmlns:p14="http://schemas.microsoft.com/office/powerpoint/2010/main" val="1902744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We aren’t like most marketing firms that do anything and everything related to marketing and advertising.  We keep it simple.  We strive to be the best in generating quality sales leads.</a:t>
            </a:r>
          </a:p>
          <a:p>
            <a:r>
              <a:rPr lang="en-US" dirty="0" smtClean="0"/>
              <a:t>2) On the franchise side, we help companies</a:t>
            </a:r>
            <a:r>
              <a:rPr lang="en-US" baseline="0" dirty="0" smtClean="0"/>
              <a:t> expand by connecting them with quality leads.  On the insurance side, we are </a:t>
            </a:r>
            <a:r>
              <a:rPr lang="en-US" dirty="0" smtClean="0"/>
              <a:t>helping Farmers</a:t>
            </a:r>
            <a:r>
              <a:rPr lang="en-US" baseline="0" dirty="0" smtClean="0"/>
              <a:t> </a:t>
            </a:r>
            <a:r>
              <a:rPr lang="en-US" dirty="0" smtClean="0"/>
              <a:t>District Managers across the nation grow by helping automate and streamline their recruiting processes.</a:t>
            </a:r>
            <a:endParaRPr lang="en-US" dirty="0"/>
          </a:p>
        </p:txBody>
      </p:sp>
      <p:sp>
        <p:nvSpPr>
          <p:cNvPr id="4" name="Slide Number Placeholder 3"/>
          <p:cNvSpPr>
            <a:spLocks noGrp="1"/>
          </p:cNvSpPr>
          <p:nvPr>
            <p:ph type="sldNum" sz="quarter" idx="10"/>
          </p:nvPr>
        </p:nvSpPr>
        <p:spPr/>
        <p:txBody>
          <a:bodyPr/>
          <a:lstStyle/>
          <a:p>
            <a:fld id="{A76B9E8C-5070-4B5D-BBBF-484C5F2DD6BC}" type="slidenum">
              <a:rPr lang="en-US" smtClean="0"/>
              <a:pPr/>
              <a:t>4</a:t>
            </a:fld>
            <a:endParaRPr lang="en-US"/>
          </a:p>
        </p:txBody>
      </p:sp>
    </p:spTree>
    <p:extLst>
      <p:ext uri="{BB962C8B-B14F-4D97-AF65-F5344CB8AC3E}">
        <p14:creationId xmlns="" xmlns:p14="http://schemas.microsoft.com/office/powerpoint/2010/main" val="106790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B9E8C-5070-4B5D-BBBF-484C5F2DD6BC}"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B9E8C-5070-4B5D-BBBF-484C5F2DD6BC}"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B9E8C-5070-4B5D-BBBF-484C5F2DD6B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step in our process to generate quality leads is performed in-house.  This means there is always an open line of communication within our team and the time it takes to adjust to our clients’ needs are minimized.   </a:t>
            </a:r>
          </a:p>
          <a:p>
            <a:endParaRPr lang="en-US" dirty="0"/>
          </a:p>
        </p:txBody>
      </p:sp>
      <p:sp>
        <p:nvSpPr>
          <p:cNvPr id="4" name="Slide Number Placeholder 3"/>
          <p:cNvSpPr>
            <a:spLocks noGrp="1"/>
          </p:cNvSpPr>
          <p:nvPr>
            <p:ph type="sldNum" sz="quarter" idx="10"/>
          </p:nvPr>
        </p:nvSpPr>
        <p:spPr/>
        <p:txBody>
          <a:bodyPr/>
          <a:lstStyle/>
          <a:p>
            <a:fld id="{A76B9E8C-5070-4B5D-BBBF-484C5F2DD6BC}"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Taking CALL VERIFIED leads to the next level. </a:t>
            </a:r>
            <a:endParaRPr lang="en-US" dirty="0"/>
          </a:p>
        </p:txBody>
      </p:sp>
      <p:sp>
        <p:nvSpPr>
          <p:cNvPr id="4" name="Slide Number Placeholder 3"/>
          <p:cNvSpPr>
            <a:spLocks noGrp="1"/>
          </p:cNvSpPr>
          <p:nvPr>
            <p:ph type="sldNum" sz="quarter" idx="10"/>
          </p:nvPr>
        </p:nvSpPr>
        <p:spPr/>
        <p:txBody>
          <a:bodyPr/>
          <a:lstStyle/>
          <a:p>
            <a:fld id="{A76B9E8C-5070-4B5D-BBBF-484C5F2DD6BC}"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-Servicing our clients means maintaining an open line of communication for feedback and suggestions.  This is essential in our process of customizing our program to fit the needs of our client’s.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-With our processes to refine and filter each lead we deliver, we believe our clients will see great value and ROI from our custom-tailored programs.</a:t>
            </a:r>
          </a:p>
          <a:p>
            <a:endParaRPr lang="en-US" dirty="0"/>
          </a:p>
        </p:txBody>
      </p:sp>
      <p:sp>
        <p:nvSpPr>
          <p:cNvPr id="4" name="Slide Number Placeholder 3"/>
          <p:cNvSpPr>
            <a:spLocks noGrp="1"/>
          </p:cNvSpPr>
          <p:nvPr>
            <p:ph type="sldNum" sz="quarter" idx="10"/>
          </p:nvPr>
        </p:nvSpPr>
        <p:spPr/>
        <p:txBody>
          <a:bodyPr/>
          <a:lstStyle/>
          <a:p>
            <a:fld id="{A76B9E8C-5070-4B5D-BBBF-484C5F2DD6BC}"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B9E8C-5070-4B5D-BBBF-484C5F2DD6B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B9E8C-5070-4B5D-BBBF-484C5F2DD6BC}"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B9E8C-5070-4B5D-BBBF-484C5F2DD6BC}"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B9E8C-5070-4B5D-BBBF-484C5F2DD6BC}"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6B9E8C-5070-4B5D-BBBF-484C5F2DD6B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2D531B-C402-4438-9FFE-0439DAA9A3EB}"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70327-0099-430F-9719-D3DF07C890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D531B-C402-4438-9FFE-0439DAA9A3EB}"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70327-0099-430F-9719-D3DF07C890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D531B-C402-4438-9FFE-0439DAA9A3EB}"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70327-0099-430F-9719-D3DF07C890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D531B-C402-4438-9FFE-0439DAA9A3EB}"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70327-0099-430F-9719-D3DF07C890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D531B-C402-4438-9FFE-0439DAA9A3EB}"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70327-0099-430F-9719-D3DF07C890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2D531B-C402-4438-9FFE-0439DAA9A3EB}" type="datetimeFigureOut">
              <a:rPr lang="en-US" smtClean="0"/>
              <a:pPr/>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70327-0099-430F-9719-D3DF07C890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2D531B-C402-4438-9FFE-0439DAA9A3EB}" type="datetimeFigureOut">
              <a:rPr lang="en-US" smtClean="0"/>
              <a:pPr/>
              <a:t>3/19/2013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70327-0099-430F-9719-D3DF07C890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2D531B-C402-4438-9FFE-0439DAA9A3EB}" type="datetimeFigureOut">
              <a:rPr lang="en-US" smtClean="0"/>
              <a:pPr/>
              <a:t>3/19/2013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70327-0099-430F-9719-D3DF07C890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D531B-C402-4438-9FFE-0439DAA9A3EB}" type="datetimeFigureOut">
              <a:rPr lang="en-US" smtClean="0"/>
              <a:pPr/>
              <a:t>3/19/2013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70327-0099-430F-9719-D3DF07C890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D531B-C402-4438-9FFE-0439DAA9A3EB}" type="datetimeFigureOut">
              <a:rPr lang="en-US" smtClean="0"/>
              <a:pPr/>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70327-0099-430F-9719-D3DF07C890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D531B-C402-4438-9FFE-0439DAA9A3EB}" type="datetimeFigureOut">
              <a:rPr lang="en-US" smtClean="0"/>
              <a:pPr/>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70327-0099-430F-9719-D3DF07C890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D531B-C402-4438-9FFE-0439DAA9A3EB}" type="datetimeFigureOut">
              <a:rPr lang="en-US" smtClean="0"/>
              <a:pPr/>
              <a:t>3/19/2013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0327-0099-430F-9719-D3DF07C890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xecutive-leads.com/index.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xecutive-leads.com/index.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executive-leads.com/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executive-leads.com/index.html"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executive-leads.com/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executive-leads.com/index.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d_bg.jpg"/>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a:stretch/>
        </p:blipFill>
        <p:spPr>
          <a:xfrm>
            <a:off x="0" y="0"/>
            <a:ext cx="9144000" cy="6858000"/>
          </a:xfrm>
        </p:spPr>
      </p:pic>
      <p:pic>
        <p:nvPicPr>
          <p:cNvPr id="5" name="Picture 4" descr="exec_leads_03.png">
            <a:hlinkClick r:id="rId3"/>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14400" y="2590800"/>
            <a:ext cx="7086600" cy="1336508"/>
          </a:xfrm>
          <a:prstGeom prst="rect">
            <a:avLst/>
          </a:prstGeom>
        </p:spPr>
      </p:pic>
    </p:spTree>
    <p:extLst>
      <p:ext uri="{BB962C8B-B14F-4D97-AF65-F5344CB8AC3E}">
        <p14:creationId xmlns="" xmlns:p14="http://schemas.microsoft.com/office/powerpoint/2010/main" val="215068753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rmAutofit fontScale="90000"/>
          </a:bodyPr>
          <a:lstStyle/>
          <a:p>
            <a:pPr lvl="0">
              <a:lnSpc>
                <a:spcPct val="150000"/>
              </a:lnSpc>
            </a:pPr>
            <a:r>
              <a:rPr lang="en-US" dirty="0">
                <a:solidFill>
                  <a:srgbClr val="FFFFFF"/>
                </a:solidFill>
                <a:latin typeface="U.S. 101"/>
                <a:cs typeface="U.S. 101"/>
              </a:rPr>
              <a:t>Our Process </a:t>
            </a:r>
            <a:r>
              <a:rPr lang="en-US" sz="3200" dirty="0">
                <a:solidFill>
                  <a:srgbClr val="FFFFFF"/>
                </a:solidFill>
                <a:latin typeface="U.S. 101"/>
                <a:cs typeface="U.S. 101"/>
              </a:rPr>
              <a:t/>
            </a:r>
            <a:br>
              <a:rPr lang="en-US" sz="3200" dirty="0">
                <a:solidFill>
                  <a:srgbClr val="FFFFFF"/>
                </a:solidFill>
                <a:latin typeface="U.S. 101"/>
                <a:cs typeface="U.S. 101"/>
              </a:rPr>
            </a:br>
            <a:endParaRPr lang="en-US" sz="3200" dirty="0">
              <a:solidFill>
                <a:srgbClr val="FFFFFF"/>
              </a:solidFill>
              <a:latin typeface="U.S. 101"/>
              <a:cs typeface="U.S. 101"/>
            </a:endParaRPr>
          </a:p>
        </p:txBody>
      </p:sp>
      <p:sp>
        <p:nvSpPr>
          <p:cNvPr id="3" name="Content Placeholder 2"/>
          <p:cNvSpPr>
            <a:spLocks noGrp="1"/>
          </p:cNvSpPr>
          <p:nvPr>
            <p:ph idx="1"/>
          </p:nvPr>
        </p:nvSpPr>
        <p:spPr>
          <a:xfrm>
            <a:off x="381000" y="1905000"/>
            <a:ext cx="8229600" cy="2133600"/>
          </a:xfrm>
        </p:spPr>
        <p:txBody>
          <a:bodyPr>
            <a:normAutofit/>
          </a:bodyPr>
          <a:lstStyle/>
          <a:p>
            <a:pPr marL="0" indent="0">
              <a:buNone/>
            </a:pPr>
            <a:endParaRPr lang="en-US" sz="1800" dirty="0" smtClean="0">
              <a:solidFill>
                <a:srgbClr val="FFFFFF"/>
              </a:solidFill>
              <a:latin typeface="Abadi MT Condensed Light"/>
              <a:cs typeface="Abadi MT Condensed Light"/>
            </a:endParaRPr>
          </a:p>
          <a:p>
            <a:pPr marL="0" indent="0">
              <a:buNone/>
            </a:pPr>
            <a:endParaRPr lang="en-US" sz="1800" dirty="0">
              <a:solidFill>
                <a:srgbClr val="FFFFFF"/>
              </a:solidFill>
              <a:latin typeface="Abadi MT Condensed Light"/>
              <a:cs typeface="Abadi MT Condensed Light"/>
            </a:endParaRPr>
          </a:p>
          <a:p>
            <a:pPr marL="0" indent="0">
              <a:buNone/>
            </a:pPr>
            <a:endParaRPr lang="en-US" sz="1800" dirty="0" smtClean="0">
              <a:solidFill>
                <a:srgbClr val="FFFFFF"/>
              </a:solidFill>
              <a:latin typeface="Abadi MT Condensed Light"/>
              <a:cs typeface="Abadi MT Condensed Light"/>
            </a:endParaRPr>
          </a:p>
          <a:p>
            <a:pPr marL="514350" indent="-514350">
              <a:buFont typeface="+mj-lt"/>
              <a:buAutoNum type="arabicPeriod"/>
            </a:pPr>
            <a:r>
              <a:rPr lang="en-US" sz="2000" dirty="0" smtClean="0">
                <a:solidFill>
                  <a:srgbClr val="FFFFFF"/>
                </a:solidFill>
                <a:latin typeface="Abadi MT Condensed Light"/>
                <a:cs typeface="Abadi MT Condensed Light"/>
              </a:rPr>
              <a:t>Targeted marketing campaigns</a:t>
            </a:r>
          </a:p>
          <a:p>
            <a:pPr marL="514350" indent="-514350">
              <a:buFont typeface="+mj-lt"/>
              <a:buAutoNum type="arabicPeriod"/>
            </a:pPr>
            <a:r>
              <a:rPr lang="en-US" sz="2000" dirty="0">
                <a:solidFill>
                  <a:srgbClr val="FFFFFF"/>
                </a:solidFill>
                <a:latin typeface="Abadi MT Condensed Light"/>
                <a:cs typeface="Abadi MT Condensed Light"/>
              </a:rPr>
              <a:t>Online questionnaire</a:t>
            </a:r>
          </a:p>
          <a:p>
            <a:pPr marL="514350" indent="-514350">
              <a:buFont typeface="+mj-lt"/>
              <a:buAutoNum type="arabicPeriod"/>
            </a:pPr>
            <a:endParaRPr lang="en-US" sz="2000" dirty="0" smtClean="0">
              <a:solidFill>
                <a:srgbClr val="FFFFFF"/>
              </a:solidFill>
              <a:latin typeface="Abadi MT Condensed Light"/>
              <a:cs typeface="Abadi MT Condensed Light"/>
            </a:endParaRPr>
          </a:p>
        </p:txBody>
      </p:sp>
      <p:pic>
        <p:nvPicPr>
          <p:cNvPr id="7" name="Picture 6" descr="franchisee.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09800" y="1524000"/>
            <a:ext cx="4699000" cy="530197"/>
          </a:xfrm>
          <a:prstGeom prst="rect">
            <a:avLst/>
          </a:prstGeom>
        </p:spPr>
      </p:pic>
      <p:pic>
        <p:nvPicPr>
          <p:cNvPr id="8" name="Picture 7" descr="pic2.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76600" y="3060045"/>
            <a:ext cx="3759200" cy="3797955"/>
          </a:xfrm>
          <a:prstGeom prst="rect">
            <a:avLst/>
          </a:prstGeom>
        </p:spPr>
      </p:pic>
    </p:spTree>
    <p:extLst>
      <p:ext uri="{BB962C8B-B14F-4D97-AF65-F5344CB8AC3E}">
        <p14:creationId xmlns="" xmlns:p14="http://schemas.microsoft.com/office/powerpoint/2010/main" val="11649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8"/>
                                        </p:tgtEl>
                                        <p:attrNameLst>
                                          <p:attrName>ppt_w</p:attrName>
                                        </p:attrNameLst>
                                      </p:cBhvr>
                                      <p:tavLst>
                                        <p:tav tm="0">
                                          <p:val>
                                            <p:strVal val="ppt_w"/>
                                          </p:val>
                                        </p:tav>
                                        <p:tav tm="100000">
                                          <p:val>
                                            <p:fltVal val="0"/>
                                          </p:val>
                                        </p:tav>
                                      </p:tavLst>
                                    </p:anim>
                                    <p:anim calcmode="lin" valueType="num">
                                      <p:cBhvr>
                                        <p:cTn id="15" dur="1000"/>
                                        <p:tgtEl>
                                          <p:spTgt spid="8"/>
                                        </p:tgtEl>
                                        <p:attrNameLst>
                                          <p:attrName>ppt_h</p:attrName>
                                        </p:attrNameLst>
                                      </p:cBhvr>
                                      <p:tavLst>
                                        <p:tav tm="0">
                                          <p:val>
                                            <p:strVal val="ppt_h"/>
                                          </p:val>
                                        </p:tav>
                                        <p:tav tm="100000">
                                          <p:val>
                                            <p:fltVal val="0"/>
                                          </p:val>
                                        </p:tav>
                                      </p:tavLst>
                                    </p:anim>
                                    <p:anim calcmode="lin" valueType="num">
                                      <p:cBhvr>
                                        <p:cTn id="16" dur="1000"/>
                                        <p:tgtEl>
                                          <p:spTgt spid="8"/>
                                        </p:tgtEl>
                                        <p:attrNameLst>
                                          <p:attrName>style.rotation</p:attrName>
                                        </p:attrNameLst>
                                      </p:cBhvr>
                                      <p:tavLst>
                                        <p:tav tm="0">
                                          <p:val>
                                            <p:fltVal val="0"/>
                                          </p:val>
                                        </p:tav>
                                        <p:tav tm="100000">
                                          <p:val>
                                            <p:fltVal val="90"/>
                                          </p:val>
                                        </p:tav>
                                      </p:tavLst>
                                    </p:anim>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rmAutofit fontScale="90000"/>
          </a:bodyPr>
          <a:lstStyle/>
          <a:p>
            <a:pPr lvl="0">
              <a:lnSpc>
                <a:spcPct val="150000"/>
              </a:lnSpc>
            </a:pPr>
            <a:r>
              <a:rPr lang="en-US" dirty="0">
                <a:solidFill>
                  <a:srgbClr val="FFFFFF"/>
                </a:solidFill>
                <a:latin typeface="U.S. 101"/>
                <a:cs typeface="U.S. 101"/>
              </a:rPr>
              <a:t>Our Process </a:t>
            </a:r>
            <a:r>
              <a:rPr lang="en-US" sz="3200" dirty="0">
                <a:solidFill>
                  <a:srgbClr val="FFFFFF"/>
                </a:solidFill>
                <a:latin typeface="U.S. 101"/>
                <a:cs typeface="U.S. 101"/>
              </a:rPr>
              <a:t/>
            </a:r>
            <a:br>
              <a:rPr lang="en-US" sz="3200" dirty="0">
                <a:solidFill>
                  <a:srgbClr val="FFFFFF"/>
                </a:solidFill>
                <a:latin typeface="U.S. 101"/>
                <a:cs typeface="U.S. 101"/>
              </a:rPr>
            </a:br>
            <a:endParaRPr lang="en-US" sz="3200" dirty="0">
              <a:solidFill>
                <a:srgbClr val="FFFFFF"/>
              </a:solidFill>
              <a:latin typeface="U.S. 101"/>
              <a:cs typeface="U.S. 101"/>
            </a:endParaRPr>
          </a:p>
        </p:txBody>
      </p:sp>
      <p:sp>
        <p:nvSpPr>
          <p:cNvPr id="3" name="Content Placeholder 2"/>
          <p:cNvSpPr>
            <a:spLocks noGrp="1"/>
          </p:cNvSpPr>
          <p:nvPr>
            <p:ph idx="1"/>
          </p:nvPr>
        </p:nvSpPr>
        <p:spPr>
          <a:xfrm>
            <a:off x="381000" y="1905000"/>
            <a:ext cx="8229600" cy="2133600"/>
          </a:xfrm>
        </p:spPr>
        <p:txBody>
          <a:bodyPr>
            <a:normAutofit/>
          </a:bodyPr>
          <a:lstStyle/>
          <a:p>
            <a:pPr marL="0" indent="0">
              <a:buNone/>
            </a:pPr>
            <a:endParaRPr lang="en-US" sz="1800" dirty="0" smtClean="0">
              <a:solidFill>
                <a:srgbClr val="FFFFFF"/>
              </a:solidFill>
              <a:latin typeface="Abadi MT Condensed Light"/>
              <a:cs typeface="Abadi MT Condensed Light"/>
            </a:endParaRPr>
          </a:p>
          <a:p>
            <a:pPr marL="0" indent="0">
              <a:buNone/>
            </a:pPr>
            <a:endParaRPr lang="en-US" sz="1800" dirty="0">
              <a:solidFill>
                <a:srgbClr val="FFFFFF"/>
              </a:solidFill>
              <a:latin typeface="Abadi MT Condensed Light"/>
              <a:cs typeface="Abadi MT Condensed Light"/>
            </a:endParaRPr>
          </a:p>
          <a:p>
            <a:pPr marL="0" indent="0">
              <a:buNone/>
            </a:pPr>
            <a:endParaRPr lang="en-US" sz="1800" dirty="0" smtClean="0">
              <a:solidFill>
                <a:srgbClr val="FFFFFF"/>
              </a:solidFill>
              <a:latin typeface="Abadi MT Condensed Light"/>
              <a:cs typeface="Abadi MT Condensed Light"/>
            </a:endParaRPr>
          </a:p>
          <a:p>
            <a:pPr marL="514350" indent="-514350">
              <a:buFont typeface="+mj-lt"/>
              <a:buAutoNum type="arabicPeriod"/>
            </a:pPr>
            <a:r>
              <a:rPr lang="en-US" sz="2000" dirty="0" smtClean="0">
                <a:solidFill>
                  <a:srgbClr val="FFFFFF"/>
                </a:solidFill>
                <a:latin typeface="Abadi MT Condensed Light"/>
                <a:cs typeface="Abadi MT Condensed Light"/>
              </a:rPr>
              <a:t>Targeted marketing campaigns</a:t>
            </a:r>
          </a:p>
          <a:p>
            <a:pPr marL="514350" indent="-514350">
              <a:buFont typeface="+mj-lt"/>
              <a:buAutoNum type="arabicPeriod"/>
            </a:pPr>
            <a:r>
              <a:rPr lang="en-US" sz="2000" dirty="0">
                <a:solidFill>
                  <a:srgbClr val="FFFFFF"/>
                </a:solidFill>
                <a:latin typeface="Abadi MT Condensed Light"/>
                <a:cs typeface="Abadi MT Condensed Light"/>
              </a:rPr>
              <a:t>Online </a:t>
            </a:r>
            <a:r>
              <a:rPr lang="en-US" sz="2000" dirty="0" smtClean="0">
                <a:solidFill>
                  <a:srgbClr val="FFFFFF"/>
                </a:solidFill>
                <a:latin typeface="Abadi MT Condensed Light"/>
                <a:cs typeface="Abadi MT Condensed Light"/>
              </a:rPr>
              <a:t>questionnaire</a:t>
            </a:r>
          </a:p>
          <a:p>
            <a:pPr marL="514350" indent="-514350">
              <a:buFont typeface="+mj-lt"/>
              <a:buAutoNum type="arabicPeriod"/>
            </a:pPr>
            <a:r>
              <a:rPr lang="en-US" sz="2000" dirty="0">
                <a:solidFill>
                  <a:srgbClr val="FFFFFF"/>
                </a:solidFill>
                <a:latin typeface="Abadi MT Condensed Light"/>
                <a:cs typeface="Abadi MT Condensed Light"/>
              </a:rPr>
              <a:t>Call-Verification 2.0</a:t>
            </a:r>
          </a:p>
          <a:p>
            <a:pPr marL="514350" indent="-514350">
              <a:buFont typeface="+mj-lt"/>
              <a:buAutoNum type="arabicPeriod"/>
            </a:pPr>
            <a:endParaRPr lang="en-US" sz="2000" dirty="0" smtClean="0">
              <a:solidFill>
                <a:srgbClr val="FFFFFF"/>
              </a:solidFill>
              <a:latin typeface="Abadi MT Condensed Light"/>
              <a:cs typeface="Abadi MT Condensed Light"/>
            </a:endParaRPr>
          </a:p>
        </p:txBody>
      </p:sp>
      <p:pic>
        <p:nvPicPr>
          <p:cNvPr id="7" name="Picture 6" descr="franchisee.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09800" y="1524000"/>
            <a:ext cx="4699000" cy="530197"/>
          </a:xfrm>
          <a:prstGeom prst="rect">
            <a:avLst/>
          </a:prstGeom>
        </p:spPr>
      </p:pic>
      <p:pic>
        <p:nvPicPr>
          <p:cNvPr id="6" name="Picture 5" descr="pic3.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581400" y="2895600"/>
            <a:ext cx="3530600" cy="3612495"/>
          </a:xfrm>
          <a:prstGeom prst="rect">
            <a:avLst/>
          </a:prstGeom>
        </p:spPr>
      </p:pic>
    </p:spTree>
    <p:extLst>
      <p:ext uri="{BB962C8B-B14F-4D97-AF65-F5344CB8AC3E}">
        <p14:creationId xmlns="" xmlns:p14="http://schemas.microsoft.com/office/powerpoint/2010/main" val="336753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6"/>
                                        </p:tgtEl>
                                        <p:attrNameLst>
                                          <p:attrName>ppt_w</p:attrName>
                                        </p:attrNameLst>
                                      </p:cBhvr>
                                      <p:tavLst>
                                        <p:tav tm="0">
                                          <p:val>
                                            <p:strVal val="ppt_w"/>
                                          </p:val>
                                        </p:tav>
                                        <p:tav tm="100000">
                                          <p:val>
                                            <p:fltVal val="0"/>
                                          </p:val>
                                        </p:tav>
                                      </p:tavLst>
                                    </p:anim>
                                    <p:anim calcmode="lin" valueType="num">
                                      <p:cBhvr>
                                        <p:cTn id="15" dur="1000"/>
                                        <p:tgtEl>
                                          <p:spTgt spid="6"/>
                                        </p:tgtEl>
                                        <p:attrNameLst>
                                          <p:attrName>ppt_h</p:attrName>
                                        </p:attrNameLst>
                                      </p:cBhvr>
                                      <p:tavLst>
                                        <p:tav tm="0">
                                          <p:val>
                                            <p:strVal val="ppt_h"/>
                                          </p:val>
                                        </p:tav>
                                        <p:tav tm="100000">
                                          <p:val>
                                            <p:fltVal val="0"/>
                                          </p:val>
                                        </p:tav>
                                      </p:tavLst>
                                    </p:anim>
                                    <p:anim calcmode="lin" valueType="num">
                                      <p:cBhvr>
                                        <p:cTn id="16" dur="1000"/>
                                        <p:tgtEl>
                                          <p:spTgt spid="6"/>
                                        </p:tgtEl>
                                        <p:attrNameLst>
                                          <p:attrName>style.rotation</p:attrName>
                                        </p:attrNameLst>
                                      </p:cBhvr>
                                      <p:tavLst>
                                        <p:tav tm="0">
                                          <p:val>
                                            <p:fltVal val="0"/>
                                          </p:val>
                                        </p:tav>
                                        <p:tav tm="100000">
                                          <p:val>
                                            <p:fltVal val="90"/>
                                          </p:val>
                                        </p:tav>
                                      </p:tavLst>
                                    </p:anim>
                                    <p:animEffect transition="out" filter="fade">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rmAutofit fontScale="90000"/>
          </a:bodyPr>
          <a:lstStyle/>
          <a:p>
            <a:pPr lvl="0">
              <a:lnSpc>
                <a:spcPct val="150000"/>
              </a:lnSpc>
            </a:pPr>
            <a:r>
              <a:rPr lang="en-US" dirty="0">
                <a:solidFill>
                  <a:srgbClr val="FFFFFF"/>
                </a:solidFill>
                <a:latin typeface="U.S. 101"/>
                <a:cs typeface="U.S. 101"/>
              </a:rPr>
              <a:t>Our Process </a:t>
            </a:r>
            <a:r>
              <a:rPr lang="en-US" sz="3200" dirty="0">
                <a:solidFill>
                  <a:srgbClr val="FFFFFF"/>
                </a:solidFill>
                <a:latin typeface="U.S. 101"/>
                <a:cs typeface="U.S. 101"/>
              </a:rPr>
              <a:t/>
            </a:r>
            <a:br>
              <a:rPr lang="en-US" sz="3200" dirty="0">
                <a:solidFill>
                  <a:srgbClr val="FFFFFF"/>
                </a:solidFill>
                <a:latin typeface="U.S. 101"/>
                <a:cs typeface="U.S. 101"/>
              </a:rPr>
            </a:br>
            <a:endParaRPr lang="en-US" sz="3200" dirty="0">
              <a:solidFill>
                <a:srgbClr val="FFFFFF"/>
              </a:solidFill>
              <a:latin typeface="U.S. 101"/>
              <a:cs typeface="U.S. 101"/>
            </a:endParaRPr>
          </a:p>
        </p:txBody>
      </p:sp>
      <p:sp>
        <p:nvSpPr>
          <p:cNvPr id="3" name="Content Placeholder 2"/>
          <p:cNvSpPr>
            <a:spLocks noGrp="1"/>
          </p:cNvSpPr>
          <p:nvPr>
            <p:ph idx="1"/>
          </p:nvPr>
        </p:nvSpPr>
        <p:spPr>
          <a:xfrm>
            <a:off x="381000" y="1905000"/>
            <a:ext cx="8229600" cy="3505200"/>
          </a:xfrm>
        </p:spPr>
        <p:txBody>
          <a:bodyPr>
            <a:normAutofit/>
          </a:bodyPr>
          <a:lstStyle/>
          <a:p>
            <a:pPr marL="0" indent="0">
              <a:buNone/>
            </a:pPr>
            <a:endParaRPr lang="en-US" sz="1800" dirty="0" smtClean="0">
              <a:solidFill>
                <a:srgbClr val="FFFFFF"/>
              </a:solidFill>
              <a:latin typeface="Abadi MT Condensed Light"/>
              <a:cs typeface="Abadi MT Condensed Light"/>
            </a:endParaRPr>
          </a:p>
          <a:p>
            <a:pPr marL="0" indent="0">
              <a:buNone/>
            </a:pPr>
            <a:endParaRPr lang="en-US" sz="1800" dirty="0">
              <a:solidFill>
                <a:srgbClr val="FFFFFF"/>
              </a:solidFill>
              <a:latin typeface="Abadi MT Condensed Light"/>
              <a:cs typeface="Abadi MT Condensed Light"/>
            </a:endParaRPr>
          </a:p>
          <a:p>
            <a:pPr marL="0" indent="0">
              <a:buNone/>
            </a:pPr>
            <a:endParaRPr lang="en-US" sz="1800" dirty="0" smtClean="0">
              <a:solidFill>
                <a:srgbClr val="FFFFFF"/>
              </a:solidFill>
              <a:latin typeface="Abadi MT Condensed Light"/>
              <a:cs typeface="Abadi MT Condensed Light"/>
            </a:endParaRPr>
          </a:p>
          <a:p>
            <a:pPr marL="514350" indent="-514350">
              <a:buFont typeface="+mj-lt"/>
              <a:buAutoNum type="arabicPeriod"/>
            </a:pPr>
            <a:r>
              <a:rPr lang="en-US" sz="2000" dirty="0" smtClean="0">
                <a:solidFill>
                  <a:srgbClr val="FFFFFF"/>
                </a:solidFill>
                <a:latin typeface="Abadi MT Condensed Light"/>
                <a:cs typeface="Abadi MT Condensed Light"/>
              </a:rPr>
              <a:t>Targeted marketing campaigns</a:t>
            </a:r>
          </a:p>
          <a:p>
            <a:pPr marL="514350" indent="-514350">
              <a:buFont typeface="+mj-lt"/>
              <a:buAutoNum type="arabicPeriod"/>
            </a:pPr>
            <a:r>
              <a:rPr lang="en-US" sz="2000" dirty="0">
                <a:solidFill>
                  <a:srgbClr val="FFFFFF"/>
                </a:solidFill>
                <a:latin typeface="Abadi MT Condensed Light"/>
                <a:cs typeface="Abadi MT Condensed Light"/>
              </a:rPr>
              <a:t>Online </a:t>
            </a:r>
            <a:r>
              <a:rPr lang="en-US" sz="2000" dirty="0" smtClean="0">
                <a:solidFill>
                  <a:srgbClr val="FFFFFF"/>
                </a:solidFill>
                <a:latin typeface="Abadi MT Condensed Light"/>
                <a:cs typeface="Abadi MT Condensed Light"/>
              </a:rPr>
              <a:t>questionnaire</a:t>
            </a:r>
          </a:p>
          <a:p>
            <a:pPr marL="514350" indent="-514350">
              <a:buFont typeface="+mj-lt"/>
              <a:buAutoNum type="arabicPeriod"/>
            </a:pPr>
            <a:r>
              <a:rPr lang="en-US" sz="2000" dirty="0">
                <a:solidFill>
                  <a:srgbClr val="FFFFFF"/>
                </a:solidFill>
                <a:latin typeface="Abadi MT Condensed Light"/>
                <a:cs typeface="Abadi MT Condensed Light"/>
              </a:rPr>
              <a:t>Call-Verification </a:t>
            </a:r>
            <a:r>
              <a:rPr lang="en-US" sz="2000" dirty="0" smtClean="0">
                <a:solidFill>
                  <a:srgbClr val="FFFFFF"/>
                </a:solidFill>
                <a:latin typeface="Abadi MT Condensed Light"/>
                <a:cs typeface="Abadi MT Condensed Light"/>
              </a:rPr>
              <a:t>2.0</a:t>
            </a:r>
          </a:p>
          <a:p>
            <a:pPr marL="514350" indent="-514350">
              <a:buFont typeface="+mj-lt"/>
              <a:buAutoNum type="arabicPeriod"/>
            </a:pPr>
            <a:r>
              <a:rPr lang="en-US" sz="2000" dirty="0">
                <a:solidFill>
                  <a:srgbClr val="FFFFFF"/>
                </a:solidFill>
                <a:latin typeface="Abadi MT Condensed Light"/>
                <a:cs typeface="Abadi MT Condensed Light"/>
              </a:rPr>
              <a:t>Email confirmation</a:t>
            </a:r>
          </a:p>
          <a:p>
            <a:pPr marL="514350" indent="-514350">
              <a:buFont typeface="+mj-lt"/>
              <a:buAutoNum type="arabicPeriod"/>
            </a:pPr>
            <a:endParaRPr lang="en-US" sz="2000" dirty="0" smtClean="0">
              <a:solidFill>
                <a:srgbClr val="FFFFFF"/>
              </a:solidFill>
              <a:latin typeface="Abadi MT Condensed Light"/>
              <a:cs typeface="Abadi MT Condensed Light"/>
            </a:endParaRPr>
          </a:p>
          <a:p>
            <a:pPr marL="514350" indent="-514350">
              <a:buFont typeface="+mj-lt"/>
              <a:buAutoNum type="arabicPeriod"/>
            </a:pPr>
            <a:endParaRPr lang="en-US" sz="2000" dirty="0" smtClean="0">
              <a:solidFill>
                <a:srgbClr val="FFFFFF"/>
              </a:solidFill>
              <a:latin typeface="Abadi MT Condensed Light"/>
              <a:cs typeface="Abadi MT Condensed Light"/>
            </a:endParaRPr>
          </a:p>
          <a:p>
            <a:pPr marL="514350" indent="-514350">
              <a:buFont typeface="+mj-lt"/>
              <a:buAutoNum type="arabicPeriod"/>
            </a:pPr>
            <a:endParaRPr lang="en-US" sz="2000" dirty="0" smtClean="0">
              <a:solidFill>
                <a:srgbClr val="FFFFFF"/>
              </a:solidFill>
              <a:latin typeface="Abadi MT Condensed Light"/>
              <a:cs typeface="Abadi MT Condensed Light"/>
            </a:endParaRPr>
          </a:p>
        </p:txBody>
      </p:sp>
      <p:pic>
        <p:nvPicPr>
          <p:cNvPr id="7" name="Picture 6" descr="franchisee.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09800" y="1524000"/>
            <a:ext cx="4699000" cy="530197"/>
          </a:xfrm>
          <a:prstGeom prst="rect">
            <a:avLst/>
          </a:prstGeom>
        </p:spPr>
      </p:pic>
      <p:pic>
        <p:nvPicPr>
          <p:cNvPr id="8" name="Picture 7" descr="pic4.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886200" y="2971800"/>
            <a:ext cx="3505200" cy="3622642"/>
          </a:xfrm>
          <a:prstGeom prst="rect">
            <a:avLst/>
          </a:prstGeom>
        </p:spPr>
      </p:pic>
    </p:spTree>
    <p:extLst>
      <p:ext uri="{BB962C8B-B14F-4D97-AF65-F5344CB8AC3E}">
        <p14:creationId xmlns="" xmlns:p14="http://schemas.microsoft.com/office/powerpoint/2010/main" val="313054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8"/>
                                        </p:tgtEl>
                                        <p:attrNameLst>
                                          <p:attrName>ppt_w</p:attrName>
                                        </p:attrNameLst>
                                      </p:cBhvr>
                                      <p:tavLst>
                                        <p:tav tm="0">
                                          <p:val>
                                            <p:strVal val="ppt_w"/>
                                          </p:val>
                                        </p:tav>
                                        <p:tav tm="100000">
                                          <p:val>
                                            <p:fltVal val="0"/>
                                          </p:val>
                                        </p:tav>
                                      </p:tavLst>
                                    </p:anim>
                                    <p:anim calcmode="lin" valueType="num">
                                      <p:cBhvr>
                                        <p:cTn id="15" dur="1000"/>
                                        <p:tgtEl>
                                          <p:spTgt spid="8"/>
                                        </p:tgtEl>
                                        <p:attrNameLst>
                                          <p:attrName>ppt_h</p:attrName>
                                        </p:attrNameLst>
                                      </p:cBhvr>
                                      <p:tavLst>
                                        <p:tav tm="0">
                                          <p:val>
                                            <p:strVal val="ppt_h"/>
                                          </p:val>
                                        </p:tav>
                                        <p:tav tm="100000">
                                          <p:val>
                                            <p:fltVal val="0"/>
                                          </p:val>
                                        </p:tav>
                                      </p:tavLst>
                                    </p:anim>
                                    <p:anim calcmode="lin" valueType="num">
                                      <p:cBhvr>
                                        <p:cTn id="16" dur="1000"/>
                                        <p:tgtEl>
                                          <p:spTgt spid="8"/>
                                        </p:tgtEl>
                                        <p:attrNameLst>
                                          <p:attrName>style.rotation</p:attrName>
                                        </p:attrNameLst>
                                      </p:cBhvr>
                                      <p:tavLst>
                                        <p:tav tm="0">
                                          <p:val>
                                            <p:fltVal val="0"/>
                                          </p:val>
                                        </p:tav>
                                        <p:tav tm="100000">
                                          <p:val>
                                            <p:fltVal val="90"/>
                                          </p:val>
                                        </p:tav>
                                      </p:tavLst>
                                    </p:anim>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rmAutofit fontScale="90000"/>
          </a:bodyPr>
          <a:lstStyle/>
          <a:p>
            <a:pPr lvl="0">
              <a:lnSpc>
                <a:spcPct val="150000"/>
              </a:lnSpc>
            </a:pPr>
            <a:r>
              <a:rPr lang="en-US" dirty="0">
                <a:solidFill>
                  <a:srgbClr val="FFFFFF"/>
                </a:solidFill>
                <a:latin typeface="U.S. 101"/>
                <a:cs typeface="U.S. 101"/>
              </a:rPr>
              <a:t>Our Process </a:t>
            </a:r>
            <a:r>
              <a:rPr lang="en-US" sz="3200" dirty="0">
                <a:solidFill>
                  <a:srgbClr val="FFFFFF"/>
                </a:solidFill>
                <a:latin typeface="U.S. 101"/>
                <a:cs typeface="U.S. 101"/>
              </a:rPr>
              <a:t/>
            </a:r>
            <a:br>
              <a:rPr lang="en-US" sz="3200" dirty="0">
                <a:solidFill>
                  <a:srgbClr val="FFFFFF"/>
                </a:solidFill>
                <a:latin typeface="U.S. 101"/>
                <a:cs typeface="U.S. 101"/>
              </a:rPr>
            </a:br>
            <a:endParaRPr lang="en-US" sz="3200" dirty="0">
              <a:solidFill>
                <a:srgbClr val="FFFFFF"/>
              </a:solidFill>
              <a:latin typeface="U.S. 101"/>
              <a:cs typeface="U.S. 101"/>
            </a:endParaRPr>
          </a:p>
        </p:txBody>
      </p:sp>
      <p:sp>
        <p:nvSpPr>
          <p:cNvPr id="3" name="Content Placeholder 2"/>
          <p:cNvSpPr>
            <a:spLocks noGrp="1"/>
          </p:cNvSpPr>
          <p:nvPr>
            <p:ph idx="1"/>
          </p:nvPr>
        </p:nvSpPr>
        <p:spPr>
          <a:xfrm>
            <a:off x="381000" y="1905000"/>
            <a:ext cx="8229600" cy="3505200"/>
          </a:xfrm>
        </p:spPr>
        <p:txBody>
          <a:bodyPr>
            <a:normAutofit/>
          </a:bodyPr>
          <a:lstStyle/>
          <a:p>
            <a:pPr marL="0" indent="0">
              <a:buNone/>
            </a:pPr>
            <a:endParaRPr lang="en-US" sz="1800" dirty="0" smtClean="0">
              <a:solidFill>
                <a:srgbClr val="FFFFFF"/>
              </a:solidFill>
              <a:latin typeface="Abadi MT Condensed Light"/>
              <a:cs typeface="Abadi MT Condensed Light"/>
            </a:endParaRPr>
          </a:p>
          <a:p>
            <a:pPr marL="0" indent="0">
              <a:buNone/>
            </a:pPr>
            <a:endParaRPr lang="en-US" sz="1800" dirty="0">
              <a:solidFill>
                <a:srgbClr val="FFFFFF"/>
              </a:solidFill>
              <a:latin typeface="Abadi MT Condensed Light"/>
              <a:cs typeface="Abadi MT Condensed Light"/>
            </a:endParaRPr>
          </a:p>
          <a:p>
            <a:pPr marL="0" indent="0">
              <a:buNone/>
            </a:pPr>
            <a:endParaRPr lang="en-US" sz="1800" dirty="0" smtClean="0">
              <a:solidFill>
                <a:srgbClr val="FFFFFF"/>
              </a:solidFill>
              <a:latin typeface="Abadi MT Condensed Light"/>
              <a:cs typeface="Abadi MT Condensed Light"/>
            </a:endParaRPr>
          </a:p>
          <a:p>
            <a:pPr marL="514350" indent="-514350">
              <a:buFont typeface="+mj-lt"/>
              <a:buAutoNum type="arabicPeriod"/>
            </a:pPr>
            <a:r>
              <a:rPr lang="en-US" sz="2000" dirty="0" smtClean="0">
                <a:solidFill>
                  <a:srgbClr val="FFFFFF"/>
                </a:solidFill>
                <a:latin typeface="Abadi MT Condensed Light"/>
                <a:cs typeface="Abadi MT Condensed Light"/>
              </a:rPr>
              <a:t>Targeted marketing campaigns</a:t>
            </a:r>
          </a:p>
          <a:p>
            <a:pPr marL="514350" indent="-514350">
              <a:buFont typeface="+mj-lt"/>
              <a:buAutoNum type="arabicPeriod"/>
            </a:pPr>
            <a:r>
              <a:rPr lang="en-US" sz="2000" dirty="0">
                <a:solidFill>
                  <a:srgbClr val="FFFFFF"/>
                </a:solidFill>
                <a:latin typeface="Abadi MT Condensed Light"/>
                <a:cs typeface="Abadi MT Condensed Light"/>
              </a:rPr>
              <a:t>Online </a:t>
            </a:r>
            <a:r>
              <a:rPr lang="en-US" sz="2000" dirty="0" smtClean="0">
                <a:solidFill>
                  <a:srgbClr val="FFFFFF"/>
                </a:solidFill>
                <a:latin typeface="Abadi MT Condensed Light"/>
                <a:cs typeface="Abadi MT Condensed Light"/>
              </a:rPr>
              <a:t>questionnaire</a:t>
            </a:r>
          </a:p>
          <a:p>
            <a:pPr marL="514350" indent="-514350">
              <a:buFont typeface="+mj-lt"/>
              <a:buAutoNum type="arabicPeriod"/>
            </a:pPr>
            <a:r>
              <a:rPr lang="en-US" sz="2000" dirty="0">
                <a:solidFill>
                  <a:srgbClr val="FFFFFF"/>
                </a:solidFill>
                <a:latin typeface="Abadi MT Condensed Light"/>
                <a:cs typeface="Abadi MT Condensed Light"/>
              </a:rPr>
              <a:t>Call-Verification </a:t>
            </a:r>
            <a:r>
              <a:rPr lang="en-US" sz="2000" dirty="0" smtClean="0">
                <a:solidFill>
                  <a:srgbClr val="FFFFFF"/>
                </a:solidFill>
                <a:latin typeface="Abadi MT Condensed Light"/>
                <a:cs typeface="Abadi MT Condensed Light"/>
              </a:rPr>
              <a:t>2.0</a:t>
            </a:r>
          </a:p>
          <a:p>
            <a:pPr marL="514350" indent="-514350">
              <a:buFont typeface="+mj-lt"/>
              <a:buAutoNum type="arabicPeriod"/>
            </a:pPr>
            <a:r>
              <a:rPr lang="en-US" sz="2000" dirty="0">
                <a:solidFill>
                  <a:srgbClr val="FFFFFF"/>
                </a:solidFill>
                <a:latin typeface="Abadi MT Condensed Light"/>
                <a:cs typeface="Abadi MT Condensed Light"/>
              </a:rPr>
              <a:t>Email </a:t>
            </a:r>
            <a:r>
              <a:rPr lang="en-US" sz="2000" dirty="0" smtClean="0">
                <a:solidFill>
                  <a:srgbClr val="FFFFFF"/>
                </a:solidFill>
                <a:latin typeface="Abadi MT Condensed Light"/>
                <a:cs typeface="Abadi MT Condensed Light"/>
              </a:rPr>
              <a:t>confirmation</a:t>
            </a:r>
          </a:p>
          <a:p>
            <a:pPr marL="514350" indent="-514350">
              <a:buFont typeface="+mj-lt"/>
              <a:buAutoNum type="arabicPeriod"/>
            </a:pPr>
            <a:r>
              <a:rPr lang="en-US" sz="2000" dirty="0">
                <a:solidFill>
                  <a:srgbClr val="FFFFFF"/>
                </a:solidFill>
                <a:latin typeface="Abadi MT Condensed Light"/>
                <a:cs typeface="Abadi MT Condensed Light"/>
              </a:rPr>
              <a:t>Lead delivery</a:t>
            </a:r>
          </a:p>
          <a:p>
            <a:pPr marL="514350" indent="-514350">
              <a:buFont typeface="+mj-lt"/>
              <a:buAutoNum type="arabicPeriod"/>
            </a:pPr>
            <a:endParaRPr lang="en-US" sz="2000" dirty="0">
              <a:solidFill>
                <a:srgbClr val="FFFFFF"/>
              </a:solidFill>
              <a:latin typeface="Abadi MT Condensed Light"/>
              <a:cs typeface="Abadi MT Condensed Light"/>
            </a:endParaRPr>
          </a:p>
          <a:p>
            <a:pPr marL="514350" indent="-514350">
              <a:buFont typeface="+mj-lt"/>
              <a:buAutoNum type="arabicPeriod"/>
            </a:pPr>
            <a:endParaRPr lang="en-US" sz="2000" dirty="0" smtClean="0">
              <a:solidFill>
                <a:srgbClr val="FFFFFF"/>
              </a:solidFill>
              <a:latin typeface="Abadi MT Condensed Light"/>
              <a:cs typeface="Abadi MT Condensed Light"/>
            </a:endParaRPr>
          </a:p>
          <a:p>
            <a:pPr marL="514350" indent="-514350">
              <a:buFont typeface="+mj-lt"/>
              <a:buAutoNum type="arabicPeriod"/>
            </a:pPr>
            <a:endParaRPr lang="en-US" sz="2000" dirty="0" smtClean="0">
              <a:solidFill>
                <a:srgbClr val="FFFFFF"/>
              </a:solidFill>
              <a:latin typeface="Abadi MT Condensed Light"/>
              <a:cs typeface="Abadi MT Condensed Light"/>
            </a:endParaRPr>
          </a:p>
          <a:p>
            <a:pPr marL="514350" indent="-514350">
              <a:buFont typeface="+mj-lt"/>
              <a:buAutoNum type="arabicPeriod"/>
            </a:pPr>
            <a:endParaRPr lang="en-US" sz="2000" dirty="0" smtClean="0">
              <a:solidFill>
                <a:srgbClr val="FFFFFF"/>
              </a:solidFill>
              <a:latin typeface="Abadi MT Condensed Light"/>
              <a:cs typeface="Abadi MT Condensed Light"/>
            </a:endParaRPr>
          </a:p>
        </p:txBody>
      </p:sp>
      <p:pic>
        <p:nvPicPr>
          <p:cNvPr id="7" name="Picture 6" descr="franchisee.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09800" y="1524000"/>
            <a:ext cx="4699000" cy="530197"/>
          </a:xfrm>
          <a:prstGeom prst="rect">
            <a:avLst/>
          </a:prstGeom>
        </p:spPr>
      </p:pic>
      <p:pic>
        <p:nvPicPr>
          <p:cNvPr id="6" name="Picture 5" descr="pic5.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886200" y="2971800"/>
            <a:ext cx="3276600" cy="3453942"/>
          </a:xfrm>
          <a:prstGeom prst="rect">
            <a:avLst/>
          </a:prstGeom>
        </p:spPr>
      </p:pic>
    </p:spTree>
    <p:extLst>
      <p:ext uri="{BB962C8B-B14F-4D97-AF65-F5344CB8AC3E}">
        <p14:creationId xmlns="" xmlns:p14="http://schemas.microsoft.com/office/powerpoint/2010/main" val="393855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6"/>
                                        </p:tgtEl>
                                        <p:attrNameLst>
                                          <p:attrName>ppt_w</p:attrName>
                                        </p:attrNameLst>
                                      </p:cBhvr>
                                      <p:tavLst>
                                        <p:tav tm="0">
                                          <p:val>
                                            <p:strVal val="ppt_w"/>
                                          </p:val>
                                        </p:tav>
                                        <p:tav tm="100000">
                                          <p:val>
                                            <p:fltVal val="0"/>
                                          </p:val>
                                        </p:tav>
                                      </p:tavLst>
                                    </p:anim>
                                    <p:anim calcmode="lin" valueType="num">
                                      <p:cBhvr>
                                        <p:cTn id="15" dur="1000"/>
                                        <p:tgtEl>
                                          <p:spTgt spid="6"/>
                                        </p:tgtEl>
                                        <p:attrNameLst>
                                          <p:attrName>ppt_h</p:attrName>
                                        </p:attrNameLst>
                                      </p:cBhvr>
                                      <p:tavLst>
                                        <p:tav tm="0">
                                          <p:val>
                                            <p:strVal val="ppt_h"/>
                                          </p:val>
                                        </p:tav>
                                        <p:tav tm="100000">
                                          <p:val>
                                            <p:fltVal val="0"/>
                                          </p:val>
                                        </p:tav>
                                      </p:tavLst>
                                    </p:anim>
                                    <p:anim calcmode="lin" valueType="num">
                                      <p:cBhvr>
                                        <p:cTn id="16" dur="1000"/>
                                        <p:tgtEl>
                                          <p:spTgt spid="6"/>
                                        </p:tgtEl>
                                        <p:attrNameLst>
                                          <p:attrName>style.rotation</p:attrName>
                                        </p:attrNameLst>
                                      </p:cBhvr>
                                      <p:tavLst>
                                        <p:tav tm="0">
                                          <p:val>
                                            <p:fltVal val="0"/>
                                          </p:val>
                                        </p:tav>
                                        <p:tav tm="100000">
                                          <p:val>
                                            <p:fltVal val="90"/>
                                          </p:val>
                                        </p:tav>
                                      </p:tavLst>
                                    </p:anim>
                                    <p:animEffect transition="out" filter="fade">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pPr lvl="1" algn="ctr" rtl="0">
              <a:spcBef>
                <a:spcPct val="0"/>
              </a:spcBef>
            </a:pPr>
            <a:r>
              <a:rPr lang="en-US" sz="4400" dirty="0">
                <a:solidFill>
                  <a:srgbClr val="FFFFFF"/>
                </a:solidFill>
                <a:latin typeface="U.S. 101"/>
                <a:cs typeface="U.S. 101"/>
              </a:rPr>
              <a:t>Targeted marketing campaigns</a:t>
            </a:r>
            <a:r>
              <a:rPr lang="en-US" dirty="0">
                <a:solidFill>
                  <a:srgbClr val="FFFFFF"/>
                </a:solidFill>
                <a:latin typeface="U.S. 101"/>
                <a:cs typeface="U.S. 101"/>
              </a:rPr>
              <a:t/>
            </a:r>
            <a:br>
              <a:rPr lang="en-US" dirty="0">
                <a:solidFill>
                  <a:srgbClr val="FFFFFF"/>
                </a:solidFill>
                <a:latin typeface="U.S. 101"/>
                <a:cs typeface="U.S. 101"/>
              </a:rPr>
            </a:br>
            <a:endParaRPr lang="en-US" dirty="0">
              <a:solidFill>
                <a:srgbClr val="FFFFFF"/>
              </a:solidFill>
              <a:latin typeface="U.S. 101"/>
              <a:cs typeface="U.S. 101"/>
            </a:endParaRPr>
          </a:p>
        </p:txBody>
      </p:sp>
      <p:sp>
        <p:nvSpPr>
          <p:cNvPr id="3" name="Content Placeholder 2"/>
          <p:cNvSpPr>
            <a:spLocks noGrp="1"/>
          </p:cNvSpPr>
          <p:nvPr>
            <p:ph idx="1"/>
          </p:nvPr>
        </p:nvSpPr>
        <p:spPr>
          <a:xfrm>
            <a:off x="457200" y="2332037"/>
            <a:ext cx="8229600" cy="4525963"/>
          </a:xfrm>
        </p:spPr>
        <p:txBody>
          <a:bodyPr/>
          <a:lstStyle/>
          <a:p>
            <a:pPr lvl="2"/>
            <a:r>
              <a:rPr lang="en-US" dirty="0">
                <a:solidFill>
                  <a:schemeClr val="bg1"/>
                </a:solidFill>
                <a:latin typeface="Abadi MT Condensed Light"/>
                <a:cs typeface="Abadi MT Condensed Light"/>
              </a:rPr>
              <a:t>Referrals from partnerships with corporate recruiters</a:t>
            </a:r>
          </a:p>
          <a:p>
            <a:pPr lvl="2"/>
            <a:r>
              <a:rPr lang="en-US" dirty="0">
                <a:solidFill>
                  <a:schemeClr val="bg1"/>
                </a:solidFill>
                <a:latin typeface="Abadi MT Condensed Light"/>
                <a:cs typeface="Abadi MT Condensed Light"/>
              </a:rPr>
              <a:t>Email marketing campaigns</a:t>
            </a:r>
          </a:p>
          <a:p>
            <a:pPr lvl="2"/>
            <a:r>
              <a:rPr lang="en-US" dirty="0">
                <a:solidFill>
                  <a:schemeClr val="bg1"/>
                </a:solidFill>
                <a:latin typeface="Abadi MT Condensed Light"/>
                <a:cs typeface="Abadi MT Condensed Light"/>
              </a:rPr>
              <a:t>Banner advertising</a:t>
            </a:r>
          </a:p>
          <a:p>
            <a:pPr lvl="3"/>
            <a:r>
              <a:rPr lang="en-US" dirty="0">
                <a:solidFill>
                  <a:schemeClr val="bg1"/>
                </a:solidFill>
                <a:latin typeface="Abadi MT Condensed Light"/>
                <a:cs typeface="Abadi MT Condensed Light"/>
              </a:rPr>
              <a:t>Job boards</a:t>
            </a:r>
          </a:p>
          <a:p>
            <a:pPr lvl="3"/>
            <a:r>
              <a:rPr lang="en-US" dirty="0">
                <a:solidFill>
                  <a:schemeClr val="bg1"/>
                </a:solidFill>
                <a:latin typeface="Abadi MT Condensed Light"/>
                <a:cs typeface="Abadi MT Condensed Light"/>
              </a:rPr>
              <a:t>Entrepreneurial sites</a:t>
            </a:r>
          </a:p>
          <a:p>
            <a:pPr lvl="3"/>
            <a:r>
              <a:rPr lang="en-US" dirty="0">
                <a:solidFill>
                  <a:schemeClr val="bg1"/>
                </a:solidFill>
                <a:latin typeface="Abadi MT Condensed Light"/>
                <a:cs typeface="Abadi MT Condensed Light"/>
              </a:rPr>
              <a:t>Career Counseling sites</a:t>
            </a:r>
          </a:p>
          <a:p>
            <a:endParaRPr lang="en-US" dirty="0">
              <a:solidFill>
                <a:schemeClr val="bg1"/>
              </a:solidFill>
              <a:latin typeface="Abadi MT Condensed Light"/>
              <a:cs typeface="Abadi MT Condensed Light"/>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lvl="1" algn="ctr" rtl="0">
              <a:spcBef>
                <a:spcPct val="0"/>
              </a:spcBef>
            </a:pPr>
            <a:r>
              <a:rPr lang="en-US" sz="4400" dirty="0">
                <a:solidFill>
                  <a:srgbClr val="FFFFFF"/>
                </a:solidFill>
                <a:latin typeface="U.S. 101"/>
                <a:cs typeface="U.S. 101"/>
              </a:rPr>
              <a:t>Candidate submits </a:t>
            </a:r>
            <a:r>
              <a:rPr lang="en-US" sz="4400" dirty="0" smtClean="0">
                <a:solidFill>
                  <a:srgbClr val="FFFFFF"/>
                </a:solidFill>
                <a:latin typeface="U.S. 101"/>
                <a:cs typeface="U.S. 101"/>
              </a:rPr>
              <a:t/>
            </a:r>
            <a:br>
              <a:rPr lang="en-US" sz="4400" dirty="0" smtClean="0">
                <a:solidFill>
                  <a:srgbClr val="FFFFFF"/>
                </a:solidFill>
                <a:latin typeface="U.S. 101"/>
                <a:cs typeface="U.S. 101"/>
              </a:rPr>
            </a:br>
            <a:r>
              <a:rPr lang="en-US" sz="4400" dirty="0" smtClean="0">
                <a:solidFill>
                  <a:srgbClr val="FFFFFF"/>
                </a:solidFill>
                <a:latin typeface="U.S. 101"/>
                <a:cs typeface="U.S. 101"/>
              </a:rPr>
              <a:t>an </a:t>
            </a:r>
            <a:r>
              <a:rPr lang="en-US" sz="4400" dirty="0">
                <a:solidFill>
                  <a:srgbClr val="FFFFFF"/>
                </a:solidFill>
                <a:latin typeface="U.S. 101"/>
                <a:cs typeface="U.S. 101"/>
              </a:rPr>
              <a:t>online questionnaire</a:t>
            </a:r>
            <a:r>
              <a:rPr lang="en-US" dirty="0">
                <a:solidFill>
                  <a:srgbClr val="FFFFFF"/>
                </a:solidFill>
                <a:latin typeface="U.S. 101"/>
                <a:cs typeface="U.S. 101"/>
              </a:rPr>
              <a:t/>
            </a:r>
            <a:br>
              <a:rPr lang="en-US" dirty="0">
                <a:solidFill>
                  <a:srgbClr val="FFFFFF"/>
                </a:solidFill>
                <a:latin typeface="U.S. 101"/>
                <a:cs typeface="U.S. 101"/>
              </a:rPr>
            </a:br>
            <a:endParaRPr lang="en-US" dirty="0">
              <a:solidFill>
                <a:srgbClr val="FFFFFF"/>
              </a:solidFill>
              <a:latin typeface="U.S. 101"/>
              <a:cs typeface="U.S. 101"/>
            </a:endParaRPr>
          </a:p>
        </p:txBody>
      </p:sp>
      <p:sp>
        <p:nvSpPr>
          <p:cNvPr id="3" name="Content Placeholder 2"/>
          <p:cNvSpPr>
            <a:spLocks noGrp="1"/>
          </p:cNvSpPr>
          <p:nvPr>
            <p:ph idx="1"/>
          </p:nvPr>
        </p:nvSpPr>
        <p:spPr>
          <a:xfrm>
            <a:off x="1219200" y="2667000"/>
            <a:ext cx="8229600" cy="4525963"/>
          </a:xfrm>
        </p:spPr>
        <p:txBody>
          <a:bodyPr/>
          <a:lstStyle/>
          <a:p>
            <a:pPr lvl="2"/>
            <a:r>
              <a:rPr lang="en-US" dirty="0">
                <a:solidFill>
                  <a:srgbClr val="FFFFFF"/>
                </a:solidFill>
                <a:latin typeface="Abadi MT Condensed Light"/>
                <a:cs typeface="Abadi MT Condensed Light"/>
              </a:rPr>
              <a:t>Contact info</a:t>
            </a:r>
          </a:p>
          <a:p>
            <a:pPr lvl="2"/>
            <a:r>
              <a:rPr lang="en-US" dirty="0">
                <a:solidFill>
                  <a:srgbClr val="FFFFFF"/>
                </a:solidFill>
                <a:latin typeface="Abadi MT Condensed Light"/>
                <a:cs typeface="Abadi MT Condensed Light"/>
              </a:rPr>
              <a:t>Geo-targets</a:t>
            </a:r>
          </a:p>
          <a:p>
            <a:pPr lvl="2"/>
            <a:r>
              <a:rPr lang="en-US" dirty="0">
                <a:solidFill>
                  <a:srgbClr val="FFFFFF"/>
                </a:solidFill>
                <a:latin typeface="Abadi MT Condensed Light"/>
                <a:cs typeface="Abadi MT Condensed Light"/>
              </a:rPr>
              <a:t>Financials</a:t>
            </a:r>
          </a:p>
          <a:p>
            <a:pPr lvl="2"/>
            <a:r>
              <a:rPr lang="en-US" dirty="0">
                <a:solidFill>
                  <a:srgbClr val="FFFFFF"/>
                </a:solidFill>
                <a:latin typeface="Abadi MT Condensed Light"/>
                <a:cs typeface="Abadi MT Condensed Light"/>
              </a:rPr>
              <a:t>Industries of interest</a:t>
            </a:r>
          </a:p>
          <a:p>
            <a:endParaRPr lang="en-US" dirty="0">
              <a:solidFill>
                <a:srgbClr val="FFFFFF"/>
              </a:solidFill>
              <a:latin typeface="Abadi MT Condensed Light"/>
              <a:cs typeface="Abadi MT Condense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4400" dirty="0" smtClean="0">
                <a:solidFill>
                  <a:srgbClr val="FFFFFF"/>
                </a:solidFill>
                <a:latin typeface="U.S. 101"/>
                <a:cs typeface="U.S. 101"/>
              </a:rPr>
              <a:t>Call-Verification</a:t>
            </a:r>
            <a:endParaRPr lang="en-US" sz="4400" dirty="0">
              <a:solidFill>
                <a:srgbClr val="FFFFFF"/>
              </a:solidFill>
              <a:latin typeface="U.S. 101"/>
              <a:cs typeface="U.S. 101"/>
            </a:endParaRPr>
          </a:p>
        </p:txBody>
      </p:sp>
      <p:sp>
        <p:nvSpPr>
          <p:cNvPr id="3" name="Content Placeholder 2"/>
          <p:cNvSpPr>
            <a:spLocks noGrp="1"/>
          </p:cNvSpPr>
          <p:nvPr>
            <p:ph idx="1"/>
          </p:nvPr>
        </p:nvSpPr>
        <p:spPr>
          <a:xfrm>
            <a:off x="152400" y="1600200"/>
            <a:ext cx="8229600" cy="4525963"/>
          </a:xfrm>
        </p:spPr>
        <p:txBody>
          <a:bodyPr/>
          <a:lstStyle/>
          <a:p>
            <a:pPr lvl="2">
              <a:lnSpc>
                <a:spcPct val="120000"/>
              </a:lnSpc>
            </a:pPr>
            <a:r>
              <a:rPr lang="en-US" dirty="0">
                <a:solidFill>
                  <a:srgbClr val="FFFFFF"/>
                </a:solidFill>
                <a:latin typeface="Abadi MT Condensed Light"/>
                <a:cs typeface="Abadi MT Condensed Light"/>
              </a:rPr>
              <a:t>Our coordinators assess each candidate’s qualification and interest level while reviewing industries of interest, financials, and geo-targets.  We then introduce the franchise brand(s) if all three criteria match to the filters provided.  </a:t>
            </a:r>
            <a:endParaRPr lang="en-US" dirty="0" smtClean="0">
              <a:solidFill>
                <a:srgbClr val="FFFFFF"/>
              </a:solidFill>
              <a:latin typeface="Abadi MT Condensed Light"/>
              <a:cs typeface="Abadi MT Condensed Light"/>
            </a:endParaRPr>
          </a:p>
          <a:p>
            <a:pPr lvl="2">
              <a:lnSpc>
                <a:spcPct val="120000"/>
              </a:lnSpc>
            </a:pPr>
            <a:endParaRPr lang="en-US" dirty="0">
              <a:solidFill>
                <a:srgbClr val="FFFFFF"/>
              </a:solidFill>
              <a:latin typeface="Abadi MT Condensed Light"/>
              <a:cs typeface="Abadi MT Condensed Light"/>
            </a:endParaRPr>
          </a:p>
          <a:p>
            <a:pPr lvl="2">
              <a:lnSpc>
                <a:spcPct val="120000"/>
              </a:lnSpc>
            </a:pPr>
            <a:r>
              <a:rPr lang="en-US" dirty="0">
                <a:solidFill>
                  <a:srgbClr val="FFFFFF"/>
                </a:solidFill>
                <a:latin typeface="Abadi MT Condensed Light"/>
                <a:cs typeface="Abadi MT Condensed Light"/>
              </a:rPr>
              <a:t>Introduction of franchise brand entails a quick pitch highlighting the business model while hitting on key points on what makes the brand unique.  </a:t>
            </a:r>
          </a:p>
          <a:p>
            <a:pPr>
              <a:lnSpc>
                <a:spcPct val="120000"/>
              </a:lnSpc>
            </a:pPr>
            <a:endParaRPr lang="en-US" dirty="0">
              <a:solidFill>
                <a:srgbClr val="FFFFFF"/>
              </a:solidFill>
              <a:latin typeface="Abadi MT Condensed Light"/>
              <a:cs typeface="Abadi MT Condense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dirty="0">
                <a:solidFill>
                  <a:srgbClr val="FFFFFF"/>
                </a:solidFill>
                <a:latin typeface="U.S. 101"/>
                <a:cs typeface="U.S. 101"/>
              </a:rPr>
              <a:t>Confirmation email </a:t>
            </a:r>
          </a:p>
        </p:txBody>
      </p:sp>
      <p:sp>
        <p:nvSpPr>
          <p:cNvPr id="3" name="Content Placeholder 2"/>
          <p:cNvSpPr>
            <a:spLocks noGrp="1"/>
          </p:cNvSpPr>
          <p:nvPr>
            <p:ph idx="1"/>
          </p:nvPr>
        </p:nvSpPr>
        <p:spPr>
          <a:xfrm>
            <a:off x="1257300" y="2332037"/>
            <a:ext cx="6781800" cy="4525963"/>
          </a:xfrm>
        </p:spPr>
        <p:txBody>
          <a:bodyPr/>
          <a:lstStyle/>
          <a:p>
            <a:pPr marL="0" lvl="1" indent="0">
              <a:buNone/>
            </a:pPr>
            <a:r>
              <a:rPr lang="en-US" dirty="0" smtClean="0">
                <a:solidFill>
                  <a:srgbClr val="FFFFFF"/>
                </a:solidFill>
                <a:latin typeface="Abadi MT Condensed Light"/>
                <a:cs typeface="Abadi MT Condensed Light"/>
              </a:rPr>
              <a:t>Confirmation </a:t>
            </a:r>
            <a:r>
              <a:rPr lang="en-US" dirty="0">
                <a:solidFill>
                  <a:srgbClr val="FFFFFF"/>
                </a:solidFill>
                <a:latin typeface="Abadi MT Condensed Light"/>
                <a:cs typeface="Abadi MT Condensed Light"/>
              </a:rPr>
              <a:t>email is sent to candidate thanking them for their time. Also included is a summary of the phone conversation to remind the candidate of the franchise(s) that will be in contact. </a:t>
            </a:r>
          </a:p>
          <a:p>
            <a:endParaRPr lang="en-US" dirty="0">
              <a:solidFill>
                <a:srgbClr val="FFFFFF"/>
              </a:solidFill>
              <a:latin typeface="Abadi MT Condensed Light"/>
              <a:cs typeface="Abadi MT Condense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solidFill>
                  <a:srgbClr val="FFFFFF"/>
                </a:solidFill>
                <a:latin typeface="U.S. 101"/>
                <a:cs typeface="U.S. 101"/>
              </a:rPr>
              <a:t>Lead Delivery</a:t>
            </a:r>
            <a:endParaRPr lang="en-US" dirty="0">
              <a:solidFill>
                <a:srgbClr val="FFFFFF"/>
              </a:solidFill>
              <a:latin typeface="U.S. 101"/>
              <a:cs typeface="U.S. 101"/>
            </a:endParaRPr>
          </a:p>
        </p:txBody>
      </p:sp>
      <p:sp>
        <p:nvSpPr>
          <p:cNvPr id="3" name="Content Placeholder 2"/>
          <p:cNvSpPr>
            <a:spLocks noGrp="1"/>
          </p:cNvSpPr>
          <p:nvPr>
            <p:ph idx="1"/>
          </p:nvPr>
        </p:nvSpPr>
        <p:spPr>
          <a:xfrm>
            <a:off x="1524000" y="2438400"/>
            <a:ext cx="6096000" cy="4525963"/>
          </a:xfrm>
        </p:spPr>
        <p:txBody>
          <a:bodyPr/>
          <a:lstStyle/>
          <a:p>
            <a:pPr marL="342900" lvl="1" indent="-342900">
              <a:buFont typeface="Arial" pitchFamily="34" charset="0"/>
              <a:buChar char="•"/>
            </a:pPr>
            <a:r>
              <a:rPr lang="en-US" dirty="0">
                <a:solidFill>
                  <a:srgbClr val="FFFFFF"/>
                </a:solidFill>
                <a:latin typeface="Abadi MT Condensed Light"/>
                <a:cs typeface="Abadi MT Condensed Light"/>
              </a:rPr>
              <a:t>Lead is delivered to client in real </a:t>
            </a:r>
            <a:r>
              <a:rPr lang="en-US" dirty="0" smtClean="0">
                <a:solidFill>
                  <a:srgbClr val="FFFFFF"/>
                </a:solidFill>
                <a:latin typeface="Abadi MT Condensed Light"/>
                <a:cs typeface="Abadi MT Condensed Light"/>
              </a:rPr>
              <a:t>time</a:t>
            </a:r>
          </a:p>
          <a:p>
            <a:pPr marL="342900" lvl="1" indent="-342900">
              <a:buFont typeface="Arial" pitchFamily="34" charset="0"/>
              <a:buChar char="•"/>
            </a:pPr>
            <a:r>
              <a:rPr lang="en-US" dirty="0" smtClean="0">
                <a:solidFill>
                  <a:srgbClr val="FFFFFF"/>
                </a:solidFill>
                <a:latin typeface="Abadi MT Condensed Light"/>
                <a:cs typeface="Abadi MT Condensed Light"/>
              </a:rPr>
              <a:t>Notification </a:t>
            </a:r>
            <a:r>
              <a:rPr lang="en-US" dirty="0">
                <a:solidFill>
                  <a:srgbClr val="FFFFFF"/>
                </a:solidFill>
                <a:latin typeface="Abadi MT Condensed Light"/>
                <a:cs typeface="Abadi MT Condensed Light"/>
              </a:rPr>
              <a:t>of lead via email </a:t>
            </a:r>
            <a:endParaRPr lang="en-US" dirty="0" smtClean="0">
              <a:solidFill>
                <a:srgbClr val="FFFFFF"/>
              </a:solidFill>
              <a:latin typeface="Abadi MT Condensed Light"/>
              <a:cs typeface="Abadi MT Condensed Light"/>
            </a:endParaRPr>
          </a:p>
          <a:p>
            <a:pPr marL="342900" lvl="1" indent="-342900">
              <a:buFont typeface="Arial" pitchFamily="34" charset="0"/>
              <a:buChar char="•"/>
            </a:pPr>
            <a:r>
              <a:rPr lang="en-US" dirty="0" smtClean="0">
                <a:solidFill>
                  <a:srgbClr val="FFFFFF"/>
                </a:solidFill>
                <a:latin typeface="Abadi MT Condensed Light"/>
                <a:cs typeface="Abadi MT Condensed Light"/>
              </a:rPr>
              <a:t>Access </a:t>
            </a:r>
            <a:r>
              <a:rPr lang="en-US" dirty="0">
                <a:solidFill>
                  <a:srgbClr val="FFFFFF"/>
                </a:solidFill>
                <a:latin typeface="Abadi MT Condensed Light"/>
                <a:cs typeface="Abadi MT Condensed Light"/>
              </a:rPr>
              <a:t>to </a:t>
            </a:r>
            <a:r>
              <a:rPr lang="en-US" dirty="0" smtClean="0">
                <a:solidFill>
                  <a:srgbClr val="FFFFFF"/>
                </a:solidFill>
                <a:latin typeface="Abadi MT Condensed Light"/>
                <a:cs typeface="Abadi MT Condensed Light"/>
              </a:rPr>
              <a:t>all leads through our custom CRM</a:t>
            </a:r>
            <a:endParaRPr lang="en-US" dirty="0">
              <a:solidFill>
                <a:srgbClr val="FFFFFF"/>
              </a:solidFill>
              <a:latin typeface="Abadi MT Condensed Light"/>
              <a:cs typeface="Abadi MT Condensed Light"/>
            </a:endParaRPr>
          </a:p>
          <a:p>
            <a:endParaRPr lang="en-US" dirty="0">
              <a:solidFill>
                <a:srgbClr val="FFFFFF"/>
              </a:solidFill>
              <a:latin typeface="Abadi MT Condensed Light"/>
              <a:cs typeface="Abadi MT Condense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solidFill>
                  <a:srgbClr val="FFFFFF"/>
                </a:solidFill>
                <a:latin typeface="U.S. 101"/>
                <a:cs typeface="U.S. 101"/>
              </a:rPr>
              <a:t>How to Order</a:t>
            </a:r>
            <a:endParaRPr lang="en-US" dirty="0">
              <a:solidFill>
                <a:srgbClr val="FFFFFF"/>
              </a:solidFill>
              <a:latin typeface="U.S. 101"/>
              <a:cs typeface="U.S. 101"/>
            </a:endParaRPr>
          </a:p>
        </p:txBody>
      </p:sp>
      <p:sp>
        <p:nvSpPr>
          <p:cNvPr id="3" name="Content Placeholder 2"/>
          <p:cNvSpPr>
            <a:spLocks noGrp="1"/>
          </p:cNvSpPr>
          <p:nvPr>
            <p:ph idx="1"/>
          </p:nvPr>
        </p:nvSpPr>
        <p:spPr>
          <a:xfrm>
            <a:off x="1676400" y="1371600"/>
            <a:ext cx="5791200" cy="4876800"/>
          </a:xfrm>
        </p:spPr>
        <p:txBody>
          <a:bodyPr>
            <a:normAutofit/>
          </a:bodyPr>
          <a:lstStyle/>
          <a:p>
            <a:pPr marL="1314450" lvl="2" indent="-514350">
              <a:buFont typeface="+mj-lt"/>
              <a:buAutoNum type="arabicPeriod"/>
            </a:pPr>
            <a:r>
              <a:rPr lang="en-US" dirty="0" smtClean="0">
                <a:solidFill>
                  <a:srgbClr val="FFFFFF"/>
                </a:solidFill>
                <a:latin typeface="Abadi MT Condensed Light"/>
                <a:cs typeface="Abadi MT Condensed Light"/>
              </a:rPr>
              <a:t>Tier Structure</a:t>
            </a:r>
          </a:p>
          <a:p>
            <a:pPr lvl="4"/>
            <a:r>
              <a:rPr lang="en-US" dirty="0">
                <a:solidFill>
                  <a:srgbClr val="FFFFFF"/>
                </a:solidFill>
                <a:latin typeface="Abadi MT Condensed Light"/>
                <a:cs typeface="Abadi MT Condensed Light"/>
              </a:rPr>
              <a:t>Tier 1 - 25-50K liquid capital</a:t>
            </a:r>
          </a:p>
          <a:p>
            <a:pPr lvl="4"/>
            <a:r>
              <a:rPr lang="en-US" dirty="0">
                <a:solidFill>
                  <a:srgbClr val="FFFFFF"/>
                </a:solidFill>
                <a:latin typeface="Abadi MT Condensed Light"/>
                <a:cs typeface="Abadi MT Condensed Light"/>
              </a:rPr>
              <a:t>Tier 2 - 50-100K liquid capital</a:t>
            </a:r>
          </a:p>
          <a:p>
            <a:pPr lvl="4"/>
            <a:r>
              <a:rPr lang="en-US" dirty="0">
                <a:solidFill>
                  <a:srgbClr val="FFFFFF"/>
                </a:solidFill>
                <a:latin typeface="Abadi MT Condensed Light"/>
                <a:cs typeface="Abadi MT Condensed Light"/>
              </a:rPr>
              <a:t>Tier 3 - 100K liquid </a:t>
            </a:r>
            <a:r>
              <a:rPr lang="en-US" dirty="0" smtClean="0">
                <a:solidFill>
                  <a:srgbClr val="FFFFFF"/>
                </a:solidFill>
                <a:latin typeface="Abadi MT Condensed Light"/>
                <a:cs typeface="Abadi MT Condensed Light"/>
              </a:rPr>
              <a:t>capital</a:t>
            </a:r>
          </a:p>
          <a:p>
            <a:pPr marL="1314450" lvl="2" indent="-514350">
              <a:buFont typeface="+mj-lt"/>
              <a:buAutoNum type="arabicPeriod"/>
            </a:pPr>
            <a:r>
              <a:rPr lang="en-US" smtClean="0">
                <a:solidFill>
                  <a:srgbClr val="FFFFFF"/>
                </a:solidFill>
                <a:latin typeface="Abadi MT Condensed Light"/>
                <a:cs typeface="Abadi MT Condensed Light"/>
              </a:rPr>
              <a:t>Order </a:t>
            </a:r>
            <a:r>
              <a:rPr lang="en-US" dirty="0" smtClean="0">
                <a:solidFill>
                  <a:srgbClr val="FFFFFF"/>
                </a:solidFill>
                <a:latin typeface="Abadi MT Condensed Light"/>
                <a:cs typeface="Abadi MT Condensed Light"/>
              </a:rPr>
              <a:t>Requirement</a:t>
            </a:r>
          </a:p>
          <a:p>
            <a:pPr marL="1771650" lvl="3" indent="-514350">
              <a:buFont typeface="+mj-lt"/>
              <a:buAutoNum type="arabicPeriod"/>
            </a:pPr>
            <a:r>
              <a:rPr lang="en-US" dirty="0" smtClean="0">
                <a:solidFill>
                  <a:srgbClr val="FFFFFF"/>
                </a:solidFill>
                <a:latin typeface="Abadi MT Condensed Light"/>
                <a:cs typeface="Abadi MT Condensed Light"/>
              </a:rPr>
              <a:t>Minimum </a:t>
            </a:r>
            <a:r>
              <a:rPr lang="en-US" dirty="0">
                <a:solidFill>
                  <a:srgbClr val="FFFFFF"/>
                </a:solidFill>
                <a:latin typeface="Abadi MT Condensed Light"/>
                <a:cs typeface="Abadi MT Condensed Light"/>
              </a:rPr>
              <a:t>50 lead </a:t>
            </a:r>
            <a:r>
              <a:rPr lang="en-US" dirty="0" smtClean="0">
                <a:solidFill>
                  <a:srgbClr val="FFFFFF"/>
                </a:solidFill>
                <a:latin typeface="Abadi MT Condensed Light"/>
                <a:cs typeface="Abadi MT Condensed Light"/>
              </a:rPr>
              <a:t>commitment</a:t>
            </a:r>
          </a:p>
          <a:p>
            <a:pPr marL="1771650" lvl="3" indent="-514350">
              <a:buFont typeface="+mj-lt"/>
              <a:buAutoNum type="arabicPeriod"/>
            </a:pPr>
            <a:r>
              <a:rPr lang="en-US" dirty="0" smtClean="0">
                <a:solidFill>
                  <a:srgbClr val="FFFFFF"/>
                </a:solidFill>
                <a:latin typeface="Abadi MT Condensed Light"/>
                <a:cs typeface="Abadi MT Condensed Light"/>
              </a:rPr>
              <a:t>Completed franchise questionnaire</a:t>
            </a:r>
          </a:p>
          <a:p>
            <a:pPr marL="1771650" lvl="3" indent="-514350">
              <a:buFont typeface="+mj-lt"/>
              <a:buAutoNum type="arabicPeriod"/>
            </a:pPr>
            <a:r>
              <a:rPr lang="en-US" dirty="0" smtClean="0">
                <a:solidFill>
                  <a:srgbClr val="FFFFFF"/>
                </a:solidFill>
                <a:latin typeface="Abadi MT Condensed Light"/>
                <a:cs typeface="Abadi MT Condensed Light"/>
              </a:rPr>
              <a:t>Completed order form</a:t>
            </a:r>
          </a:p>
          <a:p>
            <a:pPr marL="1771650" lvl="3" indent="-514350">
              <a:buFont typeface="+mj-lt"/>
              <a:buAutoNum type="arabicPeriod"/>
            </a:pPr>
            <a:r>
              <a:rPr lang="en-US" dirty="0" smtClean="0">
                <a:solidFill>
                  <a:srgbClr val="FFFFFF"/>
                </a:solidFill>
                <a:latin typeface="Abadi MT Condensed Light"/>
                <a:cs typeface="Abadi MT Condensed Light"/>
              </a:rPr>
              <a:t>Completed credit card/</a:t>
            </a:r>
            <a:r>
              <a:rPr lang="en-US" dirty="0" err="1" smtClean="0">
                <a:solidFill>
                  <a:srgbClr val="FFFFFF"/>
                </a:solidFill>
                <a:latin typeface="Abadi MT Condensed Light"/>
                <a:cs typeface="Abadi MT Condensed Light"/>
              </a:rPr>
              <a:t>eCheck</a:t>
            </a:r>
            <a:r>
              <a:rPr lang="en-US" dirty="0" smtClean="0">
                <a:solidFill>
                  <a:srgbClr val="FFFFFF"/>
                </a:solidFill>
                <a:latin typeface="Abadi MT Condensed Light"/>
                <a:cs typeface="Abadi MT Condensed Light"/>
              </a:rPr>
              <a:t> authorization</a:t>
            </a:r>
          </a:p>
          <a:p>
            <a:pPr marL="914400" lvl="1" indent="-514350">
              <a:buFont typeface="+mj-lt"/>
              <a:buAutoNum type="arabicPeriod"/>
            </a:pPr>
            <a:endParaRPr lang="en-US" dirty="0">
              <a:solidFill>
                <a:srgbClr val="FFFFFF"/>
              </a:solidFill>
              <a:latin typeface="Abadi MT Condensed Light"/>
              <a:cs typeface="Abadi MT Condense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p:spPr>
      </p:pic>
      <p:sp>
        <p:nvSpPr>
          <p:cNvPr id="6" name="TextBox 5"/>
          <p:cNvSpPr txBox="1"/>
          <p:nvPr/>
        </p:nvSpPr>
        <p:spPr>
          <a:xfrm>
            <a:off x="800100" y="4267200"/>
            <a:ext cx="7543800" cy="2246769"/>
          </a:xfrm>
          <a:prstGeom prst="rect">
            <a:avLst/>
          </a:prstGeom>
          <a:noFill/>
        </p:spPr>
        <p:txBody>
          <a:bodyPr wrap="square" rtlCol="0">
            <a:spAutoFit/>
          </a:bodyPr>
          <a:lstStyle/>
          <a:p>
            <a:pPr lvl="1" algn="ctr"/>
            <a:endParaRPr lang="en-US" sz="2400" dirty="0" smtClean="0">
              <a:solidFill>
                <a:schemeClr val="bg1"/>
              </a:solidFill>
            </a:endParaRPr>
          </a:p>
          <a:p>
            <a:pPr lvl="1" algn="ctr"/>
            <a:r>
              <a:rPr lang="en-US" sz="2400" dirty="0" smtClean="0">
                <a:solidFill>
                  <a:schemeClr val="bg1"/>
                </a:solidFill>
              </a:rPr>
              <a:t>A </a:t>
            </a:r>
            <a:r>
              <a:rPr lang="en-US" sz="2400" dirty="0">
                <a:solidFill>
                  <a:schemeClr val="bg1"/>
                </a:solidFill>
              </a:rPr>
              <a:t>search for innovation. A mission to improve.</a:t>
            </a:r>
          </a:p>
          <a:p>
            <a:pPr lvl="1" algn="ctr"/>
            <a:endParaRPr lang="en-US" sz="2400" dirty="0"/>
          </a:p>
          <a:p>
            <a:pPr algn="ctr"/>
            <a:r>
              <a:rPr lang="en-US" sz="1900" i="1" dirty="0">
                <a:solidFill>
                  <a:schemeClr val="bg1">
                    <a:lumMod val="85000"/>
                  </a:schemeClr>
                </a:solidFill>
              </a:rPr>
              <a:t>“What’s dangerous is not to evolve.”</a:t>
            </a:r>
          </a:p>
          <a:p>
            <a:pPr algn="ctr"/>
            <a:r>
              <a:rPr lang="en-US" sz="1600" dirty="0">
                <a:solidFill>
                  <a:schemeClr val="bg1">
                    <a:lumMod val="85000"/>
                  </a:schemeClr>
                </a:solidFill>
              </a:rPr>
              <a:t>Jeff Bezos (1964 - )</a:t>
            </a:r>
          </a:p>
          <a:p>
            <a:pPr algn="ctr"/>
            <a:r>
              <a:rPr lang="en-US" sz="1500" dirty="0">
                <a:solidFill>
                  <a:schemeClr val="bg1">
                    <a:lumMod val="85000"/>
                  </a:schemeClr>
                </a:solidFill>
              </a:rPr>
              <a:t>American Entrepreneur, Founder of </a:t>
            </a:r>
            <a:r>
              <a:rPr lang="en-US" sz="1500" dirty="0" err="1">
                <a:solidFill>
                  <a:schemeClr val="bg1">
                    <a:lumMod val="85000"/>
                  </a:schemeClr>
                </a:solidFill>
              </a:rPr>
              <a:t>Amazon.com</a:t>
            </a:r>
            <a:endParaRPr lang="en-US" sz="1500" dirty="0">
              <a:solidFill>
                <a:schemeClr val="bg1">
                  <a:lumMod val="85000"/>
                </a:schemeClr>
              </a:solidFill>
            </a:endParaRPr>
          </a:p>
          <a:p>
            <a:pPr algn="ctr"/>
            <a:endParaRPr lang="en-US" dirty="0"/>
          </a:p>
        </p:txBody>
      </p:sp>
      <p:pic>
        <p:nvPicPr>
          <p:cNvPr id="7" name="Picture 6" descr="logo2.png">
            <a:hlinkClick r:id="rId3"/>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57400" y="533400"/>
            <a:ext cx="5029200" cy="4229537"/>
          </a:xfrm>
          <a:prstGeom prst="rect">
            <a:avLst/>
          </a:prstGeom>
        </p:spPr>
      </p:pic>
    </p:spTree>
    <p:extLst>
      <p:ext uri="{BB962C8B-B14F-4D97-AF65-F5344CB8AC3E}">
        <p14:creationId xmlns="" xmlns:p14="http://schemas.microsoft.com/office/powerpoint/2010/main" val="379976687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143000"/>
            <a:ext cx="8229600" cy="1143000"/>
          </a:xfrm>
        </p:spPr>
        <p:txBody>
          <a:bodyPr/>
          <a:lstStyle/>
          <a:p>
            <a:r>
              <a:rPr lang="en-US" dirty="0" smtClean="0">
                <a:solidFill>
                  <a:srgbClr val="FFFFFF"/>
                </a:solidFill>
                <a:latin typeface="U.S. 101"/>
                <a:cs typeface="U.S. 101"/>
              </a:rPr>
              <a:t>OUR MISSION</a:t>
            </a:r>
            <a:endParaRPr lang="en-US" dirty="0">
              <a:solidFill>
                <a:srgbClr val="FFFFFF"/>
              </a:solidFill>
              <a:latin typeface="U.S. 101"/>
              <a:cs typeface="U.S. 101"/>
            </a:endParaRPr>
          </a:p>
        </p:txBody>
      </p:sp>
      <p:sp>
        <p:nvSpPr>
          <p:cNvPr id="3" name="Content Placeholder 2"/>
          <p:cNvSpPr>
            <a:spLocks noGrp="1"/>
          </p:cNvSpPr>
          <p:nvPr>
            <p:ph idx="1"/>
          </p:nvPr>
        </p:nvSpPr>
        <p:spPr>
          <a:xfrm>
            <a:off x="457200" y="2133600"/>
            <a:ext cx="8229600" cy="3992563"/>
          </a:xfrm>
        </p:spPr>
        <p:txBody>
          <a:bodyPr>
            <a:normAutofit/>
          </a:bodyPr>
          <a:lstStyle/>
          <a:p>
            <a:pPr marL="0" lvl="1" indent="0" algn="ctr">
              <a:lnSpc>
                <a:spcPct val="150000"/>
              </a:lnSpc>
              <a:buNone/>
            </a:pPr>
            <a:r>
              <a:rPr lang="en-US" sz="2400" dirty="0">
                <a:solidFill>
                  <a:srgbClr val="FFFFFF"/>
                </a:solidFill>
                <a:latin typeface="Abadi MT Condensed Light"/>
                <a:cs typeface="Abadi MT Condensed Light"/>
              </a:rPr>
              <a:t>	</a:t>
            </a:r>
            <a:endParaRPr lang="en-US" sz="2400" dirty="0" smtClean="0">
              <a:solidFill>
                <a:srgbClr val="FFFFFF"/>
              </a:solidFill>
              <a:latin typeface="Abadi MT Condensed Light"/>
              <a:cs typeface="Abadi MT Condensed Light"/>
            </a:endParaRPr>
          </a:p>
          <a:p>
            <a:pPr marL="0" lvl="1" indent="0" algn="ctr">
              <a:lnSpc>
                <a:spcPct val="150000"/>
              </a:lnSpc>
              <a:buNone/>
            </a:pPr>
            <a:r>
              <a:rPr lang="en-US" sz="2400" dirty="0" smtClean="0">
                <a:solidFill>
                  <a:srgbClr val="FFFFFF"/>
                </a:solidFill>
                <a:latin typeface="Abadi MT Condensed Light"/>
                <a:cs typeface="Abadi MT Condensed Light"/>
              </a:rPr>
              <a:t>We </a:t>
            </a:r>
            <a:r>
              <a:rPr lang="en-US" sz="2400" dirty="0">
                <a:solidFill>
                  <a:srgbClr val="FFFFFF"/>
                </a:solidFill>
                <a:latin typeface="Abadi MT Condensed Light"/>
                <a:cs typeface="Abadi MT Condensed Light"/>
              </a:rPr>
              <a:t>have an obligation to the leads we cultivate. Our leads entrust us with personal information in hopes of finding a viable business model. Our mission is to offer a great service to the leads we generate by providing a diverse portfolio of successful franchise businesses</a:t>
            </a:r>
            <a:r>
              <a:rPr lang="en-US" sz="2400" dirty="0" smtClean="0">
                <a:solidFill>
                  <a:srgbClr val="FFFFFF"/>
                </a:solidFill>
                <a:latin typeface="Abadi MT Condensed Light"/>
                <a:cs typeface="Abadi MT Condensed Light"/>
              </a:rPr>
              <a:t>.</a:t>
            </a:r>
          </a:p>
          <a:p>
            <a:pPr marL="0" lvl="1" indent="0" algn="ctr">
              <a:lnSpc>
                <a:spcPct val="150000"/>
              </a:lnSpc>
              <a:buNone/>
            </a:pPr>
            <a:endParaRPr lang="en-US" sz="900" dirty="0" smtClean="0">
              <a:solidFill>
                <a:srgbClr val="FFFFFF"/>
              </a:solidFill>
              <a:latin typeface="Abadi MT Condensed Light"/>
              <a:cs typeface="Abadi MT Condensed Light"/>
            </a:endParaRPr>
          </a:p>
          <a:p>
            <a:pPr marL="0" lvl="1" indent="0" algn="ctr">
              <a:lnSpc>
                <a:spcPct val="150000"/>
              </a:lnSpc>
              <a:buNone/>
            </a:pPr>
            <a:r>
              <a:rPr lang="en-US" sz="900" dirty="0" smtClean="0">
                <a:solidFill>
                  <a:srgbClr val="FFFFFF"/>
                </a:solidFill>
                <a:latin typeface="Abadi MT Condensed Light"/>
                <a:cs typeface="Abadi MT Condensed Light"/>
                <a:hlinkClick r:id="rId4"/>
              </a:rPr>
              <a:t>www.executive-leads.com</a:t>
            </a:r>
            <a:endParaRPr lang="en-US" sz="900" dirty="0">
              <a:solidFill>
                <a:srgbClr val="FFFFFF"/>
              </a:solidFill>
              <a:latin typeface="Abadi MT Condensed Light"/>
              <a:cs typeface="Abadi MT Condensed Light"/>
            </a:endParaRPr>
          </a:p>
          <a:p>
            <a:pPr marL="0" indent="0" algn="ctr">
              <a:lnSpc>
                <a:spcPct val="150000"/>
              </a:lnSpc>
              <a:buNone/>
            </a:pPr>
            <a:endParaRPr lang="en-US" sz="2400" dirty="0">
              <a:solidFill>
                <a:srgbClr val="FFFFFF"/>
              </a:solidFill>
              <a:latin typeface="Abadi MT Condensed Light"/>
              <a:cs typeface="Abadi MT Condensed Light"/>
            </a:endParaRPr>
          </a:p>
        </p:txBody>
      </p:sp>
    </p:spTree>
    <p:extLst>
      <p:ext uri="{BB962C8B-B14F-4D97-AF65-F5344CB8AC3E}">
        <p14:creationId xmlns="" xmlns:p14="http://schemas.microsoft.com/office/powerpoint/2010/main" val="277661852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09600"/>
            <a:ext cx="8229600" cy="1143000"/>
          </a:xfrm>
        </p:spPr>
        <p:txBody>
          <a:bodyPr/>
          <a:lstStyle/>
          <a:p>
            <a:r>
              <a:rPr lang="en-US" dirty="0" smtClean="0">
                <a:solidFill>
                  <a:srgbClr val="FFFFFF"/>
                </a:solidFill>
                <a:latin typeface="U.S. 101"/>
                <a:cs typeface="U.S. 101"/>
              </a:rPr>
              <a:t>Who We Are</a:t>
            </a:r>
            <a:endParaRPr lang="en-US" dirty="0">
              <a:solidFill>
                <a:srgbClr val="FFFFFF"/>
              </a:solidFill>
              <a:latin typeface="U.S. 101"/>
              <a:cs typeface="U.S. 101"/>
            </a:endParaRPr>
          </a:p>
        </p:txBody>
      </p:sp>
      <p:sp>
        <p:nvSpPr>
          <p:cNvPr id="3" name="Content Placeholder 2"/>
          <p:cNvSpPr>
            <a:spLocks noGrp="1"/>
          </p:cNvSpPr>
          <p:nvPr>
            <p:ph idx="1"/>
          </p:nvPr>
        </p:nvSpPr>
        <p:spPr/>
        <p:txBody>
          <a:bodyPr>
            <a:normAutofit lnSpcReduction="10000"/>
          </a:bodyPr>
          <a:lstStyle/>
          <a:p>
            <a:pPr lvl="1"/>
            <a:endParaRPr lang="en-US" dirty="0" smtClean="0">
              <a:solidFill>
                <a:srgbClr val="FFFFFF"/>
              </a:solidFill>
              <a:latin typeface="Abadi MT Condensed Light"/>
              <a:cs typeface="Abadi MT Condensed Light"/>
            </a:endParaRPr>
          </a:p>
          <a:p>
            <a:pPr lvl="1"/>
            <a:r>
              <a:rPr lang="en-US" dirty="0" smtClean="0">
                <a:solidFill>
                  <a:srgbClr val="FFFFFF"/>
                </a:solidFill>
                <a:latin typeface="Abadi MT Condensed Light"/>
                <a:cs typeface="Abadi MT Condensed Light"/>
              </a:rPr>
              <a:t>Established </a:t>
            </a:r>
            <a:r>
              <a:rPr lang="en-US" dirty="0">
                <a:solidFill>
                  <a:srgbClr val="FFFFFF"/>
                </a:solidFill>
                <a:latin typeface="Abadi MT Condensed Light"/>
                <a:cs typeface="Abadi MT Condensed Light"/>
              </a:rPr>
              <a:t>in 2007, we are a Dallas, Texas based marketing company that specializes in generating entrepreneur leads. </a:t>
            </a:r>
          </a:p>
          <a:p>
            <a:pPr lvl="1"/>
            <a:endParaRPr lang="en-US" dirty="0">
              <a:solidFill>
                <a:srgbClr val="FFFFFF"/>
              </a:solidFill>
              <a:latin typeface="Abadi MT Condensed Light"/>
              <a:cs typeface="Abadi MT Condensed Light"/>
            </a:endParaRPr>
          </a:p>
          <a:p>
            <a:pPr lvl="1"/>
            <a:r>
              <a:rPr lang="en-US" dirty="0">
                <a:solidFill>
                  <a:srgbClr val="FFFFFF"/>
                </a:solidFill>
                <a:latin typeface="Abadi MT Condensed Light"/>
                <a:cs typeface="Abadi MT Condensed Light"/>
              </a:rPr>
              <a:t>We work in both the Franchise and Insurance industries.  We help qualified candidates realize their dreams of becoming their own boss.    </a:t>
            </a:r>
            <a:endParaRPr lang="en-US" dirty="0" smtClean="0">
              <a:solidFill>
                <a:srgbClr val="FFFFFF"/>
              </a:solidFill>
              <a:latin typeface="Abadi MT Condensed Light"/>
              <a:cs typeface="Abadi MT Condensed Light"/>
            </a:endParaRPr>
          </a:p>
          <a:p>
            <a:pPr lvl="1"/>
            <a:endParaRPr lang="en-US" dirty="0">
              <a:solidFill>
                <a:srgbClr val="FFFFFF"/>
              </a:solidFill>
              <a:latin typeface="Abadi MT Condensed Light"/>
              <a:cs typeface="Abadi MT Condensed Light"/>
            </a:endParaRPr>
          </a:p>
          <a:p>
            <a:pPr marL="0" lvl="1" indent="0" algn="ctr">
              <a:buNone/>
            </a:pPr>
            <a:r>
              <a:rPr lang="en-US" sz="900" dirty="0" smtClean="0">
                <a:solidFill>
                  <a:srgbClr val="FFFFFF"/>
                </a:solidFill>
                <a:latin typeface="Abadi MT Condensed Light"/>
                <a:cs typeface="Abadi MT Condensed Light"/>
                <a:hlinkClick r:id="rId5"/>
              </a:rPr>
              <a:t>www.executive-leads.com</a:t>
            </a:r>
            <a:endParaRPr lang="en-US" sz="900" dirty="0" smtClean="0">
              <a:solidFill>
                <a:srgbClr val="FFFFFF"/>
              </a:solidFill>
              <a:latin typeface="Abadi MT Condensed Light"/>
              <a:cs typeface="Abadi MT Condensed Light"/>
            </a:endParaRPr>
          </a:p>
          <a:p>
            <a:pPr marL="0" indent="0" algn="ctr">
              <a:buNone/>
            </a:pPr>
            <a:endParaRPr lang="en-US" dirty="0">
              <a:latin typeface="Abadi MT Condensed Light"/>
              <a:cs typeface="Abadi MT Condensed Light"/>
            </a:endParaRPr>
          </a:p>
        </p:txBody>
      </p:sp>
    </p:spTree>
    <p:extLst>
      <p:ext uri="{BB962C8B-B14F-4D97-AF65-F5344CB8AC3E}">
        <p14:creationId xmlns="" xmlns:p14="http://schemas.microsoft.com/office/powerpoint/2010/main" val="12243561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rgbClr val="FFFFFF"/>
                </a:solidFill>
                <a:latin typeface="U.S. 101"/>
                <a:cs typeface="U.S. 101"/>
              </a:rPr>
              <a:t>How We Are Different</a:t>
            </a:r>
          </a:p>
        </p:txBody>
      </p:sp>
      <p:sp>
        <p:nvSpPr>
          <p:cNvPr id="3" name="Content Placeholder 2"/>
          <p:cNvSpPr>
            <a:spLocks noGrp="1"/>
          </p:cNvSpPr>
          <p:nvPr>
            <p:ph idx="1"/>
          </p:nvPr>
        </p:nvSpPr>
        <p:spPr/>
        <p:txBody>
          <a:bodyPr>
            <a:normAutofit fontScale="85000" lnSpcReduction="20000"/>
          </a:bodyPr>
          <a:lstStyle/>
          <a:p>
            <a:pPr marL="514350" lvl="1" indent="-514350">
              <a:buFont typeface="+mj-lt"/>
              <a:buAutoNum type="arabicPeriod"/>
            </a:pPr>
            <a:r>
              <a:rPr lang="en-US" dirty="0" smtClean="0">
                <a:solidFill>
                  <a:srgbClr val="FFFFFF"/>
                </a:solidFill>
                <a:latin typeface="Abadi MT Condensed Light"/>
                <a:cs typeface="Abadi MT Condensed Light"/>
              </a:rPr>
              <a:t>CALL VERIFIED 2.0</a:t>
            </a:r>
          </a:p>
          <a:p>
            <a:pPr marL="514350" lvl="1" indent="-514350">
              <a:buFont typeface="+mj-lt"/>
              <a:buAutoNum type="arabicPeriod"/>
            </a:pPr>
            <a:r>
              <a:rPr lang="en-US" dirty="0" smtClean="0">
                <a:solidFill>
                  <a:srgbClr val="FFFFFF"/>
                </a:solidFill>
                <a:latin typeface="Abadi MT Condensed Light"/>
                <a:cs typeface="Abadi MT Condensed Light"/>
                <a:hlinkClick r:id="rId4"/>
              </a:rPr>
              <a:t>Custom-Tailored Lead Programs</a:t>
            </a:r>
            <a:endParaRPr lang="en-US" dirty="0" smtClean="0">
              <a:solidFill>
                <a:srgbClr val="FFFFFF"/>
              </a:solidFill>
              <a:latin typeface="Abadi MT Condensed Light"/>
              <a:cs typeface="Abadi MT Condensed Light"/>
            </a:endParaRPr>
          </a:p>
          <a:p>
            <a:pPr marL="514350" lvl="1" indent="-514350">
              <a:buFont typeface="+mj-lt"/>
              <a:buAutoNum type="arabicPeriod"/>
            </a:pPr>
            <a:r>
              <a:rPr lang="en-US" dirty="0" smtClean="0">
                <a:solidFill>
                  <a:srgbClr val="FFFFFF"/>
                </a:solidFill>
                <a:latin typeface="Abadi MT Condensed Light"/>
                <a:cs typeface="Abadi MT Condensed Light"/>
              </a:rPr>
              <a:t>Focus on Service and building long-term relationships</a:t>
            </a:r>
          </a:p>
          <a:p>
            <a:pPr marL="514350" lvl="1" indent="-514350">
              <a:buNone/>
            </a:pPr>
            <a:endParaRPr lang="en-US" dirty="0" smtClean="0">
              <a:solidFill>
                <a:srgbClr val="FFFFFF"/>
              </a:solidFill>
            </a:endParaRPr>
          </a:p>
          <a:p>
            <a:pPr algn="ctr">
              <a:buNone/>
            </a:pPr>
            <a:r>
              <a:rPr lang="en-US" sz="2800" b="1" i="1" dirty="0" smtClean="0">
                <a:solidFill>
                  <a:srgbClr val="FFFFFF"/>
                </a:solidFill>
                <a:latin typeface="Avenir Next Condensed Demi Bold"/>
                <a:cs typeface="Avenir Next Condensed Demi Bold"/>
              </a:rPr>
              <a:t>We specialize in targeting corporate professionals transitioning to entrepreneurship. </a:t>
            </a:r>
          </a:p>
          <a:p>
            <a:pPr>
              <a:buNone/>
            </a:pPr>
            <a:endParaRPr lang="en-US" sz="2800" dirty="0" smtClean="0">
              <a:solidFill>
                <a:srgbClr val="FFFFFF"/>
              </a:solidFill>
            </a:endParaRPr>
          </a:p>
          <a:p>
            <a:r>
              <a:rPr lang="en-US" sz="2800" dirty="0" smtClean="0">
                <a:solidFill>
                  <a:srgbClr val="FFFFFF"/>
                </a:solidFill>
                <a:latin typeface="Abadi MT Condensed Light"/>
                <a:cs typeface="Abadi MT Condensed Light"/>
              </a:rPr>
              <a:t>Not a web portal site.  </a:t>
            </a:r>
          </a:p>
          <a:p>
            <a:r>
              <a:rPr lang="en-US" sz="2800" dirty="0" smtClean="0">
                <a:solidFill>
                  <a:srgbClr val="FFFFFF"/>
                </a:solidFill>
                <a:latin typeface="Abadi MT Condensed Light"/>
                <a:cs typeface="Abadi MT Condensed Light"/>
              </a:rPr>
              <a:t>No Pay-Per-Click, Search Engine Optimization &amp; Search Engine Marketing.  </a:t>
            </a:r>
          </a:p>
          <a:p>
            <a:r>
              <a:rPr lang="en-US" sz="2800" dirty="0" smtClean="0">
                <a:solidFill>
                  <a:srgbClr val="FFFFFF"/>
                </a:solidFill>
                <a:latin typeface="Abadi MT Condensed Light"/>
                <a:cs typeface="Abadi MT Condensed Light"/>
              </a:rPr>
              <a:t>Every step in our unique process to generate quality leads is performed in-house.</a:t>
            </a:r>
          </a:p>
          <a:p>
            <a:pPr marL="514350" lvl="1" indent="-514350">
              <a:buNone/>
            </a:pPr>
            <a:endParaRPr lang="en-US" dirty="0" smtClean="0">
              <a:solidFill>
                <a:srgbClr val="FFFFFF"/>
              </a:solidFill>
            </a:endParaRPr>
          </a:p>
          <a:p>
            <a:pPr marL="514350" lvl="1" indent="-514350">
              <a:buFont typeface="+mj-lt"/>
              <a:buAutoNum type="arabicPeriod"/>
            </a:pPr>
            <a:endParaRPr lang="en-US" dirty="0" smtClean="0">
              <a:solidFill>
                <a:srgbClr val="FFFFFF"/>
              </a:solidFill>
            </a:endParaRPr>
          </a:p>
          <a:p>
            <a:pPr marL="514350" lvl="1" indent="-514350">
              <a:buFont typeface="+mj-lt"/>
              <a:buAutoNum type="arabicPeriod"/>
            </a:pPr>
            <a:endParaRPr lang="en-US" dirty="0" smtClean="0">
              <a:solidFill>
                <a:srgbClr val="FFFFFF"/>
              </a:solidFill>
            </a:endParaRPr>
          </a:p>
          <a:p>
            <a:pPr marL="342900" lvl="1" indent="-342900">
              <a:buFont typeface="Arial" pitchFamily="34" charset="0"/>
              <a:buChar char="•"/>
            </a:pPr>
            <a:endParaRPr lang="en-US" dirty="0">
              <a:solidFill>
                <a:srgbClr val="FFFFFF"/>
              </a:solidFill>
            </a:endParaRPr>
          </a:p>
          <a:p>
            <a:endParaRPr 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Scale>
                                      <p:cBhvr>
                                        <p:cTn id="29"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6" end="6"/>
                                            </p:txEl>
                                          </p:spTgt>
                                        </p:tgtEl>
                                        <p:attrNameLst>
                                          <p:attrName>ppt_x</p:attrName>
                                          <p:attrName>ppt_y</p:attrName>
                                        </p:attrNameLst>
                                      </p:cBhvr>
                                    </p:animMotion>
                                    <p:animEffect transition="in" filter="fade">
                                      <p:cBhvr>
                                        <p:cTn id="31" dur="1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Scale>
                                      <p:cBhvr>
                                        <p:cTn id="36"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7" end="7"/>
                                            </p:txEl>
                                          </p:spTgt>
                                        </p:tgtEl>
                                        <p:attrNameLst>
                                          <p:attrName>ppt_x</p:attrName>
                                          <p:attrName>ppt_y</p:attrName>
                                        </p:attrNameLst>
                                      </p:cBhvr>
                                    </p:animMotion>
                                    <p:animEffect transition="in" filter="fade">
                                      <p:cBhvr>
                                        <p:cTn id="38" dur="1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Scale>
                                      <p:cBhvr>
                                        <p:cTn id="43"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
                                            <p:txEl>
                                              <p:pRg st="8" end="8"/>
                                            </p:txEl>
                                          </p:spTgt>
                                        </p:tgtEl>
                                        <p:attrNameLst>
                                          <p:attrName>ppt_x</p:attrName>
                                          <p:attrName>ppt_y</p:attrName>
                                        </p:attrNameLst>
                                      </p:cBhvr>
                                    </p:animMotion>
                                    <p:animEffect transition="in" filter="fade">
                                      <p:cBhvr>
                                        <p:cTn id="45"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438400" y="2895600"/>
            <a:ext cx="6248400" cy="3429000"/>
          </a:xfrm>
          <a:prstGeom prst="rect">
            <a:avLst/>
          </a:prstGeom>
          <a:solidFill>
            <a:schemeClr val="bg1">
              <a:alpha val="3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667000" y="3094037"/>
            <a:ext cx="5791200" cy="3763963"/>
          </a:xfrm>
        </p:spPr>
        <p:txBody>
          <a:bodyPr>
            <a:normAutofit/>
          </a:bodyPr>
          <a:lstStyle/>
          <a:p>
            <a:pPr>
              <a:lnSpc>
                <a:spcPct val="150000"/>
              </a:lnSpc>
              <a:buNone/>
            </a:pPr>
            <a:r>
              <a:rPr lang="en-US" sz="1600" b="1" dirty="0" smtClean="0">
                <a:latin typeface="U.S. 101"/>
                <a:cs typeface="U.S. 101"/>
              </a:rPr>
              <a:t>We Call-Verify:</a:t>
            </a:r>
          </a:p>
          <a:p>
            <a:pPr lvl="1">
              <a:lnSpc>
                <a:spcPct val="150000"/>
              </a:lnSpc>
            </a:pPr>
            <a:r>
              <a:rPr lang="en-US" sz="1400" i="1" dirty="0">
                <a:latin typeface="Abadi MT Condensed Light"/>
                <a:cs typeface="Abadi MT Condensed Light"/>
              </a:rPr>
              <a:t>I</a:t>
            </a:r>
            <a:r>
              <a:rPr lang="en-US" sz="1400" i="1" dirty="0" smtClean="0">
                <a:latin typeface="Abadi MT Condensed Light"/>
                <a:cs typeface="Abadi MT Condensed Light"/>
              </a:rPr>
              <a:t>ndustries of interest </a:t>
            </a:r>
          </a:p>
          <a:p>
            <a:pPr lvl="1">
              <a:lnSpc>
                <a:spcPct val="150000"/>
              </a:lnSpc>
            </a:pPr>
            <a:r>
              <a:rPr lang="en-US" sz="1400" i="1" dirty="0" smtClean="0">
                <a:latin typeface="Abadi MT Condensed Light"/>
                <a:cs typeface="Abadi MT Condensed Light"/>
              </a:rPr>
              <a:t>Financials</a:t>
            </a:r>
          </a:p>
          <a:p>
            <a:pPr lvl="1">
              <a:lnSpc>
                <a:spcPct val="150000"/>
              </a:lnSpc>
            </a:pPr>
            <a:r>
              <a:rPr lang="en-US" sz="1400" i="1" dirty="0">
                <a:latin typeface="Abadi MT Condensed Light"/>
                <a:cs typeface="Abadi MT Condensed Light"/>
              </a:rPr>
              <a:t>G</a:t>
            </a:r>
            <a:r>
              <a:rPr lang="en-US" sz="1400" i="1" dirty="0" smtClean="0">
                <a:latin typeface="Abadi MT Condensed Light"/>
                <a:cs typeface="Abadi MT Condensed Light"/>
              </a:rPr>
              <a:t>eo-targets </a:t>
            </a:r>
            <a:endParaRPr lang="en-US" sz="1600" dirty="0" smtClean="0">
              <a:latin typeface="Abadi MT Condensed Light"/>
              <a:cs typeface="Abadi MT Condensed Light"/>
            </a:endParaRPr>
          </a:p>
          <a:p>
            <a:pPr algn="ctr">
              <a:lnSpc>
                <a:spcPct val="150000"/>
              </a:lnSpc>
              <a:buNone/>
            </a:pPr>
            <a:r>
              <a:rPr lang="en-US" sz="1600" dirty="0" smtClean="0">
                <a:latin typeface="Abadi MT Condensed Light"/>
                <a:cs typeface="Abadi MT Condensed Light"/>
              </a:rPr>
              <a:t>We introduce the franchise brand if all three criteria match to</a:t>
            </a:r>
          </a:p>
          <a:p>
            <a:pPr algn="ctr">
              <a:lnSpc>
                <a:spcPct val="150000"/>
              </a:lnSpc>
              <a:buNone/>
            </a:pPr>
            <a:r>
              <a:rPr lang="en-US" sz="1600" dirty="0" smtClean="0">
                <a:latin typeface="Abadi MT Condensed Light"/>
                <a:cs typeface="Abadi MT Condensed Light"/>
              </a:rPr>
              <a:t>the franchise.  With the introduction, we obtain permission (opt in/opt-out) before delivering the each lead.</a:t>
            </a:r>
            <a:endParaRPr lang="en-US" sz="1600" dirty="0">
              <a:latin typeface="Abadi MT Condensed Light"/>
              <a:cs typeface="Abadi MT Condensed Light"/>
            </a:endParaRPr>
          </a:p>
        </p:txBody>
      </p:sp>
      <p:pic>
        <p:nvPicPr>
          <p:cNvPr id="6" name="Picture 5" descr="call20logo.png">
            <a:hlinkClick r:id="rId4"/>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43200" y="838200"/>
            <a:ext cx="5304201"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lvl="1" algn="ctr" rtl="0">
              <a:spcBef>
                <a:spcPct val="0"/>
              </a:spcBef>
            </a:pPr>
            <a:r>
              <a:rPr lang="en-US" sz="4400" dirty="0">
                <a:solidFill>
                  <a:srgbClr val="FFFFFF"/>
                </a:solidFill>
                <a:latin typeface="U.S. 101"/>
                <a:cs typeface="U.S. 101"/>
              </a:rPr>
              <a:t>CUSTOM-TAILORED LEAD PROGRAMS </a:t>
            </a:r>
            <a:r>
              <a:rPr lang="en-US" dirty="0">
                <a:solidFill>
                  <a:srgbClr val="FFFFFF"/>
                </a:solidFill>
                <a:latin typeface="U.S. 101"/>
                <a:cs typeface="U.S. 101"/>
              </a:rPr>
              <a:t/>
            </a:r>
            <a:br>
              <a:rPr lang="en-US" dirty="0">
                <a:solidFill>
                  <a:srgbClr val="FFFFFF"/>
                </a:solidFill>
                <a:latin typeface="U.S. 101"/>
                <a:cs typeface="U.S. 101"/>
              </a:rPr>
            </a:br>
            <a:endParaRPr lang="en-US" dirty="0">
              <a:solidFill>
                <a:srgbClr val="FFFFFF"/>
              </a:solidFill>
              <a:latin typeface="U.S. 101"/>
              <a:cs typeface="U.S. 101"/>
            </a:endParaRPr>
          </a:p>
        </p:txBody>
      </p:sp>
      <p:sp>
        <p:nvSpPr>
          <p:cNvPr id="3" name="Content Placeholder 2"/>
          <p:cNvSpPr>
            <a:spLocks noGrp="1"/>
          </p:cNvSpPr>
          <p:nvPr>
            <p:ph idx="1"/>
          </p:nvPr>
        </p:nvSpPr>
        <p:spPr>
          <a:xfrm>
            <a:off x="457200" y="1905000"/>
            <a:ext cx="8229600" cy="4221163"/>
          </a:xfrm>
        </p:spPr>
        <p:txBody>
          <a:bodyPr>
            <a:normAutofit fontScale="92500"/>
          </a:bodyPr>
          <a:lstStyle/>
          <a:p>
            <a:pPr lvl="1">
              <a:lnSpc>
                <a:spcPct val="150000"/>
              </a:lnSpc>
            </a:pPr>
            <a:r>
              <a:rPr lang="en-US" sz="2200" dirty="0">
                <a:solidFill>
                  <a:srgbClr val="FFFFFF"/>
                </a:solidFill>
                <a:latin typeface="Abadi MT Condensed Light"/>
                <a:cs typeface="Abadi MT Condensed Light"/>
              </a:rPr>
              <a:t>Because one size doesn’t fit all.  What might work for </a:t>
            </a:r>
            <a:r>
              <a:rPr lang="en-US" sz="2200" dirty="0">
                <a:solidFill>
                  <a:schemeClr val="bg1">
                    <a:lumMod val="95000"/>
                  </a:schemeClr>
                </a:solidFill>
                <a:latin typeface="Abadi MT Condensed Light"/>
                <a:cs typeface="Abadi MT Condensed Light"/>
              </a:rPr>
              <a:t>franchise </a:t>
            </a:r>
            <a:r>
              <a:rPr lang="en-US" sz="2200" dirty="0">
                <a:solidFill>
                  <a:srgbClr val="FFFFFF"/>
                </a:solidFill>
                <a:latin typeface="Abadi MT Condensed Light"/>
                <a:cs typeface="Abadi MT Condensed Light"/>
              </a:rPr>
              <a:t>ABC doesn’t necessarily mean it will work for franchise XYZ.</a:t>
            </a:r>
          </a:p>
          <a:p>
            <a:pPr lvl="1">
              <a:lnSpc>
                <a:spcPct val="200000"/>
              </a:lnSpc>
            </a:pPr>
            <a:r>
              <a:rPr lang="en-US" sz="2200" dirty="0">
                <a:solidFill>
                  <a:srgbClr val="FFFFFF"/>
                </a:solidFill>
                <a:latin typeface="Abadi MT Condensed Light"/>
                <a:cs typeface="Abadi MT Condensed Light"/>
              </a:rPr>
              <a:t>We can geo-target by State, City, County or Zip Code</a:t>
            </a:r>
          </a:p>
          <a:p>
            <a:pPr lvl="1">
              <a:lnSpc>
                <a:spcPct val="200000"/>
              </a:lnSpc>
            </a:pPr>
            <a:r>
              <a:rPr lang="en-US" sz="2200" dirty="0">
                <a:solidFill>
                  <a:srgbClr val="FFFFFF"/>
                </a:solidFill>
                <a:latin typeface="Abadi MT Condensed Light"/>
                <a:cs typeface="Abadi MT Condensed Light"/>
              </a:rPr>
              <a:t>We only deliver leads that meet your financial requirements.</a:t>
            </a:r>
          </a:p>
          <a:p>
            <a:pPr lvl="1">
              <a:lnSpc>
                <a:spcPct val="200000"/>
              </a:lnSpc>
            </a:pPr>
            <a:r>
              <a:rPr lang="en-US" sz="2200" dirty="0">
                <a:solidFill>
                  <a:srgbClr val="FFFFFF"/>
                </a:solidFill>
                <a:latin typeface="Abadi MT Condensed Light"/>
                <a:cs typeface="Abadi MT Condensed Light"/>
              </a:rPr>
              <a:t>Leads must Opt-in to your brand before we deliver.</a:t>
            </a:r>
          </a:p>
          <a:p>
            <a:pPr>
              <a:lnSpc>
                <a:spcPct val="200000"/>
              </a:lnSpc>
            </a:pPr>
            <a:endParaRPr lang="en-US" sz="2200" dirty="0">
              <a:solidFill>
                <a:srgbClr val="FFFFFF"/>
              </a:solidFill>
              <a:latin typeface="Abadi MT Condensed Light"/>
              <a:cs typeface="Abadi MT Condense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pPr lvl="1" algn="ctr" rtl="0">
              <a:spcBef>
                <a:spcPct val="0"/>
              </a:spcBef>
            </a:pPr>
            <a:r>
              <a:rPr lang="en-US" sz="3600" dirty="0" smtClean="0">
                <a:solidFill>
                  <a:srgbClr val="FFFFFF"/>
                </a:solidFill>
                <a:latin typeface="U.S. 101"/>
                <a:cs typeface="U.S. 101"/>
              </a:rPr>
              <a:t>Focus on Service and building long-term relationships</a:t>
            </a:r>
            <a:r>
              <a:rPr lang="en-US" dirty="0">
                <a:solidFill>
                  <a:srgbClr val="FFFFFF"/>
                </a:solidFill>
                <a:latin typeface="U.S. 101"/>
                <a:cs typeface="U.S. 101"/>
              </a:rPr>
              <a:t/>
            </a:r>
            <a:br>
              <a:rPr lang="en-US" dirty="0">
                <a:solidFill>
                  <a:srgbClr val="FFFFFF"/>
                </a:solidFill>
                <a:latin typeface="U.S. 101"/>
                <a:cs typeface="U.S. 101"/>
              </a:rPr>
            </a:br>
            <a:endParaRPr lang="en-US" dirty="0">
              <a:solidFill>
                <a:srgbClr val="FFFFFF"/>
              </a:solidFill>
              <a:latin typeface="U.S. 101"/>
              <a:cs typeface="U.S. 101"/>
            </a:endParaRPr>
          </a:p>
        </p:txBody>
      </p:sp>
      <p:sp>
        <p:nvSpPr>
          <p:cNvPr id="3" name="Content Placeholder 2"/>
          <p:cNvSpPr>
            <a:spLocks noGrp="1"/>
          </p:cNvSpPr>
          <p:nvPr>
            <p:ph idx="1"/>
          </p:nvPr>
        </p:nvSpPr>
        <p:spPr>
          <a:xfrm>
            <a:off x="457200" y="2362200"/>
            <a:ext cx="8229600" cy="3992563"/>
          </a:xfrm>
        </p:spPr>
        <p:txBody>
          <a:bodyPr>
            <a:normAutofit lnSpcReduction="10000"/>
          </a:bodyPr>
          <a:lstStyle/>
          <a:p>
            <a:pPr lvl="2">
              <a:lnSpc>
                <a:spcPct val="150000"/>
              </a:lnSpc>
            </a:pPr>
            <a:r>
              <a:rPr lang="en-US" dirty="0" smtClean="0">
                <a:solidFill>
                  <a:srgbClr val="FFFFFF"/>
                </a:solidFill>
                <a:latin typeface="Abadi MT Condensed Light"/>
                <a:cs typeface="Abadi MT Condensed Light"/>
              </a:rPr>
              <a:t>Maintaining an </a:t>
            </a:r>
            <a:r>
              <a:rPr lang="en-US" dirty="0">
                <a:solidFill>
                  <a:srgbClr val="FFFFFF"/>
                </a:solidFill>
                <a:latin typeface="Abadi MT Condensed Light"/>
                <a:cs typeface="Abadi MT Condensed Light"/>
              </a:rPr>
              <a:t>open line of communication </a:t>
            </a:r>
            <a:endParaRPr lang="en-US" dirty="0" smtClean="0">
              <a:solidFill>
                <a:srgbClr val="FFFFFF"/>
              </a:solidFill>
              <a:latin typeface="Abadi MT Condensed Light"/>
              <a:cs typeface="Abadi MT Condensed Light"/>
            </a:endParaRPr>
          </a:p>
          <a:p>
            <a:pPr lvl="2">
              <a:lnSpc>
                <a:spcPct val="150000"/>
              </a:lnSpc>
            </a:pPr>
            <a:r>
              <a:rPr lang="en-US" dirty="0" smtClean="0">
                <a:solidFill>
                  <a:srgbClr val="FFFFFF"/>
                </a:solidFill>
                <a:latin typeface="Abadi MT Condensed Light"/>
                <a:cs typeface="Abadi MT Condensed Light"/>
              </a:rPr>
              <a:t>Feedback </a:t>
            </a:r>
            <a:r>
              <a:rPr lang="en-US" dirty="0">
                <a:solidFill>
                  <a:srgbClr val="FFFFFF"/>
                </a:solidFill>
                <a:latin typeface="Abadi MT Condensed Light"/>
                <a:cs typeface="Abadi MT Condensed Light"/>
              </a:rPr>
              <a:t>and </a:t>
            </a:r>
            <a:r>
              <a:rPr lang="en-US" dirty="0" smtClean="0">
                <a:solidFill>
                  <a:srgbClr val="FFFFFF"/>
                </a:solidFill>
                <a:latin typeface="Abadi MT Condensed Light"/>
                <a:cs typeface="Abadi MT Condensed Light"/>
              </a:rPr>
              <a:t>suggestions are </a:t>
            </a:r>
            <a:r>
              <a:rPr lang="en-US" dirty="0">
                <a:solidFill>
                  <a:srgbClr val="FFFFFF"/>
                </a:solidFill>
                <a:latin typeface="Abadi MT Condensed Light"/>
                <a:cs typeface="Abadi MT Condensed Light"/>
              </a:rPr>
              <a:t>essential </a:t>
            </a:r>
            <a:r>
              <a:rPr lang="en-US" dirty="0" smtClean="0">
                <a:solidFill>
                  <a:srgbClr val="FFFFFF"/>
                </a:solidFill>
                <a:latin typeface="Abadi MT Condensed Light"/>
                <a:cs typeface="Abadi MT Condensed Light"/>
              </a:rPr>
              <a:t>to our process for </a:t>
            </a:r>
            <a:r>
              <a:rPr lang="en-US" dirty="0">
                <a:solidFill>
                  <a:srgbClr val="FFFFFF"/>
                </a:solidFill>
                <a:latin typeface="Abadi MT Condensed Light"/>
                <a:cs typeface="Abadi MT Condensed Light"/>
              </a:rPr>
              <a:t>customizing </a:t>
            </a:r>
            <a:r>
              <a:rPr lang="en-US" dirty="0" smtClean="0">
                <a:solidFill>
                  <a:srgbClr val="FFFFFF"/>
                </a:solidFill>
                <a:latin typeface="Abadi MT Condensed Light"/>
                <a:cs typeface="Abadi MT Condensed Light"/>
              </a:rPr>
              <a:t>each franchise program.</a:t>
            </a:r>
            <a:endParaRPr lang="en-US" dirty="0">
              <a:solidFill>
                <a:srgbClr val="FFFFFF"/>
              </a:solidFill>
              <a:latin typeface="Abadi MT Condensed Light"/>
              <a:cs typeface="Abadi MT Condensed Light"/>
            </a:endParaRPr>
          </a:p>
          <a:p>
            <a:pPr lvl="2">
              <a:lnSpc>
                <a:spcPct val="150000"/>
              </a:lnSpc>
            </a:pPr>
            <a:r>
              <a:rPr lang="en-US" dirty="0">
                <a:solidFill>
                  <a:srgbClr val="FFFFFF"/>
                </a:solidFill>
                <a:latin typeface="Abadi MT Condensed Light"/>
                <a:cs typeface="Abadi MT Condensed Light"/>
              </a:rPr>
              <a:t>Building long-term relationships </a:t>
            </a:r>
            <a:r>
              <a:rPr lang="en-US" dirty="0" smtClean="0">
                <a:solidFill>
                  <a:srgbClr val="FFFFFF"/>
                </a:solidFill>
                <a:latin typeface="Abadi MT Condensed Light"/>
                <a:cs typeface="Abadi MT Condensed Light"/>
              </a:rPr>
              <a:t>is key to our success.</a:t>
            </a:r>
          </a:p>
          <a:p>
            <a:pPr lvl="2">
              <a:lnSpc>
                <a:spcPct val="150000"/>
              </a:lnSpc>
            </a:pPr>
            <a:r>
              <a:rPr lang="en-US" dirty="0" smtClean="0">
                <a:solidFill>
                  <a:srgbClr val="FFFFFF"/>
                </a:solidFill>
                <a:latin typeface="Abadi MT Condensed Light"/>
                <a:cs typeface="Abadi MT Condensed Light"/>
              </a:rPr>
              <a:t>Our success ultimately </a:t>
            </a:r>
            <a:r>
              <a:rPr lang="en-US" dirty="0">
                <a:solidFill>
                  <a:srgbClr val="FFFFFF"/>
                </a:solidFill>
                <a:latin typeface="Abadi MT Condensed Light"/>
                <a:cs typeface="Abadi MT Condensed Light"/>
              </a:rPr>
              <a:t>comes down to ROI for our clients.  </a:t>
            </a:r>
          </a:p>
          <a:p>
            <a:pPr lvl="1">
              <a:lnSpc>
                <a:spcPct val="150000"/>
              </a:lnSpc>
            </a:pPr>
            <a:endParaRPr lang="en-US" dirty="0">
              <a:solidFill>
                <a:srgbClr val="FFFFFF"/>
              </a:solidFill>
              <a:latin typeface="Abadi MT Condensed Light"/>
              <a:cs typeface="Abadi MT Condense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rmAutofit fontScale="90000"/>
          </a:bodyPr>
          <a:lstStyle/>
          <a:p>
            <a:pPr lvl="0">
              <a:lnSpc>
                <a:spcPct val="150000"/>
              </a:lnSpc>
            </a:pPr>
            <a:r>
              <a:rPr lang="en-US" dirty="0">
                <a:solidFill>
                  <a:srgbClr val="FFFFFF"/>
                </a:solidFill>
                <a:latin typeface="U.S. 101"/>
                <a:cs typeface="U.S. 101"/>
              </a:rPr>
              <a:t>Our Process </a:t>
            </a:r>
            <a:r>
              <a:rPr lang="en-US" sz="3200" dirty="0">
                <a:solidFill>
                  <a:srgbClr val="FFFFFF"/>
                </a:solidFill>
                <a:latin typeface="U.S. 101"/>
                <a:cs typeface="U.S. 101"/>
              </a:rPr>
              <a:t/>
            </a:r>
            <a:br>
              <a:rPr lang="en-US" sz="3200" dirty="0">
                <a:solidFill>
                  <a:srgbClr val="FFFFFF"/>
                </a:solidFill>
                <a:latin typeface="U.S. 101"/>
                <a:cs typeface="U.S. 101"/>
              </a:rPr>
            </a:br>
            <a:endParaRPr lang="en-US" sz="3200" dirty="0">
              <a:solidFill>
                <a:srgbClr val="FFFFFF"/>
              </a:solidFill>
              <a:latin typeface="U.S. 101"/>
              <a:cs typeface="U.S. 101"/>
            </a:endParaRPr>
          </a:p>
        </p:txBody>
      </p:sp>
      <p:sp>
        <p:nvSpPr>
          <p:cNvPr id="3" name="Content Placeholder 2"/>
          <p:cNvSpPr>
            <a:spLocks noGrp="1"/>
          </p:cNvSpPr>
          <p:nvPr>
            <p:ph idx="1"/>
          </p:nvPr>
        </p:nvSpPr>
        <p:spPr>
          <a:xfrm>
            <a:off x="381000" y="1905000"/>
            <a:ext cx="8229600" cy="2133600"/>
          </a:xfrm>
        </p:spPr>
        <p:txBody>
          <a:bodyPr>
            <a:normAutofit/>
          </a:bodyPr>
          <a:lstStyle/>
          <a:p>
            <a:pPr marL="0" indent="0">
              <a:buNone/>
            </a:pPr>
            <a:endParaRPr lang="en-US" sz="1800" dirty="0" smtClean="0">
              <a:solidFill>
                <a:srgbClr val="FFFFFF"/>
              </a:solidFill>
              <a:latin typeface="Abadi MT Condensed Light"/>
              <a:cs typeface="Abadi MT Condensed Light"/>
            </a:endParaRPr>
          </a:p>
          <a:p>
            <a:pPr marL="0" indent="0">
              <a:buNone/>
            </a:pPr>
            <a:endParaRPr lang="en-US" sz="1800" dirty="0">
              <a:solidFill>
                <a:srgbClr val="FFFFFF"/>
              </a:solidFill>
              <a:latin typeface="Abadi MT Condensed Light"/>
              <a:cs typeface="Abadi MT Condensed Light"/>
            </a:endParaRPr>
          </a:p>
          <a:p>
            <a:pPr marL="0" indent="0">
              <a:buNone/>
            </a:pPr>
            <a:endParaRPr lang="en-US" sz="1800" dirty="0" smtClean="0">
              <a:solidFill>
                <a:srgbClr val="FFFFFF"/>
              </a:solidFill>
              <a:latin typeface="Abadi MT Condensed Light"/>
              <a:cs typeface="Abadi MT Condensed Light"/>
            </a:endParaRPr>
          </a:p>
          <a:p>
            <a:pPr marL="514350" indent="-514350">
              <a:buFont typeface="+mj-lt"/>
              <a:buAutoNum type="arabicPeriod"/>
            </a:pPr>
            <a:r>
              <a:rPr lang="en-US" sz="2000" dirty="0" smtClean="0">
                <a:solidFill>
                  <a:srgbClr val="FFFFFF"/>
                </a:solidFill>
                <a:latin typeface="Abadi MT Condensed Light"/>
                <a:cs typeface="Abadi MT Condensed Light"/>
              </a:rPr>
              <a:t>Targeted marketing campaigns</a:t>
            </a:r>
          </a:p>
        </p:txBody>
      </p:sp>
      <p:pic>
        <p:nvPicPr>
          <p:cNvPr id="4" name="Picture 3" descr="target.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581400" y="3124200"/>
            <a:ext cx="3238500" cy="3329842"/>
          </a:xfrm>
          <a:prstGeom prst="rect">
            <a:avLst/>
          </a:prstGeom>
        </p:spPr>
      </p:pic>
      <p:pic>
        <p:nvPicPr>
          <p:cNvPr id="7" name="Picture 6" descr="franchisee.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09800" y="1524000"/>
            <a:ext cx="4699000" cy="5301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4"/>
                                        </p:tgtEl>
                                        <p:attrNameLst>
                                          <p:attrName>ppt_w</p:attrName>
                                        </p:attrNameLst>
                                      </p:cBhvr>
                                      <p:tavLst>
                                        <p:tav tm="0">
                                          <p:val>
                                            <p:strVal val="ppt_w"/>
                                          </p:val>
                                        </p:tav>
                                        <p:tav tm="100000">
                                          <p:val>
                                            <p:fltVal val="0"/>
                                          </p:val>
                                        </p:tav>
                                      </p:tavLst>
                                    </p:anim>
                                    <p:anim calcmode="lin" valueType="num">
                                      <p:cBhvr>
                                        <p:cTn id="15" dur="1000"/>
                                        <p:tgtEl>
                                          <p:spTgt spid="4"/>
                                        </p:tgtEl>
                                        <p:attrNameLst>
                                          <p:attrName>ppt_h</p:attrName>
                                        </p:attrNameLst>
                                      </p:cBhvr>
                                      <p:tavLst>
                                        <p:tav tm="0">
                                          <p:val>
                                            <p:strVal val="ppt_h"/>
                                          </p:val>
                                        </p:tav>
                                        <p:tav tm="100000">
                                          <p:val>
                                            <p:fltVal val="0"/>
                                          </p:val>
                                        </p:tav>
                                      </p:tavLst>
                                    </p:anim>
                                    <p:anim calcmode="lin" valueType="num">
                                      <p:cBhvr>
                                        <p:cTn id="16" dur="1000"/>
                                        <p:tgtEl>
                                          <p:spTgt spid="4"/>
                                        </p:tgtEl>
                                        <p:attrNameLst>
                                          <p:attrName>style.rotation</p:attrName>
                                        </p:attrNameLst>
                                      </p:cBhvr>
                                      <p:tavLst>
                                        <p:tav tm="0">
                                          <p:val>
                                            <p:fltVal val="0"/>
                                          </p:val>
                                        </p:tav>
                                        <p:tav tm="100000">
                                          <p:val>
                                            <p:fltVal val="90"/>
                                          </p:val>
                                        </p:tav>
                                      </p:tavLst>
                                    </p:anim>
                                    <p:animEffect transition="out" filter="fade">
                                      <p:cBhvr>
                                        <p:cTn id="17" dur="1000"/>
                                        <p:tgtEl>
                                          <p:spTgt spid="4"/>
                                        </p:tgtEl>
                                      </p:cBhvr>
                                    </p:animEffect>
                                    <p:set>
                                      <p:cBhvr>
                                        <p:cTn id="18"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1435</TotalTime>
  <Words>719</Words>
  <Application>Microsoft Office PowerPoint</Application>
  <PresentationFormat>On-screen Show (4:3)</PresentationFormat>
  <Paragraphs>135</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OUR MISSION</vt:lpstr>
      <vt:lpstr>Who We Are</vt:lpstr>
      <vt:lpstr>How We Are Different</vt:lpstr>
      <vt:lpstr>Slide 6</vt:lpstr>
      <vt:lpstr>CUSTOM-TAILORED LEAD PROGRAMS  </vt:lpstr>
      <vt:lpstr>Focus on Service and building long-term relationships </vt:lpstr>
      <vt:lpstr>Our Process  </vt:lpstr>
      <vt:lpstr>Our Process  </vt:lpstr>
      <vt:lpstr>Our Process  </vt:lpstr>
      <vt:lpstr>Our Process  </vt:lpstr>
      <vt:lpstr>Our Process  </vt:lpstr>
      <vt:lpstr>Targeted marketing campaigns </vt:lpstr>
      <vt:lpstr>Candidate submits  an online questionnaire </vt:lpstr>
      <vt:lpstr>Call-Verification</vt:lpstr>
      <vt:lpstr>Confirmation email </vt:lpstr>
      <vt:lpstr>Lead Delivery</vt:lpstr>
      <vt:lpstr>How to Order</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Leads We Generate Leads Franchisees</dc:title>
  <dc:creator>James-XPS2</dc:creator>
  <cp:lastModifiedBy>James-XPS2</cp:lastModifiedBy>
  <cp:revision>63</cp:revision>
  <cp:lastPrinted>2013-02-13T04:04:46Z</cp:lastPrinted>
  <dcterms:created xsi:type="dcterms:W3CDTF">2013-02-12T00:28:40Z</dcterms:created>
  <dcterms:modified xsi:type="dcterms:W3CDTF">2013-03-19T15:21:23Z</dcterms:modified>
</cp:coreProperties>
</file>