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114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3CCE853-CC9D-44FB-8AC1-3A185C03C278}" type="datetimeFigureOut">
              <a:rPr lang="en-US" smtClean="0"/>
              <a:pPr/>
              <a:t>8/4/2013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6F727A7-2461-45EE-B139-492FC87A4B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CCE853-CC9D-44FB-8AC1-3A185C03C278}" type="datetimeFigureOut">
              <a:rPr lang="en-US" smtClean="0"/>
              <a:pPr/>
              <a:t>8/4/2013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F727A7-2461-45EE-B139-492FC87A4B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CCE853-CC9D-44FB-8AC1-3A185C03C278}" type="datetimeFigureOut">
              <a:rPr lang="en-US" smtClean="0"/>
              <a:pPr/>
              <a:t>8/4/2013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F727A7-2461-45EE-B139-492FC87A4B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CCE853-CC9D-44FB-8AC1-3A185C03C278}" type="datetimeFigureOut">
              <a:rPr lang="en-US" smtClean="0"/>
              <a:pPr/>
              <a:t>8/4/2013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F727A7-2461-45EE-B139-492FC87A4B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CCE853-CC9D-44FB-8AC1-3A185C03C278}" type="datetimeFigureOut">
              <a:rPr lang="en-US" smtClean="0"/>
              <a:pPr/>
              <a:t>8/4/2013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F727A7-2461-45EE-B139-492FC87A4B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CCE853-CC9D-44FB-8AC1-3A185C03C278}" type="datetimeFigureOut">
              <a:rPr lang="en-US" smtClean="0"/>
              <a:pPr/>
              <a:t>8/4/2013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F727A7-2461-45EE-B139-492FC87A4B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CCE853-CC9D-44FB-8AC1-3A185C03C278}" type="datetimeFigureOut">
              <a:rPr lang="en-US" smtClean="0"/>
              <a:pPr/>
              <a:t>8/4/2013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F727A7-2461-45EE-B139-492FC87A4B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CCE853-CC9D-44FB-8AC1-3A185C03C278}" type="datetimeFigureOut">
              <a:rPr lang="en-US" smtClean="0"/>
              <a:pPr/>
              <a:t>8/4/2013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F727A7-2461-45EE-B139-492FC87A4B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CCE853-CC9D-44FB-8AC1-3A185C03C278}" type="datetimeFigureOut">
              <a:rPr lang="en-US" smtClean="0"/>
              <a:pPr/>
              <a:t>8/4/2013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F727A7-2461-45EE-B139-492FC87A4B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3CCE853-CC9D-44FB-8AC1-3A185C03C278}" type="datetimeFigureOut">
              <a:rPr lang="en-US" smtClean="0"/>
              <a:pPr/>
              <a:t>8/4/2013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F727A7-2461-45EE-B139-492FC87A4B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3CCE853-CC9D-44FB-8AC1-3A185C03C278}" type="datetimeFigureOut">
              <a:rPr lang="en-US" smtClean="0"/>
              <a:pPr/>
              <a:t>8/4/2013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6F727A7-2461-45EE-B139-492FC87A4B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3CCE853-CC9D-44FB-8AC1-3A185C03C278}" type="datetimeFigureOut">
              <a:rPr lang="en-US" smtClean="0"/>
              <a:pPr/>
              <a:t>8/4/2013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6F727A7-2461-45EE-B139-492FC87A4B4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371600"/>
            <a:ext cx="8153400" cy="1828800"/>
          </a:xfrm>
        </p:spPr>
        <p:txBody>
          <a:bodyPr>
            <a:normAutofit/>
          </a:bodyPr>
          <a:lstStyle/>
          <a:p>
            <a:r>
              <a:rPr lang="en-US" sz="4800" dirty="0" smtClean="0"/>
              <a:t>Gateway to Nigerian Projects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We’re building a list of </a:t>
            </a:r>
          </a:p>
          <a:p>
            <a:r>
              <a:rPr lang="en-US" dirty="0" smtClean="0"/>
              <a:t>“Interested Parties”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554162"/>
            <a:ext cx="6477000" cy="4525963"/>
          </a:xfrm>
        </p:spPr>
        <p:txBody>
          <a:bodyPr/>
          <a:lstStyle/>
          <a:p>
            <a:r>
              <a:rPr lang="en-US" dirty="0" smtClean="0"/>
              <a:t>Interested</a:t>
            </a:r>
          </a:p>
          <a:p>
            <a:pPr lvl="1"/>
            <a:r>
              <a:rPr lang="en-US" dirty="0" smtClean="0"/>
              <a:t>Entry to the list</a:t>
            </a:r>
          </a:p>
          <a:p>
            <a:pPr lvl="1"/>
            <a:r>
              <a:rPr lang="en-US" dirty="0" smtClean="0"/>
              <a:t>No commitment</a:t>
            </a:r>
          </a:p>
          <a:p>
            <a:pPr lvl="1"/>
            <a:r>
              <a:rPr lang="en-US" dirty="0" smtClean="0"/>
              <a:t>No cost</a:t>
            </a:r>
          </a:p>
          <a:p>
            <a:pPr lvl="1"/>
            <a:r>
              <a:rPr lang="en-US" dirty="0" smtClean="0"/>
              <a:t>Introduction to </a:t>
            </a:r>
            <a:r>
              <a:rPr lang="en-US" dirty="0" smtClean="0"/>
              <a:t>PHC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1 of 5</a:t>
            </a:r>
            <a:endParaRPr lang="en-US" dirty="0"/>
          </a:p>
        </p:txBody>
      </p:sp>
      <p:sp>
        <p:nvSpPr>
          <p:cNvPr id="4" name="Trapezoid 3"/>
          <p:cNvSpPr/>
          <p:nvPr/>
        </p:nvSpPr>
        <p:spPr>
          <a:xfrm>
            <a:off x="76200" y="5486400"/>
            <a:ext cx="4724400" cy="990600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Interested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1554162"/>
            <a:ext cx="5181600" cy="4525963"/>
          </a:xfrm>
        </p:spPr>
        <p:txBody>
          <a:bodyPr/>
          <a:lstStyle/>
          <a:p>
            <a:r>
              <a:rPr lang="en-US" dirty="0" smtClean="0"/>
              <a:t>Evaluating</a:t>
            </a:r>
          </a:p>
          <a:p>
            <a:pPr lvl="1"/>
            <a:r>
              <a:rPr lang="en-US" dirty="0" smtClean="0"/>
              <a:t>Due Diligence (you on us)</a:t>
            </a:r>
          </a:p>
          <a:p>
            <a:pPr lvl="2"/>
            <a:r>
              <a:rPr lang="en-US" dirty="0" smtClean="0"/>
              <a:t>Order Efficiency Ltd</a:t>
            </a:r>
          </a:p>
          <a:p>
            <a:pPr lvl="2"/>
            <a:r>
              <a:rPr lang="en-US" dirty="0" smtClean="0"/>
              <a:t>The ‘Gateway Group’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2 of 5</a:t>
            </a:r>
            <a:endParaRPr lang="en-US" dirty="0"/>
          </a:p>
        </p:txBody>
      </p:sp>
      <p:sp>
        <p:nvSpPr>
          <p:cNvPr id="4" name="Trapezoid 3"/>
          <p:cNvSpPr/>
          <p:nvPr/>
        </p:nvSpPr>
        <p:spPr>
          <a:xfrm>
            <a:off x="76200" y="5486400"/>
            <a:ext cx="4724400" cy="990600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Interested</a:t>
            </a:r>
            <a:endParaRPr lang="en-US" sz="3600" dirty="0"/>
          </a:p>
        </p:txBody>
      </p:sp>
      <p:sp>
        <p:nvSpPr>
          <p:cNvPr id="5" name="Trapezoid 4"/>
          <p:cNvSpPr/>
          <p:nvPr/>
        </p:nvSpPr>
        <p:spPr>
          <a:xfrm>
            <a:off x="381000" y="4419600"/>
            <a:ext cx="4114800" cy="990600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Evaluating</a:t>
            </a:r>
            <a:endParaRPr lang="en-US" sz="3600" dirty="0"/>
          </a:p>
        </p:txBody>
      </p:sp>
      <p:sp>
        <p:nvSpPr>
          <p:cNvPr id="6" name="Up Arrow 5"/>
          <p:cNvSpPr/>
          <p:nvPr/>
        </p:nvSpPr>
        <p:spPr>
          <a:xfrm>
            <a:off x="990600" y="5181600"/>
            <a:ext cx="228600" cy="5334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1554162"/>
            <a:ext cx="5486400" cy="4525963"/>
          </a:xfrm>
        </p:spPr>
        <p:txBody>
          <a:bodyPr/>
          <a:lstStyle/>
          <a:p>
            <a:r>
              <a:rPr lang="en-US" dirty="0" smtClean="0"/>
              <a:t>Committed</a:t>
            </a:r>
          </a:p>
          <a:p>
            <a:pPr lvl="1"/>
            <a:r>
              <a:rPr lang="en-US" dirty="0" smtClean="0"/>
              <a:t>You’re Convinced</a:t>
            </a:r>
          </a:p>
          <a:p>
            <a:pPr lvl="2"/>
            <a:r>
              <a:rPr lang="en-US" dirty="0" smtClean="0"/>
              <a:t>Upload Generic Bid Information </a:t>
            </a:r>
          </a:p>
          <a:p>
            <a:pPr lvl="2"/>
            <a:r>
              <a:rPr lang="en-US" dirty="0" smtClean="0"/>
              <a:t>Declare Areas of Interest</a:t>
            </a:r>
          </a:p>
          <a:p>
            <a:pPr lvl="2"/>
            <a:r>
              <a:rPr lang="en-US" dirty="0" smtClean="0"/>
              <a:t>Monthly Hosting Fee</a:t>
            </a:r>
          </a:p>
          <a:p>
            <a:pPr lvl="1"/>
            <a:r>
              <a:rPr lang="en-US" dirty="0" smtClean="0"/>
              <a:t>Standby for Project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3 of 5</a:t>
            </a:r>
            <a:endParaRPr lang="en-US" dirty="0"/>
          </a:p>
        </p:txBody>
      </p:sp>
      <p:sp useBgFill="1">
        <p:nvSpPr>
          <p:cNvPr id="4" name="Trapezoid 3"/>
          <p:cNvSpPr/>
          <p:nvPr/>
        </p:nvSpPr>
        <p:spPr>
          <a:xfrm>
            <a:off x="76200" y="5486400"/>
            <a:ext cx="4724400" cy="990600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Interested</a:t>
            </a:r>
            <a:endParaRPr lang="en-US" sz="36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Trapezoid 4"/>
          <p:cNvSpPr/>
          <p:nvPr/>
        </p:nvSpPr>
        <p:spPr>
          <a:xfrm>
            <a:off x="381000" y="4419600"/>
            <a:ext cx="4114800" cy="990600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Evaluating</a:t>
            </a:r>
            <a:endParaRPr lang="en-US" sz="3600" dirty="0"/>
          </a:p>
        </p:txBody>
      </p:sp>
      <p:sp>
        <p:nvSpPr>
          <p:cNvPr id="6" name="Trapezoid 5"/>
          <p:cNvSpPr/>
          <p:nvPr/>
        </p:nvSpPr>
        <p:spPr>
          <a:xfrm>
            <a:off x="685800" y="3352800"/>
            <a:ext cx="3505200" cy="990600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Committed</a:t>
            </a:r>
            <a:endParaRPr lang="en-US" sz="3600" dirty="0"/>
          </a:p>
        </p:txBody>
      </p:sp>
      <p:sp>
        <p:nvSpPr>
          <p:cNvPr id="7" name="Up Arrow 6"/>
          <p:cNvSpPr/>
          <p:nvPr/>
        </p:nvSpPr>
        <p:spPr>
          <a:xfrm>
            <a:off x="1295400" y="4114800"/>
            <a:ext cx="228600" cy="5334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4800" y="1554162"/>
            <a:ext cx="4572000" cy="4525963"/>
          </a:xfrm>
        </p:spPr>
        <p:txBody>
          <a:bodyPr/>
          <a:lstStyle/>
          <a:p>
            <a:r>
              <a:rPr lang="en-US" dirty="0" smtClean="0"/>
              <a:t>Engaged</a:t>
            </a:r>
          </a:p>
          <a:p>
            <a:pPr lvl="1"/>
            <a:r>
              <a:rPr lang="en-US" dirty="0" smtClean="0"/>
              <a:t>Linked with a Project</a:t>
            </a:r>
          </a:p>
          <a:p>
            <a:pPr lvl="2"/>
            <a:r>
              <a:rPr lang="en-US" dirty="0" smtClean="0"/>
              <a:t>Invited to Tender</a:t>
            </a:r>
          </a:p>
          <a:p>
            <a:pPr lvl="2"/>
            <a:r>
              <a:rPr lang="en-US" dirty="0" smtClean="0"/>
              <a:t>Tender License Cost</a:t>
            </a:r>
          </a:p>
          <a:p>
            <a:pPr lvl="2"/>
            <a:r>
              <a:rPr lang="en-US" dirty="0" smtClean="0"/>
              <a:t>Opportunity to Invest</a:t>
            </a:r>
          </a:p>
          <a:p>
            <a:pPr lvl="1"/>
            <a:r>
              <a:rPr lang="en-US" dirty="0" smtClean="0"/>
              <a:t>Standby for Award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4 of 5</a:t>
            </a:r>
            <a:endParaRPr lang="en-US" dirty="0"/>
          </a:p>
        </p:txBody>
      </p:sp>
      <p:sp useBgFill="1">
        <p:nvSpPr>
          <p:cNvPr id="4" name="Trapezoid 3"/>
          <p:cNvSpPr/>
          <p:nvPr/>
        </p:nvSpPr>
        <p:spPr>
          <a:xfrm>
            <a:off x="76200" y="5486400"/>
            <a:ext cx="4724400" cy="990600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Interested</a:t>
            </a:r>
            <a:endParaRPr lang="en-US" sz="36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 useBgFill="1">
        <p:nvSpPr>
          <p:cNvPr id="5" name="Trapezoid 4"/>
          <p:cNvSpPr/>
          <p:nvPr/>
        </p:nvSpPr>
        <p:spPr>
          <a:xfrm>
            <a:off x="381000" y="4419600"/>
            <a:ext cx="4114800" cy="990600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Evaluating</a:t>
            </a:r>
            <a:endParaRPr lang="en-US" sz="36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Trapezoid 5"/>
          <p:cNvSpPr/>
          <p:nvPr/>
        </p:nvSpPr>
        <p:spPr>
          <a:xfrm>
            <a:off x="685800" y="3352800"/>
            <a:ext cx="3505200" cy="990600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Committed</a:t>
            </a:r>
            <a:endParaRPr lang="en-US" sz="3600" dirty="0"/>
          </a:p>
        </p:txBody>
      </p:sp>
      <p:sp>
        <p:nvSpPr>
          <p:cNvPr id="7" name="Trapezoid 6"/>
          <p:cNvSpPr/>
          <p:nvPr/>
        </p:nvSpPr>
        <p:spPr>
          <a:xfrm>
            <a:off x="990600" y="2286000"/>
            <a:ext cx="2895600" cy="990600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Engaged</a:t>
            </a:r>
            <a:endParaRPr lang="en-US" sz="3600" dirty="0"/>
          </a:p>
        </p:txBody>
      </p:sp>
      <p:sp>
        <p:nvSpPr>
          <p:cNvPr id="9" name="Up Arrow 8"/>
          <p:cNvSpPr/>
          <p:nvPr/>
        </p:nvSpPr>
        <p:spPr>
          <a:xfrm>
            <a:off x="1447800" y="3048000"/>
            <a:ext cx="228600" cy="5334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7200" y="1570037"/>
            <a:ext cx="4191000" cy="4525963"/>
          </a:xfrm>
        </p:spPr>
        <p:txBody>
          <a:bodyPr/>
          <a:lstStyle/>
          <a:p>
            <a:r>
              <a:rPr lang="en-US" dirty="0" smtClean="0"/>
              <a:t>Active</a:t>
            </a:r>
          </a:p>
          <a:p>
            <a:pPr lvl="1"/>
            <a:r>
              <a:rPr lang="en-US" dirty="0" smtClean="0"/>
              <a:t>Contracted to Project</a:t>
            </a:r>
          </a:p>
          <a:p>
            <a:pPr lvl="2"/>
            <a:r>
              <a:rPr lang="en-US" dirty="0" smtClean="0"/>
              <a:t>Start Work</a:t>
            </a:r>
          </a:p>
          <a:p>
            <a:pPr lvl="2"/>
            <a:r>
              <a:rPr lang="en-US" dirty="0" smtClean="0"/>
              <a:t>Start Invoicing</a:t>
            </a:r>
          </a:p>
          <a:p>
            <a:pPr lvl="2"/>
            <a:r>
              <a:rPr lang="en-US" dirty="0" smtClean="0"/>
              <a:t>Deliver Investment</a:t>
            </a:r>
          </a:p>
          <a:p>
            <a:pPr lvl="5"/>
            <a:r>
              <a:rPr lang="en-US" dirty="0" smtClean="0"/>
              <a:t>(*if applicable)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5 of 5</a:t>
            </a:r>
            <a:endParaRPr lang="en-US" dirty="0"/>
          </a:p>
        </p:txBody>
      </p:sp>
      <p:sp useBgFill="1">
        <p:nvSpPr>
          <p:cNvPr id="4" name="Trapezoid 3"/>
          <p:cNvSpPr/>
          <p:nvPr/>
        </p:nvSpPr>
        <p:spPr>
          <a:xfrm>
            <a:off x="76200" y="5486400"/>
            <a:ext cx="4724400" cy="990600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Interested</a:t>
            </a:r>
            <a:endParaRPr lang="en-US" sz="36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 useBgFill="1">
        <p:nvSpPr>
          <p:cNvPr id="5" name="Trapezoid 4"/>
          <p:cNvSpPr/>
          <p:nvPr/>
        </p:nvSpPr>
        <p:spPr>
          <a:xfrm>
            <a:off x="381000" y="4419600"/>
            <a:ext cx="4114800" cy="990600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Evaluating</a:t>
            </a:r>
            <a:endParaRPr lang="en-US" sz="36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 useBgFill="1">
        <p:nvSpPr>
          <p:cNvPr id="6" name="Trapezoid 5"/>
          <p:cNvSpPr/>
          <p:nvPr/>
        </p:nvSpPr>
        <p:spPr>
          <a:xfrm>
            <a:off x="685800" y="3352800"/>
            <a:ext cx="3505200" cy="990600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Committed</a:t>
            </a:r>
            <a:endParaRPr lang="en-US" sz="36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Trapezoid 6"/>
          <p:cNvSpPr/>
          <p:nvPr/>
        </p:nvSpPr>
        <p:spPr>
          <a:xfrm>
            <a:off x="990600" y="2286000"/>
            <a:ext cx="2895600" cy="990600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Engaged</a:t>
            </a:r>
            <a:endParaRPr lang="en-US" sz="3600" dirty="0"/>
          </a:p>
        </p:txBody>
      </p:sp>
      <p:sp>
        <p:nvSpPr>
          <p:cNvPr id="8" name="Trapezoid 7"/>
          <p:cNvSpPr/>
          <p:nvPr/>
        </p:nvSpPr>
        <p:spPr>
          <a:xfrm>
            <a:off x="1295400" y="1219200"/>
            <a:ext cx="2286000" cy="990600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Active</a:t>
            </a:r>
            <a:endParaRPr lang="en-US" sz="3600" dirty="0"/>
          </a:p>
        </p:txBody>
      </p:sp>
      <p:sp>
        <p:nvSpPr>
          <p:cNvPr id="9" name="Up-Down Arrow 8"/>
          <p:cNvSpPr/>
          <p:nvPr/>
        </p:nvSpPr>
        <p:spPr>
          <a:xfrm>
            <a:off x="1676400" y="1981200"/>
            <a:ext cx="228600" cy="533400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241</TotalTime>
  <Words>124</Words>
  <Application>Microsoft Office PowerPoint</Application>
  <PresentationFormat>On-screen Show (4:3)</PresentationFormat>
  <Paragraphs>50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Concourse</vt:lpstr>
      <vt:lpstr>Gateway to Nigerian Projects</vt:lpstr>
      <vt:lpstr>Step 1 of 5</vt:lpstr>
      <vt:lpstr>Step 2 of 5</vt:lpstr>
      <vt:lpstr>Step 3 of 5</vt:lpstr>
      <vt:lpstr>Step 4 of 5</vt:lpstr>
      <vt:lpstr>Step 5 of 5</vt:lpstr>
    </vt:vector>
  </TitlesOfParts>
  <Company>Chevron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Winter</dc:creator>
  <cp:lastModifiedBy>David Winter</cp:lastModifiedBy>
  <cp:revision>27</cp:revision>
  <dcterms:created xsi:type="dcterms:W3CDTF">2013-07-28T07:24:25Z</dcterms:created>
  <dcterms:modified xsi:type="dcterms:W3CDTF">2013-08-04T13:55:49Z</dcterms:modified>
</cp:coreProperties>
</file>