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notesMasterIdLst>
    <p:notesMasterId r:id="rId7"/>
  </p:notesMasterIdLst>
  <p:sldIdLst>
    <p:sldId id="256" r:id="rId2"/>
    <p:sldId id="260" r:id="rId3"/>
    <p:sldId id="261" r:id="rId4"/>
    <p:sldId id="263" r:id="rId5"/>
    <p:sldId id="262"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06602"/>
    <a:srgbClr val="FE6F0E"/>
    <a:srgbClr val="FE9248"/>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88" autoAdjust="0"/>
    <p:restoredTop sz="94624" autoAdjust="0"/>
  </p:normalViewPr>
  <p:slideViewPr>
    <p:cSldViewPr>
      <p:cViewPr>
        <p:scale>
          <a:sx n="98" d="100"/>
          <a:sy n="98" d="100"/>
        </p:scale>
        <p:origin x="-576" y="51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81D4A63-4A15-432F-AE8B-C8633DB7B025}" type="datetimeFigureOut">
              <a:rPr lang="en-US" smtClean="0"/>
              <a:pPr/>
              <a:t>9/13/2013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0529D55-91DD-4624-83EB-EF0BABC27CC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A0529D55-91DD-4624-83EB-EF0BABC27CC1}"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E110BD9F-9320-4B72-AF11-1EBB2D2C79D1}" type="datetimeFigureOut">
              <a:rPr lang="en-US" smtClean="0"/>
              <a:pPr/>
              <a:t>9/13/2013</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026E5DFA-AE22-4CC8-97B2-E4171A1E0449}"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110BD9F-9320-4B72-AF11-1EBB2D2C79D1}" type="datetimeFigureOut">
              <a:rPr lang="en-US" smtClean="0"/>
              <a:pPr/>
              <a:t>9/13/2013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6E5DFA-AE22-4CC8-97B2-E4171A1E044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110BD9F-9320-4B72-AF11-1EBB2D2C79D1}" type="datetimeFigureOut">
              <a:rPr lang="en-US" smtClean="0"/>
              <a:pPr/>
              <a:t>9/13/2013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6E5DFA-AE22-4CC8-97B2-E4171A1E044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E110BD9F-9320-4B72-AF11-1EBB2D2C79D1}" type="datetimeFigureOut">
              <a:rPr lang="en-US" smtClean="0"/>
              <a:pPr/>
              <a:t>9/13/2013</a:t>
            </a:fld>
            <a:endParaRPr lang="en-US"/>
          </a:p>
        </p:txBody>
      </p:sp>
      <p:sp>
        <p:nvSpPr>
          <p:cNvPr id="9" name="Slide Number Placeholder 8"/>
          <p:cNvSpPr>
            <a:spLocks noGrp="1"/>
          </p:cNvSpPr>
          <p:nvPr>
            <p:ph type="sldNum" sz="quarter" idx="15"/>
          </p:nvPr>
        </p:nvSpPr>
        <p:spPr/>
        <p:txBody>
          <a:bodyPr rtlCol="0"/>
          <a:lstStyle/>
          <a:p>
            <a:fld id="{026E5DFA-AE22-4CC8-97B2-E4171A1E0449}"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E110BD9F-9320-4B72-AF11-1EBB2D2C79D1}" type="datetimeFigureOut">
              <a:rPr lang="en-US" smtClean="0"/>
              <a:pPr/>
              <a:t>9/13/2013</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026E5DFA-AE22-4CC8-97B2-E4171A1E0449}"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E110BD9F-9320-4B72-AF11-1EBB2D2C79D1}" type="datetimeFigureOut">
              <a:rPr lang="en-US" smtClean="0"/>
              <a:pPr/>
              <a:t>9/13/2013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6E5DFA-AE22-4CC8-97B2-E4171A1E0449}"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E110BD9F-9320-4B72-AF11-1EBB2D2C79D1}" type="datetimeFigureOut">
              <a:rPr lang="en-US" smtClean="0"/>
              <a:pPr/>
              <a:t>9/13/2013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26E5DFA-AE22-4CC8-97B2-E4171A1E0449}"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E110BD9F-9320-4B72-AF11-1EBB2D2C79D1}" type="datetimeFigureOut">
              <a:rPr lang="en-US" smtClean="0"/>
              <a:pPr/>
              <a:t>9/13/2013</a:t>
            </a:fld>
            <a:endParaRPr lang="en-US"/>
          </a:p>
        </p:txBody>
      </p:sp>
      <p:sp>
        <p:nvSpPr>
          <p:cNvPr id="7" name="Slide Number Placeholder 6"/>
          <p:cNvSpPr>
            <a:spLocks noGrp="1"/>
          </p:cNvSpPr>
          <p:nvPr>
            <p:ph type="sldNum" sz="quarter" idx="11"/>
          </p:nvPr>
        </p:nvSpPr>
        <p:spPr/>
        <p:txBody>
          <a:bodyPr rtlCol="0"/>
          <a:lstStyle/>
          <a:p>
            <a:fld id="{026E5DFA-AE22-4CC8-97B2-E4171A1E0449}"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10BD9F-9320-4B72-AF11-1EBB2D2C79D1}" type="datetimeFigureOut">
              <a:rPr lang="en-US" smtClean="0"/>
              <a:pPr/>
              <a:t>9/13/2013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26E5DFA-AE22-4CC8-97B2-E4171A1E044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E110BD9F-9320-4B72-AF11-1EBB2D2C79D1}" type="datetimeFigureOut">
              <a:rPr lang="en-US" smtClean="0"/>
              <a:pPr/>
              <a:t>9/13/2013</a:t>
            </a:fld>
            <a:endParaRPr lang="en-US"/>
          </a:p>
        </p:txBody>
      </p:sp>
      <p:sp>
        <p:nvSpPr>
          <p:cNvPr id="22" name="Slide Number Placeholder 21"/>
          <p:cNvSpPr>
            <a:spLocks noGrp="1"/>
          </p:cNvSpPr>
          <p:nvPr>
            <p:ph type="sldNum" sz="quarter" idx="15"/>
          </p:nvPr>
        </p:nvSpPr>
        <p:spPr/>
        <p:txBody>
          <a:bodyPr rtlCol="0"/>
          <a:lstStyle/>
          <a:p>
            <a:fld id="{026E5DFA-AE22-4CC8-97B2-E4171A1E0449}"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E110BD9F-9320-4B72-AF11-1EBB2D2C79D1}" type="datetimeFigureOut">
              <a:rPr lang="en-US" smtClean="0"/>
              <a:pPr/>
              <a:t>9/13/2013</a:t>
            </a:fld>
            <a:endParaRPr lang="en-US"/>
          </a:p>
        </p:txBody>
      </p:sp>
      <p:sp>
        <p:nvSpPr>
          <p:cNvPr id="18" name="Slide Number Placeholder 17"/>
          <p:cNvSpPr>
            <a:spLocks noGrp="1"/>
          </p:cNvSpPr>
          <p:nvPr>
            <p:ph type="sldNum" sz="quarter" idx="11"/>
          </p:nvPr>
        </p:nvSpPr>
        <p:spPr/>
        <p:txBody>
          <a:bodyPr rtlCol="0"/>
          <a:lstStyle/>
          <a:p>
            <a:fld id="{026E5DFA-AE22-4CC8-97B2-E4171A1E0449}"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E110BD9F-9320-4B72-AF11-1EBB2D2C79D1}" type="datetimeFigureOut">
              <a:rPr lang="en-US" smtClean="0"/>
              <a:pPr/>
              <a:t>9/13/2013</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026E5DFA-AE22-4CC8-97B2-E4171A1E044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hyperlink" Target="http://www.linkedin.com/company/sbs-consulting-pte-ltd" TargetMode="External"/><Relationship Id="rId3" Type="http://schemas.openxmlformats.org/officeDocument/2006/relationships/hyperlink" Target="http://www.sbsgroup.com.sg/" TargetMode="External"/><Relationship Id="rId7" Type="http://schemas.openxmlformats.org/officeDocument/2006/relationships/hyperlink" Target="https://plus.google.com/109165627610241970854/" TargetMode="External"/><Relationship Id="rId12" Type="http://schemas.openxmlformats.org/officeDocument/2006/relationships/image" Target="../media/image8.pn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hyperlink" Target="http://www.youtube.com/user/sbsconsultingsg" TargetMode="External"/><Relationship Id="rId5" Type="http://schemas.openxmlformats.org/officeDocument/2006/relationships/hyperlink" Target="https://www.facebook.com/sbsgroupsg" TargetMode="External"/><Relationship Id="rId10" Type="http://schemas.openxmlformats.org/officeDocument/2006/relationships/image" Target="../media/image7.png"/><Relationship Id="rId4" Type="http://schemas.openxmlformats.org/officeDocument/2006/relationships/image" Target="../media/image4.png"/><Relationship Id="rId9" Type="http://schemas.openxmlformats.org/officeDocument/2006/relationships/hyperlink" Target="https://twitter.com/SBS_Consulting" TargetMode="External"/><Relationship Id="rId1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			</a:t>
            </a:r>
          </a:p>
          <a:p>
            <a:endParaRPr lang="en-US" dirty="0" smtClean="0"/>
          </a:p>
          <a:p>
            <a:endParaRPr lang="en-US" dirty="0"/>
          </a:p>
        </p:txBody>
      </p:sp>
      <p:pic>
        <p:nvPicPr>
          <p:cNvPr id="4" name="Picture 2" descr="E:\Web Designing\SBS Consulting\Facebook Ad Banners\Banners\1 Our_Services.jpg"/>
          <p:cNvPicPr>
            <a:picLocks noChangeAspect="1" noChangeArrowheads="1"/>
          </p:cNvPicPr>
          <p:nvPr/>
        </p:nvPicPr>
        <p:blipFill>
          <a:blip r:embed="rId3"/>
          <a:srcRect/>
          <a:stretch>
            <a:fillRect/>
          </a:stretch>
        </p:blipFill>
        <p:spPr bwMode="auto">
          <a:xfrm>
            <a:off x="0" y="0"/>
            <a:ext cx="9144000" cy="6858000"/>
          </a:xfrm>
          <a:prstGeom prst="rect">
            <a:avLst/>
          </a:prstGeom>
          <a:noFill/>
        </p:spPr>
      </p:pic>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E:\Web Designing\SBS Consulting\Logo Design\Logos\11.jpg"/>
          <p:cNvPicPr>
            <a:picLocks noChangeAspect="1" noChangeArrowheads="1"/>
          </p:cNvPicPr>
          <p:nvPr/>
        </p:nvPicPr>
        <p:blipFill>
          <a:blip r:embed="rId2">
            <a:lum bright="70000" contrast="-70000"/>
          </a:blip>
          <a:srcRect/>
          <a:stretch>
            <a:fillRect/>
          </a:stretch>
        </p:blipFill>
        <p:spPr bwMode="auto">
          <a:xfrm>
            <a:off x="2671363" y="2552700"/>
            <a:ext cx="3801274" cy="1752601"/>
          </a:xfrm>
          <a:prstGeom prst="rect">
            <a:avLst/>
          </a:prstGeom>
          <a:noFill/>
        </p:spPr>
      </p:pic>
      <p:sp>
        <p:nvSpPr>
          <p:cNvPr id="4" name="Title 1"/>
          <p:cNvSpPr>
            <a:spLocks noGrp="1"/>
          </p:cNvSpPr>
          <p:nvPr>
            <p:ph type="title"/>
          </p:nvPr>
        </p:nvSpPr>
        <p:spPr>
          <a:xfrm>
            <a:off x="457200" y="350838"/>
            <a:ext cx="7467600" cy="715962"/>
          </a:xfrm>
        </p:spPr>
        <p:txBody>
          <a:bodyPr>
            <a:normAutofit/>
          </a:bodyPr>
          <a:lstStyle/>
          <a:p>
            <a:r>
              <a:rPr lang="en-US" sz="2200" b="1" dirty="0" smtClean="0">
                <a:solidFill>
                  <a:schemeClr val="tx1"/>
                </a:solidFill>
                <a:latin typeface="Calibri" pitchFamily="34" charset="0"/>
                <a:cs typeface="Calibri" pitchFamily="34" charset="0"/>
              </a:rPr>
              <a:t> AUDITING SERVICES</a:t>
            </a:r>
            <a:endParaRPr lang="en-US" sz="2200" b="1" dirty="0">
              <a:solidFill>
                <a:schemeClr val="tx1"/>
              </a:solidFill>
              <a:latin typeface="Calibri" pitchFamily="34" charset="0"/>
              <a:cs typeface="Calibri" pitchFamily="34" charset="0"/>
            </a:endParaRPr>
          </a:p>
        </p:txBody>
      </p:sp>
      <p:sp>
        <p:nvSpPr>
          <p:cNvPr id="5" name="Content Placeholder 2"/>
          <p:cNvSpPr>
            <a:spLocks noGrp="1"/>
          </p:cNvSpPr>
          <p:nvPr>
            <p:ph sz="quarter" idx="1"/>
          </p:nvPr>
        </p:nvSpPr>
        <p:spPr>
          <a:xfrm>
            <a:off x="457200" y="1143000"/>
            <a:ext cx="7543800" cy="5334000"/>
          </a:xfrm>
        </p:spPr>
        <p:txBody>
          <a:bodyPr>
            <a:normAutofit/>
          </a:bodyPr>
          <a:lstStyle/>
          <a:p>
            <a:pPr>
              <a:buNone/>
            </a:pPr>
            <a:r>
              <a:rPr lang="en-US" sz="1600" dirty="0" smtClean="0">
                <a:latin typeface="Calibri" pitchFamily="34" charset="0"/>
                <a:cs typeface="Calibri" pitchFamily="34" charset="0"/>
              </a:rPr>
              <a:t>      SBS Consultancy provides wide ranges of audit and assurance services to all types of business organization. We adhere to the compliance required for specific statutory reporting in Singapore and assist our clients in facilitating audit of the financial statements of their businesses. </a:t>
            </a:r>
          </a:p>
          <a:p>
            <a:pPr>
              <a:buNone/>
            </a:pPr>
            <a:r>
              <a:rPr lang="en-US" sz="1600" b="1" dirty="0" smtClean="0">
                <a:latin typeface="Calibri" pitchFamily="34" charset="0"/>
                <a:cs typeface="Calibri" pitchFamily="34" charset="0"/>
              </a:rPr>
              <a:t>   </a:t>
            </a:r>
          </a:p>
          <a:p>
            <a:pPr>
              <a:buNone/>
            </a:pPr>
            <a:r>
              <a:rPr lang="en-US" sz="1600" b="1" dirty="0" smtClean="0">
                <a:latin typeface="Calibri" pitchFamily="34" charset="0"/>
                <a:cs typeface="Calibri" pitchFamily="34" charset="0"/>
              </a:rPr>
              <a:t>Our Auditing Services:</a:t>
            </a:r>
          </a:p>
          <a:p>
            <a:pPr>
              <a:buNone/>
            </a:pPr>
            <a:endParaRPr lang="en-US" sz="1600" dirty="0" smtClean="0">
              <a:latin typeface="Calibri" pitchFamily="34" charset="0"/>
              <a:cs typeface="Calibri" pitchFamily="34" charset="0"/>
            </a:endParaRPr>
          </a:p>
          <a:p>
            <a:pPr lvl="0"/>
            <a:r>
              <a:rPr lang="en-US" sz="1600" dirty="0" smtClean="0">
                <a:latin typeface="Calibri" pitchFamily="34" charset="0"/>
                <a:cs typeface="Calibri" pitchFamily="34" charset="0"/>
              </a:rPr>
              <a:t>Statutory Audits</a:t>
            </a:r>
          </a:p>
          <a:p>
            <a:pPr lvl="0"/>
            <a:r>
              <a:rPr lang="en-US" sz="1600" dirty="0" smtClean="0">
                <a:latin typeface="Calibri" pitchFamily="34" charset="0"/>
                <a:cs typeface="Calibri" pitchFamily="34" charset="0"/>
              </a:rPr>
              <a:t>Non-statutory Audits</a:t>
            </a:r>
          </a:p>
          <a:p>
            <a:pPr lvl="0"/>
            <a:r>
              <a:rPr lang="en-US" sz="1600" dirty="0" smtClean="0">
                <a:latin typeface="Calibri" pitchFamily="34" charset="0"/>
                <a:cs typeface="Calibri" pitchFamily="34" charset="0"/>
              </a:rPr>
              <a:t>Business Reviews </a:t>
            </a:r>
          </a:p>
          <a:p>
            <a:pPr lvl="0"/>
            <a:r>
              <a:rPr lang="en-US" sz="1600" dirty="0" smtClean="0">
                <a:latin typeface="Calibri" pitchFamily="34" charset="0"/>
                <a:cs typeface="Calibri" pitchFamily="34" charset="0"/>
              </a:rPr>
              <a:t>Other Assurance related services</a:t>
            </a:r>
          </a:p>
          <a:p>
            <a:pPr>
              <a:buNone/>
            </a:pPr>
            <a:endParaRPr lang="en-US" dirty="0">
              <a:latin typeface="Calibri" pitchFamily="34" charset="0"/>
              <a:cs typeface="Calibri" pitchFamily="34" charset="0"/>
            </a:endParaRPr>
          </a:p>
        </p:txBody>
      </p:sp>
      <p:sp>
        <p:nvSpPr>
          <p:cNvPr id="6" name="Striped Right Arrow 5"/>
          <p:cNvSpPr/>
          <p:nvPr/>
        </p:nvSpPr>
        <p:spPr>
          <a:xfrm>
            <a:off x="0" y="685800"/>
            <a:ext cx="457200" cy="381000"/>
          </a:xfrm>
          <a:prstGeom prst="stripedRightArrow">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E:\Web Designing\SBS Consulting\Logo Design\Logos\11.jpg"/>
          <p:cNvPicPr>
            <a:picLocks noChangeAspect="1" noChangeArrowheads="1"/>
          </p:cNvPicPr>
          <p:nvPr/>
        </p:nvPicPr>
        <p:blipFill>
          <a:blip r:embed="rId2">
            <a:lum bright="70000" contrast="-70000"/>
          </a:blip>
          <a:srcRect/>
          <a:stretch>
            <a:fillRect/>
          </a:stretch>
        </p:blipFill>
        <p:spPr bwMode="auto">
          <a:xfrm>
            <a:off x="2671363" y="2552700"/>
            <a:ext cx="3801274" cy="1752601"/>
          </a:xfrm>
          <a:prstGeom prst="rect">
            <a:avLst/>
          </a:prstGeom>
          <a:noFill/>
        </p:spPr>
      </p:pic>
      <p:sp>
        <p:nvSpPr>
          <p:cNvPr id="8" name="Title 1"/>
          <p:cNvSpPr>
            <a:spLocks noGrp="1"/>
          </p:cNvSpPr>
          <p:nvPr>
            <p:ph type="title"/>
          </p:nvPr>
        </p:nvSpPr>
        <p:spPr>
          <a:xfrm>
            <a:off x="457200" y="350838"/>
            <a:ext cx="7467600" cy="715962"/>
          </a:xfrm>
        </p:spPr>
        <p:txBody>
          <a:bodyPr>
            <a:noAutofit/>
          </a:bodyPr>
          <a:lstStyle/>
          <a:p>
            <a:r>
              <a:rPr lang="en-US" sz="1800" b="1" dirty="0" smtClean="0">
                <a:solidFill>
                  <a:schemeClr val="tx1"/>
                </a:solidFill>
                <a:latin typeface="Calibri" pitchFamily="34" charset="0"/>
                <a:cs typeface="Calibri" pitchFamily="34" charset="0"/>
              </a:rPr>
              <a:t> OUR METHODOLOGY</a:t>
            </a:r>
            <a:endParaRPr lang="en-US" sz="1800" dirty="0">
              <a:solidFill>
                <a:schemeClr val="tx1"/>
              </a:solidFill>
              <a:latin typeface="Calibri" pitchFamily="34" charset="0"/>
              <a:cs typeface="Calibri" pitchFamily="34" charset="0"/>
            </a:endParaRPr>
          </a:p>
        </p:txBody>
      </p:sp>
      <p:sp>
        <p:nvSpPr>
          <p:cNvPr id="9" name="Content Placeholder 2"/>
          <p:cNvSpPr>
            <a:spLocks noGrp="1"/>
          </p:cNvSpPr>
          <p:nvPr>
            <p:ph sz="quarter" idx="1"/>
          </p:nvPr>
        </p:nvSpPr>
        <p:spPr>
          <a:xfrm>
            <a:off x="457200" y="1524000"/>
            <a:ext cx="7543800" cy="4648200"/>
          </a:xfrm>
        </p:spPr>
        <p:txBody>
          <a:bodyPr>
            <a:normAutofit/>
          </a:bodyPr>
          <a:lstStyle/>
          <a:p>
            <a:pPr lvl="0">
              <a:buNone/>
            </a:pPr>
            <a:endParaRPr lang="en-US" sz="1600" dirty="0" smtClean="0"/>
          </a:p>
          <a:p>
            <a:pPr lvl="0"/>
            <a:r>
              <a:rPr lang="en-US" sz="1600" dirty="0" smtClean="0">
                <a:latin typeface="Calibri" pitchFamily="34" charset="0"/>
                <a:cs typeface="Calibri" pitchFamily="34" charset="0"/>
              </a:rPr>
              <a:t>Understand Your business and its model </a:t>
            </a:r>
          </a:p>
          <a:p>
            <a:pPr lvl="0"/>
            <a:r>
              <a:rPr lang="en-US" sz="1600" dirty="0" smtClean="0">
                <a:latin typeface="Calibri" pitchFamily="34" charset="0"/>
                <a:cs typeface="Calibri" pitchFamily="34" charset="0"/>
              </a:rPr>
              <a:t>Analyze specific needs of your business</a:t>
            </a:r>
          </a:p>
          <a:p>
            <a:pPr lvl="0"/>
            <a:r>
              <a:rPr lang="en-US" sz="1600" dirty="0" smtClean="0">
                <a:latin typeface="Calibri" pitchFamily="34" charset="0"/>
                <a:cs typeface="Calibri" pitchFamily="34" charset="0"/>
              </a:rPr>
              <a:t>Deep research and study </a:t>
            </a:r>
          </a:p>
          <a:p>
            <a:pPr lvl="0"/>
            <a:r>
              <a:rPr lang="en-US" sz="1600" dirty="0" smtClean="0">
                <a:latin typeface="Calibri" pitchFamily="34" charset="0"/>
                <a:cs typeface="Calibri" pitchFamily="34" charset="0"/>
              </a:rPr>
              <a:t>Assessments of risk</a:t>
            </a:r>
          </a:p>
          <a:p>
            <a:pPr lvl="0"/>
            <a:r>
              <a:rPr lang="en-US" sz="1600" dirty="0" smtClean="0">
                <a:latin typeface="Calibri" pitchFamily="34" charset="0"/>
                <a:cs typeface="Calibri" pitchFamily="34" charset="0"/>
              </a:rPr>
              <a:t>Discussion</a:t>
            </a:r>
          </a:p>
          <a:p>
            <a:pPr lvl="0"/>
            <a:r>
              <a:rPr lang="en-US" sz="1600" dirty="0" smtClean="0">
                <a:latin typeface="Calibri" pitchFamily="34" charset="0"/>
                <a:cs typeface="Calibri" pitchFamily="34" charset="0"/>
              </a:rPr>
              <a:t>Work implementation </a:t>
            </a:r>
            <a:endParaRPr lang="en-US" sz="1600" dirty="0">
              <a:latin typeface="Calibri" pitchFamily="34" charset="0"/>
              <a:cs typeface="Calibri" pitchFamily="34" charset="0"/>
            </a:endParaRPr>
          </a:p>
        </p:txBody>
      </p:sp>
      <p:sp>
        <p:nvSpPr>
          <p:cNvPr id="10" name="Striped Right Arrow 9"/>
          <p:cNvSpPr/>
          <p:nvPr/>
        </p:nvSpPr>
        <p:spPr>
          <a:xfrm>
            <a:off x="0" y="685800"/>
            <a:ext cx="457200" cy="381000"/>
          </a:xfrm>
          <a:prstGeom prst="stripedRightArrow">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E:\Web Designing\SBS Consulting\Logo Design\Logos\11.jpg"/>
          <p:cNvPicPr>
            <a:picLocks noChangeAspect="1" noChangeArrowheads="1"/>
          </p:cNvPicPr>
          <p:nvPr/>
        </p:nvPicPr>
        <p:blipFill>
          <a:blip r:embed="rId2">
            <a:lum bright="70000" contrast="-70000"/>
          </a:blip>
          <a:srcRect/>
          <a:stretch>
            <a:fillRect/>
          </a:stretch>
        </p:blipFill>
        <p:spPr bwMode="auto">
          <a:xfrm>
            <a:off x="2671363" y="2552700"/>
            <a:ext cx="3801274" cy="1752601"/>
          </a:xfrm>
          <a:prstGeom prst="rect">
            <a:avLst/>
          </a:prstGeom>
          <a:noFill/>
        </p:spPr>
      </p:pic>
      <p:sp>
        <p:nvSpPr>
          <p:cNvPr id="4" name="Title 1"/>
          <p:cNvSpPr>
            <a:spLocks noGrp="1"/>
          </p:cNvSpPr>
          <p:nvPr>
            <p:ph type="title"/>
          </p:nvPr>
        </p:nvSpPr>
        <p:spPr>
          <a:xfrm>
            <a:off x="457200" y="350838"/>
            <a:ext cx="7467600" cy="715962"/>
          </a:xfrm>
        </p:spPr>
        <p:txBody>
          <a:bodyPr>
            <a:noAutofit/>
          </a:bodyPr>
          <a:lstStyle/>
          <a:p>
            <a:r>
              <a:rPr lang="en-US" sz="1800" b="1" cap="all" dirty="0" smtClean="0">
                <a:solidFill>
                  <a:schemeClr val="tx1"/>
                </a:solidFill>
                <a:latin typeface="Calibri" pitchFamily="34" charset="0"/>
                <a:cs typeface="Calibri" pitchFamily="34" charset="0"/>
              </a:rPr>
              <a:t>WHY TO CHOOSE SBS </a:t>
            </a:r>
            <a:r>
              <a:rPr lang="en-US" sz="1800" b="1" dirty="0" smtClean="0">
                <a:solidFill>
                  <a:schemeClr val="tx1"/>
                </a:solidFill>
                <a:latin typeface="Calibri" pitchFamily="34" charset="0"/>
                <a:cs typeface="Calibri" pitchFamily="34" charset="0"/>
              </a:rPr>
              <a:t>CONSULTING FOR AUDITING ?</a:t>
            </a:r>
            <a:endParaRPr lang="en-US" sz="1800" dirty="0">
              <a:solidFill>
                <a:schemeClr val="tx1"/>
              </a:solidFill>
              <a:latin typeface="Calibri" pitchFamily="34" charset="0"/>
              <a:cs typeface="Calibri" pitchFamily="34" charset="0"/>
            </a:endParaRPr>
          </a:p>
        </p:txBody>
      </p:sp>
      <p:sp>
        <p:nvSpPr>
          <p:cNvPr id="7" name="Content Placeholder 6"/>
          <p:cNvSpPr>
            <a:spLocks noGrp="1"/>
          </p:cNvSpPr>
          <p:nvPr>
            <p:ph sz="quarter" idx="1"/>
          </p:nvPr>
        </p:nvSpPr>
        <p:spPr>
          <a:xfrm>
            <a:off x="457200" y="1600200"/>
            <a:ext cx="7467600" cy="3505200"/>
          </a:xfrm>
        </p:spPr>
        <p:txBody>
          <a:bodyPr>
            <a:normAutofit/>
          </a:bodyPr>
          <a:lstStyle/>
          <a:p>
            <a:pPr lvl="0"/>
            <a:r>
              <a:rPr lang="en-US" sz="1600" dirty="0" smtClean="0">
                <a:latin typeface="Calibri" pitchFamily="34" charset="0"/>
                <a:cs typeface="Calibri" pitchFamily="34" charset="0"/>
              </a:rPr>
              <a:t>We act with honesty, objectivity, and integrity</a:t>
            </a:r>
          </a:p>
          <a:p>
            <a:pPr lvl="0"/>
            <a:r>
              <a:rPr lang="en-US" sz="1600" dirty="0" smtClean="0">
                <a:latin typeface="Calibri" pitchFamily="34" charset="0"/>
                <a:cs typeface="Calibri" pitchFamily="34" charset="0"/>
              </a:rPr>
              <a:t>Confidentiality is our forte</a:t>
            </a:r>
          </a:p>
          <a:p>
            <a:pPr lvl="0"/>
            <a:r>
              <a:rPr lang="en-US" sz="1600" dirty="0" smtClean="0">
                <a:latin typeface="Calibri" pitchFamily="34" charset="0"/>
                <a:cs typeface="Calibri" pitchFamily="34" charset="0"/>
              </a:rPr>
              <a:t>Fair and sincere in work</a:t>
            </a:r>
          </a:p>
          <a:p>
            <a:pPr lvl="0"/>
            <a:r>
              <a:rPr lang="en-US" sz="1600" dirty="0" smtClean="0">
                <a:latin typeface="Calibri" pitchFamily="34" charset="0"/>
                <a:cs typeface="Calibri" pitchFamily="34" charset="0"/>
              </a:rPr>
              <a:t>Have adequate skill, experience and competence in Auditing services</a:t>
            </a:r>
          </a:p>
          <a:p>
            <a:pPr lvl="0"/>
            <a:r>
              <a:rPr lang="en-US" sz="1600" dirty="0" smtClean="0">
                <a:latin typeface="Calibri" pitchFamily="34" charset="0"/>
                <a:cs typeface="Calibri" pitchFamily="34" charset="0"/>
              </a:rPr>
              <a:t>Efficient planning for audit</a:t>
            </a:r>
          </a:p>
          <a:p>
            <a:endParaRPr lang="en-US" sz="1600" dirty="0">
              <a:latin typeface="Calibri" pitchFamily="34" charset="0"/>
              <a:cs typeface="Calibri" pitchFamily="34" charset="0"/>
            </a:endParaRPr>
          </a:p>
        </p:txBody>
      </p:sp>
      <p:sp>
        <p:nvSpPr>
          <p:cNvPr id="6" name="Striped Right Arrow 5"/>
          <p:cNvSpPr/>
          <p:nvPr/>
        </p:nvSpPr>
        <p:spPr>
          <a:xfrm>
            <a:off x="0" y="685800"/>
            <a:ext cx="457200" cy="381000"/>
          </a:xfrm>
          <a:prstGeom prst="stripedRightArrow">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descr="E:\Web Designing\SBS Consulting\Logo Design\Logos\11.jpg"/>
          <p:cNvPicPr>
            <a:picLocks noChangeAspect="1" noChangeArrowheads="1"/>
          </p:cNvPicPr>
          <p:nvPr/>
        </p:nvPicPr>
        <p:blipFill>
          <a:blip r:embed="rId2">
            <a:lum bright="70000" contrast="-70000"/>
          </a:blip>
          <a:srcRect/>
          <a:stretch>
            <a:fillRect/>
          </a:stretch>
        </p:blipFill>
        <p:spPr bwMode="auto">
          <a:xfrm>
            <a:off x="2671363" y="2552700"/>
            <a:ext cx="3801274" cy="1752601"/>
          </a:xfrm>
          <a:prstGeom prst="rect">
            <a:avLst/>
          </a:prstGeom>
          <a:noFill/>
        </p:spPr>
      </p:pic>
      <p:sp>
        <p:nvSpPr>
          <p:cNvPr id="4" name="Title 1"/>
          <p:cNvSpPr>
            <a:spLocks noGrp="1"/>
          </p:cNvSpPr>
          <p:nvPr>
            <p:ph type="title"/>
          </p:nvPr>
        </p:nvSpPr>
        <p:spPr>
          <a:xfrm>
            <a:off x="457200" y="350838"/>
            <a:ext cx="7467600" cy="715962"/>
          </a:xfrm>
        </p:spPr>
        <p:txBody>
          <a:bodyPr>
            <a:normAutofit/>
          </a:bodyPr>
          <a:lstStyle/>
          <a:p>
            <a:r>
              <a:rPr lang="en-US" sz="2200" b="1" dirty="0" smtClean="0">
                <a:solidFill>
                  <a:schemeClr val="tx1"/>
                </a:solidFill>
                <a:latin typeface="Calibri" pitchFamily="34" charset="0"/>
                <a:cs typeface="Calibri" pitchFamily="34" charset="0"/>
              </a:rPr>
              <a:t> ABOUT US</a:t>
            </a:r>
            <a:endParaRPr lang="en-US" sz="2200" b="1" dirty="0">
              <a:solidFill>
                <a:schemeClr val="tx1"/>
              </a:solidFill>
              <a:latin typeface="Calibri" pitchFamily="34" charset="0"/>
              <a:cs typeface="Calibri" pitchFamily="34" charset="0"/>
            </a:endParaRPr>
          </a:p>
        </p:txBody>
      </p:sp>
      <p:sp>
        <p:nvSpPr>
          <p:cNvPr id="5" name="Content Placeholder 2"/>
          <p:cNvSpPr>
            <a:spLocks noGrp="1"/>
          </p:cNvSpPr>
          <p:nvPr>
            <p:ph sz="quarter" idx="1"/>
          </p:nvPr>
        </p:nvSpPr>
        <p:spPr>
          <a:xfrm>
            <a:off x="457200" y="1295400"/>
            <a:ext cx="7467600" cy="5181600"/>
          </a:xfrm>
        </p:spPr>
        <p:txBody>
          <a:bodyPr>
            <a:normAutofit fontScale="85000" lnSpcReduction="20000"/>
          </a:bodyPr>
          <a:lstStyle/>
          <a:p>
            <a:pPr algn="just">
              <a:buNone/>
            </a:pPr>
            <a:r>
              <a:rPr lang="en-US" sz="1900" dirty="0" smtClean="0">
                <a:latin typeface="Calibri" pitchFamily="34" charset="0"/>
                <a:cs typeface="Calibri" pitchFamily="34" charset="0"/>
              </a:rPr>
              <a:t>      SBS Consulting is a one-stop company registration solution to foreign and local business investors looking for a foothold in Singapore. Since inception in 2010, the firm has provided outstanding services to all sizes businesses including small, medium, and large. Today, SBS Consulting is a leading name in Singapore for offering invaluable company registration services along with some finance related services like accounting service, taxation, corporate secretarial, auditing Services, payroll Services and Singapore Visas and passes. </a:t>
            </a:r>
          </a:p>
          <a:p>
            <a:pPr algn="just">
              <a:buNone/>
            </a:pPr>
            <a:endParaRPr lang="en-US" sz="1700" dirty="0" smtClean="0">
              <a:latin typeface="Calibri" pitchFamily="34" charset="0"/>
              <a:cs typeface="Calibri" pitchFamily="34" charset="0"/>
            </a:endParaRPr>
          </a:p>
          <a:p>
            <a:pPr>
              <a:buNone/>
            </a:pPr>
            <a:endParaRPr lang="en-US" sz="1600" b="1" dirty="0" smtClean="0">
              <a:latin typeface="Calibri" pitchFamily="34" charset="0"/>
              <a:cs typeface="Calibri" pitchFamily="34" charset="0"/>
            </a:endParaRPr>
          </a:p>
          <a:p>
            <a:pPr>
              <a:buNone/>
            </a:pPr>
            <a:endParaRPr lang="en-US" sz="1600" b="1" dirty="0" smtClean="0">
              <a:latin typeface="Calibri" pitchFamily="34" charset="0"/>
              <a:cs typeface="Calibri" pitchFamily="34" charset="0"/>
            </a:endParaRPr>
          </a:p>
          <a:p>
            <a:pPr>
              <a:buNone/>
            </a:pPr>
            <a:endParaRPr lang="en-US" sz="1600" b="1" dirty="0" smtClean="0">
              <a:latin typeface="Calibri" pitchFamily="34" charset="0"/>
              <a:cs typeface="Calibri" pitchFamily="34" charset="0"/>
            </a:endParaRPr>
          </a:p>
          <a:p>
            <a:r>
              <a:rPr lang="en-US" sz="1600" b="1" dirty="0" smtClean="0">
                <a:latin typeface="Calibri" pitchFamily="34" charset="0"/>
                <a:cs typeface="Calibri" pitchFamily="34" charset="0"/>
              </a:rPr>
              <a:t>Phone </a:t>
            </a:r>
            <a:r>
              <a:rPr lang="en-US" sz="1600" dirty="0" smtClean="0">
                <a:latin typeface="Calibri" pitchFamily="34" charset="0"/>
                <a:cs typeface="Calibri" pitchFamily="34" charset="0"/>
              </a:rPr>
              <a:t>: +65 67289142</a:t>
            </a:r>
          </a:p>
          <a:p>
            <a:r>
              <a:rPr lang="en-US" sz="1600" b="1" dirty="0" smtClean="0">
                <a:latin typeface="Calibri" pitchFamily="34" charset="0"/>
                <a:cs typeface="Calibri" pitchFamily="34" charset="0"/>
              </a:rPr>
              <a:t>Email </a:t>
            </a:r>
            <a:r>
              <a:rPr lang="en-US" sz="1600" dirty="0" smtClean="0">
                <a:latin typeface="Calibri" pitchFamily="34" charset="0"/>
                <a:cs typeface="Calibri" pitchFamily="34" charset="0"/>
              </a:rPr>
              <a:t>: info@sbsgroup.com.sg</a:t>
            </a:r>
          </a:p>
          <a:p>
            <a:pPr>
              <a:buNone/>
            </a:pPr>
            <a:endParaRPr lang="en-US" sz="1600" dirty="0" smtClean="0">
              <a:latin typeface="Calibri" pitchFamily="34" charset="0"/>
              <a:cs typeface="Calibri" pitchFamily="34" charset="0"/>
            </a:endParaRPr>
          </a:p>
          <a:p>
            <a:r>
              <a:rPr lang="en-US" sz="1600" b="1" dirty="0" smtClean="0">
                <a:latin typeface="Calibri" pitchFamily="34" charset="0"/>
                <a:cs typeface="Calibri" pitchFamily="34" charset="0"/>
              </a:rPr>
              <a:t>Office Address : </a:t>
            </a:r>
            <a:endParaRPr lang="en-US" sz="1600" dirty="0" smtClean="0">
              <a:latin typeface="Calibri" pitchFamily="34" charset="0"/>
              <a:cs typeface="Calibri" pitchFamily="34" charset="0"/>
            </a:endParaRPr>
          </a:p>
          <a:p>
            <a:pPr>
              <a:buNone/>
            </a:pPr>
            <a:r>
              <a:rPr lang="en-US" sz="1600" dirty="0" smtClean="0">
                <a:latin typeface="Calibri" pitchFamily="34" charset="0"/>
                <a:cs typeface="Calibri" pitchFamily="34" charset="0"/>
              </a:rPr>
              <a:t>      </a:t>
            </a:r>
            <a:r>
              <a:rPr lang="en-US" sz="1600" b="1" dirty="0" smtClean="0">
                <a:latin typeface="Calibri" pitchFamily="34" charset="0"/>
                <a:cs typeface="Calibri" pitchFamily="34" charset="0"/>
              </a:rPr>
              <a:t>SBS Consulting </a:t>
            </a:r>
            <a:r>
              <a:rPr lang="en-US" sz="1600" b="1" dirty="0" err="1" smtClean="0">
                <a:latin typeface="Calibri" pitchFamily="34" charset="0"/>
                <a:cs typeface="Calibri" pitchFamily="34" charset="0"/>
              </a:rPr>
              <a:t>Pte</a:t>
            </a:r>
            <a:r>
              <a:rPr lang="en-US" sz="1600" b="1" dirty="0" smtClean="0">
                <a:latin typeface="Calibri" pitchFamily="34" charset="0"/>
                <a:cs typeface="Calibri" pitchFamily="34" charset="0"/>
              </a:rPr>
              <a:t> Ltd</a:t>
            </a:r>
            <a:endParaRPr lang="en-US" sz="1600" dirty="0" smtClean="0">
              <a:latin typeface="Calibri" pitchFamily="34" charset="0"/>
              <a:cs typeface="Calibri" pitchFamily="34" charset="0"/>
            </a:endParaRPr>
          </a:p>
          <a:p>
            <a:pPr>
              <a:buNone/>
            </a:pPr>
            <a:r>
              <a:rPr lang="en-US" sz="1600" dirty="0" smtClean="0">
                <a:latin typeface="Calibri" pitchFamily="34" charset="0"/>
                <a:cs typeface="Calibri" pitchFamily="34" charset="0"/>
              </a:rPr>
              <a:t>      35-B </a:t>
            </a:r>
            <a:r>
              <a:rPr lang="en-US" sz="1600" dirty="0" err="1" smtClean="0">
                <a:latin typeface="Calibri" pitchFamily="34" charset="0"/>
                <a:cs typeface="Calibri" pitchFamily="34" charset="0"/>
              </a:rPr>
              <a:t>Hongkong</a:t>
            </a:r>
            <a:r>
              <a:rPr lang="en-US" sz="1600" dirty="0" smtClean="0">
                <a:latin typeface="Calibri" pitchFamily="34" charset="0"/>
                <a:cs typeface="Calibri" pitchFamily="34" charset="0"/>
              </a:rPr>
              <a:t> Street</a:t>
            </a:r>
          </a:p>
          <a:p>
            <a:pPr>
              <a:buNone/>
            </a:pPr>
            <a:r>
              <a:rPr lang="en-US" sz="1600" dirty="0" smtClean="0">
                <a:latin typeface="Calibri" pitchFamily="34" charset="0"/>
                <a:cs typeface="Calibri" pitchFamily="34" charset="0"/>
              </a:rPr>
              <a:t>      Singapore 059674</a:t>
            </a:r>
          </a:p>
          <a:p>
            <a:r>
              <a:rPr lang="en-US" sz="1600" b="1" dirty="0" smtClean="0">
                <a:latin typeface="Calibri" pitchFamily="34" charset="0"/>
                <a:cs typeface="Calibri" pitchFamily="34" charset="0"/>
              </a:rPr>
              <a:t>Website </a:t>
            </a:r>
            <a:r>
              <a:rPr lang="en-US" sz="1600" dirty="0" smtClean="0">
                <a:latin typeface="Calibri" pitchFamily="34" charset="0"/>
                <a:cs typeface="Calibri" pitchFamily="34" charset="0"/>
              </a:rPr>
              <a:t>: </a:t>
            </a:r>
            <a:r>
              <a:rPr lang="en-US" sz="1600" dirty="0" smtClean="0">
                <a:latin typeface="Calibri" pitchFamily="34" charset="0"/>
                <a:cs typeface="Calibri" pitchFamily="34" charset="0"/>
                <a:hlinkClick r:id="rId3"/>
              </a:rPr>
              <a:t>www.sbsgroup.com.sg</a:t>
            </a:r>
            <a:r>
              <a:rPr lang="en-US" sz="1600" dirty="0" smtClean="0">
                <a:latin typeface="Calibri" pitchFamily="34" charset="0"/>
                <a:cs typeface="Calibri" pitchFamily="34" charset="0"/>
              </a:rPr>
              <a:t> </a:t>
            </a:r>
          </a:p>
          <a:p>
            <a:endParaRPr lang="en-US" sz="1600" dirty="0" smtClean="0">
              <a:latin typeface="Calibri" pitchFamily="34" charset="0"/>
              <a:cs typeface="Calibri" pitchFamily="34" charset="0"/>
            </a:endParaRPr>
          </a:p>
          <a:p>
            <a:r>
              <a:rPr lang="en-US" sz="1600" b="1" dirty="0" smtClean="0">
                <a:latin typeface="Calibri" pitchFamily="34" charset="0"/>
                <a:cs typeface="Calibri" pitchFamily="34" charset="0"/>
              </a:rPr>
              <a:t>Follow Us :  </a:t>
            </a:r>
          </a:p>
          <a:p>
            <a:pPr>
              <a:buNone/>
            </a:pPr>
            <a:endParaRPr lang="en-US" sz="1600" dirty="0" smtClean="0">
              <a:latin typeface="Calibri" pitchFamily="34" charset="0"/>
              <a:cs typeface="Calibri" pitchFamily="34" charset="0"/>
            </a:endParaRPr>
          </a:p>
          <a:p>
            <a:pPr>
              <a:buNone/>
            </a:pPr>
            <a:endParaRPr lang="en-US" sz="1600" dirty="0" smtClean="0">
              <a:latin typeface="Calibri" pitchFamily="34" charset="0"/>
              <a:cs typeface="Calibri" pitchFamily="34" charset="0"/>
            </a:endParaRPr>
          </a:p>
          <a:p>
            <a:endParaRPr lang="en-US" dirty="0"/>
          </a:p>
        </p:txBody>
      </p:sp>
      <p:sp>
        <p:nvSpPr>
          <p:cNvPr id="9" name="Title 1"/>
          <p:cNvSpPr txBox="1">
            <a:spLocks/>
          </p:cNvSpPr>
          <p:nvPr/>
        </p:nvSpPr>
        <p:spPr>
          <a:xfrm>
            <a:off x="457200" y="2713038"/>
            <a:ext cx="7467600" cy="715962"/>
          </a:xfrm>
          <a:prstGeom prst="rect">
            <a:avLst/>
          </a:prstGeom>
        </p:spPr>
        <p:txBody>
          <a:bodyPr vert="horz" anchor="b">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200" b="1" i="0" u="none" strike="noStrike" kern="1200" cap="small" spc="0" normalizeH="0" baseline="0" noProof="0" dirty="0" smtClean="0">
                <a:ln>
                  <a:noFill/>
                </a:ln>
                <a:solidFill>
                  <a:schemeClr val="tx1"/>
                </a:solidFill>
                <a:effectLst/>
                <a:uLnTx/>
                <a:uFillTx/>
                <a:latin typeface="Calibri" pitchFamily="34" charset="0"/>
                <a:ea typeface="+mj-ea"/>
                <a:cs typeface="Calibri" pitchFamily="34" charset="0"/>
              </a:rPr>
              <a:t> CONTACT US</a:t>
            </a:r>
            <a:endParaRPr kumimoji="0" lang="en-US" sz="2200" b="1" i="0" u="none" strike="noStrike" kern="1200" cap="small" spc="0" normalizeH="0" baseline="0" noProof="0" dirty="0">
              <a:ln>
                <a:noFill/>
              </a:ln>
              <a:solidFill>
                <a:schemeClr val="tx1"/>
              </a:solidFill>
              <a:effectLst/>
              <a:uLnTx/>
              <a:uFillTx/>
              <a:latin typeface="Calibri" pitchFamily="34" charset="0"/>
              <a:ea typeface="+mj-ea"/>
              <a:cs typeface="Calibri" pitchFamily="34" charset="0"/>
            </a:endParaRPr>
          </a:p>
        </p:txBody>
      </p:sp>
      <p:sp>
        <p:nvSpPr>
          <p:cNvPr id="11" name="Striped Right Arrow 10"/>
          <p:cNvSpPr/>
          <p:nvPr/>
        </p:nvSpPr>
        <p:spPr>
          <a:xfrm>
            <a:off x="0" y="685800"/>
            <a:ext cx="457200" cy="381000"/>
          </a:xfrm>
          <a:prstGeom prst="stripedRightArrow">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Striped Right Arrow 11"/>
          <p:cNvSpPr/>
          <p:nvPr/>
        </p:nvSpPr>
        <p:spPr>
          <a:xfrm>
            <a:off x="0" y="3048000"/>
            <a:ext cx="457200" cy="381000"/>
          </a:xfrm>
          <a:prstGeom prst="stripedRightArrow">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user\Desktop\copyright.png"/>
          <p:cNvPicPr>
            <a:picLocks noChangeAspect="1" noChangeArrowheads="1"/>
          </p:cNvPicPr>
          <p:nvPr/>
        </p:nvPicPr>
        <p:blipFill>
          <a:blip r:embed="rId4"/>
          <a:srcRect/>
          <a:stretch>
            <a:fillRect/>
          </a:stretch>
        </p:blipFill>
        <p:spPr bwMode="auto">
          <a:xfrm>
            <a:off x="5334000" y="6602026"/>
            <a:ext cx="3275012" cy="179774"/>
          </a:xfrm>
          <a:prstGeom prst="rect">
            <a:avLst/>
          </a:prstGeom>
          <a:noFill/>
        </p:spPr>
      </p:pic>
      <p:pic>
        <p:nvPicPr>
          <p:cNvPr id="15" name="Picture 14" descr="E:\Web Designing\SBS Consulting\Facebook Ad Banners\Banners\fb.png">
            <a:hlinkClick r:id="rId5"/>
            <a:hlinkHover r:id="" action="ppaction://noaction" highlightClick="1"/>
          </p:cNvPr>
          <p:cNvPicPr>
            <a:picLocks noChangeAspect="1" noChangeArrowheads="1"/>
          </p:cNvPicPr>
          <p:nvPr/>
        </p:nvPicPr>
        <p:blipFill>
          <a:blip r:embed="rId6"/>
          <a:srcRect/>
          <a:stretch>
            <a:fillRect/>
          </a:stretch>
        </p:blipFill>
        <p:spPr bwMode="auto">
          <a:xfrm>
            <a:off x="2000250" y="5943600"/>
            <a:ext cx="285750" cy="266700"/>
          </a:xfrm>
          <a:prstGeom prst="rect">
            <a:avLst/>
          </a:prstGeom>
          <a:noFill/>
        </p:spPr>
      </p:pic>
      <p:pic>
        <p:nvPicPr>
          <p:cNvPr id="16" name="Picture 15" descr="E:\Web Designing\SBS Consulting\Facebook Ad Banners\Banners\gg.png">
            <a:hlinkClick r:id="rId7"/>
            <a:hlinkHover r:id="" action="ppaction://noaction" highlightClick="1"/>
          </p:cNvPr>
          <p:cNvPicPr>
            <a:picLocks noChangeAspect="1" noChangeArrowheads="1"/>
          </p:cNvPicPr>
          <p:nvPr/>
        </p:nvPicPr>
        <p:blipFill>
          <a:blip r:embed="rId8"/>
          <a:srcRect/>
          <a:stretch>
            <a:fillRect/>
          </a:stretch>
        </p:blipFill>
        <p:spPr bwMode="auto">
          <a:xfrm>
            <a:off x="2571750" y="5943600"/>
            <a:ext cx="285750" cy="266700"/>
          </a:xfrm>
          <a:prstGeom prst="rect">
            <a:avLst/>
          </a:prstGeom>
          <a:noFill/>
        </p:spPr>
      </p:pic>
      <p:pic>
        <p:nvPicPr>
          <p:cNvPr id="17" name="Picture 16" descr="E:\Web Designing\SBS Consulting\Facebook Ad Banners\Banners\tt.png">
            <a:hlinkClick r:id="rId9"/>
            <a:hlinkHover r:id="" action="ppaction://noaction" highlightClick="1"/>
          </p:cNvPr>
          <p:cNvPicPr>
            <a:picLocks noChangeAspect="1" noChangeArrowheads="1"/>
          </p:cNvPicPr>
          <p:nvPr/>
        </p:nvPicPr>
        <p:blipFill>
          <a:blip r:embed="rId10"/>
          <a:srcRect/>
          <a:stretch>
            <a:fillRect/>
          </a:stretch>
        </p:blipFill>
        <p:spPr bwMode="auto">
          <a:xfrm>
            <a:off x="2286000" y="5943600"/>
            <a:ext cx="285750" cy="266700"/>
          </a:xfrm>
          <a:prstGeom prst="rect">
            <a:avLst/>
          </a:prstGeom>
          <a:noFill/>
        </p:spPr>
      </p:pic>
      <p:pic>
        <p:nvPicPr>
          <p:cNvPr id="18" name="Picture 17" descr="E:\Web Designing\SBS Consulting\Facebook Ad Banners\Banners\yt.png">
            <a:hlinkClick r:id="rId11" highlightClick="1"/>
          </p:cNvPr>
          <p:cNvPicPr>
            <a:picLocks noChangeAspect="1" noChangeArrowheads="1"/>
          </p:cNvPicPr>
          <p:nvPr/>
        </p:nvPicPr>
        <p:blipFill>
          <a:blip r:embed="rId12"/>
          <a:srcRect/>
          <a:stretch>
            <a:fillRect/>
          </a:stretch>
        </p:blipFill>
        <p:spPr bwMode="auto">
          <a:xfrm>
            <a:off x="2876550" y="5943600"/>
            <a:ext cx="285750" cy="266700"/>
          </a:xfrm>
          <a:prstGeom prst="rect">
            <a:avLst/>
          </a:prstGeom>
          <a:noFill/>
        </p:spPr>
      </p:pic>
      <p:pic>
        <p:nvPicPr>
          <p:cNvPr id="19" name="Picture 18" descr="E:\Web Designing\SBS Consulting\img\linkedin.png">
            <a:hlinkClick r:id="rId13"/>
          </p:cNvPr>
          <p:cNvPicPr>
            <a:picLocks noChangeAspect="1" noChangeArrowheads="1"/>
          </p:cNvPicPr>
          <p:nvPr/>
        </p:nvPicPr>
        <p:blipFill>
          <a:blip r:embed="rId14"/>
          <a:srcRect/>
          <a:stretch>
            <a:fillRect/>
          </a:stretch>
        </p:blipFill>
        <p:spPr bwMode="auto">
          <a:xfrm>
            <a:off x="1733550" y="5954268"/>
            <a:ext cx="246888" cy="246888"/>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510</TotalTime>
  <Words>251</Words>
  <Application>Microsoft Office PowerPoint</Application>
  <PresentationFormat>On-screen Show (4:3)</PresentationFormat>
  <Paragraphs>43</Paragraphs>
  <Slides>5</Slides>
  <Notes>1</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Oriel</vt:lpstr>
      <vt:lpstr>Slide 1</vt:lpstr>
      <vt:lpstr> AUDITING SERVICES</vt:lpstr>
      <vt:lpstr> OUR METHODOLOGY</vt:lpstr>
      <vt:lpstr>WHY TO CHOOSE SBS CONSULTING FOR AUDITING ?</vt:lpstr>
      <vt:lpstr> ABOUT US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user</cp:lastModifiedBy>
  <cp:revision>97</cp:revision>
  <dcterms:created xsi:type="dcterms:W3CDTF">2013-08-20T06:39:26Z</dcterms:created>
  <dcterms:modified xsi:type="dcterms:W3CDTF">2013-09-13T14:34:49Z</dcterms:modified>
</cp:coreProperties>
</file>