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notesMasterIdLst>
    <p:notesMasterId r:id="rId7"/>
  </p:notesMasterIdLst>
  <p:sldIdLst>
    <p:sldId id="256" r:id="rId2"/>
    <p:sldId id="260" r:id="rId3"/>
    <p:sldId id="261" r:id="rId4"/>
    <p:sldId id="263" r:id="rId5"/>
    <p:sldId id="262"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06602"/>
    <a:srgbClr val="FE6F0E"/>
    <a:srgbClr val="FE9248"/>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88" autoAdjust="0"/>
    <p:restoredTop sz="94624" autoAdjust="0"/>
  </p:normalViewPr>
  <p:slideViewPr>
    <p:cSldViewPr>
      <p:cViewPr>
        <p:scale>
          <a:sx n="71" d="100"/>
          <a:sy n="71" d="100"/>
        </p:scale>
        <p:origin x="-1356" y="-2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81D4A63-4A15-432F-AE8B-C8633DB7B025}" type="datetimeFigureOut">
              <a:rPr lang="en-US" smtClean="0"/>
              <a:pPr/>
              <a:t>9/13/2013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0529D55-91DD-4624-83EB-EF0BABC27CC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A0529D55-91DD-4624-83EB-EF0BABC27CC1}"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E110BD9F-9320-4B72-AF11-1EBB2D2C79D1}" type="datetimeFigureOut">
              <a:rPr lang="en-US" smtClean="0"/>
              <a:pPr/>
              <a:t>9/13/2013</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026E5DFA-AE22-4CC8-97B2-E4171A1E0449}"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110BD9F-9320-4B72-AF11-1EBB2D2C79D1}" type="datetimeFigureOut">
              <a:rPr lang="en-US" smtClean="0"/>
              <a:pPr/>
              <a:t>9/13/2013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6E5DFA-AE22-4CC8-97B2-E4171A1E044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110BD9F-9320-4B72-AF11-1EBB2D2C79D1}" type="datetimeFigureOut">
              <a:rPr lang="en-US" smtClean="0"/>
              <a:pPr/>
              <a:t>9/13/2013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6E5DFA-AE22-4CC8-97B2-E4171A1E044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E110BD9F-9320-4B72-AF11-1EBB2D2C79D1}" type="datetimeFigureOut">
              <a:rPr lang="en-US" smtClean="0"/>
              <a:pPr/>
              <a:t>9/13/2013</a:t>
            </a:fld>
            <a:endParaRPr lang="en-US"/>
          </a:p>
        </p:txBody>
      </p:sp>
      <p:sp>
        <p:nvSpPr>
          <p:cNvPr id="9" name="Slide Number Placeholder 8"/>
          <p:cNvSpPr>
            <a:spLocks noGrp="1"/>
          </p:cNvSpPr>
          <p:nvPr>
            <p:ph type="sldNum" sz="quarter" idx="15"/>
          </p:nvPr>
        </p:nvSpPr>
        <p:spPr/>
        <p:txBody>
          <a:bodyPr rtlCol="0"/>
          <a:lstStyle/>
          <a:p>
            <a:fld id="{026E5DFA-AE22-4CC8-97B2-E4171A1E0449}"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E110BD9F-9320-4B72-AF11-1EBB2D2C79D1}" type="datetimeFigureOut">
              <a:rPr lang="en-US" smtClean="0"/>
              <a:pPr/>
              <a:t>9/13/2013</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026E5DFA-AE22-4CC8-97B2-E4171A1E0449}"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E110BD9F-9320-4B72-AF11-1EBB2D2C79D1}" type="datetimeFigureOut">
              <a:rPr lang="en-US" smtClean="0"/>
              <a:pPr/>
              <a:t>9/13/2013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6E5DFA-AE22-4CC8-97B2-E4171A1E0449}"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E110BD9F-9320-4B72-AF11-1EBB2D2C79D1}" type="datetimeFigureOut">
              <a:rPr lang="en-US" smtClean="0"/>
              <a:pPr/>
              <a:t>9/13/2013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26E5DFA-AE22-4CC8-97B2-E4171A1E0449}"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E110BD9F-9320-4B72-AF11-1EBB2D2C79D1}" type="datetimeFigureOut">
              <a:rPr lang="en-US" smtClean="0"/>
              <a:pPr/>
              <a:t>9/13/2013</a:t>
            </a:fld>
            <a:endParaRPr lang="en-US"/>
          </a:p>
        </p:txBody>
      </p:sp>
      <p:sp>
        <p:nvSpPr>
          <p:cNvPr id="7" name="Slide Number Placeholder 6"/>
          <p:cNvSpPr>
            <a:spLocks noGrp="1"/>
          </p:cNvSpPr>
          <p:nvPr>
            <p:ph type="sldNum" sz="quarter" idx="11"/>
          </p:nvPr>
        </p:nvSpPr>
        <p:spPr/>
        <p:txBody>
          <a:bodyPr rtlCol="0"/>
          <a:lstStyle/>
          <a:p>
            <a:fld id="{026E5DFA-AE22-4CC8-97B2-E4171A1E0449}"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10BD9F-9320-4B72-AF11-1EBB2D2C79D1}" type="datetimeFigureOut">
              <a:rPr lang="en-US" smtClean="0"/>
              <a:pPr/>
              <a:t>9/13/2013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26E5DFA-AE22-4CC8-97B2-E4171A1E044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E110BD9F-9320-4B72-AF11-1EBB2D2C79D1}" type="datetimeFigureOut">
              <a:rPr lang="en-US" smtClean="0"/>
              <a:pPr/>
              <a:t>9/13/2013</a:t>
            </a:fld>
            <a:endParaRPr lang="en-US"/>
          </a:p>
        </p:txBody>
      </p:sp>
      <p:sp>
        <p:nvSpPr>
          <p:cNvPr id="22" name="Slide Number Placeholder 21"/>
          <p:cNvSpPr>
            <a:spLocks noGrp="1"/>
          </p:cNvSpPr>
          <p:nvPr>
            <p:ph type="sldNum" sz="quarter" idx="15"/>
          </p:nvPr>
        </p:nvSpPr>
        <p:spPr/>
        <p:txBody>
          <a:bodyPr rtlCol="0"/>
          <a:lstStyle/>
          <a:p>
            <a:fld id="{026E5DFA-AE22-4CC8-97B2-E4171A1E0449}"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E110BD9F-9320-4B72-AF11-1EBB2D2C79D1}" type="datetimeFigureOut">
              <a:rPr lang="en-US" smtClean="0"/>
              <a:pPr/>
              <a:t>9/13/2013</a:t>
            </a:fld>
            <a:endParaRPr lang="en-US"/>
          </a:p>
        </p:txBody>
      </p:sp>
      <p:sp>
        <p:nvSpPr>
          <p:cNvPr id="18" name="Slide Number Placeholder 17"/>
          <p:cNvSpPr>
            <a:spLocks noGrp="1"/>
          </p:cNvSpPr>
          <p:nvPr>
            <p:ph type="sldNum" sz="quarter" idx="11"/>
          </p:nvPr>
        </p:nvSpPr>
        <p:spPr/>
        <p:txBody>
          <a:bodyPr rtlCol="0"/>
          <a:lstStyle/>
          <a:p>
            <a:fld id="{026E5DFA-AE22-4CC8-97B2-E4171A1E0449}"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E110BD9F-9320-4B72-AF11-1EBB2D2C79D1}" type="datetimeFigureOut">
              <a:rPr lang="en-US" smtClean="0"/>
              <a:pPr/>
              <a:t>9/13/2013</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026E5DFA-AE22-4CC8-97B2-E4171A1E044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hyperlink" Target="http://www.linkedin.com/company/sbs-consulting-pte-ltd" TargetMode="External"/><Relationship Id="rId3" Type="http://schemas.openxmlformats.org/officeDocument/2006/relationships/hyperlink" Target="http://www.sbsgroup.com.sg/" TargetMode="External"/><Relationship Id="rId7" Type="http://schemas.openxmlformats.org/officeDocument/2006/relationships/hyperlink" Target="https://plus.google.com/109165627610241970854/" TargetMode="External"/><Relationship Id="rId12" Type="http://schemas.openxmlformats.org/officeDocument/2006/relationships/image" Target="../media/image8.pn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hyperlink" Target="http://www.youtube.com/user/sbsconsultingsg" TargetMode="External"/><Relationship Id="rId5" Type="http://schemas.openxmlformats.org/officeDocument/2006/relationships/hyperlink" Target="https://www.facebook.com/sbsgroupsg" TargetMode="External"/><Relationship Id="rId10" Type="http://schemas.openxmlformats.org/officeDocument/2006/relationships/image" Target="../media/image7.png"/><Relationship Id="rId4" Type="http://schemas.openxmlformats.org/officeDocument/2006/relationships/image" Target="../media/image4.png"/><Relationship Id="rId9" Type="http://schemas.openxmlformats.org/officeDocument/2006/relationships/hyperlink" Target="https://twitter.com/SBS_Consulting" TargetMode="External"/><Relationship Id="rId1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			</a:t>
            </a:r>
          </a:p>
          <a:p>
            <a:endParaRPr lang="en-US" dirty="0" smtClean="0"/>
          </a:p>
          <a:p>
            <a:endParaRPr lang="en-US" dirty="0"/>
          </a:p>
        </p:txBody>
      </p:sp>
      <p:pic>
        <p:nvPicPr>
          <p:cNvPr id="5" name="Picture 2" descr="E:\Web Designing\SBS Consulting\Facebook Ad Banners\Banners\1 Our_Services.jpg"/>
          <p:cNvPicPr>
            <a:picLocks noChangeAspect="1" noChangeArrowheads="1"/>
          </p:cNvPicPr>
          <p:nvPr/>
        </p:nvPicPr>
        <p:blipFill>
          <a:blip r:embed="rId3"/>
          <a:srcRect/>
          <a:stretch>
            <a:fillRect/>
          </a:stretch>
        </p:blipFill>
        <p:spPr bwMode="auto">
          <a:xfrm>
            <a:off x="0" y="0"/>
            <a:ext cx="9144000" cy="6858000"/>
          </a:xfrm>
          <a:prstGeom prst="rect">
            <a:avLst/>
          </a:prstGeom>
          <a:noFill/>
        </p:spPr>
      </p:pic>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descr="E:\Web Designing\SBS Consulting\Logo Design\Logos\11.jpg"/>
          <p:cNvPicPr>
            <a:picLocks noChangeAspect="1" noChangeArrowheads="1"/>
          </p:cNvPicPr>
          <p:nvPr/>
        </p:nvPicPr>
        <p:blipFill>
          <a:blip r:embed="rId2">
            <a:lum bright="70000" contrast="-70000"/>
          </a:blip>
          <a:srcRect/>
          <a:stretch>
            <a:fillRect/>
          </a:stretch>
        </p:blipFill>
        <p:spPr bwMode="auto">
          <a:xfrm>
            <a:off x="2438400" y="2590799"/>
            <a:ext cx="3801274" cy="1752601"/>
          </a:xfrm>
          <a:prstGeom prst="rect">
            <a:avLst/>
          </a:prstGeom>
          <a:noFill/>
        </p:spPr>
      </p:pic>
      <p:sp>
        <p:nvSpPr>
          <p:cNvPr id="4" name="Title 1"/>
          <p:cNvSpPr>
            <a:spLocks noGrp="1"/>
          </p:cNvSpPr>
          <p:nvPr>
            <p:ph type="title"/>
          </p:nvPr>
        </p:nvSpPr>
        <p:spPr>
          <a:xfrm>
            <a:off x="457200" y="350838"/>
            <a:ext cx="7467600" cy="715962"/>
          </a:xfrm>
        </p:spPr>
        <p:txBody>
          <a:bodyPr>
            <a:normAutofit/>
          </a:bodyPr>
          <a:lstStyle/>
          <a:p>
            <a:r>
              <a:rPr lang="en-US" sz="2200" b="1" dirty="0" smtClean="0">
                <a:solidFill>
                  <a:schemeClr val="tx1"/>
                </a:solidFill>
                <a:latin typeface="Calibri" pitchFamily="34" charset="0"/>
                <a:cs typeface="Calibri" pitchFamily="34" charset="0"/>
              </a:rPr>
              <a:t> BOOKKEEPING SERVICES</a:t>
            </a:r>
            <a:endParaRPr lang="en-US" sz="2200" dirty="0">
              <a:solidFill>
                <a:schemeClr val="tx1"/>
              </a:solidFill>
              <a:latin typeface="Calibri" pitchFamily="34" charset="0"/>
              <a:cs typeface="Calibri" pitchFamily="34" charset="0"/>
            </a:endParaRPr>
          </a:p>
        </p:txBody>
      </p:sp>
      <p:sp>
        <p:nvSpPr>
          <p:cNvPr id="5" name="Content Placeholder 2"/>
          <p:cNvSpPr>
            <a:spLocks noGrp="1"/>
          </p:cNvSpPr>
          <p:nvPr>
            <p:ph sz="quarter" idx="1"/>
          </p:nvPr>
        </p:nvSpPr>
        <p:spPr>
          <a:xfrm>
            <a:off x="457200" y="1143000"/>
            <a:ext cx="7543800" cy="5334000"/>
          </a:xfrm>
        </p:spPr>
        <p:txBody>
          <a:bodyPr>
            <a:normAutofit/>
          </a:bodyPr>
          <a:lstStyle/>
          <a:p>
            <a:pPr>
              <a:buNone/>
            </a:pPr>
            <a:r>
              <a:rPr lang="en-US" sz="1600" dirty="0" smtClean="0">
                <a:latin typeface="Calibri" pitchFamily="34" charset="0"/>
                <a:cs typeface="Calibri" pitchFamily="34" charset="0"/>
              </a:rPr>
              <a:t>     SBS Consulting offers full ranges of Bookkeeping services to all business types who wish to outsource their bookkeeping needs. Bookkeeping is a time consuming and tedious job which has to be maintain in a organized and systematic manner, helping the companies to run and operate business smoothly.   </a:t>
            </a:r>
          </a:p>
          <a:p>
            <a:pPr>
              <a:buNone/>
            </a:pPr>
            <a:endParaRPr lang="en-US" sz="1600" dirty="0" smtClean="0">
              <a:latin typeface="Calibri" pitchFamily="34" charset="0"/>
              <a:cs typeface="Calibri" pitchFamily="34" charset="0"/>
            </a:endParaRPr>
          </a:p>
          <a:p>
            <a:pPr>
              <a:buNone/>
            </a:pPr>
            <a:r>
              <a:rPr lang="en-US" sz="1600" b="1" dirty="0" smtClean="0">
                <a:latin typeface="Calibri" pitchFamily="34" charset="0"/>
                <a:cs typeface="Calibri" pitchFamily="34" charset="0"/>
              </a:rPr>
              <a:t> Our Bookkeeping services as listed below:</a:t>
            </a:r>
            <a:endParaRPr lang="en-US" sz="1600" dirty="0" smtClean="0">
              <a:latin typeface="Calibri" pitchFamily="34" charset="0"/>
              <a:cs typeface="Calibri" pitchFamily="34" charset="0"/>
            </a:endParaRPr>
          </a:p>
          <a:p>
            <a:pPr lvl="0"/>
            <a:r>
              <a:rPr lang="en-US" sz="1600" dirty="0" smtClean="0">
                <a:latin typeface="Calibri" pitchFamily="34" charset="0"/>
                <a:cs typeface="Calibri" pitchFamily="34" charset="0"/>
              </a:rPr>
              <a:t>Preparation of profit and loss statements and balance sheets</a:t>
            </a:r>
          </a:p>
          <a:p>
            <a:pPr lvl="0"/>
            <a:r>
              <a:rPr lang="en-US" sz="1600" dirty="0" smtClean="0">
                <a:latin typeface="Calibri" pitchFamily="34" charset="0"/>
                <a:cs typeface="Calibri" pitchFamily="34" charset="0"/>
              </a:rPr>
              <a:t>Fixed Assets Ledger</a:t>
            </a:r>
          </a:p>
          <a:p>
            <a:pPr lvl="0"/>
            <a:r>
              <a:rPr lang="en-US" sz="1600" dirty="0" smtClean="0">
                <a:latin typeface="Calibri" pitchFamily="34" charset="0"/>
                <a:cs typeface="Calibri" pitchFamily="34" charset="0"/>
              </a:rPr>
              <a:t>General Account Filing</a:t>
            </a:r>
          </a:p>
          <a:p>
            <a:pPr lvl="0"/>
            <a:r>
              <a:rPr lang="en-US" sz="1600" dirty="0" smtClean="0">
                <a:latin typeface="Calibri" pitchFamily="34" charset="0"/>
                <a:cs typeface="Calibri" pitchFamily="34" charset="0"/>
              </a:rPr>
              <a:t>Reconciliation of bank statements</a:t>
            </a:r>
          </a:p>
          <a:p>
            <a:pPr lvl="0"/>
            <a:r>
              <a:rPr lang="en-US" sz="1600" dirty="0" smtClean="0">
                <a:latin typeface="Calibri" pitchFamily="34" charset="0"/>
                <a:cs typeface="Calibri" pitchFamily="34" charset="0"/>
              </a:rPr>
              <a:t>XBRL statements preparation when necessary</a:t>
            </a:r>
          </a:p>
          <a:p>
            <a:pPr lvl="0"/>
            <a:r>
              <a:rPr lang="en-US" sz="1600" dirty="0" smtClean="0">
                <a:latin typeface="Calibri" pitchFamily="34" charset="0"/>
                <a:cs typeface="Calibri" pitchFamily="34" charset="0"/>
              </a:rPr>
              <a:t>Cash Flow Statements</a:t>
            </a:r>
          </a:p>
          <a:p>
            <a:pPr lvl="0"/>
            <a:r>
              <a:rPr lang="en-US" sz="1600" dirty="0" smtClean="0">
                <a:latin typeface="Calibri" pitchFamily="34" charset="0"/>
                <a:cs typeface="Calibri" pitchFamily="34" charset="0"/>
              </a:rPr>
              <a:t>Financial Analysis for weekly, quarterly, monthly, annually</a:t>
            </a:r>
          </a:p>
          <a:p>
            <a:pPr lvl="0"/>
            <a:r>
              <a:rPr lang="en-US" sz="1600" dirty="0" smtClean="0">
                <a:latin typeface="Calibri" pitchFamily="34" charset="0"/>
                <a:cs typeface="Calibri" pitchFamily="34" charset="0"/>
              </a:rPr>
              <a:t>Singapore Financial Software Assistance (SFRS) service</a:t>
            </a:r>
          </a:p>
          <a:p>
            <a:pPr lvl="0"/>
            <a:r>
              <a:rPr lang="en-US" sz="1600" dirty="0" smtClean="0">
                <a:latin typeface="Calibri" pitchFamily="34" charset="0"/>
                <a:cs typeface="Calibri" pitchFamily="34" charset="0"/>
              </a:rPr>
              <a:t>Preparation of directors/compilation report</a:t>
            </a:r>
          </a:p>
          <a:p>
            <a:pPr>
              <a:buNone/>
            </a:pPr>
            <a:endParaRPr lang="en-US" dirty="0">
              <a:latin typeface="Calibri" pitchFamily="34" charset="0"/>
              <a:cs typeface="Calibri" pitchFamily="34" charset="0"/>
            </a:endParaRPr>
          </a:p>
        </p:txBody>
      </p:sp>
      <p:sp>
        <p:nvSpPr>
          <p:cNvPr id="6" name="Striped Right Arrow 5"/>
          <p:cNvSpPr/>
          <p:nvPr/>
        </p:nvSpPr>
        <p:spPr>
          <a:xfrm>
            <a:off x="0" y="685800"/>
            <a:ext cx="457200" cy="381000"/>
          </a:xfrm>
          <a:prstGeom prst="stripedRightArrow">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3" descr="E:\Web Designing\SBS Consulting\Logo Design\Logos\11.jpg"/>
          <p:cNvPicPr>
            <a:picLocks noChangeAspect="1" noChangeArrowheads="1"/>
          </p:cNvPicPr>
          <p:nvPr/>
        </p:nvPicPr>
        <p:blipFill>
          <a:blip r:embed="rId2">
            <a:lum bright="70000" contrast="-70000"/>
          </a:blip>
          <a:srcRect/>
          <a:stretch>
            <a:fillRect/>
          </a:stretch>
        </p:blipFill>
        <p:spPr bwMode="auto">
          <a:xfrm>
            <a:off x="2438400" y="2590799"/>
            <a:ext cx="3801274" cy="1752601"/>
          </a:xfrm>
          <a:prstGeom prst="rect">
            <a:avLst/>
          </a:prstGeom>
          <a:noFill/>
        </p:spPr>
      </p:pic>
      <p:sp>
        <p:nvSpPr>
          <p:cNvPr id="8" name="Title 1"/>
          <p:cNvSpPr>
            <a:spLocks noGrp="1"/>
          </p:cNvSpPr>
          <p:nvPr>
            <p:ph type="title"/>
          </p:nvPr>
        </p:nvSpPr>
        <p:spPr>
          <a:xfrm>
            <a:off x="457200" y="350838"/>
            <a:ext cx="7467600" cy="715962"/>
          </a:xfrm>
        </p:spPr>
        <p:txBody>
          <a:bodyPr>
            <a:noAutofit/>
          </a:bodyPr>
          <a:lstStyle/>
          <a:p>
            <a:r>
              <a:rPr lang="en-US" sz="2400" b="1" dirty="0" smtClean="0">
                <a:solidFill>
                  <a:schemeClr val="tx1"/>
                </a:solidFill>
                <a:latin typeface="Calibri" pitchFamily="34" charset="0"/>
                <a:cs typeface="Calibri" pitchFamily="34" charset="0"/>
              </a:rPr>
              <a:t>why bookkeeping is important in business?</a:t>
            </a:r>
            <a:endParaRPr lang="en-US" sz="2400" dirty="0">
              <a:solidFill>
                <a:schemeClr val="tx1"/>
              </a:solidFill>
              <a:latin typeface="Calibri" pitchFamily="34" charset="0"/>
              <a:cs typeface="Calibri" pitchFamily="34" charset="0"/>
            </a:endParaRPr>
          </a:p>
        </p:txBody>
      </p:sp>
      <p:sp>
        <p:nvSpPr>
          <p:cNvPr id="9" name="Content Placeholder 2"/>
          <p:cNvSpPr>
            <a:spLocks noGrp="1"/>
          </p:cNvSpPr>
          <p:nvPr>
            <p:ph sz="quarter" idx="1"/>
          </p:nvPr>
        </p:nvSpPr>
        <p:spPr>
          <a:xfrm>
            <a:off x="457200" y="1524000"/>
            <a:ext cx="7543800" cy="4648200"/>
          </a:xfrm>
        </p:spPr>
        <p:txBody>
          <a:bodyPr>
            <a:normAutofit/>
          </a:bodyPr>
          <a:lstStyle/>
          <a:p>
            <a:pPr lvl="0"/>
            <a:endParaRPr lang="en-US" sz="1600" dirty="0" smtClean="0">
              <a:latin typeface="Calibri" pitchFamily="34" charset="0"/>
              <a:cs typeface="Calibri" pitchFamily="34" charset="0"/>
            </a:endParaRPr>
          </a:p>
          <a:p>
            <a:pPr lvl="0"/>
            <a:r>
              <a:rPr lang="en-US" sz="1600" dirty="0" smtClean="0">
                <a:latin typeface="Calibri" pitchFamily="34" charset="0"/>
                <a:cs typeface="Calibri" pitchFamily="34" charset="0"/>
              </a:rPr>
              <a:t>Keep a clear picture of financial health of business</a:t>
            </a:r>
          </a:p>
          <a:p>
            <a:pPr lvl="0"/>
            <a:r>
              <a:rPr lang="en-US" sz="1600" dirty="0" smtClean="0">
                <a:latin typeface="Calibri" pitchFamily="34" charset="0"/>
                <a:cs typeface="Calibri" pitchFamily="34" charset="0"/>
              </a:rPr>
              <a:t>Track day-to-day financial transactions</a:t>
            </a:r>
          </a:p>
          <a:p>
            <a:pPr lvl="0"/>
            <a:r>
              <a:rPr lang="en-US" sz="1600" dirty="0" smtClean="0">
                <a:latin typeface="Calibri" pitchFamily="34" charset="0"/>
                <a:cs typeface="Calibri" pitchFamily="34" charset="0"/>
              </a:rPr>
              <a:t>Limit the pain of Audit</a:t>
            </a:r>
          </a:p>
          <a:p>
            <a:pPr lvl="0"/>
            <a:r>
              <a:rPr lang="en-US" sz="1600" dirty="0" smtClean="0">
                <a:latin typeface="Calibri" pitchFamily="34" charset="0"/>
                <a:cs typeface="Calibri" pitchFamily="34" charset="0"/>
              </a:rPr>
              <a:t>Help in business evaluation and future planning</a:t>
            </a:r>
          </a:p>
          <a:p>
            <a:pPr lvl="0"/>
            <a:r>
              <a:rPr lang="en-US" sz="1600" dirty="0" smtClean="0">
                <a:latin typeface="Calibri" pitchFamily="34" charset="0"/>
                <a:cs typeface="Calibri" pitchFamily="34" charset="0"/>
              </a:rPr>
              <a:t>Effectively manage cash flow</a:t>
            </a:r>
            <a:endParaRPr lang="en-US" sz="1600" dirty="0">
              <a:latin typeface="Calibri" pitchFamily="34" charset="0"/>
              <a:cs typeface="Calibri" pitchFamily="34" charset="0"/>
            </a:endParaRPr>
          </a:p>
        </p:txBody>
      </p:sp>
      <p:sp>
        <p:nvSpPr>
          <p:cNvPr id="10" name="Striped Right Arrow 9"/>
          <p:cNvSpPr/>
          <p:nvPr/>
        </p:nvSpPr>
        <p:spPr>
          <a:xfrm>
            <a:off x="0" y="685800"/>
            <a:ext cx="457200" cy="381000"/>
          </a:xfrm>
          <a:prstGeom prst="stripedRightArrow">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3" descr="E:\Web Designing\SBS Consulting\Logo Design\Logos\11.jpg"/>
          <p:cNvPicPr>
            <a:picLocks noChangeAspect="1" noChangeArrowheads="1"/>
          </p:cNvPicPr>
          <p:nvPr/>
        </p:nvPicPr>
        <p:blipFill>
          <a:blip r:embed="rId2">
            <a:lum bright="70000" contrast="-70000"/>
          </a:blip>
          <a:srcRect/>
          <a:stretch>
            <a:fillRect/>
          </a:stretch>
        </p:blipFill>
        <p:spPr bwMode="auto">
          <a:xfrm>
            <a:off x="2438400" y="2590799"/>
            <a:ext cx="3801274" cy="1752601"/>
          </a:xfrm>
          <a:prstGeom prst="rect">
            <a:avLst/>
          </a:prstGeom>
          <a:noFill/>
        </p:spPr>
      </p:pic>
      <p:sp>
        <p:nvSpPr>
          <p:cNvPr id="4" name="Title 1"/>
          <p:cNvSpPr>
            <a:spLocks noGrp="1"/>
          </p:cNvSpPr>
          <p:nvPr>
            <p:ph type="title"/>
          </p:nvPr>
        </p:nvSpPr>
        <p:spPr>
          <a:xfrm>
            <a:off x="457200" y="350838"/>
            <a:ext cx="7467600" cy="715962"/>
          </a:xfrm>
        </p:spPr>
        <p:txBody>
          <a:bodyPr>
            <a:noAutofit/>
          </a:bodyPr>
          <a:lstStyle/>
          <a:p>
            <a:r>
              <a:rPr lang="en-US" sz="2200" b="1" dirty="0" smtClean="0">
                <a:solidFill>
                  <a:schemeClr val="tx1"/>
                </a:solidFill>
                <a:latin typeface="Calibri" pitchFamily="34" charset="0"/>
                <a:cs typeface="Calibri" pitchFamily="34" charset="0"/>
              </a:rPr>
              <a:t> why SBS consulting for bookkeeping services?</a:t>
            </a:r>
            <a:endParaRPr lang="en-US" sz="2200" dirty="0" smtClean="0">
              <a:solidFill>
                <a:schemeClr val="tx1"/>
              </a:solidFill>
              <a:latin typeface="Calibri" pitchFamily="34" charset="0"/>
              <a:cs typeface="Calibri" pitchFamily="34" charset="0"/>
            </a:endParaRPr>
          </a:p>
        </p:txBody>
      </p:sp>
      <p:sp>
        <p:nvSpPr>
          <p:cNvPr id="7" name="Content Placeholder 6"/>
          <p:cNvSpPr>
            <a:spLocks noGrp="1"/>
          </p:cNvSpPr>
          <p:nvPr>
            <p:ph sz="quarter" idx="1"/>
          </p:nvPr>
        </p:nvSpPr>
        <p:spPr>
          <a:xfrm>
            <a:off x="457200" y="1600200"/>
            <a:ext cx="7467600" cy="3505200"/>
          </a:xfrm>
        </p:spPr>
        <p:txBody>
          <a:bodyPr>
            <a:normAutofit/>
          </a:bodyPr>
          <a:lstStyle/>
          <a:p>
            <a:r>
              <a:rPr lang="en-US" sz="1600" dirty="0" smtClean="0">
                <a:latin typeface="Calibri" pitchFamily="34" charset="0"/>
                <a:cs typeface="Calibri" pitchFamily="34" charset="0"/>
              </a:rPr>
              <a:t>We at SBS Consulting provide highest quality bookkeeping services at competitive price without compromising quality and security of your business. </a:t>
            </a:r>
          </a:p>
          <a:p>
            <a:pPr lvl="0"/>
            <a:r>
              <a:rPr lang="en-US" sz="1600" dirty="0" smtClean="0">
                <a:latin typeface="Calibri" pitchFamily="34" charset="0"/>
                <a:cs typeface="Calibri" pitchFamily="34" charset="0"/>
              </a:rPr>
              <a:t>Accuracy is our supreme concern </a:t>
            </a:r>
          </a:p>
          <a:p>
            <a:pPr lvl="0"/>
            <a:r>
              <a:rPr lang="en-US" sz="1600" dirty="0" smtClean="0">
                <a:latin typeface="Calibri" pitchFamily="34" charset="0"/>
                <a:cs typeface="Calibri" pitchFamily="34" charset="0"/>
              </a:rPr>
              <a:t>Up-to-date virtual bookkeeping services</a:t>
            </a:r>
          </a:p>
          <a:p>
            <a:pPr lvl="0"/>
            <a:r>
              <a:rPr lang="en-US" sz="1600" dirty="0" smtClean="0">
                <a:latin typeface="Calibri" pitchFamily="34" charset="0"/>
                <a:cs typeface="Calibri" pitchFamily="34" charset="0"/>
              </a:rPr>
              <a:t>Reliable and trustworthy</a:t>
            </a:r>
          </a:p>
          <a:p>
            <a:pPr lvl="0"/>
            <a:r>
              <a:rPr lang="en-US" sz="1600" dirty="0" smtClean="0">
                <a:latin typeface="Calibri" pitchFamily="34" charset="0"/>
                <a:cs typeface="Calibri" pitchFamily="34" charset="0"/>
              </a:rPr>
              <a:t>Help to save your time and focus more on core functions</a:t>
            </a:r>
          </a:p>
          <a:p>
            <a:pPr lvl="0"/>
            <a:r>
              <a:rPr lang="en-US" sz="1600" dirty="0" smtClean="0">
                <a:latin typeface="Calibri" pitchFamily="34" charset="0"/>
                <a:cs typeface="Calibri" pitchFamily="34" charset="0"/>
              </a:rPr>
              <a:t>No more turnover issues for you</a:t>
            </a:r>
            <a:endParaRPr lang="en-US" sz="1600" dirty="0">
              <a:latin typeface="Calibri" pitchFamily="34" charset="0"/>
              <a:cs typeface="Calibri" pitchFamily="34" charset="0"/>
            </a:endParaRPr>
          </a:p>
        </p:txBody>
      </p:sp>
      <p:sp>
        <p:nvSpPr>
          <p:cNvPr id="6" name="Striped Right Arrow 5"/>
          <p:cNvSpPr/>
          <p:nvPr/>
        </p:nvSpPr>
        <p:spPr>
          <a:xfrm>
            <a:off x="0" y="685800"/>
            <a:ext cx="457200" cy="381000"/>
          </a:xfrm>
          <a:prstGeom prst="stripedRightArrow">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3" descr="E:\Web Designing\SBS Consulting\Logo Design\Logos\11.jpg"/>
          <p:cNvPicPr>
            <a:picLocks noChangeAspect="1" noChangeArrowheads="1"/>
          </p:cNvPicPr>
          <p:nvPr/>
        </p:nvPicPr>
        <p:blipFill>
          <a:blip r:embed="rId2">
            <a:lum bright="70000" contrast="-70000"/>
          </a:blip>
          <a:srcRect/>
          <a:stretch>
            <a:fillRect/>
          </a:stretch>
        </p:blipFill>
        <p:spPr bwMode="auto">
          <a:xfrm>
            <a:off x="2438400" y="2590799"/>
            <a:ext cx="3801274" cy="1752601"/>
          </a:xfrm>
          <a:prstGeom prst="rect">
            <a:avLst/>
          </a:prstGeom>
          <a:noFill/>
        </p:spPr>
      </p:pic>
      <p:sp>
        <p:nvSpPr>
          <p:cNvPr id="5" name="Content Placeholder 2"/>
          <p:cNvSpPr>
            <a:spLocks noGrp="1"/>
          </p:cNvSpPr>
          <p:nvPr>
            <p:ph sz="quarter" idx="1"/>
          </p:nvPr>
        </p:nvSpPr>
        <p:spPr>
          <a:xfrm>
            <a:off x="457200" y="1295400"/>
            <a:ext cx="7467600" cy="5181600"/>
          </a:xfrm>
        </p:spPr>
        <p:txBody>
          <a:bodyPr>
            <a:normAutofit fontScale="85000" lnSpcReduction="20000"/>
          </a:bodyPr>
          <a:lstStyle/>
          <a:p>
            <a:pPr algn="just">
              <a:buNone/>
            </a:pPr>
            <a:r>
              <a:rPr lang="en-US" sz="1900" dirty="0" smtClean="0">
                <a:latin typeface="Calibri" pitchFamily="34" charset="0"/>
                <a:cs typeface="Calibri" pitchFamily="34" charset="0"/>
              </a:rPr>
              <a:t>      SBS Consulting is a one-stop company registration solution to foreign and local business investors looking for a foothold in Singapore. Since inception in 2010, the firm has provided outstanding services to all sizes businesses including small, medium, and large. Today, SBS Consulting is a leading name in Singapore for offering invaluable company registration services along with some finance related services like accounting service, taxation, corporate secretarial, auditing Services, payroll Services and Singapore Visas and passes. </a:t>
            </a:r>
          </a:p>
          <a:p>
            <a:pPr algn="just">
              <a:buNone/>
            </a:pPr>
            <a:endParaRPr lang="en-US" sz="1700" dirty="0" smtClean="0">
              <a:latin typeface="Calibri" pitchFamily="34" charset="0"/>
              <a:cs typeface="Calibri" pitchFamily="34" charset="0"/>
            </a:endParaRPr>
          </a:p>
          <a:p>
            <a:pPr>
              <a:buNone/>
            </a:pPr>
            <a:endParaRPr lang="en-US" sz="1600" b="1" dirty="0" smtClean="0">
              <a:latin typeface="Calibri" pitchFamily="34" charset="0"/>
              <a:cs typeface="Calibri" pitchFamily="34" charset="0"/>
            </a:endParaRPr>
          </a:p>
          <a:p>
            <a:pPr>
              <a:buNone/>
            </a:pPr>
            <a:endParaRPr lang="en-US" sz="1600" b="1" dirty="0" smtClean="0">
              <a:latin typeface="Calibri" pitchFamily="34" charset="0"/>
              <a:cs typeface="Calibri" pitchFamily="34" charset="0"/>
            </a:endParaRPr>
          </a:p>
          <a:p>
            <a:pPr>
              <a:buNone/>
            </a:pPr>
            <a:endParaRPr lang="en-US" sz="1600" b="1" dirty="0" smtClean="0">
              <a:latin typeface="Calibri" pitchFamily="34" charset="0"/>
              <a:cs typeface="Calibri" pitchFamily="34" charset="0"/>
            </a:endParaRPr>
          </a:p>
          <a:p>
            <a:r>
              <a:rPr lang="en-US" sz="1600" b="1" dirty="0" smtClean="0">
                <a:latin typeface="Calibri" pitchFamily="34" charset="0"/>
                <a:cs typeface="Calibri" pitchFamily="34" charset="0"/>
              </a:rPr>
              <a:t>Phone </a:t>
            </a:r>
            <a:r>
              <a:rPr lang="en-US" sz="1600" dirty="0" smtClean="0">
                <a:latin typeface="Calibri" pitchFamily="34" charset="0"/>
                <a:cs typeface="Calibri" pitchFamily="34" charset="0"/>
              </a:rPr>
              <a:t>: +65 67289142</a:t>
            </a:r>
          </a:p>
          <a:p>
            <a:r>
              <a:rPr lang="en-US" sz="1600" b="1" dirty="0" smtClean="0">
                <a:latin typeface="Calibri" pitchFamily="34" charset="0"/>
                <a:cs typeface="Calibri" pitchFamily="34" charset="0"/>
              </a:rPr>
              <a:t>Email </a:t>
            </a:r>
            <a:r>
              <a:rPr lang="en-US" sz="1600" dirty="0" smtClean="0">
                <a:latin typeface="Calibri" pitchFamily="34" charset="0"/>
                <a:cs typeface="Calibri" pitchFamily="34" charset="0"/>
              </a:rPr>
              <a:t>: info@sbsgroup.com.sg</a:t>
            </a:r>
          </a:p>
          <a:p>
            <a:pPr>
              <a:buNone/>
            </a:pPr>
            <a:endParaRPr lang="en-US" sz="1600" dirty="0" smtClean="0">
              <a:latin typeface="Calibri" pitchFamily="34" charset="0"/>
              <a:cs typeface="Calibri" pitchFamily="34" charset="0"/>
            </a:endParaRPr>
          </a:p>
          <a:p>
            <a:r>
              <a:rPr lang="en-US" sz="1600" b="1" dirty="0" smtClean="0">
                <a:latin typeface="Calibri" pitchFamily="34" charset="0"/>
                <a:cs typeface="Calibri" pitchFamily="34" charset="0"/>
              </a:rPr>
              <a:t>Office Address : </a:t>
            </a:r>
            <a:endParaRPr lang="en-US" sz="1600" dirty="0" smtClean="0">
              <a:latin typeface="Calibri" pitchFamily="34" charset="0"/>
              <a:cs typeface="Calibri" pitchFamily="34" charset="0"/>
            </a:endParaRPr>
          </a:p>
          <a:p>
            <a:pPr>
              <a:buNone/>
            </a:pPr>
            <a:r>
              <a:rPr lang="en-US" sz="1600" dirty="0" smtClean="0">
                <a:latin typeface="Calibri" pitchFamily="34" charset="0"/>
                <a:cs typeface="Calibri" pitchFamily="34" charset="0"/>
              </a:rPr>
              <a:t>      </a:t>
            </a:r>
            <a:r>
              <a:rPr lang="en-US" sz="1600" b="1" dirty="0" smtClean="0">
                <a:latin typeface="Calibri" pitchFamily="34" charset="0"/>
                <a:cs typeface="Calibri" pitchFamily="34" charset="0"/>
              </a:rPr>
              <a:t>SBS Consulting </a:t>
            </a:r>
            <a:r>
              <a:rPr lang="en-US" sz="1600" b="1" dirty="0" err="1" smtClean="0">
                <a:latin typeface="Calibri" pitchFamily="34" charset="0"/>
                <a:cs typeface="Calibri" pitchFamily="34" charset="0"/>
              </a:rPr>
              <a:t>Pte</a:t>
            </a:r>
            <a:r>
              <a:rPr lang="en-US" sz="1600" b="1" dirty="0" smtClean="0">
                <a:latin typeface="Calibri" pitchFamily="34" charset="0"/>
                <a:cs typeface="Calibri" pitchFamily="34" charset="0"/>
              </a:rPr>
              <a:t> Ltd</a:t>
            </a:r>
            <a:endParaRPr lang="en-US" sz="1600" dirty="0" smtClean="0">
              <a:latin typeface="Calibri" pitchFamily="34" charset="0"/>
              <a:cs typeface="Calibri" pitchFamily="34" charset="0"/>
            </a:endParaRPr>
          </a:p>
          <a:p>
            <a:pPr>
              <a:buNone/>
            </a:pPr>
            <a:r>
              <a:rPr lang="en-US" sz="1600" dirty="0" smtClean="0">
                <a:latin typeface="Calibri" pitchFamily="34" charset="0"/>
                <a:cs typeface="Calibri" pitchFamily="34" charset="0"/>
              </a:rPr>
              <a:t>      35-B </a:t>
            </a:r>
            <a:r>
              <a:rPr lang="en-US" sz="1600" dirty="0" err="1" smtClean="0">
                <a:latin typeface="Calibri" pitchFamily="34" charset="0"/>
                <a:cs typeface="Calibri" pitchFamily="34" charset="0"/>
              </a:rPr>
              <a:t>Hongkong</a:t>
            </a:r>
            <a:r>
              <a:rPr lang="en-US" sz="1600" dirty="0" smtClean="0">
                <a:latin typeface="Calibri" pitchFamily="34" charset="0"/>
                <a:cs typeface="Calibri" pitchFamily="34" charset="0"/>
              </a:rPr>
              <a:t> Street</a:t>
            </a:r>
          </a:p>
          <a:p>
            <a:pPr>
              <a:buNone/>
            </a:pPr>
            <a:r>
              <a:rPr lang="en-US" sz="1600" dirty="0" smtClean="0">
                <a:latin typeface="Calibri" pitchFamily="34" charset="0"/>
                <a:cs typeface="Calibri" pitchFamily="34" charset="0"/>
              </a:rPr>
              <a:t>      Singapore 059674</a:t>
            </a:r>
          </a:p>
          <a:p>
            <a:r>
              <a:rPr lang="en-US" sz="1600" b="1" dirty="0" smtClean="0">
                <a:latin typeface="Calibri" pitchFamily="34" charset="0"/>
                <a:cs typeface="Calibri" pitchFamily="34" charset="0"/>
              </a:rPr>
              <a:t>Website </a:t>
            </a:r>
            <a:r>
              <a:rPr lang="en-US" sz="1600" dirty="0" smtClean="0">
                <a:latin typeface="Calibri" pitchFamily="34" charset="0"/>
                <a:cs typeface="Calibri" pitchFamily="34" charset="0"/>
              </a:rPr>
              <a:t>: </a:t>
            </a:r>
            <a:r>
              <a:rPr lang="en-US" sz="1600" dirty="0" smtClean="0">
                <a:latin typeface="Calibri" pitchFamily="34" charset="0"/>
                <a:cs typeface="Calibri" pitchFamily="34" charset="0"/>
                <a:hlinkClick r:id="rId3"/>
              </a:rPr>
              <a:t>www.sbsgroup.com.sg</a:t>
            </a:r>
            <a:r>
              <a:rPr lang="en-US" sz="1600" dirty="0" smtClean="0">
                <a:latin typeface="Calibri" pitchFamily="34" charset="0"/>
                <a:cs typeface="Calibri" pitchFamily="34" charset="0"/>
              </a:rPr>
              <a:t> </a:t>
            </a:r>
          </a:p>
          <a:p>
            <a:endParaRPr lang="en-US" sz="1600" dirty="0" smtClean="0">
              <a:latin typeface="Calibri" pitchFamily="34" charset="0"/>
              <a:cs typeface="Calibri" pitchFamily="34" charset="0"/>
            </a:endParaRPr>
          </a:p>
          <a:p>
            <a:r>
              <a:rPr lang="en-US" sz="1600" b="1" dirty="0" smtClean="0">
                <a:latin typeface="Calibri" pitchFamily="34" charset="0"/>
                <a:cs typeface="Calibri" pitchFamily="34" charset="0"/>
              </a:rPr>
              <a:t>Follow Us :  </a:t>
            </a:r>
          </a:p>
          <a:p>
            <a:pPr>
              <a:buNone/>
            </a:pPr>
            <a:endParaRPr lang="en-US" sz="1600" dirty="0" smtClean="0">
              <a:latin typeface="Calibri" pitchFamily="34" charset="0"/>
              <a:cs typeface="Calibri" pitchFamily="34" charset="0"/>
            </a:endParaRPr>
          </a:p>
          <a:p>
            <a:pPr>
              <a:buNone/>
            </a:pPr>
            <a:endParaRPr lang="en-US" sz="1600" dirty="0" smtClean="0">
              <a:latin typeface="Calibri" pitchFamily="34" charset="0"/>
              <a:cs typeface="Calibri" pitchFamily="34" charset="0"/>
            </a:endParaRPr>
          </a:p>
          <a:p>
            <a:endParaRPr lang="en-US" dirty="0"/>
          </a:p>
        </p:txBody>
      </p:sp>
      <p:sp>
        <p:nvSpPr>
          <p:cNvPr id="4" name="Title 1"/>
          <p:cNvSpPr>
            <a:spLocks noGrp="1"/>
          </p:cNvSpPr>
          <p:nvPr>
            <p:ph type="title"/>
          </p:nvPr>
        </p:nvSpPr>
        <p:spPr>
          <a:xfrm>
            <a:off x="457200" y="350838"/>
            <a:ext cx="7467600" cy="715962"/>
          </a:xfrm>
        </p:spPr>
        <p:txBody>
          <a:bodyPr>
            <a:normAutofit/>
          </a:bodyPr>
          <a:lstStyle/>
          <a:p>
            <a:r>
              <a:rPr lang="en-US" sz="2200" b="1" dirty="0" smtClean="0">
                <a:solidFill>
                  <a:schemeClr val="tx1"/>
                </a:solidFill>
                <a:latin typeface="Calibri" pitchFamily="34" charset="0"/>
                <a:cs typeface="Calibri" pitchFamily="34" charset="0"/>
              </a:rPr>
              <a:t> ABOUT US</a:t>
            </a:r>
            <a:endParaRPr lang="en-US" sz="2200" b="1" dirty="0">
              <a:solidFill>
                <a:schemeClr val="tx1"/>
              </a:solidFill>
              <a:latin typeface="Calibri" pitchFamily="34" charset="0"/>
              <a:cs typeface="Calibri" pitchFamily="34" charset="0"/>
            </a:endParaRPr>
          </a:p>
        </p:txBody>
      </p:sp>
      <p:sp>
        <p:nvSpPr>
          <p:cNvPr id="9" name="Title 1"/>
          <p:cNvSpPr txBox="1">
            <a:spLocks/>
          </p:cNvSpPr>
          <p:nvPr/>
        </p:nvSpPr>
        <p:spPr>
          <a:xfrm>
            <a:off x="457200" y="2713038"/>
            <a:ext cx="7467600" cy="715962"/>
          </a:xfrm>
          <a:prstGeom prst="rect">
            <a:avLst/>
          </a:prstGeom>
        </p:spPr>
        <p:txBody>
          <a:bodyPr vert="horz" anchor="b">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200" b="1" i="0" u="none" strike="noStrike" kern="1200" cap="small" spc="0" normalizeH="0" baseline="0" noProof="0" dirty="0" smtClean="0">
                <a:ln>
                  <a:noFill/>
                </a:ln>
                <a:solidFill>
                  <a:schemeClr val="tx1"/>
                </a:solidFill>
                <a:effectLst/>
                <a:uLnTx/>
                <a:uFillTx/>
                <a:latin typeface="Calibri" pitchFamily="34" charset="0"/>
                <a:ea typeface="+mj-ea"/>
                <a:cs typeface="Calibri" pitchFamily="34" charset="0"/>
              </a:rPr>
              <a:t> CONTACT US</a:t>
            </a:r>
            <a:endParaRPr kumimoji="0" lang="en-US" sz="2200" b="1" i="0" u="none" strike="noStrike" kern="1200" cap="small" spc="0" normalizeH="0" baseline="0" noProof="0" dirty="0">
              <a:ln>
                <a:noFill/>
              </a:ln>
              <a:solidFill>
                <a:schemeClr val="tx1"/>
              </a:solidFill>
              <a:effectLst/>
              <a:uLnTx/>
              <a:uFillTx/>
              <a:latin typeface="Calibri" pitchFamily="34" charset="0"/>
              <a:ea typeface="+mj-ea"/>
              <a:cs typeface="Calibri" pitchFamily="34" charset="0"/>
            </a:endParaRPr>
          </a:p>
        </p:txBody>
      </p:sp>
      <p:sp>
        <p:nvSpPr>
          <p:cNvPr id="11" name="Striped Right Arrow 10"/>
          <p:cNvSpPr/>
          <p:nvPr/>
        </p:nvSpPr>
        <p:spPr>
          <a:xfrm>
            <a:off x="0" y="685800"/>
            <a:ext cx="457200" cy="381000"/>
          </a:xfrm>
          <a:prstGeom prst="stripedRightArrow">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Striped Right Arrow 11"/>
          <p:cNvSpPr/>
          <p:nvPr/>
        </p:nvSpPr>
        <p:spPr>
          <a:xfrm>
            <a:off x="0" y="3048000"/>
            <a:ext cx="457200" cy="381000"/>
          </a:xfrm>
          <a:prstGeom prst="stripedRightArrow">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user\Desktop\copyright.png"/>
          <p:cNvPicPr>
            <a:picLocks noChangeAspect="1" noChangeArrowheads="1"/>
          </p:cNvPicPr>
          <p:nvPr/>
        </p:nvPicPr>
        <p:blipFill>
          <a:blip r:embed="rId4"/>
          <a:srcRect/>
          <a:stretch>
            <a:fillRect/>
          </a:stretch>
        </p:blipFill>
        <p:spPr bwMode="auto">
          <a:xfrm>
            <a:off x="5334000" y="6602026"/>
            <a:ext cx="3275012" cy="179774"/>
          </a:xfrm>
          <a:prstGeom prst="rect">
            <a:avLst/>
          </a:prstGeom>
          <a:noFill/>
        </p:spPr>
      </p:pic>
      <p:pic>
        <p:nvPicPr>
          <p:cNvPr id="15" name="Picture 14" descr="E:\Web Designing\SBS Consulting\Facebook Ad Banners\Banners\fb.png">
            <a:hlinkClick r:id="rId5"/>
            <a:hlinkHover r:id="" action="ppaction://noaction" highlightClick="1"/>
          </p:cNvPr>
          <p:cNvPicPr>
            <a:picLocks noChangeAspect="1" noChangeArrowheads="1"/>
          </p:cNvPicPr>
          <p:nvPr/>
        </p:nvPicPr>
        <p:blipFill>
          <a:blip r:embed="rId6"/>
          <a:srcRect/>
          <a:stretch>
            <a:fillRect/>
          </a:stretch>
        </p:blipFill>
        <p:spPr bwMode="auto">
          <a:xfrm>
            <a:off x="2000250" y="5943600"/>
            <a:ext cx="285750" cy="266700"/>
          </a:xfrm>
          <a:prstGeom prst="rect">
            <a:avLst/>
          </a:prstGeom>
          <a:noFill/>
        </p:spPr>
      </p:pic>
      <p:pic>
        <p:nvPicPr>
          <p:cNvPr id="16" name="Picture 15" descr="E:\Web Designing\SBS Consulting\Facebook Ad Banners\Banners\gg.png">
            <a:hlinkClick r:id="rId7"/>
            <a:hlinkHover r:id="" action="ppaction://noaction" highlightClick="1"/>
          </p:cNvPr>
          <p:cNvPicPr>
            <a:picLocks noChangeAspect="1" noChangeArrowheads="1"/>
          </p:cNvPicPr>
          <p:nvPr/>
        </p:nvPicPr>
        <p:blipFill>
          <a:blip r:embed="rId8"/>
          <a:srcRect/>
          <a:stretch>
            <a:fillRect/>
          </a:stretch>
        </p:blipFill>
        <p:spPr bwMode="auto">
          <a:xfrm>
            <a:off x="2571750" y="5943600"/>
            <a:ext cx="285750" cy="266700"/>
          </a:xfrm>
          <a:prstGeom prst="rect">
            <a:avLst/>
          </a:prstGeom>
          <a:noFill/>
        </p:spPr>
      </p:pic>
      <p:pic>
        <p:nvPicPr>
          <p:cNvPr id="17" name="Picture 16" descr="E:\Web Designing\SBS Consulting\Facebook Ad Banners\Banners\tt.png">
            <a:hlinkClick r:id="rId9"/>
            <a:hlinkHover r:id="" action="ppaction://noaction" highlightClick="1"/>
          </p:cNvPr>
          <p:cNvPicPr>
            <a:picLocks noChangeAspect="1" noChangeArrowheads="1"/>
          </p:cNvPicPr>
          <p:nvPr/>
        </p:nvPicPr>
        <p:blipFill>
          <a:blip r:embed="rId10"/>
          <a:srcRect/>
          <a:stretch>
            <a:fillRect/>
          </a:stretch>
        </p:blipFill>
        <p:spPr bwMode="auto">
          <a:xfrm>
            <a:off x="2286000" y="5943600"/>
            <a:ext cx="285750" cy="266700"/>
          </a:xfrm>
          <a:prstGeom prst="rect">
            <a:avLst/>
          </a:prstGeom>
          <a:noFill/>
        </p:spPr>
      </p:pic>
      <p:pic>
        <p:nvPicPr>
          <p:cNvPr id="18" name="Picture 17" descr="E:\Web Designing\SBS Consulting\Facebook Ad Banners\Banners\yt.png">
            <a:hlinkClick r:id="rId11" highlightClick="1"/>
          </p:cNvPr>
          <p:cNvPicPr>
            <a:picLocks noChangeAspect="1" noChangeArrowheads="1"/>
          </p:cNvPicPr>
          <p:nvPr/>
        </p:nvPicPr>
        <p:blipFill>
          <a:blip r:embed="rId12"/>
          <a:srcRect/>
          <a:stretch>
            <a:fillRect/>
          </a:stretch>
        </p:blipFill>
        <p:spPr bwMode="auto">
          <a:xfrm>
            <a:off x="2876550" y="5943600"/>
            <a:ext cx="285750" cy="266700"/>
          </a:xfrm>
          <a:prstGeom prst="rect">
            <a:avLst/>
          </a:prstGeom>
          <a:noFill/>
        </p:spPr>
      </p:pic>
      <p:pic>
        <p:nvPicPr>
          <p:cNvPr id="19" name="Picture 18" descr="E:\Web Designing\SBS Consulting\img\linkedin.png">
            <a:hlinkClick r:id="rId13"/>
          </p:cNvPr>
          <p:cNvPicPr>
            <a:picLocks noChangeAspect="1" noChangeArrowheads="1"/>
          </p:cNvPicPr>
          <p:nvPr/>
        </p:nvPicPr>
        <p:blipFill>
          <a:blip r:embed="rId14"/>
          <a:srcRect/>
          <a:stretch>
            <a:fillRect/>
          </a:stretch>
        </p:blipFill>
        <p:spPr bwMode="auto">
          <a:xfrm>
            <a:off x="1733550" y="5954268"/>
            <a:ext cx="246888" cy="246888"/>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530</TotalTime>
  <Words>328</Words>
  <Application>Microsoft Office PowerPoint</Application>
  <PresentationFormat>On-screen Show (4:3)</PresentationFormat>
  <Paragraphs>47</Paragraphs>
  <Slides>5</Slides>
  <Notes>1</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Oriel</vt:lpstr>
      <vt:lpstr>Slide 1</vt:lpstr>
      <vt:lpstr> BOOKKEEPING SERVICES</vt:lpstr>
      <vt:lpstr>why bookkeeping is important in business?</vt:lpstr>
      <vt:lpstr> why SBS consulting for bookkeeping services?</vt:lpstr>
      <vt:lpstr> ABOUT US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user</cp:lastModifiedBy>
  <cp:revision>109</cp:revision>
  <dcterms:created xsi:type="dcterms:W3CDTF">2013-08-20T06:39:26Z</dcterms:created>
  <dcterms:modified xsi:type="dcterms:W3CDTF">2013-09-13T14:34:12Z</dcterms:modified>
</cp:coreProperties>
</file>