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7"/>
  </p:notesMasterIdLst>
  <p:sldIdLst>
    <p:sldId id="256" r:id="rId2"/>
    <p:sldId id="260" r:id="rId3"/>
    <p:sldId id="261" r:id="rId4"/>
    <p:sldId id="263"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6602"/>
    <a:srgbClr val="FE6F0E"/>
    <a:srgbClr val="FE924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p:scale>
          <a:sx n="71" d="100"/>
          <a:sy n="71" d="100"/>
        </p:scale>
        <p:origin x="-135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1D4A63-4A15-432F-AE8B-C8633DB7B025}" type="datetimeFigureOut">
              <a:rPr lang="en-US" smtClean="0"/>
              <a:pPr/>
              <a:t>9/13/2013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529D55-91DD-4624-83EB-EF0BABC27C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A0529D55-91DD-4624-83EB-EF0BABC27CC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110BD9F-9320-4B72-AF11-1EBB2D2C79D1}" type="datetimeFigureOut">
              <a:rPr lang="en-US" smtClean="0"/>
              <a:pPr/>
              <a:t>9/13/2013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26E5DFA-AE22-4CC8-97B2-E4171A1E044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10BD9F-9320-4B72-AF11-1EBB2D2C79D1}" type="datetimeFigureOut">
              <a:rPr lang="en-US" smtClean="0"/>
              <a:pPr/>
              <a:t>9/13/2013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E5DFA-AE22-4CC8-97B2-E4171A1E04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10BD9F-9320-4B72-AF11-1EBB2D2C79D1}" type="datetimeFigureOut">
              <a:rPr lang="en-US" smtClean="0"/>
              <a:pPr/>
              <a:t>9/13/2013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E5DFA-AE22-4CC8-97B2-E4171A1E04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110BD9F-9320-4B72-AF11-1EBB2D2C79D1}" type="datetimeFigureOut">
              <a:rPr lang="en-US" smtClean="0"/>
              <a:pPr/>
              <a:t>9/13/2013</a:t>
            </a:fld>
            <a:endParaRPr lang="en-US"/>
          </a:p>
        </p:txBody>
      </p:sp>
      <p:sp>
        <p:nvSpPr>
          <p:cNvPr id="9" name="Slide Number Placeholder 8"/>
          <p:cNvSpPr>
            <a:spLocks noGrp="1"/>
          </p:cNvSpPr>
          <p:nvPr>
            <p:ph type="sldNum" sz="quarter" idx="15"/>
          </p:nvPr>
        </p:nvSpPr>
        <p:spPr/>
        <p:txBody>
          <a:bodyPr rtlCol="0"/>
          <a:lstStyle/>
          <a:p>
            <a:fld id="{026E5DFA-AE22-4CC8-97B2-E4171A1E0449}"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110BD9F-9320-4B72-AF11-1EBB2D2C79D1}" type="datetimeFigureOut">
              <a:rPr lang="en-US" smtClean="0"/>
              <a:pPr/>
              <a:t>9/13/2013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26E5DFA-AE22-4CC8-97B2-E4171A1E04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110BD9F-9320-4B72-AF11-1EBB2D2C79D1}" type="datetimeFigureOut">
              <a:rPr lang="en-US" smtClean="0"/>
              <a:pPr/>
              <a:t>9/13/2013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E5DFA-AE22-4CC8-97B2-E4171A1E0449}"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110BD9F-9320-4B72-AF11-1EBB2D2C79D1}" type="datetimeFigureOut">
              <a:rPr lang="en-US" smtClean="0"/>
              <a:pPr/>
              <a:t>9/13/2013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6E5DFA-AE22-4CC8-97B2-E4171A1E0449}"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110BD9F-9320-4B72-AF11-1EBB2D2C79D1}" type="datetimeFigureOut">
              <a:rPr lang="en-US" smtClean="0"/>
              <a:pPr/>
              <a:t>9/13/2013</a:t>
            </a:fld>
            <a:endParaRPr lang="en-US"/>
          </a:p>
        </p:txBody>
      </p:sp>
      <p:sp>
        <p:nvSpPr>
          <p:cNvPr id="7" name="Slide Number Placeholder 6"/>
          <p:cNvSpPr>
            <a:spLocks noGrp="1"/>
          </p:cNvSpPr>
          <p:nvPr>
            <p:ph type="sldNum" sz="quarter" idx="11"/>
          </p:nvPr>
        </p:nvSpPr>
        <p:spPr/>
        <p:txBody>
          <a:bodyPr rtlCol="0"/>
          <a:lstStyle/>
          <a:p>
            <a:fld id="{026E5DFA-AE22-4CC8-97B2-E4171A1E0449}"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0BD9F-9320-4B72-AF11-1EBB2D2C79D1}" type="datetimeFigureOut">
              <a:rPr lang="en-US" smtClean="0"/>
              <a:pPr/>
              <a:t>9/13/2013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6E5DFA-AE22-4CC8-97B2-E4171A1E04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110BD9F-9320-4B72-AF11-1EBB2D2C79D1}" type="datetimeFigureOut">
              <a:rPr lang="en-US" smtClean="0"/>
              <a:pPr/>
              <a:t>9/13/2013</a:t>
            </a:fld>
            <a:endParaRPr lang="en-US"/>
          </a:p>
        </p:txBody>
      </p:sp>
      <p:sp>
        <p:nvSpPr>
          <p:cNvPr id="22" name="Slide Number Placeholder 21"/>
          <p:cNvSpPr>
            <a:spLocks noGrp="1"/>
          </p:cNvSpPr>
          <p:nvPr>
            <p:ph type="sldNum" sz="quarter" idx="15"/>
          </p:nvPr>
        </p:nvSpPr>
        <p:spPr/>
        <p:txBody>
          <a:bodyPr rtlCol="0"/>
          <a:lstStyle/>
          <a:p>
            <a:fld id="{026E5DFA-AE22-4CC8-97B2-E4171A1E0449}"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110BD9F-9320-4B72-AF11-1EBB2D2C79D1}" type="datetimeFigureOut">
              <a:rPr lang="en-US" smtClean="0"/>
              <a:pPr/>
              <a:t>9/13/2013</a:t>
            </a:fld>
            <a:endParaRPr lang="en-US"/>
          </a:p>
        </p:txBody>
      </p:sp>
      <p:sp>
        <p:nvSpPr>
          <p:cNvPr id="18" name="Slide Number Placeholder 17"/>
          <p:cNvSpPr>
            <a:spLocks noGrp="1"/>
          </p:cNvSpPr>
          <p:nvPr>
            <p:ph type="sldNum" sz="quarter" idx="11"/>
          </p:nvPr>
        </p:nvSpPr>
        <p:spPr/>
        <p:txBody>
          <a:bodyPr rtlCol="0"/>
          <a:lstStyle/>
          <a:p>
            <a:fld id="{026E5DFA-AE22-4CC8-97B2-E4171A1E0449}"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110BD9F-9320-4B72-AF11-1EBB2D2C79D1}" type="datetimeFigureOut">
              <a:rPr lang="en-US" smtClean="0"/>
              <a:pPr/>
              <a:t>9/13/2013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26E5DFA-AE22-4CC8-97B2-E4171A1E04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www.linkedin.com/company/sbs-consulting-pte-ltd" TargetMode="External"/><Relationship Id="rId3" Type="http://schemas.openxmlformats.org/officeDocument/2006/relationships/hyperlink" Target="http://www.sbsgroup.com.sg/" TargetMode="External"/><Relationship Id="rId7" Type="http://schemas.openxmlformats.org/officeDocument/2006/relationships/hyperlink" Target="https://plus.google.com/109165627610241970854/" TargetMode="External"/><Relationship Id="rId12"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hyperlink" Target="http://www.youtube.com/user/sbsconsultingsg" TargetMode="External"/><Relationship Id="rId5" Type="http://schemas.openxmlformats.org/officeDocument/2006/relationships/hyperlink" Target="https://www.facebook.com/sbsgroupsg" TargetMode="External"/><Relationship Id="rId10" Type="http://schemas.openxmlformats.org/officeDocument/2006/relationships/image" Target="../media/image7.png"/><Relationship Id="rId4" Type="http://schemas.openxmlformats.org/officeDocument/2006/relationships/image" Target="../media/image4.png"/><Relationship Id="rId9" Type="http://schemas.openxmlformats.org/officeDocument/2006/relationships/hyperlink" Target="https://twitter.com/SBS_Consulting" TargetMode="External"/><Relationship Id="rId1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			</a:t>
            </a:r>
          </a:p>
          <a:p>
            <a:endParaRPr lang="en-US" dirty="0" smtClean="0"/>
          </a:p>
          <a:p>
            <a:endParaRPr lang="en-US" dirty="0"/>
          </a:p>
        </p:txBody>
      </p:sp>
      <p:pic>
        <p:nvPicPr>
          <p:cNvPr id="4" name="Picture 2" descr="E:\Web Designing\SBS Consulting\Facebook Ad Banners\Banners\1 Our_Services.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Web Designing\SBS Consulting\Logo Design\Logos\11.jpg"/>
          <p:cNvPicPr>
            <a:picLocks noChangeAspect="1" noChangeArrowheads="1"/>
          </p:cNvPicPr>
          <p:nvPr/>
        </p:nvPicPr>
        <p:blipFill>
          <a:blip r:embed="rId2">
            <a:lum bright="70000" contrast="-70000"/>
          </a:blip>
          <a:srcRect/>
          <a:stretch>
            <a:fillRect/>
          </a:stretch>
        </p:blipFill>
        <p:spPr bwMode="auto">
          <a:xfrm>
            <a:off x="2671363" y="2552700"/>
            <a:ext cx="3801274" cy="1752601"/>
          </a:xfrm>
          <a:prstGeom prst="rect">
            <a:avLst/>
          </a:prstGeom>
          <a:noFill/>
        </p:spPr>
      </p:pic>
      <p:sp>
        <p:nvSpPr>
          <p:cNvPr id="6" name="Striped Right Arrow 5"/>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txBox="1">
            <a:spLocks/>
          </p:cNvSpPr>
          <p:nvPr/>
        </p:nvSpPr>
        <p:spPr>
          <a:xfrm>
            <a:off x="457200" y="350838"/>
            <a:ext cx="7467600" cy="715962"/>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200" b="1" i="0" u="none" strike="noStrike" kern="1200" cap="small" spc="0" normalizeH="0" noProof="0" dirty="0" smtClean="0">
                <a:ln>
                  <a:noFill/>
                </a:ln>
                <a:solidFill>
                  <a:schemeClr val="tx1"/>
                </a:solidFill>
                <a:effectLst/>
                <a:uLnTx/>
                <a:uFillTx/>
                <a:latin typeface="Calibri" pitchFamily="34" charset="0"/>
                <a:ea typeface="+mj-ea"/>
                <a:cs typeface="Calibri" pitchFamily="34" charset="0"/>
              </a:rPr>
              <a:t> </a:t>
            </a:r>
            <a:r>
              <a:rPr kumimoji="0" lang="en-US" sz="2200" b="1" i="0" u="none" strike="noStrike" kern="1200" cap="small" spc="0" normalizeH="0" baseline="0" noProof="0" dirty="0" smtClean="0">
                <a:ln>
                  <a:noFill/>
                </a:ln>
                <a:solidFill>
                  <a:schemeClr val="tx1"/>
                </a:solidFill>
                <a:effectLst/>
                <a:uLnTx/>
                <a:uFillTx/>
                <a:latin typeface="Calibri" pitchFamily="34" charset="0"/>
                <a:ea typeface="+mj-ea"/>
                <a:cs typeface="Calibri" pitchFamily="34" charset="0"/>
              </a:rPr>
              <a:t>COMPANY REGISTRATION</a:t>
            </a:r>
            <a:endParaRPr kumimoji="0" lang="en-US" sz="2200" b="1" i="0" u="none" strike="noStrike" kern="1200" cap="small" spc="0" normalizeH="0" baseline="0" noProof="0" dirty="0">
              <a:ln>
                <a:noFill/>
              </a:ln>
              <a:solidFill>
                <a:schemeClr val="tx1"/>
              </a:solidFill>
              <a:effectLst/>
              <a:uLnTx/>
              <a:uFillTx/>
              <a:latin typeface="Calibri" pitchFamily="34" charset="0"/>
              <a:ea typeface="+mj-ea"/>
              <a:cs typeface="Calibri" pitchFamily="34" charset="0"/>
            </a:endParaRPr>
          </a:p>
        </p:txBody>
      </p:sp>
      <p:sp>
        <p:nvSpPr>
          <p:cNvPr id="10" name="Content Placeholder 2"/>
          <p:cNvSpPr txBox="1">
            <a:spLocks/>
          </p:cNvSpPr>
          <p:nvPr/>
        </p:nvSpPr>
        <p:spPr>
          <a:xfrm>
            <a:off x="457200" y="1143000"/>
            <a:ext cx="7543800" cy="4876800"/>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t>
            </a:r>
          </a:p>
          <a:p>
            <a:pPr marL="274320" marR="0" lvl="0" indent="-274320" algn="just"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SBS Consulting is a reliable name in Singapore when it comes to company registration. We provide a comprehensive range of end-to-end assistance for business registration process, starting from information gathering to issue of registration certificate. What makes us unique in market is that our services do not restrict just to registration but we extend our constant support to our esteemed clients in many aspects all along the way.  </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n-US"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t>
            </a:r>
            <a:r>
              <a:rPr kumimoji="0" lang="en-US" sz="1600" b="0" i="0" u="none" strike="noStrike" kern="1200" cap="none" spc="0" normalizeH="0" noProof="0" dirty="0" smtClean="0">
                <a:ln>
                  <a:noFill/>
                </a:ln>
                <a:solidFill>
                  <a:schemeClr val="tx1"/>
                </a:solidFill>
                <a:effectLst/>
                <a:uLnTx/>
                <a:uFillTx/>
                <a:latin typeface="Calibri" pitchFamily="34" charset="0"/>
                <a:ea typeface="+mn-ea"/>
                <a:cs typeface="Calibri" pitchFamily="34" charset="0"/>
              </a:rPr>
              <a:t>    </a:t>
            </a:r>
            <a:r>
              <a:rPr kumimoji="0" lang="en-US"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Types of Singapore company formation for local and foreign business individual or corporation </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n-US"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private limited companies</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foreign company’s affiliate (branch office, subsidiary, representative office)</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Limited Liability Partnerships</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Sole Proprietorships</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non-profit organizations</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n-US" sz="24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Web Designing\SBS Consulting\Logo Design\Logos\11.jpg"/>
          <p:cNvPicPr>
            <a:picLocks noChangeAspect="1" noChangeArrowheads="1"/>
          </p:cNvPicPr>
          <p:nvPr/>
        </p:nvPicPr>
        <p:blipFill>
          <a:blip r:embed="rId2">
            <a:lum bright="70000" contrast="-70000"/>
          </a:blip>
          <a:srcRect/>
          <a:stretch>
            <a:fillRect/>
          </a:stretch>
        </p:blipFill>
        <p:spPr bwMode="auto">
          <a:xfrm>
            <a:off x="2671363" y="2552700"/>
            <a:ext cx="3801274" cy="1752601"/>
          </a:xfrm>
          <a:prstGeom prst="rect">
            <a:avLst/>
          </a:prstGeom>
          <a:noFill/>
        </p:spPr>
      </p:pic>
      <p:sp>
        <p:nvSpPr>
          <p:cNvPr id="10" name="Striped Right Arrow 9"/>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457200" y="350838"/>
            <a:ext cx="7467600" cy="715962"/>
          </a:xfrm>
        </p:spPr>
        <p:txBody>
          <a:bodyPr>
            <a:noAutofit/>
          </a:bodyPr>
          <a:lstStyle/>
          <a:p>
            <a:r>
              <a:rPr lang="en-US" sz="2000" b="1" cap="all" dirty="0" smtClean="0">
                <a:solidFill>
                  <a:schemeClr val="tx1"/>
                </a:solidFill>
                <a:latin typeface="Calibri" pitchFamily="34" charset="0"/>
                <a:cs typeface="Calibri" pitchFamily="34" charset="0"/>
              </a:rPr>
              <a:t/>
            </a:r>
            <a:br>
              <a:rPr lang="en-US" sz="2000" b="1" cap="all" dirty="0" smtClean="0">
                <a:solidFill>
                  <a:schemeClr val="tx1"/>
                </a:solidFill>
                <a:latin typeface="Calibri" pitchFamily="34" charset="0"/>
                <a:cs typeface="Calibri" pitchFamily="34" charset="0"/>
              </a:rPr>
            </a:br>
            <a:r>
              <a:rPr lang="en-US" sz="2000" b="1" cap="all" dirty="0" smtClean="0">
                <a:solidFill>
                  <a:schemeClr val="tx1"/>
                </a:solidFill>
                <a:latin typeface="Calibri" pitchFamily="34" charset="0"/>
                <a:cs typeface="Calibri" pitchFamily="34" charset="0"/>
              </a:rPr>
              <a:t/>
            </a:r>
            <a:br>
              <a:rPr lang="en-US" sz="2000" b="1" cap="all" dirty="0" smtClean="0">
                <a:solidFill>
                  <a:schemeClr val="tx1"/>
                </a:solidFill>
                <a:latin typeface="Calibri" pitchFamily="34" charset="0"/>
                <a:cs typeface="Calibri" pitchFamily="34" charset="0"/>
              </a:rPr>
            </a:br>
            <a:r>
              <a:rPr lang="en-US" sz="2000" dirty="0" smtClean="0">
                <a:solidFill>
                  <a:schemeClr val="tx1"/>
                </a:solidFill>
                <a:latin typeface="Calibri" pitchFamily="34" charset="0"/>
                <a:cs typeface="Calibri" pitchFamily="34" charset="0"/>
              </a:rPr>
              <a:t/>
            </a:r>
            <a:br>
              <a:rPr lang="en-US" sz="2000" dirty="0" smtClean="0">
                <a:solidFill>
                  <a:schemeClr val="tx1"/>
                </a:solidFill>
                <a:latin typeface="Calibri" pitchFamily="34" charset="0"/>
                <a:cs typeface="Calibri" pitchFamily="34" charset="0"/>
              </a:rPr>
            </a:br>
            <a:r>
              <a:rPr lang="en-US" sz="2000" b="1" cap="all" dirty="0" smtClean="0">
                <a:solidFill>
                  <a:schemeClr val="tx1"/>
                </a:solidFill>
                <a:latin typeface="Calibri" pitchFamily="34" charset="0"/>
                <a:cs typeface="Calibri" pitchFamily="34" charset="0"/>
              </a:rPr>
              <a:t> Key Facts about Company Registration in Singapore</a:t>
            </a:r>
            <a:endParaRPr lang="en-US" sz="2000" b="1" dirty="0">
              <a:solidFill>
                <a:schemeClr val="tx1"/>
              </a:solidFill>
              <a:latin typeface="Calibri" pitchFamily="34" charset="0"/>
              <a:cs typeface="Calibri" pitchFamily="34" charset="0"/>
            </a:endParaRPr>
          </a:p>
        </p:txBody>
      </p:sp>
      <p:sp>
        <p:nvSpPr>
          <p:cNvPr id="11" name="Content Placeholder 2"/>
          <p:cNvSpPr>
            <a:spLocks noGrp="1"/>
          </p:cNvSpPr>
          <p:nvPr>
            <p:ph sz="quarter" idx="1"/>
          </p:nvPr>
        </p:nvSpPr>
        <p:spPr>
          <a:xfrm>
            <a:off x="457200" y="1295400"/>
            <a:ext cx="7543800" cy="4648200"/>
          </a:xfrm>
        </p:spPr>
        <p:txBody>
          <a:bodyPr>
            <a:normAutofit/>
          </a:bodyPr>
          <a:lstStyle/>
          <a:p>
            <a:pPr lvl="0" algn="just"/>
            <a:r>
              <a:rPr lang="en-US" sz="1600" dirty="0" smtClean="0">
                <a:latin typeface="Calibri" pitchFamily="34" charset="0"/>
                <a:cs typeface="Calibri" pitchFamily="34" charset="0"/>
              </a:rPr>
              <a:t>A minimum of one local nominee director, who should be a Singapore Citizen, Permanent Resident of Singapore, or holder of </a:t>
            </a:r>
            <a:r>
              <a:rPr lang="en-US" sz="1600" dirty="0" err="1" smtClean="0">
                <a:latin typeface="Calibri" pitchFamily="34" charset="0"/>
                <a:cs typeface="Calibri" pitchFamily="34" charset="0"/>
              </a:rPr>
              <a:t>EntrePass</a:t>
            </a:r>
            <a:r>
              <a:rPr lang="en-US" sz="1600" dirty="0" smtClean="0">
                <a:latin typeface="Calibri" pitchFamily="34" charset="0"/>
                <a:cs typeface="Calibri" pitchFamily="34" charset="0"/>
              </a:rPr>
              <a:t>, employment pass, or dependent pass, is mandatory. </a:t>
            </a:r>
          </a:p>
          <a:p>
            <a:pPr lvl="0"/>
            <a:endParaRPr lang="en-US" sz="1600" dirty="0" smtClean="0">
              <a:latin typeface="Calibri" pitchFamily="34" charset="0"/>
              <a:cs typeface="Calibri" pitchFamily="34" charset="0"/>
            </a:endParaRPr>
          </a:p>
          <a:p>
            <a:pPr lvl="0"/>
            <a:r>
              <a:rPr lang="en-US" sz="1600" dirty="0" smtClean="0">
                <a:latin typeface="Calibri" pitchFamily="34" charset="0"/>
                <a:cs typeface="Calibri" pitchFamily="34" charset="0"/>
              </a:rPr>
              <a:t>Age of the director must be at least 18 years and above. </a:t>
            </a:r>
          </a:p>
          <a:p>
            <a:pPr lvl="0"/>
            <a:endParaRPr lang="en-US" sz="1600" dirty="0" smtClean="0">
              <a:latin typeface="Calibri" pitchFamily="34" charset="0"/>
              <a:cs typeface="Calibri" pitchFamily="34" charset="0"/>
            </a:endParaRPr>
          </a:p>
          <a:p>
            <a:pPr lvl="0"/>
            <a:r>
              <a:rPr lang="en-US" sz="1600" dirty="0" smtClean="0">
                <a:latin typeface="Calibri" pitchFamily="34" charset="0"/>
                <a:cs typeface="Calibri" pitchFamily="34" charset="0"/>
              </a:rPr>
              <a:t>There should be minimum one shareholder and the number can exceed up to 50. </a:t>
            </a:r>
          </a:p>
          <a:p>
            <a:pPr lvl="0"/>
            <a:endParaRPr lang="en-US" sz="1600" dirty="0" smtClean="0">
              <a:latin typeface="Calibri" pitchFamily="34" charset="0"/>
              <a:cs typeface="Calibri" pitchFamily="34" charset="0"/>
            </a:endParaRPr>
          </a:p>
          <a:p>
            <a:pPr lvl="0"/>
            <a:r>
              <a:rPr lang="en-US" sz="1600" dirty="0" smtClean="0">
                <a:latin typeface="Calibri" pitchFamily="34" charset="0"/>
                <a:cs typeface="Calibri" pitchFamily="34" charset="0"/>
              </a:rPr>
              <a:t>Appointment of minimum one local company secretary is mandatory. </a:t>
            </a:r>
          </a:p>
          <a:p>
            <a:pPr lvl="0"/>
            <a:endParaRPr lang="en-US" sz="1600" dirty="0" smtClean="0">
              <a:latin typeface="Calibri" pitchFamily="34" charset="0"/>
              <a:cs typeface="Calibri" pitchFamily="34" charset="0"/>
            </a:endParaRPr>
          </a:p>
          <a:p>
            <a:pPr lvl="0"/>
            <a:r>
              <a:rPr lang="en-US" sz="1600" dirty="0" smtClean="0">
                <a:latin typeface="Calibri" pitchFamily="34" charset="0"/>
                <a:cs typeface="Calibri" pitchFamily="34" charset="0"/>
              </a:rPr>
              <a:t>The minimum paid up share capital in S$1.</a:t>
            </a:r>
          </a:p>
          <a:p>
            <a:pPr lvl="0"/>
            <a:endParaRPr lang="en-US" sz="1600" dirty="0" smtClean="0">
              <a:latin typeface="Calibri" pitchFamily="34" charset="0"/>
              <a:cs typeface="Calibri" pitchFamily="34" charset="0"/>
            </a:endParaRPr>
          </a:p>
          <a:p>
            <a:pPr lvl="0"/>
            <a:r>
              <a:rPr lang="en-US" sz="1600" dirty="0" smtClean="0">
                <a:latin typeface="Calibri" pitchFamily="34" charset="0"/>
                <a:cs typeface="Calibri" pitchFamily="34" charset="0"/>
              </a:rPr>
              <a:t>A registered address of company</a:t>
            </a:r>
          </a:p>
          <a:p>
            <a:pPr marL="457200" indent="-457200">
              <a:buFont typeface="+mj-lt"/>
              <a:buAutoNum type="arabicPeriod"/>
            </a:pPr>
            <a:endParaRPr lang="en-US" dirty="0">
              <a:latin typeface="Calibri" pitchFamily="34" charset="0"/>
              <a:cs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Web Designing\SBS Consulting\Logo Design\Logos\11.jpg"/>
          <p:cNvPicPr>
            <a:picLocks noChangeAspect="1" noChangeArrowheads="1"/>
          </p:cNvPicPr>
          <p:nvPr/>
        </p:nvPicPr>
        <p:blipFill>
          <a:blip r:embed="rId2">
            <a:lum bright="70000" contrast="-70000"/>
          </a:blip>
          <a:srcRect/>
          <a:stretch>
            <a:fillRect/>
          </a:stretch>
        </p:blipFill>
        <p:spPr bwMode="auto">
          <a:xfrm>
            <a:off x="2671363" y="2552700"/>
            <a:ext cx="3801274" cy="1752601"/>
          </a:xfrm>
          <a:prstGeom prst="rect">
            <a:avLst/>
          </a:prstGeom>
          <a:noFill/>
        </p:spPr>
      </p:pic>
      <p:sp>
        <p:nvSpPr>
          <p:cNvPr id="6" name="Striped Right Arrow 5"/>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p:nvPr>
        </p:nvSpPr>
        <p:spPr>
          <a:xfrm>
            <a:off x="457200" y="350838"/>
            <a:ext cx="7467600" cy="715962"/>
          </a:xfrm>
        </p:spPr>
        <p:txBody>
          <a:bodyPr>
            <a:noAutofit/>
          </a:bodyPr>
          <a:lstStyle/>
          <a:p>
            <a:r>
              <a:rPr lang="en-US" sz="2000" b="1" cap="all" dirty="0" smtClean="0">
                <a:solidFill>
                  <a:schemeClr val="tx1"/>
                </a:solidFill>
                <a:latin typeface="Calibri" pitchFamily="34" charset="0"/>
                <a:cs typeface="Calibri" pitchFamily="34" charset="0"/>
              </a:rPr>
              <a:t>Information </a:t>
            </a:r>
            <a:r>
              <a:rPr lang="en-US" sz="2000" b="1" cap="all" dirty="0" err="1" smtClean="0">
                <a:solidFill>
                  <a:schemeClr val="tx1"/>
                </a:solidFill>
                <a:latin typeface="Calibri" pitchFamily="34" charset="0"/>
                <a:cs typeface="Calibri" pitchFamily="34" charset="0"/>
              </a:rPr>
              <a:t>REquired</a:t>
            </a:r>
            <a:r>
              <a:rPr lang="en-US" sz="2000" b="1" cap="all" dirty="0" smtClean="0">
                <a:solidFill>
                  <a:schemeClr val="tx1"/>
                </a:solidFill>
                <a:latin typeface="Calibri" pitchFamily="34" charset="0"/>
                <a:cs typeface="Calibri" pitchFamily="34" charset="0"/>
              </a:rPr>
              <a:t> for company registration</a:t>
            </a:r>
            <a:endParaRPr lang="en-US" sz="2000" dirty="0">
              <a:solidFill>
                <a:schemeClr val="tx1"/>
              </a:solidFill>
              <a:latin typeface="Calibri" pitchFamily="34" charset="0"/>
              <a:cs typeface="Calibri" pitchFamily="34" charset="0"/>
            </a:endParaRPr>
          </a:p>
        </p:txBody>
      </p:sp>
      <p:sp>
        <p:nvSpPr>
          <p:cNvPr id="10" name="Content Placeholder 2"/>
          <p:cNvSpPr>
            <a:spLocks noGrp="1"/>
          </p:cNvSpPr>
          <p:nvPr>
            <p:ph sz="quarter" idx="1"/>
          </p:nvPr>
        </p:nvSpPr>
        <p:spPr>
          <a:xfrm>
            <a:off x="457200" y="1295400"/>
            <a:ext cx="7543800" cy="4876800"/>
          </a:xfrm>
        </p:spPr>
        <p:txBody>
          <a:bodyPr/>
          <a:lstStyle/>
          <a:p>
            <a:pPr lvl="0"/>
            <a:r>
              <a:rPr lang="en-US" sz="1600" dirty="0" smtClean="0">
                <a:latin typeface="Calibri" pitchFamily="34" charset="0"/>
                <a:cs typeface="Calibri" pitchFamily="34" charset="0"/>
              </a:rPr>
              <a:t>Company Name</a:t>
            </a:r>
          </a:p>
          <a:p>
            <a:pPr lvl="0"/>
            <a:r>
              <a:rPr lang="en-US" sz="1600" dirty="0" smtClean="0">
                <a:latin typeface="Calibri" pitchFamily="34" charset="0"/>
                <a:cs typeface="Calibri" pitchFamily="34" charset="0"/>
              </a:rPr>
              <a:t>Brief Description of Business activities</a:t>
            </a:r>
          </a:p>
          <a:p>
            <a:pPr lvl="0"/>
            <a:r>
              <a:rPr lang="en-US" sz="1600" dirty="0" smtClean="0">
                <a:latin typeface="Calibri" pitchFamily="34" charset="0"/>
                <a:cs typeface="Calibri" pitchFamily="34" charset="0"/>
              </a:rPr>
              <a:t>Paid up share capital</a:t>
            </a:r>
          </a:p>
          <a:p>
            <a:pPr lvl="0"/>
            <a:r>
              <a:rPr lang="en-US" sz="1600" dirty="0" smtClean="0">
                <a:latin typeface="Calibri" pitchFamily="34" charset="0"/>
                <a:cs typeface="Calibri" pitchFamily="34" charset="0"/>
              </a:rPr>
              <a:t>Registered address of the company</a:t>
            </a:r>
          </a:p>
          <a:p>
            <a:pPr lvl="0"/>
            <a:r>
              <a:rPr lang="en-US" sz="1600" dirty="0" smtClean="0">
                <a:latin typeface="Calibri" pitchFamily="34" charset="0"/>
                <a:cs typeface="Calibri" pitchFamily="34" charset="0"/>
              </a:rPr>
              <a:t>Particular of Directors and shareholders</a:t>
            </a:r>
          </a:p>
          <a:p>
            <a:pPr lvl="0"/>
            <a:r>
              <a:rPr lang="en-US" sz="1600" dirty="0" smtClean="0">
                <a:latin typeface="Calibri" pitchFamily="34" charset="0"/>
                <a:cs typeface="Calibri" pitchFamily="34" charset="0"/>
              </a:rPr>
              <a:t>Full name (as in passport)</a:t>
            </a:r>
          </a:p>
          <a:p>
            <a:pPr lvl="0"/>
            <a:r>
              <a:rPr lang="en-US" sz="1600" dirty="0" smtClean="0">
                <a:latin typeface="Calibri" pitchFamily="34" charset="0"/>
                <a:cs typeface="Calibri" pitchFamily="34" charset="0"/>
              </a:rPr>
              <a:t>Local correspondence address</a:t>
            </a:r>
          </a:p>
          <a:p>
            <a:pPr lvl="0"/>
            <a:r>
              <a:rPr lang="en-US" sz="1600" dirty="0" smtClean="0">
                <a:latin typeface="Calibri" pitchFamily="34" charset="0"/>
                <a:cs typeface="Calibri" pitchFamily="34" charset="0"/>
              </a:rPr>
              <a:t>Overseas address (if any)</a:t>
            </a:r>
          </a:p>
          <a:p>
            <a:pPr lvl="0"/>
            <a:r>
              <a:rPr lang="en-US" sz="1600" dirty="0" smtClean="0">
                <a:latin typeface="Calibri" pitchFamily="34" charset="0"/>
                <a:cs typeface="Calibri" pitchFamily="34" charset="0"/>
              </a:rPr>
              <a:t>Nationality</a:t>
            </a:r>
          </a:p>
          <a:p>
            <a:pPr lvl="0"/>
            <a:r>
              <a:rPr lang="en-US" sz="1600" dirty="0" smtClean="0">
                <a:latin typeface="Calibri" pitchFamily="34" charset="0"/>
                <a:cs typeface="Calibri" pitchFamily="34" charset="0"/>
              </a:rPr>
              <a:t>Identity card number and expiry date</a:t>
            </a:r>
          </a:p>
          <a:p>
            <a:pPr lvl="0"/>
            <a:r>
              <a:rPr lang="en-US" sz="1600" dirty="0" smtClean="0">
                <a:latin typeface="Calibri" pitchFamily="34" charset="0"/>
                <a:cs typeface="Calibri" pitchFamily="34" charset="0"/>
              </a:rPr>
              <a:t>Passport number and expiry date</a:t>
            </a:r>
          </a:p>
          <a:p>
            <a:pPr lvl="0"/>
            <a:r>
              <a:rPr lang="en-US" sz="1600" dirty="0" smtClean="0">
                <a:latin typeface="Calibri" pitchFamily="34" charset="0"/>
                <a:cs typeface="Calibri" pitchFamily="34" charset="0"/>
              </a:rPr>
              <a:t>Personal contacts (mobile number, home and office number, fax, and email address)</a:t>
            </a:r>
          </a:p>
          <a:p>
            <a:pPr lvl="0"/>
            <a:r>
              <a:rPr lang="en-US" sz="1600" dirty="0" smtClean="0">
                <a:latin typeface="Calibri" pitchFamily="34" charset="0"/>
                <a:cs typeface="Calibri" pitchFamily="34" charset="0"/>
              </a:rPr>
              <a:t>Number of shares issued to each shareholders</a:t>
            </a:r>
            <a:endParaRPr lang="en-US" sz="1600" dirty="0">
              <a:latin typeface="Calibri" pitchFamily="34" charset="0"/>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E:\Web Designing\SBS Consulting\Logo Design\Logos\11.jpg"/>
          <p:cNvPicPr>
            <a:picLocks noChangeAspect="1" noChangeArrowheads="1"/>
          </p:cNvPicPr>
          <p:nvPr/>
        </p:nvPicPr>
        <p:blipFill>
          <a:blip r:embed="rId2">
            <a:lum bright="70000" contrast="-70000"/>
          </a:blip>
          <a:srcRect/>
          <a:stretch>
            <a:fillRect/>
          </a:stretch>
        </p:blipFill>
        <p:spPr bwMode="auto">
          <a:xfrm>
            <a:off x="2671363" y="2552700"/>
            <a:ext cx="3801274" cy="1752601"/>
          </a:xfrm>
          <a:prstGeom prst="rect">
            <a:avLst/>
          </a:prstGeom>
          <a:noFill/>
        </p:spPr>
      </p:pic>
      <p:sp>
        <p:nvSpPr>
          <p:cNvPr id="4" name="Title 1"/>
          <p:cNvSpPr>
            <a:spLocks noGrp="1"/>
          </p:cNvSpPr>
          <p:nvPr>
            <p:ph type="title"/>
          </p:nvPr>
        </p:nvSpPr>
        <p:spPr>
          <a:xfrm>
            <a:off x="457200" y="350838"/>
            <a:ext cx="7467600" cy="715962"/>
          </a:xfrm>
        </p:spPr>
        <p:txBody>
          <a:bodyPr>
            <a:normAutofit/>
          </a:bodyPr>
          <a:lstStyle/>
          <a:p>
            <a:r>
              <a:rPr lang="en-US" sz="2200" b="1" dirty="0" smtClean="0">
                <a:solidFill>
                  <a:schemeClr val="tx1"/>
                </a:solidFill>
                <a:latin typeface="Calibri" pitchFamily="34" charset="0"/>
                <a:cs typeface="Calibri" pitchFamily="34" charset="0"/>
              </a:rPr>
              <a:t> ABOUT US</a:t>
            </a:r>
            <a:endParaRPr lang="en-US" sz="2200" b="1" dirty="0">
              <a:solidFill>
                <a:schemeClr val="tx1"/>
              </a:solidFill>
              <a:latin typeface="Calibri" pitchFamily="34" charset="0"/>
              <a:cs typeface="Calibri" pitchFamily="34" charset="0"/>
            </a:endParaRPr>
          </a:p>
        </p:txBody>
      </p:sp>
      <p:sp>
        <p:nvSpPr>
          <p:cNvPr id="5" name="Content Placeholder 2"/>
          <p:cNvSpPr>
            <a:spLocks noGrp="1"/>
          </p:cNvSpPr>
          <p:nvPr>
            <p:ph sz="quarter" idx="1"/>
          </p:nvPr>
        </p:nvSpPr>
        <p:spPr>
          <a:xfrm>
            <a:off x="457200" y="1295400"/>
            <a:ext cx="7467600" cy="5181600"/>
          </a:xfrm>
        </p:spPr>
        <p:txBody>
          <a:bodyPr>
            <a:normAutofit fontScale="85000" lnSpcReduction="20000"/>
          </a:bodyPr>
          <a:lstStyle/>
          <a:p>
            <a:pPr algn="just">
              <a:buNone/>
            </a:pPr>
            <a:r>
              <a:rPr lang="en-US" sz="1900" b="1" dirty="0" smtClean="0">
                <a:latin typeface="Calibri" pitchFamily="34" charset="0"/>
                <a:cs typeface="Calibri" pitchFamily="34" charset="0"/>
              </a:rPr>
              <a:t>      </a:t>
            </a:r>
            <a:r>
              <a:rPr lang="en-US" sz="1900" dirty="0" smtClean="0">
                <a:latin typeface="Calibri" pitchFamily="34" charset="0"/>
                <a:cs typeface="Calibri" pitchFamily="34" charset="0"/>
              </a:rPr>
              <a:t>SBS Consulting is a one-stop company registration solution to foreign and local business investors looking for a foothold in Singapore. Since inception in 2010, the firm has provided outstanding services to all sizes businesses including small, medium, and large. Today, SBS Consulting is a leading name in Singapore for offering invaluable company registration services along with some finance related services like accounting service, taxation, corporate secretarial, auditing Services, payroll Services and Singapore Visas and passes. </a:t>
            </a:r>
          </a:p>
          <a:p>
            <a:pPr algn="just">
              <a:buNone/>
            </a:pPr>
            <a:endParaRPr lang="en-US" sz="1700" dirty="0" smtClean="0">
              <a:latin typeface="Calibri" pitchFamily="34" charset="0"/>
              <a:cs typeface="Calibri" pitchFamily="34" charset="0"/>
            </a:endParaRPr>
          </a:p>
          <a:p>
            <a:pPr>
              <a:buNone/>
            </a:pPr>
            <a:endParaRPr lang="en-US" sz="1600" b="1" dirty="0" smtClean="0">
              <a:latin typeface="Calibri" pitchFamily="34" charset="0"/>
              <a:cs typeface="Calibri" pitchFamily="34" charset="0"/>
            </a:endParaRPr>
          </a:p>
          <a:p>
            <a:pPr>
              <a:buNone/>
            </a:pPr>
            <a:endParaRPr lang="en-US" sz="1600" b="1" dirty="0" smtClean="0">
              <a:latin typeface="Calibri" pitchFamily="34" charset="0"/>
              <a:cs typeface="Calibri" pitchFamily="34" charset="0"/>
            </a:endParaRPr>
          </a:p>
          <a:p>
            <a:pPr>
              <a:buNone/>
            </a:pPr>
            <a:endParaRPr lang="en-US" sz="1600" b="1" dirty="0" smtClean="0">
              <a:latin typeface="Calibri" pitchFamily="34" charset="0"/>
              <a:cs typeface="Calibri" pitchFamily="34" charset="0"/>
            </a:endParaRPr>
          </a:p>
          <a:p>
            <a:r>
              <a:rPr lang="en-US" sz="1600" b="1" dirty="0" smtClean="0">
                <a:latin typeface="Calibri" pitchFamily="34" charset="0"/>
                <a:cs typeface="Calibri" pitchFamily="34" charset="0"/>
              </a:rPr>
              <a:t>Phone </a:t>
            </a:r>
            <a:r>
              <a:rPr lang="en-US" sz="1600" dirty="0" smtClean="0">
                <a:latin typeface="Calibri" pitchFamily="34" charset="0"/>
                <a:cs typeface="Calibri" pitchFamily="34" charset="0"/>
              </a:rPr>
              <a:t>: +65 67289142</a:t>
            </a:r>
          </a:p>
          <a:p>
            <a:r>
              <a:rPr lang="en-US" sz="1600" b="1" dirty="0" smtClean="0">
                <a:latin typeface="Calibri" pitchFamily="34" charset="0"/>
                <a:cs typeface="Calibri" pitchFamily="34" charset="0"/>
              </a:rPr>
              <a:t>Email </a:t>
            </a:r>
            <a:r>
              <a:rPr lang="en-US" sz="1600" dirty="0" smtClean="0">
                <a:latin typeface="Calibri" pitchFamily="34" charset="0"/>
                <a:cs typeface="Calibri" pitchFamily="34" charset="0"/>
              </a:rPr>
              <a:t>: info@sbsgroup.com.sg</a:t>
            </a:r>
          </a:p>
          <a:p>
            <a:pPr>
              <a:buNone/>
            </a:pPr>
            <a:endParaRPr lang="en-US" sz="1600" dirty="0" smtClean="0">
              <a:latin typeface="Calibri" pitchFamily="34" charset="0"/>
              <a:cs typeface="Calibri" pitchFamily="34" charset="0"/>
            </a:endParaRPr>
          </a:p>
          <a:p>
            <a:r>
              <a:rPr lang="en-US" sz="1600" b="1" dirty="0" smtClean="0">
                <a:latin typeface="Calibri" pitchFamily="34" charset="0"/>
                <a:cs typeface="Calibri" pitchFamily="34" charset="0"/>
              </a:rPr>
              <a:t>Office Address : </a:t>
            </a:r>
            <a:endParaRPr lang="en-US" sz="1600" dirty="0" smtClean="0">
              <a:latin typeface="Calibri" pitchFamily="34" charset="0"/>
              <a:cs typeface="Calibri" pitchFamily="34" charset="0"/>
            </a:endParaRPr>
          </a:p>
          <a:p>
            <a:pPr>
              <a:buNone/>
            </a:pPr>
            <a:r>
              <a:rPr lang="en-US" sz="1600" dirty="0" smtClean="0">
                <a:latin typeface="Calibri" pitchFamily="34" charset="0"/>
                <a:cs typeface="Calibri" pitchFamily="34" charset="0"/>
              </a:rPr>
              <a:t>      </a:t>
            </a:r>
            <a:r>
              <a:rPr lang="en-US" sz="1600" b="1" dirty="0" smtClean="0">
                <a:latin typeface="Calibri" pitchFamily="34" charset="0"/>
                <a:cs typeface="Calibri" pitchFamily="34" charset="0"/>
              </a:rPr>
              <a:t>SBS Consulting </a:t>
            </a:r>
            <a:r>
              <a:rPr lang="en-US" sz="1600" b="1" dirty="0" err="1" smtClean="0">
                <a:latin typeface="Calibri" pitchFamily="34" charset="0"/>
                <a:cs typeface="Calibri" pitchFamily="34" charset="0"/>
              </a:rPr>
              <a:t>Pte</a:t>
            </a:r>
            <a:r>
              <a:rPr lang="en-US" sz="1600" b="1" dirty="0" smtClean="0">
                <a:latin typeface="Calibri" pitchFamily="34" charset="0"/>
                <a:cs typeface="Calibri" pitchFamily="34" charset="0"/>
              </a:rPr>
              <a:t> Ltd</a:t>
            </a:r>
            <a:endParaRPr lang="en-US" sz="1600" dirty="0" smtClean="0">
              <a:latin typeface="Calibri" pitchFamily="34" charset="0"/>
              <a:cs typeface="Calibri" pitchFamily="34" charset="0"/>
            </a:endParaRPr>
          </a:p>
          <a:p>
            <a:pPr>
              <a:buNone/>
            </a:pPr>
            <a:r>
              <a:rPr lang="en-US" sz="1600" dirty="0" smtClean="0">
                <a:latin typeface="Calibri" pitchFamily="34" charset="0"/>
                <a:cs typeface="Calibri" pitchFamily="34" charset="0"/>
              </a:rPr>
              <a:t>      35-B </a:t>
            </a:r>
            <a:r>
              <a:rPr lang="en-US" sz="1600" dirty="0" err="1" smtClean="0">
                <a:latin typeface="Calibri" pitchFamily="34" charset="0"/>
                <a:cs typeface="Calibri" pitchFamily="34" charset="0"/>
              </a:rPr>
              <a:t>Hongkong</a:t>
            </a:r>
            <a:r>
              <a:rPr lang="en-US" sz="1600" dirty="0" smtClean="0">
                <a:latin typeface="Calibri" pitchFamily="34" charset="0"/>
                <a:cs typeface="Calibri" pitchFamily="34" charset="0"/>
              </a:rPr>
              <a:t> Street</a:t>
            </a:r>
          </a:p>
          <a:p>
            <a:pPr>
              <a:buNone/>
            </a:pPr>
            <a:r>
              <a:rPr lang="en-US" sz="1600" dirty="0" smtClean="0">
                <a:latin typeface="Calibri" pitchFamily="34" charset="0"/>
                <a:cs typeface="Calibri" pitchFamily="34" charset="0"/>
              </a:rPr>
              <a:t>      Singapore 059674</a:t>
            </a:r>
          </a:p>
          <a:p>
            <a:r>
              <a:rPr lang="en-US" sz="1600" b="1" dirty="0" smtClean="0">
                <a:latin typeface="Calibri" pitchFamily="34" charset="0"/>
                <a:cs typeface="Calibri" pitchFamily="34" charset="0"/>
              </a:rPr>
              <a:t>Website </a:t>
            </a:r>
            <a:r>
              <a:rPr lang="en-US" sz="1600" dirty="0" smtClean="0">
                <a:latin typeface="Calibri" pitchFamily="34" charset="0"/>
                <a:cs typeface="Calibri" pitchFamily="34" charset="0"/>
              </a:rPr>
              <a:t>: </a:t>
            </a:r>
            <a:r>
              <a:rPr lang="en-US" sz="1600" dirty="0" smtClean="0">
                <a:latin typeface="Calibri" pitchFamily="34" charset="0"/>
                <a:cs typeface="Calibri" pitchFamily="34" charset="0"/>
                <a:hlinkClick r:id="rId3"/>
              </a:rPr>
              <a:t>www.sbsgroup.com.sg</a:t>
            </a:r>
            <a:r>
              <a:rPr lang="en-US" sz="1600" dirty="0" smtClean="0">
                <a:latin typeface="Calibri" pitchFamily="34" charset="0"/>
                <a:cs typeface="Calibri" pitchFamily="34" charset="0"/>
              </a:rPr>
              <a:t> </a:t>
            </a:r>
          </a:p>
          <a:p>
            <a:endParaRPr lang="en-US" sz="1600" dirty="0" smtClean="0">
              <a:latin typeface="Calibri" pitchFamily="34" charset="0"/>
              <a:cs typeface="Calibri" pitchFamily="34" charset="0"/>
            </a:endParaRPr>
          </a:p>
          <a:p>
            <a:r>
              <a:rPr lang="en-US" sz="1600" b="1" dirty="0" smtClean="0">
                <a:latin typeface="Calibri" pitchFamily="34" charset="0"/>
                <a:cs typeface="Calibri" pitchFamily="34" charset="0"/>
              </a:rPr>
              <a:t>Follow Us :  </a:t>
            </a:r>
          </a:p>
          <a:p>
            <a:pPr>
              <a:buNone/>
            </a:pPr>
            <a:endParaRPr lang="en-US" sz="1600" dirty="0" smtClean="0">
              <a:latin typeface="Calibri" pitchFamily="34" charset="0"/>
              <a:cs typeface="Calibri" pitchFamily="34" charset="0"/>
            </a:endParaRPr>
          </a:p>
          <a:p>
            <a:pPr>
              <a:buNone/>
            </a:pPr>
            <a:endParaRPr lang="en-US" sz="1600" dirty="0" smtClean="0">
              <a:latin typeface="Calibri" pitchFamily="34" charset="0"/>
              <a:cs typeface="Calibri" pitchFamily="34" charset="0"/>
            </a:endParaRPr>
          </a:p>
          <a:p>
            <a:endParaRPr lang="en-US" dirty="0"/>
          </a:p>
        </p:txBody>
      </p:sp>
      <p:sp>
        <p:nvSpPr>
          <p:cNvPr id="9" name="Title 1"/>
          <p:cNvSpPr txBox="1">
            <a:spLocks/>
          </p:cNvSpPr>
          <p:nvPr/>
        </p:nvSpPr>
        <p:spPr>
          <a:xfrm>
            <a:off x="457200" y="2713038"/>
            <a:ext cx="7467600" cy="715962"/>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200" b="1" i="0" u="none" strike="noStrike" kern="1200" cap="small" spc="0" normalizeH="0" baseline="0" noProof="0" dirty="0" smtClean="0">
                <a:ln>
                  <a:noFill/>
                </a:ln>
                <a:solidFill>
                  <a:schemeClr val="tx1"/>
                </a:solidFill>
                <a:effectLst/>
                <a:uLnTx/>
                <a:uFillTx/>
                <a:latin typeface="Calibri" pitchFamily="34" charset="0"/>
                <a:ea typeface="+mj-ea"/>
                <a:cs typeface="Calibri" pitchFamily="34" charset="0"/>
              </a:rPr>
              <a:t> CONTACT US</a:t>
            </a:r>
            <a:endParaRPr kumimoji="0" lang="en-US" sz="2200" b="1" i="0" u="none" strike="noStrike" kern="1200" cap="small" spc="0" normalizeH="0" baseline="0" noProof="0" dirty="0">
              <a:ln>
                <a:noFill/>
              </a:ln>
              <a:solidFill>
                <a:schemeClr val="tx1"/>
              </a:solidFill>
              <a:effectLst/>
              <a:uLnTx/>
              <a:uFillTx/>
              <a:latin typeface="Calibri" pitchFamily="34" charset="0"/>
              <a:ea typeface="+mj-ea"/>
              <a:cs typeface="Calibri" pitchFamily="34" charset="0"/>
            </a:endParaRPr>
          </a:p>
        </p:txBody>
      </p:sp>
      <p:sp>
        <p:nvSpPr>
          <p:cNvPr id="11" name="Striped Right Arrow 10"/>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triped Right Arrow 11"/>
          <p:cNvSpPr/>
          <p:nvPr/>
        </p:nvSpPr>
        <p:spPr>
          <a:xfrm>
            <a:off x="0" y="30480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user\Desktop\copyright.png"/>
          <p:cNvPicPr>
            <a:picLocks noChangeAspect="1" noChangeArrowheads="1"/>
          </p:cNvPicPr>
          <p:nvPr/>
        </p:nvPicPr>
        <p:blipFill>
          <a:blip r:embed="rId4"/>
          <a:srcRect/>
          <a:stretch>
            <a:fillRect/>
          </a:stretch>
        </p:blipFill>
        <p:spPr bwMode="auto">
          <a:xfrm>
            <a:off x="5334000" y="6602026"/>
            <a:ext cx="3275012" cy="179774"/>
          </a:xfrm>
          <a:prstGeom prst="rect">
            <a:avLst/>
          </a:prstGeom>
          <a:noFill/>
        </p:spPr>
      </p:pic>
      <p:pic>
        <p:nvPicPr>
          <p:cNvPr id="15" name="Picture 14" descr="E:\Web Designing\SBS Consulting\Facebook Ad Banners\Banners\fb.png">
            <a:hlinkClick r:id="rId5"/>
            <a:hlinkHover r:id="" action="ppaction://noaction" highlightClick="1"/>
          </p:cNvPr>
          <p:cNvPicPr>
            <a:picLocks noChangeAspect="1" noChangeArrowheads="1"/>
          </p:cNvPicPr>
          <p:nvPr/>
        </p:nvPicPr>
        <p:blipFill>
          <a:blip r:embed="rId6"/>
          <a:srcRect/>
          <a:stretch>
            <a:fillRect/>
          </a:stretch>
        </p:blipFill>
        <p:spPr bwMode="auto">
          <a:xfrm>
            <a:off x="2000250" y="5943600"/>
            <a:ext cx="285750" cy="266700"/>
          </a:xfrm>
          <a:prstGeom prst="rect">
            <a:avLst/>
          </a:prstGeom>
          <a:noFill/>
        </p:spPr>
      </p:pic>
      <p:pic>
        <p:nvPicPr>
          <p:cNvPr id="16" name="Picture 15" descr="E:\Web Designing\SBS Consulting\Facebook Ad Banners\Banners\gg.png">
            <a:hlinkClick r:id="rId7"/>
            <a:hlinkHover r:id="" action="ppaction://noaction" highlightClick="1"/>
          </p:cNvPr>
          <p:cNvPicPr>
            <a:picLocks noChangeAspect="1" noChangeArrowheads="1"/>
          </p:cNvPicPr>
          <p:nvPr/>
        </p:nvPicPr>
        <p:blipFill>
          <a:blip r:embed="rId8"/>
          <a:srcRect/>
          <a:stretch>
            <a:fillRect/>
          </a:stretch>
        </p:blipFill>
        <p:spPr bwMode="auto">
          <a:xfrm>
            <a:off x="2571750" y="5943600"/>
            <a:ext cx="285750" cy="266700"/>
          </a:xfrm>
          <a:prstGeom prst="rect">
            <a:avLst/>
          </a:prstGeom>
          <a:noFill/>
        </p:spPr>
      </p:pic>
      <p:pic>
        <p:nvPicPr>
          <p:cNvPr id="17" name="Picture 16" descr="E:\Web Designing\SBS Consulting\Facebook Ad Banners\Banners\tt.png">
            <a:hlinkClick r:id="rId9"/>
            <a:hlinkHover r:id="" action="ppaction://noaction" highlightClick="1"/>
          </p:cNvPr>
          <p:cNvPicPr>
            <a:picLocks noChangeAspect="1" noChangeArrowheads="1"/>
          </p:cNvPicPr>
          <p:nvPr/>
        </p:nvPicPr>
        <p:blipFill>
          <a:blip r:embed="rId10"/>
          <a:srcRect/>
          <a:stretch>
            <a:fillRect/>
          </a:stretch>
        </p:blipFill>
        <p:spPr bwMode="auto">
          <a:xfrm>
            <a:off x="2286000" y="5943600"/>
            <a:ext cx="285750" cy="266700"/>
          </a:xfrm>
          <a:prstGeom prst="rect">
            <a:avLst/>
          </a:prstGeom>
          <a:noFill/>
        </p:spPr>
      </p:pic>
      <p:pic>
        <p:nvPicPr>
          <p:cNvPr id="18" name="Picture 17" descr="E:\Web Designing\SBS Consulting\Facebook Ad Banners\Banners\yt.png">
            <a:hlinkClick r:id="rId11" highlightClick="1"/>
          </p:cNvPr>
          <p:cNvPicPr>
            <a:picLocks noChangeAspect="1" noChangeArrowheads="1"/>
          </p:cNvPicPr>
          <p:nvPr/>
        </p:nvPicPr>
        <p:blipFill>
          <a:blip r:embed="rId12"/>
          <a:srcRect/>
          <a:stretch>
            <a:fillRect/>
          </a:stretch>
        </p:blipFill>
        <p:spPr bwMode="auto">
          <a:xfrm>
            <a:off x="2876550" y="5943600"/>
            <a:ext cx="285750" cy="266700"/>
          </a:xfrm>
          <a:prstGeom prst="rect">
            <a:avLst/>
          </a:prstGeom>
          <a:noFill/>
        </p:spPr>
      </p:pic>
      <p:pic>
        <p:nvPicPr>
          <p:cNvPr id="19" name="Picture 18" descr="E:\Web Designing\SBS Consulting\img\linkedin.png">
            <a:hlinkClick r:id="rId13"/>
          </p:cNvPr>
          <p:cNvPicPr>
            <a:picLocks noChangeAspect="1" noChangeArrowheads="1"/>
          </p:cNvPicPr>
          <p:nvPr/>
        </p:nvPicPr>
        <p:blipFill>
          <a:blip r:embed="rId14"/>
          <a:srcRect/>
          <a:stretch>
            <a:fillRect/>
          </a:stretch>
        </p:blipFill>
        <p:spPr bwMode="auto">
          <a:xfrm>
            <a:off x="1733550" y="5954268"/>
            <a:ext cx="246888" cy="24688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506</TotalTime>
  <Words>401</Words>
  <Application>Microsoft Office PowerPoint</Application>
  <PresentationFormat>On-screen Show (4:3)</PresentationFormat>
  <Paragraphs>57</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Oriel</vt:lpstr>
      <vt:lpstr>Slide 1</vt:lpstr>
      <vt:lpstr>Slide 2</vt:lpstr>
      <vt:lpstr>    Key Facts about Company Registration in Singapore</vt:lpstr>
      <vt:lpstr>Information REquired for company registration</vt:lpstr>
      <vt:lpstr> ABOUT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93</cp:revision>
  <dcterms:created xsi:type="dcterms:W3CDTF">2013-08-20T06:39:26Z</dcterms:created>
  <dcterms:modified xsi:type="dcterms:W3CDTF">2013-09-13T14:33:26Z</dcterms:modified>
</cp:coreProperties>
</file>