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7"/>
  </p:notesMasterIdLst>
  <p:sldIdLst>
    <p:sldId id="256" r:id="rId2"/>
    <p:sldId id="260" r:id="rId3"/>
    <p:sldId id="261" r:id="rId4"/>
    <p:sldId id="263"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6602"/>
    <a:srgbClr val="FE6F0E"/>
    <a:srgbClr val="FE9248"/>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p:scale>
          <a:sx n="71" d="100"/>
          <a:sy n="71" d="100"/>
        </p:scale>
        <p:origin x="-1356" y="-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1D4A63-4A15-432F-AE8B-C8633DB7B025}" type="datetimeFigureOut">
              <a:rPr lang="en-US" smtClean="0"/>
              <a:pPr/>
              <a:t>9/13/2013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529D55-91DD-4624-83EB-EF0BABC27CC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A0529D55-91DD-4624-83EB-EF0BABC27CC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110BD9F-9320-4B72-AF11-1EBB2D2C79D1}" type="datetimeFigureOut">
              <a:rPr lang="en-US" smtClean="0"/>
              <a:pPr/>
              <a:t>9/13/2013</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26E5DFA-AE22-4CC8-97B2-E4171A1E044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9" name="Slide Number Placeholder 8"/>
          <p:cNvSpPr>
            <a:spLocks noGrp="1"/>
          </p:cNvSpPr>
          <p:nvPr>
            <p:ph type="sldNum" sz="quarter" idx="15"/>
          </p:nvPr>
        </p:nvSpPr>
        <p:spPr/>
        <p:txBody>
          <a:bodyPr rtlCol="0"/>
          <a:lstStyle/>
          <a:p>
            <a:fld id="{026E5DFA-AE22-4CC8-97B2-E4171A1E0449}"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110BD9F-9320-4B72-AF11-1EBB2D2C79D1}" type="datetimeFigureOut">
              <a:rPr lang="en-US" smtClean="0"/>
              <a:pPr/>
              <a:t>9/13/2013</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026E5DFA-AE22-4CC8-97B2-E4171A1E044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110BD9F-9320-4B72-AF11-1EBB2D2C79D1}" type="datetimeFigureOut">
              <a:rPr lang="en-US" smtClean="0"/>
              <a:pPr/>
              <a:t>9/13/2013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6E5DFA-AE22-4CC8-97B2-E4171A1E0449}"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110BD9F-9320-4B72-AF11-1EBB2D2C79D1}" type="datetimeFigureOut">
              <a:rPr lang="en-US" smtClean="0"/>
              <a:pPr/>
              <a:t>9/13/2013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6E5DFA-AE22-4CC8-97B2-E4171A1E0449}"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7" name="Slide Number Placeholder 6"/>
          <p:cNvSpPr>
            <a:spLocks noGrp="1"/>
          </p:cNvSpPr>
          <p:nvPr>
            <p:ph type="sldNum" sz="quarter" idx="11"/>
          </p:nvPr>
        </p:nvSpPr>
        <p:spPr/>
        <p:txBody>
          <a:bodyPr rtlCol="0"/>
          <a:lstStyle/>
          <a:p>
            <a:fld id="{026E5DFA-AE22-4CC8-97B2-E4171A1E0449}"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10BD9F-9320-4B72-AF11-1EBB2D2C79D1}" type="datetimeFigureOut">
              <a:rPr lang="en-US" smtClean="0"/>
              <a:pPr/>
              <a:t>9/13/2013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6E5DFA-AE22-4CC8-97B2-E4171A1E04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110BD9F-9320-4B72-AF11-1EBB2D2C79D1}" type="datetimeFigureOut">
              <a:rPr lang="en-US" smtClean="0"/>
              <a:pPr/>
              <a:t>9/13/2013</a:t>
            </a:fld>
            <a:endParaRPr lang="en-US"/>
          </a:p>
        </p:txBody>
      </p:sp>
      <p:sp>
        <p:nvSpPr>
          <p:cNvPr id="22" name="Slide Number Placeholder 21"/>
          <p:cNvSpPr>
            <a:spLocks noGrp="1"/>
          </p:cNvSpPr>
          <p:nvPr>
            <p:ph type="sldNum" sz="quarter" idx="15"/>
          </p:nvPr>
        </p:nvSpPr>
        <p:spPr/>
        <p:txBody>
          <a:bodyPr rtlCol="0"/>
          <a:lstStyle/>
          <a:p>
            <a:fld id="{026E5DFA-AE22-4CC8-97B2-E4171A1E0449}"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110BD9F-9320-4B72-AF11-1EBB2D2C79D1}" type="datetimeFigureOut">
              <a:rPr lang="en-US" smtClean="0"/>
              <a:pPr/>
              <a:t>9/13/2013</a:t>
            </a:fld>
            <a:endParaRPr lang="en-US"/>
          </a:p>
        </p:txBody>
      </p:sp>
      <p:sp>
        <p:nvSpPr>
          <p:cNvPr id="18" name="Slide Number Placeholder 17"/>
          <p:cNvSpPr>
            <a:spLocks noGrp="1"/>
          </p:cNvSpPr>
          <p:nvPr>
            <p:ph type="sldNum" sz="quarter" idx="11"/>
          </p:nvPr>
        </p:nvSpPr>
        <p:spPr/>
        <p:txBody>
          <a:bodyPr rtlCol="0"/>
          <a:lstStyle/>
          <a:p>
            <a:fld id="{026E5DFA-AE22-4CC8-97B2-E4171A1E0449}"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110BD9F-9320-4B72-AF11-1EBB2D2C79D1}" type="datetimeFigureOut">
              <a:rPr lang="en-US" smtClean="0"/>
              <a:pPr/>
              <a:t>9/13/2013</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26E5DFA-AE22-4CC8-97B2-E4171A1E04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hyperlink" Target="http://www.linkedin.com/company/sbs-consulting-pte-ltd" TargetMode="External"/><Relationship Id="rId3" Type="http://schemas.openxmlformats.org/officeDocument/2006/relationships/hyperlink" Target="http://www.sbsgroup.com.sg/" TargetMode="External"/><Relationship Id="rId7" Type="http://schemas.openxmlformats.org/officeDocument/2006/relationships/hyperlink" Target="https://plus.google.com/109165627610241970854/" TargetMode="External"/><Relationship Id="rId12"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hyperlink" Target="http://www.youtube.com/user/sbsconsultingsg" TargetMode="External"/><Relationship Id="rId5" Type="http://schemas.openxmlformats.org/officeDocument/2006/relationships/hyperlink" Target="https://www.facebook.com/sbsgroupsg" TargetMode="External"/><Relationship Id="rId10"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twitter.com/SBS_Consulting" TargetMode="External"/><Relationship Id="rId1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			</a:t>
            </a:r>
          </a:p>
          <a:p>
            <a:endParaRPr lang="en-US" dirty="0" smtClean="0"/>
          </a:p>
          <a:p>
            <a:endParaRPr lang="en-US" dirty="0"/>
          </a:p>
        </p:txBody>
      </p:sp>
      <p:pic>
        <p:nvPicPr>
          <p:cNvPr id="5" name="Picture 2" descr="E:\Web Designing\SBS Consulting\Facebook Ad Banners\Banners\1 Our_Services.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t>
            </a:r>
            <a:r>
              <a:rPr lang="en-US" sz="2200" b="1" cap="all" dirty="0" smtClean="0">
                <a:solidFill>
                  <a:schemeClr val="tx1"/>
                </a:solidFill>
                <a:latin typeface="Calibri" pitchFamily="34" charset="0"/>
                <a:cs typeface="Calibri" pitchFamily="34" charset="0"/>
              </a:rPr>
              <a:t>Taxation Services</a:t>
            </a:r>
            <a:endParaRPr lang="en-US" sz="2200" dirty="0">
              <a:solidFill>
                <a:schemeClr val="tx1"/>
              </a:solidFill>
              <a:latin typeface="Calibri" pitchFamily="34" charset="0"/>
              <a:cs typeface="Calibri" pitchFamily="34" charset="0"/>
            </a:endParaRPr>
          </a:p>
        </p:txBody>
      </p:sp>
      <p:sp>
        <p:nvSpPr>
          <p:cNvPr id="5" name="Content Placeholder 2"/>
          <p:cNvSpPr>
            <a:spLocks noGrp="1"/>
          </p:cNvSpPr>
          <p:nvPr>
            <p:ph sz="quarter" idx="1"/>
          </p:nvPr>
        </p:nvSpPr>
        <p:spPr>
          <a:xfrm>
            <a:off x="457200" y="1143000"/>
            <a:ext cx="7543800" cy="5334000"/>
          </a:xfrm>
        </p:spPr>
        <p:txBody>
          <a:bodyPr>
            <a:normAutofit/>
          </a:bodyPr>
          <a:lstStyle/>
          <a:p>
            <a:pPr>
              <a:buNone/>
            </a:pPr>
            <a:r>
              <a:rPr lang="en-US" sz="1600" dirty="0" smtClean="0">
                <a:latin typeface="Calibri" pitchFamily="34" charset="0"/>
                <a:cs typeface="Calibri" pitchFamily="34" charset="0"/>
              </a:rPr>
              <a:t>      SBS Consulting specializes in taxation services and extends our support to individual, corporate and other legal entity at affordable price along with excellent customer service. We also provide customized solutions in accordance with the latest tax tables to aid our esteemed clients with effective tax solutions. </a:t>
            </a:r>
          </a:p>
          <a:p>
            <a:pPr>
              <a:buNone/>
            </a:pPr>
            <a:endParaRPr lang="en-US" sz="1600" dirty="0" smtClean="0">
              <a:latin typeface="Calibri" pitchFamily="34" charset="0"/>
              <a:cs typeface="Calibri" pitchFamily="34" charset="0"/>
            </a:endParaRPr>
          </a:p>
          <a:p>
            <a:pPr>
              <a:buNone/>
            </a:pPr>
            <a:r>
              <a:rPr lang="en-US" sz="1600" b="1" dirty="0" smtClean="0">
                <a:latin typeface="Calibri" pitchFamily="34" charset="0"/>
                <a:cs typeface="Calibri" pitchFamily="34" charset="0"/>
              </a:rPr>
              <a:t> We offer services for</a:t>
            </a:r>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Singapore Personal Income Tax</a:t>
            </a:r>
          </a:p>
          <a:p>
            <a:pPr lvl="0"/>
            <a:r>
              <a:rPr lang="en-US" sz="1600" dirty="0" smtClean="0">
                <a:latin typeface="Calibri" pitchFamily="34" charset="0"/>
                <a:cs typeface="Calibri" pitchFamily="34" charset="0"/>
              </a:rPr>
              <a:t>Singapore Corporate Tax</a:t>
            </a:r>
          </a:p>
          <a:p>
            <a:pPr lvl="0"/>
            <a:r>
              <a:rPr lang="en-US" sz="1600" dirty="0" smtClean="0">
                <a:latin typeface="Calibri" pitchFamily="34" charset="0"/>
                <a:cs typeface="Calibri" pitchFamily="34" charset="0"/>
              </a:rPr>
              <a:t>Singapore Goods and Services Tax</a:t>
            </a:r>
          </a:p>
          <a:p>
            <a:pPr lvl="0"/>
            <a:r>
              <a:rPr lang="en-US" sz="1600" dirty="0" smtClean="0">
                <a:latin typeface="Calibri" pitchFamily="34" charset="0"/>
                <a:cs typeface="Calibri" pitchFamily="34" charset="0"/>
              </a:rPr>
              <a:t>Property Tax</a:t>
            </a:r>
          </a:p>
          <a:p>
            <a:pPr lvl="0"/>
            <a:r>
              <a:rPr lang="en-US" sz="1600" dirty="0" smtClean="0">
                <a:latin typeface="Calibri" pitchFamily="34" charset="0"/>
                <a:cs typeface="Calibri" pitchFamily="34" charset="0"/>
              </a:rPr>
              <a:t>Trust Tax</a:t>
            </a:r>
          </a:p>
          <a:p>
            <a:pPr lvl="0"/>
            <a:r>
              <a:rPr lang="en-US" sz="1600" dirty="0" smtClean="0">
                <a:latin typeface="Calibri" pitchFamily="34" charset="0"/>
                <a:cs typeface="Calibri" pitchFamily="34" charset="0"/>
              </a:rPr>
              <a:t>Stamp Duty Tax</a:t>
            </a:r>
          </a:p>
          <a:p>
            <a:pPr lvl="0"/>
            <a:r>
              <a:rPr lang="en-US" sz="1600" dirty="0" smtClean="0">
                <a:latin typeface="Calibri" pitchFamily="34" charset="0"/>
                <a:cs typeface="Calibri" pitchFamily="34" charset="0"/>
              </a:rPr>
              <a:t>Private Lottery Duty Tax</a:t>
            </a:r>
          </a:p>
          <a:p>
            <a:pPr lvl="0"/>
            <a:r>
              <a:rPr lang="en-US" sz="1600" dirty="0" smtClean="0">
                <a:latin typeface="Calibri" pitchFamily="34" charset="0"/>
                <a:cs typeface="Calibri" pitchFamily="34" charset="0"/>
              </a:rPr>
              <a:t>Betting and Sweepstake Duties Tax</a:t>
            </a:r>
          </a:p>
          <a:p>
            <a:pPr lvl="0"/>
            <a:r>
              <a:rPr lang="en-US" sz="1600" dirty="0" smtClean="0">
                <a:latin typeface="Calibri" pitchFamily="34" charset="0"/>
                <a:cs typeface="Calibri" pitchFamily="34" charset="0"/>
              </a:rPr>
              <a:t>Casino Tax</a:t>
            </a:r>
          </a:p>
          <a:p>
            <a:pPr lvl="0"/>
            <a:r>
              <a:rPr lang="en-US" sz="1600" dirty="0" smtClean="0">
                <a:latin typeface="Calibri" pitchFamily="34" charset="0"/>
                <a:cs typeface="Calibri" pitchFamily="34" charset="0"/>
              </a:rPr>
              <a:t>Partnership and Personal Tax Filing</a:t>
            </a:r>
            <a:endParaRPr lang="en-US" sz="1600" dirty="0">
              <a:latin typeface="Calibri" pitchFamily="34" charset="0"/>
              <a:cs typeface="Calibri" pitchFamily="34" charset="0"/>
            </a:endParaRPr>
          </a:p>
        </p:txBody>
      </p:sp>
      <p:sp>
        <p:nvSpPr>
          <p:cNvPr id="6" name="Striped Right Arrow 5"/>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8"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to choose us ?</a:t>
            </a:r>
            <a:endParaRPr lang="en-US" sz="2200" dirty="0" smtClean="0">
              <a:solidFill>
                <a:schemeClr val="tx1"/>
              </a:solidFill>
              <a:latin typeface="Calibri" pitchFamily="34" charset="0"/>
              <a:cs typeface="Calibri" pitchFamily="34" charset="0"/>
            </a:endParaRPr>
          </a:p>
        </p:txBody>
      </p:sp>
      <p:sp>
        <p:nvSpPr>
          <p:cNvPr id="9" name="Content Placeholder 2"/>
          <p:cNvSpPr>
            <a:spLocks noGrp="1"/>
          </p:cNvSpPr>
          <p:nvPr>
            <p:ph sz="quarter" idx="1"/>
          </p:nvPr>
        </p:nvSpPr>
        <p:spPr>
          <a:xfrm>
            <a:off x="457200" y="1524000"/>
            <a:ext cx="7543800" cy="4648200"/>
          </a:xfrm>
        </p:spPr>
        <p:txBody>
          <a:bodyPr>
            <a:normAutofit/>
          </a:bodyPr>
          <a:lstStyle/>
          <a:p>
            <a:pPr lvl="0"/>
            <a:endParaRPr lang="en-US" sz="1600" dirty="0" smtClean="0">
              <a:latin typeface="Calibri" pitchFamily="34" charset="0"/>
              <a:cs typeface="Calibri" pitchFamily="34" charset="0"/>
            </a:endParaRPr>
          </a:p>
          <a:p>
            <a:pPr lvl="0"/>
            <a:r>
              <a:rPr lang="en-US" sz="1600" dirty="0" smtClean="0">
                <a:latin typeface="Calibri" pitchFamily="34" charset="0"/>
                <a:cs typeface="Calibri" pitchFamily="34" charset="0"/>
              </a:rPr>
              <a:t>Unique Tax planning </a:t>
            </a:r>
          </a:p>
          <a:p>
            <a:pPr lvl="0"/>
            <a:r>
              <a:rPr lang="en-US" sz="1600" dirty="0" smtClean="0">
                <a:latin typeface="Calibri" pitchFamily="34" charset="0"/>
                <a:cs typeface="Calibri" pitchFamily="34" charset="0"/>
              </a:rPr>
              <a:t>Versatile Approach</a:t>
            </a:r>
          </a:p>
          <a:p>
            <a:pPr lvl="0"/>
            <a:r>
              <a:rPr lang="en-US" sz="1600" dirty="0" smtClean="0">
                <a:latin typeface="Calibri" pitchFamily="34" charset="0"/>
                <a:cs typeface="Calibri" pitchFamily="34" charset="0"/>
              </a:rPr>
              <a:t>Innovative Tax efficient strategies</a:t>
            </a:r>
          </a:p>
          <a:p>
            <a:pPr lvl="0"/>
            <a:r>
              <a:rPr lang="en-US" sz="1600" dirty="0" smtClean="0">
                <a:latin typeface="Calibri" pitchFamily="34" charset="0"/>
                <a:cs typeface="Calibri" pitchFamily="34" charset="0"/>
              </a:rPr>
              <a:t>Tax minimization advise</a:t>
            </a:r>
          </a:p>
          <a:p>
            <a:pPr lvl="0"/>
            <a:r>
              <a:rPr lang="en-US" sz="1600" dirty="0" smtClean="0">
                <a:latin typeface="Calibri" pitchFamily="34" charset="0"/>
                <a:cs typeface="Calibri" pitchFamily="34" charset="0"/>
              </a:rPr>
              <a:t>Personal and Corporate taxes planning and return filing</a:t>
            </a:r>
          </a:p>
          <a:p>
            <a:pPr lvl="0"/>
            <a:r>
              <a:rPr lang="en-US" sz="1600" dirty="0" smtClean="0">
                <a:latin typeface="Calibri" pitchFamily="34" charset="0"/>
                <a:cs typeface="Calibri" pitchFamily="34" charset="0"/>
              </a:rPr>
              <a:t>GST submission services</a:t>
            </a:r>
            <a:endParaRPr lang="en-US" sz="1600" dirty="0">
              <a:latin typeface="Calibri" pitchFamily="34" charset="0"/>
              <a:cs typeface="Calibri" pitchFamily="34" charset="0"/>
            </a:endParaRPr>
          </a:p>
        </p:txBody>
      </p:sp>
      <p:sp>
        <p:nvSpPr>
          <p:cNvPr id="10" name="Striped Right Arrow 9"/>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9" name="Title 1"/>
          <p:cNvSpPr>
            <a:spLocks noGrp="1"/>
          </p:cNvSpPr>
          <p:nvPr>
            <p:ph type="title"/>
          </p:nvPr>
        </p:nvSpPr>
        <p:spPr>
          <a:xfrm>
            <a:off x="457200" y="350838"/>
            <a:ext cx="7467600" cy="715962"/>
          </a:xfrm>
        </p:spPr>
        <p:txBody>
          <a:bodyPr>
            <a:noAutofit/>
          </a:bodyPr>
          <a:lstStyle/>
          <a:p>
            <a:r>
              <a:rPr lang="en-US" sz="2200" b="1" dirty="0" smtClean="0">
                <a:solidFill>
                  <a:schemeClr val="tx1"/>
                </a:solidFill>
                <a:latin typeface="Calibri" pitchFamily="34" charset="0"/>
                <a:cs typeface="Calibri" pitchFamily="34" charset="0"/>
              </a:rPr>
              <a:t>why tax services are important for your business?</a:t>
            </a:r>
            <a:endParaRPr lang="en-US" sz="2200" dirty="0" smtClean="0">
              <a:solidFill>
                <a:schemeClr val="tx1"/>
              </a:solidFill>
              <a:latin typeface="Calibri" pitchFamily="34" charset="0"/>
              <a:cs typeface="Calibri" pitchFamily="34" charset="0"/>
            </a:endParaRPr>
          </a:p>
        </p:txBody>
      </p:sp>
      <p:sp>
        <p:nvSpPr>
          <p:cNvPr id="10" name="Content Placeholder 2"/>
          <p:cNvSpPr>
            <a:spLocks noGrp="1"/>
          </p:cNvSpPr>
          <p:nvPr>
            <p:ph sz="quarter" idx="1"/>
          </p:nvPr>
        </p:nvSpPr>
        <p:spPr>
          <a:xfrm>
            <a:off x="457200" y="1524000"/>
            <a:ext cx="7543800" cy="4648200"/>
          </a:xfrm>
        </p:spPr>
        <p:txBody>
          <a:bodyPr>
            <a:normAutofit/>
          </a:bodyPr>
          <a:lstStyle/>
          <a:p>
            <a:endParaRPr lang="en-US" sz="1600" dirty="0" smtClean="0">
              <a:latin typeface="Calibri" pitchFamily="34" charset="0"/>
              <a:cs typeface="Calibri" pitchFamily="34" charset="0"/>
            </a:endParaRPr>
          </a:p>
          <a:p>
            <a:r>
              <a:rPr lang="en-US" sz="1600" dirty="0" smtClean="0">
                <a:latin typeface="Calibri" pitchFamily="34" charset="0"/>
                <a:cs typeface="Calibri" pitchFamily="34" charset="0"/>
              </a:rPr>
              <a:t>Tax regime and its penalties for non-compliance is a complex concept for most of the business. So getting the right tax advices from right service provider could be extremely helpful for your business. by availing tax services you can get benefits such as </a:t>
            </a:r>
          </a:p>
          <a:p>
            <a:pPr lvl="0"/>
            <a:r>
              <a:rPr lang="en-US" sz="1600" dirty="0" smtClean="0">
                <a:latin typeface="Calibri" pitchFamily="34" charset="0"/>
                <a:cs typeface="Calibri" pitchFamily="34" charset="0"/>
              </a:rPr>
              <a:t>Avoid penalties and late fees</a:t>
            </a:r>
          </a:p>
          <a:p>
            <a:pPr lvl="0"/>
            <a:r>
              <a:rPr lang="en-US" sz="1600" dirty="0" smtClean="0">
                <a:latin typeface="Calibri" pitchFamily="34" charset="0"/>
                <a:cs typeface="Calibri" pitchFamily="34" charset="0"/>
              </a:rPr>
              <a:t>Accurate tax calculation</a:t>
            </a:r>
          </a:p>
          <a:p>
            <a:pPr lvl="0"/>
            <a:r>
              <a:rPr lang="en-US" sz="1600" dirty="0" smtClean="0">
                <a:latin typeface="Calibri" pitchFamily="34" charset="0"/>
                <a:cs typeface="Calibri" pitchFamily="34" charset="0"/>
              </a:rPr>
              <a:t>Get assistance on tax enquiries</a:t>
            </a:r>
          </a:p>
          <a:p>
            <a:pPr lvl="0"/>
            <a:r>
              <a:rPr lang="en-US" sz="1600" dirty="0" smtClean="0">
                <a:latin typeface="Calibri" pitchFamily="34" charset="0"/>
                <a:cs typeface="Calibri" pitchFamily="34" charset="0"/>
              </a:rPr>
              <a:t> Effective tax planning</a:t>
            </a:r>
          </a:p>
          <a:p>
            <a:pPr lvl="0"/>
            <a:r>
              <a:rPr lang="en-US" sz="1600" dirty="0" smtClean="0">
                <a:latin typeface="Calibri" pitchFamily="34" charset="0"/>
                <a:cs typeface="Calibri" pitchFamily="34" charset="0"/>
              </a:rPr>
              <a:t>Advice on Personal tax, corporate tax GST</a:t>
            </a:r>
          </a:p>
          <a:p>
            <a:pPr lvl="0"/>
            <a:r>
              <a:rPr lang="en-US" sz="1600" dirty="0" smtClean="0">
                <a:latin typeface="Calibri" pitchFamily="34" charset="0"/>
                <a:cs typeface="Calibri" pitchFamily="34" charset="0"/>
              </a:rPr>
              <a:t>Guidance on optimal investment and tax issues</a:t>
            </a:r>
            <a:endParaRPr lang="en-US" sz="1600" dirty="0">
              <a:latin typeface="Calibri" pitchFamily="34" charset="0"/>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descr="E:\Web Designing\SBS Consulting\Logo Design\Logos\11.jpg"/>
          <p:cNvPicPr>
            <a:picLocks noChangeAspect="1" noChangeArrowheads="1"/>
          </p:cNvPicPr>
          <p:nvPr/>
        </p:nvPicPr>
        <p:blipFill>
          <a:blip r:embed="rId2">
            <a:lum bright="70000" contrast="-70000"/>
          </a:blip>
          <a:srcRect/>
          <a:stretch>
            <a:fillRect/>
          </a:stretch>
        </p:blipFill>
        <p:spPr bwMode="auto">
          <a:xfrm>
            <a:off x="2438400" y="2590799"/>
            <a:ext cx="3801274" cy="1752601"/>
          </a:xfrm>
          <a:prstGeom prst="rect">
            <a:avLst/>
          </a:prstGeom>
          <a:noFill/>
        </p:spPr>
      </p:pic>
      <p:sp>
        <p:nvSpPr>
          <p:cNvPr id="5" name="Content Placeholder 2"/>
          <p:cNvSpPr>
            <a:spLocks noGrp="1"/>
          </p:cNvSpPr>
          <p:nvPr>
            <p:ph sz="quarter" idx="1"/>
          </p:nvPr>
        </p:nvSpPr>
        <p:spPr>
          <a:xfrm>
            <a:off x="457200" y="1295400"/>
            <a:ext cx="7467600" cy="5181600"/>
          </a:xfrm>
        </p:spPr>
        <p:txBody>
          <a:bodyPr>
            <a:normAutofit fontScale="85000" lnSpcReduction="20000"/>
          </a:bodyPr>
          <a:lstStyle/>
          <a:p>
            <a:pPr algn="just">
              <a:buNone/>
            </a:pPr>
            <a:r>
              <a:rPr lang="en-US" sz="1900" dirty="0" smtClean="0">
                <a:latin typeface="Calibri" pitchFamily="34" charset="0"/>
                <a:cs typeface="Calibri" pitchFamily="34" charset="0"/>
              </a:rPr>
              <a:t>      SBS Consulting is a one-stop company registration solution to foreign and local business investors looking for a foothold in Singapore. Since inception in 2010, the firm has provided outstanding services to all sizes businesses including small, medium, and large. Today, SBS Consulting is a leading name in Singapore for offering invaluable company registration services along with some finance related services like accounting service, taxation, corporate secretarial, auditing Services, payroll Services and Singapore Visas and passes. </a:t>
            </a:r>
          </a:p>
          <a:p>
            <a:pPr algn="just">
              <a:buNone/>
            </a:pPr>
            <a:endParaRPr lang="en-US" sz="1700"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pPr>
              <a:buNone/>
            </a:pPr>
            <a:endParaRPr lang="en-US" sz="1600" b="1" dirty="0" smtClean="0">
              <a:latin typeface="Calibri" pitchFamily="34" charset="0"/>
              <a:cs typeface="Calibri" pitchFamily="34" charset="0"/>
            </a:endParaRPr>
          </a:p>
          <a:p>
            <a:r>
              <a:rPr lang="en-US" sz="1600" b="1" dirty="0" smtClean="0">
                <a:latin typeface="Calibri" pitchFamily="34" charset="0"/>
                <a:cs typeface="Calibri" pitchFamily="34" charset="0"/>
              </a:rPr>
              <a:t>Phone </a:t>
            </a:r>
            <a:r>
              <a:rPr lang="en-US" sz="1600" dirty="0" smtClean="0">
                <a:latin typeface="Calibri" pitchFamily="34" charset="0"/>
                <a:cs typeface="Calibri" pitchFamily="34" charset="0"/>
              </a:rPr>
              <a:t>: +65 67289142</a:t>
            </a:r>
          </a:p>
          <a:p>
            <a:r>
              <a:rPr lang="en-US" sz="1600" b="1" dirty="0" smtClean="0">
                <a:latin typeface="Calibri" pitchFamily="34" charset="0"/>
                <a:cs typeface="Calibri" pitchFamily="34" charset="0"/>
              </a:rPr>
              <a:t>Email </a:t>
            </a:r>
            <a:r>
              <a:rPr lang="en-US" sz="1600" dirty="0" smtClean="0">
                <a:latin typeface="Calibri" pitchFamily="34" charset="0"/>
                <a:cs typeface="Calibri" pitchFamily="34" charset="0"/>
              </a:rPr>
              <a:t>: info@sbsgroup.com.sg</a:t>
            </a:r>
          </a:p>
          <a:p>
            <a:pPr>
              <a:buNone/>
            </a:pPr>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Office Address : </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a:t>
            </a:r>
            <a:r>
              <a:rPr lang="en-US" sz="1600" b="1" dirty="0" smtClean="0">
                <a:latin typeface="Calibri" pitchFamily="34" charset="0"/>
                <a:cs typeface="Calibri" pitchFamily="34" charset="0"/>
              </a:rPr>
              <a:t>SBS Consulting </a:t>
            </a:r>
            <a:r>
              <a:rPr lang="en-US" sz="1600" b="1" dirty="0" err="1" smtClean="0">
                <a:latin typeface="Calibri" pitchFamily="34" charset="0"/>
                <a:cs typeface="Calibri" pitchFamily="34" charset="0"/>
              </a:rPr>
              <a:t>Pte</a:t>
            </a:r>
            <a:r>
              <a:rPr lang="en-US" sz="1600" b="1" dirty="0" smtClean="0">
                <a:latin typeface="Calibri" pitchFamily="34" charset="0"/>
                <a:cs typeface="Calibri" pitchFamily="34" charset="0"/>
              </a:rPr>
              <a:t> Ltd</a:t>
            </a:r>
            <a:endParaRPr lang="en-US" sz="1600" dirty="0" smtClean="0">
              <a:latin typeface="Calibri" pitchFamily="34" charset="0"/>
              <a:cs typeface="Calibri" pitchFamily="34" charset="0"/>
            </a:endParaRPr>
          </a:p>
          <a:p>
            <a:pPr>
              <a:buNone/>
            </a:pPr>
            <a:r>
              <a:rPr lang="en-US" sz="1600" dirty="0" smtClean="0">
                <a:latin typeface="Calibri" pitchFamily="34" charset="0"/>
                <a:cs typeface="Calibri" pitchFamily="34" charset="0"/>
              </a:rPr>
              <a:t>      35-B </a:t>
            </a:r>
            <a:r>
              <a:rPr lang="en-US" sz="1600" dirty="0" err="1" smtClean="0">
                <a:latin typeface="Calibri" pitchFamily="34" charset="0"/>
                <a:cs typeface="Calibri" pitchFamily="34" charset="0"/>
              </a:rPr>
              <a:t>Hongkong</a:t>
            </a:r>
            <a:r>
              <a:rPr lang="en-US" sz="1600" dirty="0" smtClean="0">
                <a:latin typeface="Calibri" pitchFamily="34" charset="0"/>
                <a:cs typeface="Calibri" pitchFamily="34" charset="0"/>
              </a:rPr>
              <a:t> Street</a:t>
            </a:r>
          </a:p>
          <a:p>
            <a:pPr>
              <a:buNone/>
            </a:pPr>
            <a:r>
              <a:rPr lang="en-US" sz="1600" dirty="0" smtClean="0">
                <a:latin typeface="Calibri" pitchFamily="34" charset="0"/>
                <a:cs typeface="Calibri" pitchFamily="34" charset="0"/>
              </a:rPr>
              <a:t>      Singapore 059674</a:t>
            </a:r>
          </a:p>
          <a:p>
            <a:r>
              <a:rPr lang="en-US" sz="1600" b="1" dirty="0" smtClean="0">
                <a:latin typeface="Calibri" pitchFamily="34" charset="0"/>
                <a:cs typeface="Calibri" pitchFamily="34" charset="0"/>
              </a:rPr>
              <a:t>Website </a:t>
            </a:r>
            <a:r>
              <a:rPr lang="en-US" sz="1600" dirty="0" smtClean="0">
                <a:latin typeface="Calibri" pitchFamily="34" charset="0"/>
                <a:cs typeface="Calibri" pitchFamily="34" charset="0"/>
              </a:rPr>
              <a:t>: </a:t>
            </a:r>
            <a:r>
              <a:rPr lang="en-US" sz="1600" dirty="0" smtClean="0">
                <a:latin typeface="Calibri" pitchFamily="34" charset="0"/>
                <a:cs typeface="Calibri" pitchFamily="34" charset="0"/>
                <a:hlinkClick r:id="rId3"/>
              </a:rPr>
              <a:t>www.sbsgroup.com.sg</a:t>
            </a:r>
            <a:r>
              <a:rPr lang="en-US" sz="1600" dirty="0" smtClean="0">
                <a:latin typeface="Calibri" pitchFamily="34" charset="0"/>
                <a:cs typeface="Calibri" pitchFamily="34" charset="0"/>
              </a:rPr>
              <a:t> </a:t>
            </a:r>
          </a:p>
          <a:p>
            <a:endParaRPr lang="en-US" sz="1600" dirty="0" smtClean="0">
              <a:latin typeface="Calibri" pitchFamily="34" charset="0"/>
              <a:cs typeface="Calibri" pitchFamily="34" charset="0"/>
            </a:endParaRPr>
          </a:p>
          <a:p>
            <a:r>
              <a:rPr lang="en-US" sz="1600" b="1" dirty="0" smtClean="0">
                <a:latin typeface="Calibri" pitchFamily="34" charset="0"/>
                <a:cs typeface="Calibri" pitchFamily="34" charset="0"/>
              </a:rPr>
              <a:t>Follow Us :  </a:t>
            </a:r>
          </a:p>
          <a:p>
            <a:pPr>
              <a:buNone/>
            </a:pPr>
            <a:endParaRPr lang="en-US" sz="1600" dirty="0" smtClean="0">
              <a:latin typeface="Calibri" pitchFamily="34" charset="0"/>
              <a:cs typeface="Calibri" pitchFamily="34" charset="0"/>
            </a:endParaRPr>
          </a:p>
          <a:p>
            <a:pPr>
              <a:buNone/>
            </a:pPr>
            <a:endParaRPr lang="en-US" sz="1600" dirty="0" smtClean="0">
              <a:latin typeface="Calibri" pitchFamily="34" charset="0"/>
              <a:cs typeface="Calibri" pitchFamily="34" charset="0"/>
            </a:endParaRPr>
          </a:p>
          <a:p>
            <a:endParaRPr lang="en-US" dirty="0"/>
          </a:p>
        </p:txBody>
      </p:sp>
      <p:sp>
        <p:nvSpPr>
          <p:cNvPr id="4" name="Title 1"/>
          <p:cNvSpPr>
            <a:spLocks noGrp="1"/>
          </p:cNvSpPr>
          <p:nvPr>
            <p:ph type="title"/>
          </p:nvPr>
        </p:nvSpPr>
        <p:spPr>
          <a:xfrm>
            <a:off x="457200" y="350838"/>
            <a:ext cx="7467600" cy="715962"/>
          </a:xfrm>
        </p:spPr>
        <p:txBody>
          <a:bodyPr>
            <a:normAutofit/>
          </a:bodyPr>
          <a:lstStyle/>
          <a:p>
            <a:r>
              <a:rPr lang="en-US" sz="2200" b="1" dirty="0" smtClean="0">
                <a:solidFill>
                  <a:schemeClr val="tx1"/>
                </a:solidFill>
                <a:latin typeface="Calibri" pitchFamily="34" charset="0"/>
                <a:cs typeface="Calibri" pitchFamily="34" charset="0"/>
              </a:rPr>
              <a:t> ABOUT US</a:t>
            </a:r>
            <a:endParaRPr lang="en-US" sz="2200" b="1" dirty="0">
              <a:solidFill>
                <a:schemeClr val="tx1"/>
              </a:solidFill>
              <a:latin typeface="Calibri" pitchFamily="34" charset="0"/>
              <a:cs typeface="Calibri" pitchFamily="34" charset="0"/>
            </a:endParaRPr>
          </a:p>
        </p:txBody>
      </p:sp>
      <p:sp>
        <p:nvSpPr>
          <p:cNvPr id="9" name="Title 1"/>
          <p:cNvSpPr txBox="1">
            <a:spLocks/>
          </p:cNvSpPr>
          <p:nvPr/>
        </p:nvSpPr>
        <p:spPr>
          <a:xfrm>
            <a:off x="457200" y="2713038"/>
            <a:ext cx="7467600" cy="715962"/>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200" b="1" i="0" u="none" strike="noStrike" kern="1200" cap="small" spc="0" normalizeH="0" baseline="0" noProof="0" dirty="0" smtClean="0">
                <a:ln>
                  <a:noFill/>
                </a:ln>
                <a:solidFill>
                  <a:schemeClr val="tx1"/>
                </a:solidFill>
                <a:effectLst/>
                <a:uLnTx/>
                <a:uFillTx/>
                <a:latin typeface="Calibri" pitchFamily="34" charset="0"/>
                <a:ea typeface="+mj-ea"/>
                <a:cs typeface="Calibri" pitchFamily="34" charset="0"/>
              </a:rPr>
              <a:t> CONTACT US</a:t>
            </a:r>
            <a:endParaRPr kumimoji="0" lang="en-US" sz="2200" b="1" i="0" u="none" strike="noStrike" kern="1200" cap="small" spc="0" normalizeH="0" baseline="0" noProof="0" dirty="0">
              <a:ln>
                <a:noFill/>
              </a:ln>
              <a:solidFill>
                <a:schemeClr val="tx1"/>
              </a:solidFill>
              <a:effectLst/>
              <a:uLnTx/>
              <a:uFillTx/>
              <a:latin typeface="Calibri" pitchFamily="34" charset="0"/>
              <a:ea typeface="+mj-ea"/>
              <a:cs typeface="Calibri" pitchFamily="34" charset="0"/>
            </a:endParaRPr>
          </a:p>
        </p:txBody>
      </p:sp>
      <p:sp>
        <p:nvSpPr>
          <p:cNvPr id="11" name="Striped Right Arrow 10"/>
          <p:cNvSpPr/>
          <p:nvPr/>
        </p:nvSpPr>
        <p:spPr>
          <a:xfrm>
            <a:off x="0" y="6858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triped Right Arrow 11"/>
          <p:cNvSpPr/>
          <p:nvPr/>
        </p:nvSpPr>
        <p:spPr>
          <a:xfrm>
            <a:off x="0" y="3048000"/>
            <a:ext cx="457200" cy="381000"/>
          </a:xfrm>
          <a:prstGeom prst="stripedRightArrow">
            <a:avLst/>
          </a:prstGeom>
          <a:solidFill>
            <a:schemeClr val="accent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user\Desktop\copyright.png"/>
          <p:cNvPicPr>
            <a:picLocks noChangeAspect="1" noChangeArrowheads="1"/>
          </p:cNvPicPr>
          <p:nvPr/>
        </p:nvPicPr>
        <p:blipFill>
          <a:blip r:embed="rId4"/>
          <a:srcRect/>
          <a:stretch>
            <a:fillRect/>
          </a:stretch>
        </p:blipFill>
        <p:spPr bwMode="auto">
          <a:xfrm>
            <a:off x="5334000" y="6602026"/>
            <a:ext cx="3275012" cy="179774"/>
          </a:xfrm>
          <a:prstGeom prst="rect">
            <a:avLst/>
          </a:prstGeom>
          <a:noFill/>
        </p:spPr>
      </p:pic>
      <p:pic>
        <p:nvPicPr>
          <p:cNvPr id="15" name="Picture 14" descr="E:\Web Designing\SBS Consulting\Facebook Ad Banners\Banners\fb.png">
            <a:hlinkClick r:id="rId5"/>
            <a:hlinkHover r:id="" action="ppaction://noaction" highlightClick="1"/>
          </p:cNvPr>
          <p:cNvPicPr>
            <a:picLocks noChangeAspect="1" noChangeArrowheads="1"/>
          </p:cNvPicPr>
          <p:nvPr/>
        </p:nvPicPr>
        <p:blipFill>
          <a:blip r:embed="rId6"/>
          <a:srcRect/>
          <a:stretch>
            <a:fillRect/>
          </a:stretch>
        </p:blipFill>
        <p:spPr bwMode="auto">
          <a:xfrm>
            <a:off x="2000250" y="5943600"/>
            <a:ext cx="285750" cy="266700"/>
          </a:xfrm>
          <a:prstGeom prst="rect">
            <a:avLst/>
          </a:prstGeom>
          <a:noFill/>
        </p:spPr>
      </p:pic>
      <p:pic>
        <p:nvPicPr>
          <p:cNvPr id="16" name="Picture 15" descr="E:\Web Designing\SBS Consulting\Facebook Ad Banners\Banners\gg.png">
            <a:hlinkClick r:id="rId7"/>
            <a:hlinkHover r:id="" action="ppaction://noaction" highlightClick="1"/>
          </p:cNvPr>
          <p:cNvPicPr>
            <a:picLocks noChangeAspect="1" noChangeArrowheads="1"/>
          </p:cNvPicPr>
          <p:nvPr/>
        </p:nvPicPr>
        <p:blipFill>
          <a:blip r:embed="rId8"/>
          <a:srcRect/>
          <a:stretch>
            <a:fillRect/>
          </a:stretch>
        </p:blipFill>
        <p:spPr bwMode="auto">
          <a:xfrm>
            <a:off x="2571750" y="5943600"/>
            <a:ext cx="285750" cy="266700"/>
          </a:xfrm>
          <a:prstGeom prst="rect">
            <a:avLst/>
          </a:prstGeom>
          <a:noFill/>
        </p:spPr>
      </p:pic>
      <p:pic>
        <p:nvPicPr>
          <p:cNvPr id="17" name="Picture 16" descr="E:\Web Designing\SBS Consulting\Facebook Ad Banners\Banners\tt.png">
            <a:hlinkClick r:id="rId9"/>
            <a:hlinkHover r:id="" action="ppaction://noaction" highlightClick="1"/>
          </p:cNvPr>
          <p:cNvPicPr>
            <a:picLocks noChangeAspect="1" noChangeArrowheads="1"/>
          </p:cNvPicPr>
          <p:nvPr/>
        </p:nvPicPr>
        <p:blipFill>
          <a:blip r:embed="rId10"/>
          <a:srcRect/>
          <a:stretch>
            <a:fillRect/>
          </a:stretch>
        </p:blipFill>
        <p:spPr bwMode="auto">
          <a:xfrm>
            <a:off x="2286000" y="5943600"/>
            <a:ext cx="285750" cy="266700"/>
          </a:xfrm>
          <a:prstGeom prst="rect">
            <a:avLst/>
          </a:prstGeom>
          <a:noFill/>
        </p:spPr>
      </p:pic>
      <p:pic>
        <p:nvPicPr>
          <p:cNvPr id="18" name="Picture 17" descr="E:\Web Designing\SBS Consulting\Facebook Ad Banners\Banners\yt.png">
            <a:hlinkClick r:id="rId11" highlightClick="1"/>
          </p:cNvPr>
          <p:cNvPicPr>
            <a:picLocks noChangeAspect="1" noChangeArrowheads="1"/>
          </p:cNvPicPr>
          <p:nvPr/>
        </p:nvPicPr>
        <p:blipFill>
          <a:blip r:embed="rId12"/>
          <a:srcRect/>
          <a:stretch>
            <a:fillRect/>
          </a:stretch>
        </p:blipFill>
        <p:spPr bwMode="auto">
          <a:xfrm>
            <a:off x="2876550" y="5943600"/>
            <a:ext cx="285750" cy="266700"/>
          </a:xfrm>
          <a:prstGeom prst="rect">
            <a:avLst/>
          </a:prstGeom>
          <a:noFill/>
        </p:spPr>
      </p:pic>
      <p:pic>
        <p:nvPicPr>
          <p:cNvPr id="19" name="Picture 18" descr="E:\Web Designing\SBS Consulting\img\linkedin.png">
            <a:hlinkClick r:id="rId13"/>
          </p:cNvPr>
          <p:cNvPicPr>
            <a:picLocks noChangeAspect="1" noChangeArrowheads="1"/>
          </p:cNvPicPr>
          <p:nvPr/>
        </p:nvPicPr>
        <p:blipFill>
          <a:blip r:embed="rId14"/>
          <a:srcRect/>
          <a:stretch>
            <a:fillRect/>
          </a:stretch>
        </p:blipFill>
        <p:spPr bwMode="auto">
          <a:xfrm>
            <a:off x="1733550" y="5954268"/>
            <a:ext cx="246888" cy="246888"/>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543</TotalTime>
  <Words>330</Words>
  <Application>Microsoft Office PowerPoint</Application>
  <PresentationFormat>On-screen Show (4:3)</PresentationFormat>
  <Paragraphs>51</Paragraphs>
  <Slides>5</Slides>
  <Notes>1</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Oriel</vt:lpstr>
      <vt:lpstr>Slide 1</vt:lpstr>
      <vt:lpstr> Taxation Services</vt:lpstr>
      <vt:lpstr>why to choose us ?</vt:lpstr>
      <vt:lpstr>why tax services are important for your business?</vt:lpstr>
      <vt:lpstr> ABOUT US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125</cp:revision>
  <dcterms:created xsi:type="dcterms:W3CDTF">2013-08-20T06:39:26Z</dcterms:created>
  <dcterms:modified xsi:type="dcterms:W3CDTF">2013-09-13T14:48:10Z</dcterms:modified>
</cp:coreProperties>
</file>