
<file path=[Content_Types].xml><?xml version="1.0" encoding="utf-8"?>
<Types xmlns="http://schemas.openxmlformats.org/package/2006/content-types"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840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105175360892388"/>
          <c:y val="0.158499753937008"/>
          <c:w val="0.659081528871391"/>
          <c:h val="0.687455954724409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ln w="28575">
              <a:noFill/>
            </a:ln>
          </c:spPr>
          <c:xVal>
            <c:numRef>
              <c:f>Sheet1!$A$2:$A$9</c:f>
              <c:numCache>
                <c:formatCode>General</c:formatCode>
                <c:ptCount val="8"/>
                <c:pt idx="0">
                  <c:v>1955.0</c:v>
                </c:pt>
                <c:pt idx="1">
                  <c:v>1965.0</c:v>
                </c:pt>
                <c:pt idx="2">
                  <c:v>1986.0</c:v>
                </c:pt>
                <c:pt idx="3">
                  <c:v>2000.0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2032.0</c:v>
                </c:pt>
              </c:numCache>
            </c:numRef>
          </c:xVal>
          <c:yVal>
            <c:numRef>
              <c:f>Sheet1!$B$2:$B$9</c:f>
              <c:numCache>
                <c:formatCode>General</c:formatCode>
                <c:ptCount val="8"/>
                <c:pt idx="0">
                  <c:v>1298.701298701299</c:v>
                </c:pt>
                <c:pt idx="1">
                  <c:v>400.0</c:v>
                </c:pt>
                <c:pt idx="2">
                  <c:v>10.0</c:v>
                </c:pt>
                <c:pt idx="3">
                  <c:v>2.0</c:v>
                </c:pt>
                <c:pt idx="4">
                  <c:v>1.37</c:v>
                </c:pt>
                <c:pt idx="5">
                  <c:v>1.0</c:v>
                </c:pt>
                <c:pt idx="6">
                  <c:v>0.740740740740741</c:v>
                </c:pt>
                <c:pt idx="7">
                  <c:v>0.1</c:v>
                </c:pt>
              </c:numCache>
            </c:numRef>
          </c:yVal>
        </c:ser>
        <c:axId val="358061592"/>
        <c:axId val="358064696"/>
      </c:scatterChart>
      <c:valAx>
        <c:axId val="358061592"/>
        <c:scaling>
          <c:orientation val="minMax"/>
          <c:max val="2040.0"/>
          <c:min val="1950.0"/>
        </c:scaling>
        <c:axPos val="b"/>
        <c:majorGridlines/>
        <c:minorGridlines/>
        <c:numFmt formatCode="General" sourceLinked="1"/>
        <c:tickLblPos val="nextTo"/>
        <c:crossAx val="358064696"/>
        <c:crossesAt val="0.0"/>
        <c:crossBetween val="midCat"/>
        <c:majorUnit val="20.0"/>
        <c:minorUnit val="10.0"/>
      </c:valAx>
      <c:valAx>
        <c:axId val="358064696"/>
        <c:scaling>
          <c:logBase val="10.0"/>
          <c:orientation val="minMax"/>
          <c:max val="10000.0"/>
          <c:min val="0.001"/>
        </c:scaling>
        <c:axPos val="l"/>
        <c:majorGridlines/>
        <c:minorGridlines/>
        <c:numFmt formatCode="General" sourceLinked="1"/>
        <c:majorTickMark val="cross"/>
        <c:minorTickMark val="cross"/>
        <c:tickLblPos val="nextTo"/>
        <c:crossAx val="358061592"/>
        <c:crosses val="autoZero"/>
        <c:crossBetween val="midCat"/>
        <c:majorUnit val="10.0"/>
        <c:minorUnit val="10.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0.56987</cdr:x>
      <cdr:y>0.50769</cdr:y>
    </cdr:from>
    <cdr:to>
      <cdr:x>0.83507</cdr:x>
      <cdr:y>0.57585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3473951" y="2063258"/>
          <a:ext cx="1616632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4572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 sz="1200" kern="1000" dirty="0" smtClean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8AC37-ED47-B040-BF2F-5160AE0B0923}" type="datetimeFigureOut">
              <a:rPr lang="en-US" smtClean="0"/>
              <a:pPr/>
              <a:t>1/11/14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196C0-2EC0-C04B-B3EC-00651E917A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661579" y="1068926"/>
          <a:ext cx="6096000" cy="5331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924983" y="1991330"/>
            <a:ext cx="7772400" cy="6005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Solstin’s Law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6200000">
            <a:off x="1300326" y="3536235"/>
            <a:ext cx="3208609" cy="555470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 smtClean="0">
                <a:solidFill>
                  <a:schemeClr val="tx1"/>
                </a:solidFill>
              </a:rPr>
              <a:t>US </a:t>
            </a:r>
            <a:r>
              <a:rPr lang="en-US" sz="1600" dirty="0" smtClean="0">
                <a:solidFill>
                  <a:schemeClr val="tx1"/>
                </a:solidFill>
              </a:rPr>
              <a:t>Dollar/PhotoVoltaic </a:t>
            </a:r>
            <a:r>
              <a:rPr lang="en-US" sz="1600" dirty="0" smtClean="0">
                <a:solidFill>
                  <a:schemeClr val="tx1"/>
                </a:solidFill>
              </a:rPr>
              <a:t>Watts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Logarithmic Scale 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5359400" y="4533645"/>
            <a:ext cx="896600" cy="1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V="1">
            <a:off x="5080000" y="4262712"/>
            <a:ext cx="541867" cy="1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182368" y="2646604"/>
            <a:ext cx="3363572" cy="19463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187949" y="4484458"/>
            <a:ext cx="1422488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kern="1000" dirty="0" smtClean="0"/>
              <a:t>twenty years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512581" y="3957910"/>
            <a:ext cx="2151571" cy="76944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kern="1000" dirty="0" smtClean="0"/>
              <a:t>$/W decreases</a:t>
            </a:r>
            <a:r>
              <a:rPr lang="en-US" sz="1600" kern="1000" dirty="0" smtClean="0"/>
              <a:t> </a:t>
            </a:r>
            <a:r>
              <a:rPr lang="en-US" sz="1600" kern="1000" dirty="0" smtClean="0"/>
              <a:t>by a factor of </a:t>
            </a:r>
            <a:r>
              <a:rPr lang="en-US" sz="1600" kern="1000" dirty="0" smtClean="0"/>
              <a:t>ten every</a:t>
            </a:r>
          </a:p>
          <a:p>
            <a:endParaRPr lang="en-US" sz="1200" kern="1000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6545941" y="4406395"/>
            <a:ext cx="1790744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kern="1000" dirty="0" smtClean="0"/>
              <a:t>$.10/W in 2032</a:t>
            </a:r>
            <a:endParaRPr lang="en-US" sz="1600" kern="1000" dirty="0" smtClean="0"/>
          </a:p>
          <a:p>
            <a:endParaRPr lang="en-US" sz="1200" kern="1000" dirty="0" smtClean="0"/>
          </a:p>
        </p:txBody>
      </p:sp>
      <p:sp>
        <p:nvSpPr>
          <p:cNvPr id="32" name="Rectangle 31"/>
          <p:cNvSpPr/>
          <p:nvPr/>
        </p:nvSpPr>
        <p:spPr>
          <a:xfrm>
            <a:off x="6433786" y="3898369"/>
            <a:ext cx="1775894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kern="1000" dirty="0" smtClean="0"/>
              <a:t>$1.00/W in 2012</a:t>
            </a:r>
            <a:endParaRPr lang="en-US" sz="1600" kern="1000" dirty="0" smtClean="0"/>
          </a:p>
          <a:p>
            <a:endParaRPr lang="en-US" sz="1200" kern="1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34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Bryan Richards</dc:creator>
  <cp:lastModifiedBy>Bryan Richards</cp:lastModifiedBy>
  <cp:revision>18</cp:revision>
  <dcterms:created xsi:type="dcterms:W3CDTF">2014-01-11T20:16:11Z</dcterms:created>
  <dcterms:modified xsi:type="dcterms:W3CDTF">2014-01-11T22:41:15Z</dcterms:modified>
</cp:coreProperties>
</file>