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61" r:id="rId3"/>
    <p:sldId id="258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7902"/>
    <a:srgbClr val="F29702"/>
    <a:srgbClr val="FAA100"/>
    <a:srgbClr val="FFB001"/>
    <a:srgbClr val="FF9393"/>
    <a:srgbClr val="FFEA8F"/>
    <a:srgbClr val="FFCF01"/>
    <a:srgbClr val="F39409"/>
    <a:srgbClr val="F39A09"/>
    <a:srgbClr val="FFDC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322" autoAdjust="0"/>
  </p:normalViewPr>
  <p:slideViewPr>
    <p:cSldViewPr>
      <p:cViewPr varScale="1">
        <p:scale>
          <a:sx n="93" d="100"/>
          <a:sy n="93" d="100"/>
        </p:scale>
        <p:origin x="-107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45856-CA2E-4511-BDFD-FA20E52E5561}" type="datetimeFigureOut">
              <a:rPr lang="en-US" smtClean="0"/>
              <a:t>1/14/14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CE91F0-EB3E-4AFA-8574-60A32CD889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55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Relationship Id="rId3" Type="http://schemas.openxmlformats.org/officeDocument/2006/relationships/hyperlink" Target="http://www.free-power-point-templates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Comparison table</a:t>
            </a:r>
            <a:r>
              <a:rPr lang="en-US" baseline="0" dirty="0" smtClean="0"/>
              <a:t> template with four product columns in PowerPoint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CE91F0-EB3E-4AFA-8574-60A32CD8891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388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Comparison table</a:t>
            </a:r>
            <a:r>
              <a:rPr lang="en-US" baseline="0" dirty="0" smtClean="0"/>
              <a:t> template with four product columns in PowerPoint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CE91F0-EB3E-4AFA-8574-60A32CD8891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388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Product Comparison table</a:t>
            </a:r>
            <a:r>
              <a:rPr lang="en-US" baseline="0" dirty="0" smtClean="0"/>
              <a:t> template with three product column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CE91F0-EB3E-4AFA-8574-60A32CD8891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2513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Download free templates from FPPT.com</a:t>
            </a:r>
          </a:p>
          <a:p>
            <a:r>
              <a:rPr lang="en-US" dirty="0" smtClean="0">
                <a:hlinkClick r:id="rId3"/>
              </a:rPr>
              <a:t>http://www.free-power-point-templates.com/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FAA988-1FBB-43A5-B60F-DE1DB620BDF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172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D125-E762-46A6-A11C-E86F6BB5426A}" type="datetimeFigureOut">
              <a:rPr lang="en-US" smtClean="0"/>
              <a:t>1/14/14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E5EF-1D68-4812-B9EB-1495A9736E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81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D125-E762-46A6-A11C-E86F6BB5426A}" type="datetimeFigureOut">
              <a:rPr lang="en-US" smtClean="0"/>
              <a:t>1/14/14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E5EF-1D68-4812-B9EB-1495A9736E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988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D125-E762-46A6-A11C-E86F6BB5426A}" type="datetimeFigureOut">
              <a:rPr lang="en-US" smtClean="0"/>
              <a:t>1/14/14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E5EF-1D68-4812-B9EB-1495A9736E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626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D125-E762-46A6-A11C-E86F6BB5426A}" type="datetimeFigureOut">
              <a:rPr lang="en-US" smtClean="0"/>
              <a:t>1/14/14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E5EF-1D68-4812-B9EB-1495A9736E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344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D125-E762-46A6-A11C-E86F6BB5426A}" type="datetimeFigureOut">
              <a:rPr lang="en-US" smtClean="0"/>
              <a:t>1/14/14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E5EF-1D68-4812-B9EB-1495A9736E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554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D125-E762-46A6-A11C-E86F6BB5426A}" type="datetimeFigureOut">
              <a:rPr lang="en-US" smtClean="0"/>
              <a:t>1/14/14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E5EF-1D68-4812-B9EB-1495A9736E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133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D125-E762-46A6-A11C-E86F6BB5426A}" type="datetimeFigureOut">
              <a:rPr lang="en-US" smtClean="0"/>
              <a:t>1/14/14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E5EF-1D68-4812-B9EB-1495A9736E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160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D125-E762-46A6-A11C-E86F6BB5426A}" type="datetimeFigureOut">
              <a:rPr lang="en-US" smtClean="0"/>
              <a:t>1/14/14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E5EF-1D68-4812-B9EB-1495A9736E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750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D125-E762-46A6-A11C-E86F6BB5426A}" type="datetimeFigureOut">
              <a:rPr lang="en-US" smtClean="0"/>
              <a:t>1/14/14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E5EF-1D68-4812-B9EB-1495A9736E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30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D125-E762-46A6-A11C-E86F6BB5426A}" type="datetimeFigureOut">
              <a:rPr lang="en-US" smtClean="0"/>
              <a:t>1/14/14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E5EF-1D68-4812-B9EB-1495A9736E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679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D125-E762-46A6-A11C-E86F6BB5426A}" type="datetimeFigureOut">
              <a:rPr lang="en-US" smtClean="0"/>
              <a:t>1/14/14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1E5EF-1D68-4812-B9EB-1495A9736E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24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0D125-E762-46A6-A11C-E86F6BB5426A}" type="datetimeFigureOut">
              <a:rPr lang="en-US" smtClean="0"/>
              <a:t>1/14/14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1E5EF-1D68-4812-B9EB-1495A9736E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856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75000"/>
              </a:schemeClr>
            </a:gs>
            <a:gs pos="0">
              <a:schemeClr val="bg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" name="Group 108"/>
          <p:cNvGrpSpPr/>
          <p:nvPr/>
        </p:nvGrpSpPr>
        <p:grpSpPr>
          <a:xfrm>
            <a:off x="2621280" y="2705347"/>
            <a:ext cx="2042160" cy="457200"/>
            <a:chOff x="3124200" y="1841484"/>
            <a:chExt cx="2042160" cy="457200"/>
          </a:xfrm>
        </p:grpSpPr>
        <p:sp>
          <p:nvSpPr>
            <p:cNvPr id="110" name="Rectangle 109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 (+2,500 CHANNELS)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11" name="Oval 110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7" name="Round Same Side Corner Rectangle 16"/>
          <p:cNvSpPr/>
          <p:nvPr/>
        </p:nvSpPr>
        <p:spPr>
          <a:xfrm>
            <a:off x="2621280" y="1037304"/>
            <a:ext cx="2042160" cy="81534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bg1"/>
          </a:solidFill>
          <a:ln w="28575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91440" rtlCol="0" anchor="ctr"/>
          <a:lstStyle/>
          <a:p>
            <a:pPr algn="ctr">
              <a:lnSpc>
                <a:spcPts val="1300"/>
              </a:lnSpc>
            </a:pPr>
            <a:endParaRPr lang="en-US" dirty="0" smtClean="0">
              <a:solidFill>
                <a:schemeClr val="tx1"/>
              </a:solidFill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sp>
        <p:nvSpPr>
          <p:cNvPr id="175" name="Round Same Side Corner Rectangle 174"/>
          <p:cNvSpPr/>
          <p:nvPr/>
        </p:nvSpPr>
        <p:spPr>
          <a:xfrm>
            <a:off x="440976" y="1037304"/>
            <a:ext cx="2180304" cy="815340"/>
          </a:xfrm>
          <a:prstGeom prst="round2SameRect">
            <a:avLst>
              <a:gd name="adj1" fmla="val 16667"/>
              <a:gd name="adj2" fmla="val 0"/>
            </a:avLst>
          </a:prstGeom>
          <a:gradFill flip="none" rotWithShape="1">
            <a:gsLst>
              <a:gs pos="47000">
                <a:schemeClr val="bg1"/>
              </a:gs>
              <a:gs pos="100000">
                <a:schemeClr val="bg1">
                  <a:lumMod val="85000"/>
                </a:schemeClr>
              </a:gs>
              <a:gs pos="0">
                <a:schemeClr val="bg1">
                  <a:lumMod val="85000"/>
                </a:schemeClr>
              </a:gs>
            </a:gsLst>
            <a:lin ang="12600000" scaled="0"/>
            <a:tileRect/>
          </a:gradFill>
          <a:ln w="28575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0" rtlCol="0" anchor="ctr"/>
          <a:lstStyle/>
          <a:p>
            <a:pPr>
              <a:lnSpc>
                <a:spcPts val="1300"/>
              </a:lnSpc>
            </a:pPr>
            <a:r>
              <a:rPr lang="en-US" sz="2000" b="1" dirty="0" smtClean="0">
                <a:solidFill>
                  <a:schemeClr val="tx1"/>
                </a:solidFill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Specifications</a:t>
            </a:r>
            <a:endParaRPr lang="en-US" sz="2000" b="1" dirty="0">
              <a:solidFill>
                <a:schemeClr val="tx1"/>
              </a:solidFill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sp>
        <p:nvSpPr>
          <p:cNvPr id="19" name="Round Same Side Corner Rectangle 18"/>
          <p:cNvSpPr/>
          <p:nvPr/>
        </p:nvSpPr>
        <p:spPr>
          <a:xfrm>
            <a:off x="6720348" y="1037304"/>
            <a:ext cx="2042652" cy="81534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bg1"/>
          </a:solidFill>
          <a:ln w="28575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91440" rtlCol="0" anchor="ctr"/>
          <a:lstStyle/>
          <a:p>
            <a:pPr algn="ctr">
              <a:lnSpc>
                <a:spcPts val="1300"/>
              </a:lnSpc>
            </a:pPr>
            <a:endParaRPr lang="en-US" dirty="0" smtClean="0">
              <a:solidFill>
                <a:schemeClr val="tx1"/>
              </a:solidFill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sp>
        <p:nvSpPr>
          <p:cNvPr id="18" name="Round Same Side Corner Rectangle 17"/>
          <p:cNvSpPr/>
          <p:nvPr/>
        </p:nvSpPr>
        <p:spPr>
          <a:xfrm>
            <a:off x="4663440" y="1037304"/>
            <a:ext cx="2057400" cy="81534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bg1"/>
          </a:solidFill>
          <a:ln w="28575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91440" rtlCol="0" anchor="ctr"/>
          <a:lstStyle/>
          <a:p>
            <a:pPr algn="ctr">
              <a:lnSpc>
                <a:spcPts val="1300"/>
              </a:lnSpc>
            </a:pPr>
            <a:endParaRPr lang="en-US" dirty="0" smtClean="0">
              <a:solidFill>
                <a:schemeClr val="tx1"/>
              </a:solidFill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621280" y="1799304"/>
            <a:ext cx="2042160" cy="457200"/>
            <a:chOff x="3124200" y="1841484"/>
            <a:chExt cx="2042160" cy="457200"/>
          </a:xfrm>
        </p:grpSpPr>
        <p:sp>
          <p:nvSpPr>
            <p:cNvPr id="6" name="Rectangle 5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</a:t>
              </a: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 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6" name="Rectangle 15"/>
          <p:cNvSpPr/>
          <p:nvPr/>
        </p:nvSpPr>
        <p:spPr>
          <a:xfrm>
            <a:off x="411480" y="1799304"/>
            <a:ext cx="2209800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Internet Services </a:t>
            </a:r>
            <a:endParaRPr lang="en-US" sz="14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2621280" y="2248147"/>
            <a:ext cx="2042160" cy="457200"/>
            <a:chOff x="3124200" y="1841484"/>
            <a:chExt cx="2042160" cy="457200"/>
          </a:xfrm>
        </p:grpSpPr>
        <p:sp>
          <p:nvSpPr>
            <p:cNvPr id="30" name="Rectangle 29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411480" y="2248147"/>
            <a:ext cx="2209800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Program Guide</a:t>
            </a:r>
            <a:endParaRPr lang="en-US" sz="14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11480" y="2705347"/>
            <a:ext cx="2209800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Live TV</a:t>
            </a:r>
            <a:endParaRPr lang="en-US" sz="14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2621280" y="3153698"/>
            <a:ext cx="2042160" cy="457200"/>
            <a:chOff x="3124200" y="1841484"/>
            <a:chExt cx="2042160" cy="457200"/>
          </a:xfrm>
        </p:grpSpPr>
        <p:sp>
          <p:nvSpPr>
            <p:cNvPr id="52" name="Rectangle 51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 (+100,000 TITLES)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53" name="Oval 52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47" name="Rectangle 46"/>
          <p:cNvSpPr/>
          <p:nvPr/>
        </p:nvSpPr>
        <p:spPr>
          <a:xfrm>
            <a:off x="411480" y="3153698"/>
            <a:ext cx="2209800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Video on Demand</a:t>
            </a: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 </a:t>
            </a:r>
            <a:endParaRPr lang="en-US" sz="14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2621280" y="3610898"/>
            <a:ext cx="2042160" cy="457200"/>
            <a:chOff x="3124200" y="1841484"/>
            <a:chExt cx="2042160" cy="457200"/>
          </a:xfrm>
        </p:grpSpPr>
        <p:sp>
          <p:nvSpPr>
            <p:cNvPr id="63" name="Rectangle 62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58" name="Rectangle 57"/>
          <p:cNvSpPr/>
          <p:nvPr/>
        </p:nvSpPr>
        <p:spPr>
          <a:xfrm>
            <a:off x="411480" y="3610898"/>
            <a:ext cx="2209800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HD Channels</a:t>
            </a:r>
            <a:endParaRPr lang="en-US" sz="14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grpSp>
        <p:nvGrpSpPr>
          <p:cNvPr id="121" name="Group 120"/>
          <p:cNvGrpSpPr/>
          <p:nvPr/>
        </p:nvGrpSpPr>
        <p:grpSpPr>
          <a:xfrm>
            <a:off x="2621280" y="4068098"/>
            <a:ext cx="2042160" cy="457200"/>
            <a:chOff x="3124200" y="1841484"/>
            <a:chExt cx="2042160" cy="457200"/>
          </a:xfrm>
        </p:grpSpPr>
        <p:sp>
          <p:nvSpPr>
            <p:cNvPr id="129" name="Rectangle 128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30" name="Oval 129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24" name="Rectangle 123"/>
          <p:cNvSpPr/>
          <p:nvPr/>
        </p:nvSpPr>
        <p:spPr>
          <a:xfrm>
            <a:off x="411480" y="4068098"/>
            <a:ext cx="2209800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Wi-Fi Compatible</a:t>
            </a:r>
            <a:endParaRPr lang="en-US" sz="14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grpSp>
        <p:nvGrpSpPr>
          <p:cNvPr id="132" name="Group 131"/>
          <p:cNvGrpSpPr/>
          <p:nvPr/>
        </p:nvGrpSpPr>
        <p:grpSpPr>
          <a:xfrm>
            <a:off x="2621280" y="4525298"/>
            <a:ext cx="2042160" cy="457200"/>
            <a:chOff x="3124200" y="1841484"/>
            <a:chExt cx="2042160" cy="457200"/>
          </a:xfrm>
        </p:grpSpPr>
        <p:sp>
          <p:nvSpPr>
            <p:cNvPr id="140" name="Rectangle 139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$28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41" name="Oval 140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35" name="Rectangle 134"/>
          <p:cNvSpPr/>
          <p:nvPr/>
        </p:nvSpPr>
        <p:spPr>
          <a:xfrm>
            <a:off x="411480" y="4525298"/>
            <a:ext cx="2209800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Average Monthly Fees</a:t>
            </a:r>
            <a:endParaRPr lang="en-US" sz="14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grpSp>
        <p:nvGrpSpPr>
          <p:cNvPr id="143" name="Group 142"/>
          <p:cNvGrpSpPr/>
          <p:nvPr/>
        </p:nvGrpSpPr>
        <p:grpSpPr>
          <a:xfrm>
            <a:off x="2621280" y="4982498"/>
            <a:ext cx="2042160" cy="457200"/>
            <a:chOff x="3124200" y="1841484"/>
            <a:chExt cx="2042160" cy="457200"/>
          </a:xfrm>
        </p:grpSpPr>
        <p:sp>
          <p:nvSpPr>
            <p:cNvPr id="151" name="Rectangle 150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 (Flash Supported)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52" name="Oval 151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46" name="Rectangle 145"/>
          <p:cNvSpPr/>
          <p:nvPr/>
        </p:nvSpPr>
        <p:spPr>
          <a:xfrm>
            <a:off x="411480" y="4982498"/>
            <a:ext cx="2209800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Multiple Web Browsers</a:t>
            </a:r>
            <a:endParaRPr lang="en-US" sz="14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grpSp>
        <p:nvGrpSpPr>
          <p:cNvPr id="154" name="Group 153"/>
          <p:cNvGrpSpPr/>
          <p:nvPr/>
        </p:nvGrpSpPr>
        <p:grpSpPr>
          <a:xfrm>
            <a:off x="2621280" y="5435520"/>
            <a:ext cx="2042160" cy="457200"/>
            <a:chOff x="3124200" y="1841484"/>
            <a:chExt cx="2042160" cy="457200"/>
          </a:xfrm>
        </p:grpSpPr>
        <p:sp>
          <p:nvSpPr>
            <p:cNvPr id="162" name="Rectangle 161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GOOGLE PLAY STORE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63" name="Oval 162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57" name="Rectangle 156"/>
          <p:cNvSpPr/>
          <p:nvPr/>
        </p:nvSpPr>
        <p:spPr>
          <a:xfrm>
            <a:off x="411480" y="5435520"/>
            <a:ext cx="2209800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App Store</a:t>
            </a: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 </a:t>
            </a:r>
            <a:endParaRPr lang="en-US" sz="14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sp>
        <p:nvSpPr>
          <p:cNvPr id="113" name="Title 7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868362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/>
              <a:t> Next Generation OmniBox Comparison</a:t>
            </a:r>
            <a:endParaRPr lang="en-US" sz="4000" dirty="0"/>
          </a:p>
        </p:txBody>
      </p:sp>
      <p:pic>
        <p:nvPicPr>
          <p:cNvPr id="5" name="Picture 4" descr="black-final-logo-111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121" y="1212305"/>
            <a:ext cx="1843879" cy="46409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5400" y="1191262"/>
            <a:ext cx="1082536" cy="48513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67600" y="1150115"/>
            <a:ext cx="526285" cy="526285"/>
          </a:xfrm>
          <a:prstGeom prst="rect">
            <a:avLst/>
          </a:prstGeom>
        </p:spPr>
      </p:pic>
      <p:grpSp>
        <p:nvGrpSpPr>
          <p:cNvPr id="176" name="Group 175"/>
          <p:cNvGrpSpPr/>
          <p:nvPr/>
        </p:nvGrpSpPr>
        <p:grpSpPr>
          <a:xfrm>
            <a:off x="4663440" y="1828800"/>
            <a:ext cx="2042160" cy="457200"/>
            <a:chOff x="5334000" y="914400"/>
            <a:chExt cx="2042160" cy="457200"/>
          </a:xfrm>
        </p:grpSpPr>
        <p:sp>
          <p:nvSpPr>
            <p:cNvPr id="177" name="Rectangle 176"/>
            <p:cNvSpPr/>
            <p:nvPr/>
          </p:nvSpPr>
          <p:spPr>
            <a:xfrm>
              <a:off x="5334000" y="914400"/>
              <a:ext cx="2042160" cy="457200"/>
            </a:xfrm>
            <a:prstGeom prst="rect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C00000"/>
                  </a:gs>
                  <a:gs pos="100000">
                    <a:srgbClr val="FF0000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NOT AVAILABLE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78" name="Oval 177"/>
            <p:cNvSpPr/>
            <p:nvPr/>
          </p:nvSpPr>
          <p:spPr>
            <a:xfrm>
              <a:off x="5386935" y="967740"/>
              <a:ext cx="320040" cy="320040"/>
            </a:xfrm>
            <a:prstGeom prst="ellipse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8900000" scaled="1"/>
              <a:tileRect/>
            </a:gradFill>
            <a:ln w="19050">
              <a:solidFill>
                <a:srgbClr val="FF9393"/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9144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X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4663440" y="2286000"/>
            <a:ext cx="2042160" cy="457200"/>
            <a:chOff x="5334000" y="914400"/>
            <a:chExt cx="2042160" cy="457200"/>
          </a:xfrm>
        </p:grpSpPr>
        <p:sp>
          <p:nvSpPr>
            <p:cNvPr id="180" name="Rectangle 179"/>
            <p:cNvSpPr/>
            <p:nvPr/>
          </p:nvSpPr>
          <p:spPr>
            <a:xfrm>
              <a:off x="5334000" y="914400"/>
              <a:ext cx="2042160" cy="457200"/>
            </a:xfrm>
            <a:prstGeom prst="rect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C00000"/>
                  </a:gs>
                  <a:gs pos="100000">
                    <a:srgbClr val="FF0000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NOT AVAILABLE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81" name="Oval 180"/>
            <p:cNvSpPr/>
            <p:nvPr/>
          </p:nvSpPr>
          <p:spPr>
            <a:xfrm>
              <a:off x="5386935" y="967740"/>
              <a:ext cx="320040" cy="320040"/>
            </a:xfrm>
            <a:prstGeom prst="ellipse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8900000" scaled="1"/>
              <a:tileRect/>
            </a:gradFill>
            <a:ln w="19050">
              <a:solidFill>
                <a:srgbClr val="FF9393"/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9144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X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4663440" y="2743200"/>
            <a:ext cx="2042160" cy="457200"/>
            <a:chOff x="5334000" y="1841484"/>
            <a:chExt cx="2042160" cy="457200"/>
          </a:xfrm>
        </p:grpSpPr>
        <p:sp>
          <p:nvSpPr>
            <p:cNvPr id="183" name="Rectangle 182"/>
            <p:cNvSpPr/>
            <p:nvPr/>
          </p:nvSpPr>
          <p:spPr>
            <a:xfrm>
              <a:off x="53340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FFC000"/>
                  </a:gs>
                  <a:gs pos="100000">
                    <a:srgbClr val="FFEA8F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MODERATE </a:t>
              </a: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FEATURE</a:t>
              </a:r>
            </a:p>
          </p:txBody>
        </p:sp>
        <p:sp>
          <p:nvSpPr>
            <p:cNvPr id="184" name="Oval 183"/>
            <p:cNvSpPr/>
            <p:nvPr/>
          </p:nvSpPr>
          <p:spPr>
            <a:xfrm>
              <a:off x="53869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8900000" scaled="1"/>
              <a:tileRect/>
            </a:gradFill>
            <a:ln w="19050">
              <a:solidFill>
                <a:schemeClr val="bg1">
                  <a:lumMod val="95000"/>
                </a:schemeClr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0" rtlCol="0" anchor="ctr"/>
            <a:lstStyle/>
            <a:p>
              <a:pPr algn="ctr"/>
              <a:r>
                <a:rPr lang="en-US" sz="2800" b="1" dirty="0">
                  <a:effectLst>
                    <a:outerShdw blurRad="38100" dist="12700" dir="5400000" algn="t" rotWithShape="0">
                      <a:prstClr val="black">
                        <a:alpha val="40000"/>
                      </a:prstClr>
                    </a:outerShdw>
                  </a:effectLst>
                </a:rPr>
                <a:t>~</a:t>
              </a:r>
            </a:p>
          </p:txBody>
        </p:sp>
      </p:grpSp>
      <p:grpSp>
        <p:nvGrpSpPr>
          <p:cNvPr id="185" name="Group 184"/>
          <p:cNvGrpSpPr/>
          <p:nvPr/>
        </p:nvGrpSpPr>
        <p:grpSpPr>
          <a:xfrm>
            <a:off x="4663440" y="3200400"/>
            <a:ext cx="2042160" cy="457200"/>
            <a:chOff x="5334000" y="1841484"/>
            <a:chExt cx="2042160" cy="457200"/>
          </a:xfrm>
        </p:grpSpPr>
        <p:sp>
          <p:nvSpPr>
            <p:cNvPr id="186" name="Rectangle 185"/>
            <p:cNvSpPr/>
            <p:nvPr/>
          </p:nvSpPr>
          <p:spPr>
            <a:xfrm>
              <a:off x="53340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FFC000"/>
                  </a:gs>
                  <a:gs pos="100000">
                    <a:srgbClr val="FFEA8F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MODERATE </a:t>
              </a: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FEATURE</a:t>
              </a:r>
            </a:p>
          </p:txBody>
        </p:sp>
        <p:sp>
          <p:nvSpPr>
            <p:cNvPr id="187" name="Oval 186"/>
            <p:cNvSpPr/>
            <p:nvPr/>
          </p:nvSpPr>
          <p:spPr>
            <a:xfrm>
              <a:off x="53869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8900000" scaled="1"/>
              <a:tileRect/>
            </a:gradFill>
            <a:ln w="19050">
              <a:solidFill>
                <a:schemeClr val="bg1">
                  <a:lumMod val="95000"/>
                </a:schemeClr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0" rtlCol="0" anchor="ctr"/>
            <a:lstStyle/>
            <a:p>
              <a:pPr algn="ctr"/>
              <a:r>
                <a:rPr lang="en-US" sz="2800" b="1" dirty="0">
                  <a:effectLst>
                    <a:outerShdw blurRad="38100" dist="12700" dir="5400000" algn="t" rotWithShape="0">
                      <a:prstClr val="black">
                        <a:alpha val="40000"/>
                      </a:prstClr>
                    </a:outerShdw>
                  </a:effectLst>
                </a:rPr>
                <a:t>~</a:t>
              </a: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4663440" y="3657600"/>
            <a:ext cx="2042160" cy="457200"/>
            <a:chOff x="5334000" y="1841484"/>
            <a:chExt cx="2042160" cy="457200"/>
          </a:xfrm>
        </p:grpSpPr>
        <p:sp>
          <p:nvSpPr>
            <p:cNvPr id="189" name="Rectangle 188"/>
            <p:cNvSpPr/>
            <p:nvPr/>
          </p:nvSpPr>
          <p:spPr>
            <a:xfrm>
              <a:off x="53340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FFC000"/>
                  </a:gs>
                  <a:gs pos="100000">
                    <a:srgbClr val="FFEA8F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MODERATE </a:t>
              </a: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FEATURE</a:t>
              </a:r>
            </a:p>
          </p:txBody>
        </p:sp>
        <p:sp>
          <p:nvSpPr>
            <p:cNvPr id="190" name="Oval 189"/>
            <p:cNvSpPr/>
            <p:nvPr/>
          </p:nvSpPr>
          <p:spPr>
            <a:xfrm>
              <a:off x="53869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8900000" scaled="1"/>
              <a:tileRect/>
            </a:gradFill>
            <a:ln w="19050">
              <a:solidFill>
                <a:schemeClr val="bg1">
                  <a:lumMod val="95000"/>
                </a:schemeClr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0" rtlCol="0" anchor="ctr"/>
            <a:lstStyle/>
            <a:p>
              <a:pPr algn="ctr"/>
              <a:r>
                <a:rPr lang="en-US" sz="2800" b="1" dirty="0">
                  <a:effectLst>
                    <a:outerShdw blurRad="38100" dist="12700" dir="5400000" algn="t" rotWithShape="0">
                      <a:prstClr val="black">
                        <a:alpha val="40000"/>
                      </a:prstClr>
                    </a:outerShdw>
                  </a:effectLst>
                </a:rPr>
                <a:t>~</a:t>
              </a:r>
            </a:p>
          </p:txBody>
        </p:sp>
      </p:grpSp>
      <p:grpSp>
        <p:nvGrpSpPr>
          <p:cNvPr id="191" name="Group 190"/>
          <p:cNvGrpSpPr/>
          <p:nvPr/>
        </p:nvGrpSpPr>
        <p:grpSpPr>
          <a:xfrm>
            <a:off x="4663440" y="4114800"/>
            <a:ext cx="2042160" cy="457200"/>
            <a:chOff x="3124200" y="1841484"/>
            <a:chExt cx="2042160" cy="457200"/>
          </a:xfrm>
        </p:grpSpPr>
        <p:sp>
          <p:nvSpPr>
            <p:cNvPr id="192" name="Rectangle 191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93" name="Oval 192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194" name="Group 193"/>
          <p:cNvGrpSpPr/>
          <p:nvPr/>
        </p:nvGrpSpPr>
        <p:grpSpPr>
          <a:xfrm>
            <a:off x="4663440" y="4572000"/>
            <a:ext cx="2042160" cy="457200"/>
            <a:chOff x="5334000" y="1841484"/>
            <a:chExt cx="2042160" cy="457200"/>
          </a:xfrm>
        </p:grpSpPr>
        <p:sp>
          <p:nvSpPr>
            <p:cNvPr id="195" name="Rectangle 194"/>
            <p:cNvSpPr/>
            <p:nvPr/>
          </p:nvSpPr>
          <p:spPr>
            <a:xfrm>
              <a:off x="53340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FFC000"/>
                  </a:gs>
                  <a:gs pos="100000">
                    <a:srgbClr val="FFEA8F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*$66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96" name="Oval 195"/>
            <p:cNvSpPr/>
            <p:nvPr/>
          </p:nvSpPr>
          <p:spPr>
            <a:xfrm>
              <a:off x="53869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8900000" scaled="1"/>
              <a:tileRect/>
            </a:gradFill>
            <a:ln w="19050">
              <a:solidFill>
                <a:schemeClr val="bg1">
                  <a:lumMod val="95000"/>
                </a:schemeClr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0" rtlCol="0" anchor="ctr"/>
            <a:lstStyle/>
            <a:p>
              <a:pPr algn="ctr"/>
              <a:r>
                <a:rPr lang="en-US" sz="2800" b="1" dirty="0">
                  <a:effectLst>
                    <a:outerShdw blurRad="38100" dist="12700" dir="5400000" algn="t" rotWithShape="0">
                      <a:prstClr val="black">
                        <a:alpha val="40000"/>
                      </a:prstClr>
                    </a:outerShdw>
                  </a:effectLst>
                </a:rPr>
                <a:t>~</a:t>
              </a:r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4663440" y="5029200"/>
            <a:ext cx="2042160" cy="457200"/>
            <a:chOff x="5334000" y="914400"/>
            <a:chExt cx="2042160" cy="457200"/>
          </a:xfrm>
        </p:grpSpPr>
        <p:sp>
          <p:nvSpPr>
            <p:cNvPr id="198" name="Rectangle 197"/>
            <p:cNvSpPr/>
            <p:nvPr/>
          </p:nvSpPr>
          <p:spPr>
            <a:xfrm>
              <a:off x="5334000" y="914400"/>
              <a:ext cx="2042160" cy="457200"/>
            </a:xfrm>
            <a:prstGeom prst="rect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C00000"/>
                  </a:gs>
                  <a:gs pos="100000">
                    <a:srgbClr val="FF0000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NOT AVAILABLE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99" name="Oval 198"/>
            <p:cNvSpPr/>
            <p:nvPr/>
          </p:nvSpPr>
          <p:spPr>
            <a:xfrm>
              <a:off x="5386935" y="967740"/>
              <a:ext cx="320040" cy="320040"/>
            </a:xfrm>
            <a:prstGeom prst="ellipse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8900000" scaled="1"/>
              <a:tileRect/>
            </a:gradFill>
            <a:ln w="19050">
              <a:solidFill>
                <a:srgbClr val="FF9393"/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9144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X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203" name="Group 202"/>
          <p:cNvGrpSpPr/>
          <p:nvPr/>
        </p:nvGrpSpPr>
        <p:grpSpPr>
          <a:xfrm>
            <a:off x="4663440" y="5410200"/>
            <a:ext cx="2042160" cy="457200"/>
            <a:chOff x="5334000" y="914400"/>
            <a:chExt cx="2042160" cy="457200"/>
          </a:xfrm>
        </p:grpSpPr>
        <p:sp>
          <p:nvSpPr>
            <p:cNvPr id="204" name="Rectangle 203"/>
            <p:cNvSpPr/>
            <p:nvPr/>
          </p:nvSpPr>
          <p:spPr>
            <a:xfrm>
              <a:off x="5334000" y="914400"/>
              <a:ext cx="2042160" cy="457200"/>
            </a:xfrm>
            <a:prstGeom prst="rect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C00000"/>
                  </a:gs>
                  <a:gs pos="100000">
                    <a:srgbClr val="FF0000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NOT AVAILABLE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205" name="Oval 204"/>
            <p:cNvSpPr/>
            <p:nvPr/>
          </p:nvSpPr>
          <p:spPr>
            <a:xfrm>
              <a:off x="5386935" y="967740"/>
              <a:ext cx="320040" cy="320040"/>
            </a:xfrm>
            <a:prstGeom prst="ellipse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8900000" scaled="1"/>
              <a:tileRect/>
            </a:gradFill>
            <a:ln w="19050">
              <a:solidFill>
                <a:srgbClr val="FF9393"/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9144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X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206" name="Group 205"/>
          <p:cNvGrpSpPr/>
          <p:nvPr/>
        </p:nvGrpSpPr>
        <p:grpSpPr>
          <a:xfrm>
            <a:off x="6720840" y="1828800"/>
            <a:ext cx="2042160" cy="457200"/>
            <a:chOff x="5334000" y="914400"/>
            <a:chExt cx="2042160" cy="457200"/>
          </a:xfrm>
        </p:grpSpPr>
        <p:sp>
          <p:nvSpPr>
            <p:cNvPr id="207" name="Rectangle 206"/>
            <p:cNvSpPr/>
            <p:nvPr/>
          </p:nvSpPr>
          <p:spPr>
            <a:xfrm>
              <a:off x="5334000" y="914400"/>
              <a:ext cx="2042160" cy="457200"/>
            </a:xfrm>
            <a:prstGeom prst="rect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C00000"/>
                  </a:gs>
                  <a:gs pos="100000">
                    <a:srgbClr val="FF0000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NOT AVAILABLE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208" name="Oval 207"/>
            <p:cNvSpPr/>
            <p:nvPr/>
          </p:nvSpPr>
          <p:spPr>
            <a:xfrm>
              <a:off x="5386935" y="967740"/>
              <a:ext cx="320040" cy="320040"/>
            </a:xfrm>
            <a:prstGeom prst="ellipse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8900000" scaled="1"/>
              <a:tileRect/>
            </a:gradFill>
            <a:ln w="19050">
              <a:solidFill>
                <a:srgbClr val="FF9393"/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9144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X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209" name="Group 208"/>
          <p:cNvGrpSpPr/>
          <p:nvPr/>
        </p:nvGrpSpPr>
        <p:grpSpPr>
          <a:xfrm>
            <a:off x="6720840" y="2286000"/>
            <a:ext cx="2042160" cy="457200"/>
            <a:chOff x="5334000" y="914400"/>
            <a:chExt cx="2042160" cy="457200"/>
          </a:xfrm>
        </p:grpSpPr>
        <p:sp>
          <p:nvSpPr>
            <p:cNvPr id="210" name="Rectangle 209"/>
            <p:cNvSpPr/>
            <p:nvPr/>
          </p:nvSpPr>
          <p:spPr>
            <a:xfrm>
              <a:off x="5334000" y="914400"/>
              <a:ext cx="2042160" cy="457200"/>
            </a:xfrm>
            <a:prstGeom prst="rect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C00000"/>
                  </a:gs>
                  <a:gs pos="100000">
                    <a:srgbClr val="FF0000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NOT AVAILABLE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211" name="Oval 210"/>
            <p:cNvSpPr/>
            <p:nvPr/>
          </p:nvSpPr>
          <p:spPr>
            <a:xfrm>
              <a:off x="5386935" y="967740"/>
              <a:ext cx="320040" cy="320040"/>
            </a:xfrm>
            <a:prstGeom prst="ellipse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8900000" scaled="1"/>
              <a:tileRect/>
            </a:gradFill>
            <a:ln w="19050">
              <a:solidFill>
                <a:srgbClr val="FF9393"/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9144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X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212" name="Group 211"/>
          <p:cNvGrpSpPr/>
          <p:nvPr/>
        </p:nvGrpSpPr>
        <p:grpSpPr>
          <a:xfrm>
            <a:off x="6720840" y="2743200"/>
            <a:ext cx="2042160" cy="457200"/>
            <a:chOff x="5334000" y="1841484"/>
            <a:chExt cx="2042160" cy="457200"/>
          </a:xfrm>
        </p:grpSpPr>
        <p:sp>
          <p:nvSpPr>
            <p:cNvPr id="213" name="Rectangle 212"/>
            <p:cNvSpPr/>
            <p:nvPr/>
          </p:nvSpPr>
          <p:spPr>
            <a:xfrm>
              <a:off x="53340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FFC000"/>
                  </a:gs>
                  <a:gs pos="100000">
                    <a:srgbClr val="FFEA8F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MODERATE </a:t>
              </a: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FEATURE</a:t>
              </a:r>
            </a:p>
          </p:txBody>
        </p:sp>
        <p:sp>
          <p:nvSpPr>
            <p:cNvPr id="214" name="Oval 213"/>
            <p:cNvSpPr/>
            <p:nvPr/>
          </p:nvSpPr>
          <p:spPr>
            <a:xfrm>
              <a:off x="53869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8900000" scaled="1"/>
              <a:tileRect/>
            </a:gradFill>
            <a:ln w="19050">
              <a:solidFill>
                <a:schemeClr val="bg1">
                  <a:lumMod val="95000"/>
                </a:schemeClr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0" rtlCol="0" anchor="ctr"/>
            <a:lstStyle/>
            <a:p>
              <a:pPr algn="ctr"/>
              <a:r>
                <a:rPr lang="en-US" sz="2800" b="1" dirty="0">
                  <a:effectLst>
                    <a:outerShdw blurRad="38100" dist="12700" dir="5400000" algn="t" rotWithShape="0">
                      <a:prstClr val="black">
                        <a:alpha val="40000"/>
                      </a:prstClr>
                    </a:outerShdw>
                  </a:effectLst>
                </a:rPr>
                <a:t>~</a:t>
              </a:r>
            </a:p>
          </p:txBody>
        </p:sp>
      </p:grpSp>
      <p:grpSp>
        <p:nvGrpSpPr>
          <p:cNvPr id="215" name="Group 214"/>
          <p:cNvGrpSpPr/>
          <p:nvPr/>
        </p:nvGrpSpPr>
        <p:grpSpPr>
          <a:xfrm>
            <a:off x="6720840" y="3200400"/>
            <a:ext cx="2042160" cy="457200"/>
            <a:chOff x="5334000" y="1841484"/>
            <a:chExt cx="2042160" cy="457200"/>
          </a:xfrm>
        </p:grpSpPr>
        <p:sp>
          <p:nvSpPr>
            <p:cNvPr id="216" name="Rectangle 215"/>
            <p:cNvSpPr/>
            <p:nvPr/>
          </p:nvSpPr>
          <p:spPr>
            <a:xfrm>
              <a:off x="53340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FFC000"/>
                  </a:gs>
                  <a:gs pos="100000">
                    <a:srgbClr val="FFEA8F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MODERATE </a:t>
              </a: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FEATURE</a:t>
              </a:r>
            </a:p>
          </p:txBody>
        </p:sp>
        <p:sp>
          <p:nvSpPr>
            <p:cNvPr id="217" name="Oval 216"/>
            <p:cNvSpPr/>
            <p:nvPr/>
          </p:nvSpPr>
          <p:spPr>
            <a:xfrm>
              <a:off x="53869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8900000" scaled="1"/>
              <a:tileRect/>
            </a:gradFill>
            <a:ln w="19050">
              <a:solidFill>
                <a:schemeClr val="bg1">
                  <a:lumMod val="95000"/>
                </a:schemeClr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0" rtlCol="0" anchor="ctr"/>
            <a:lstStyle/>
            <a:p>
              <a:pPr algn="ctr"/>
              <a:r>
                <a:rPr lang="en-US" sz="2800" b="1" dirty="0">
                  <a:effectLst>
                    <a:outerShdw blurRad="38100" dist="12700" dir="5400000" algn="t" rotWithShape="0">
                      <a:prstClr val="black">
                        <a:alpha val="40000"/>
                      </a:prstClr>
                    </a:outerShdw>
                  </a:effectLst>
                </a:rPr>
                <a:t>~</a:t>
              </a:r>
            </a:p>
          </p:txBody>
        </p:sp>
      </p:grpSp>
      <p:grpSp>
        <p:nvGrpSpPr>
          <p:cNvPr id="218" name="Group 217"/>
          <p:cNvGrpSpPr/>
          <p:nvPr/>
        </p:nvGrpSpPr>
        <p:grpSpPr>
          <a:xfrm>
            <a:off x="6720840" y="3657600"/>
            <a:ext cx="2042160" cy="457200"/>
            <a:chOff x="5334000" y="1841484"/>
            <a:chExt cx="2042160" cy="457200"/>
          </a:xfrm>
        </p:grpSpPr>
        <p:sp>
          <p:nvSpPr>
            <p:cNvPr id="219" name="Rectangle 218"/>
            <p:cNvSpPr/>
            <p:nvPr/>
          </p:nvSpPr>
          <p:spPr>
            <a:xfrm>
              <a:off x="53340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FFC000"/>
                  </a:gs>
                  <a:gs pos="100000">
                    <a:srgbClr val="FFEA8F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MODERATE </a:t>
              </a: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FEATURE</a:t>
              </a:r>
            </a:p>
          </p:txBody>
        </p:sp>
        <p:sp>
          <p:nvSpPr>
            <p:cNvPr id="220" name="Oval 219"/>
            <p:cNvSpPr/>
            <p:nvPr/>
          </p:nvSpPr>
          <p:spPr>
            <a:xfrm>
              <a:off x="53869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8900000" scaled="1"/>
              <a:tileRect/>
            </a:gradFill>
            <a:ln w="19050">
              <a:solidFill>
                <a:schemeClr val="bg1">
                  <a:lumMod val="95000"/>
                </a:schemeClr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0" rtlCol="0" anchor="ctr"/>
            <a:lstStyle/>
            <a:p>
              <a:pPr algn="ctr"/>
              <a:r>
                <a:rPr lang="en-US" sz="2800" b="1" dirty="0">
                  <a:effectLst>
                    <a:outerShdw blurRad="38100" dist="12700" dir="5400000" algn="t" rotWithShape="0">
                      <a:prstClr val="black">
                        <a:alpha val="40000"/>
                      </a:prstClr>
                    </a:outerShdw>
                  </a:effectLst>
                </a:rPr>
                <a:t>~</a:t>
              </a:r>
            </a:p>
          </p:txBody>
        </p:sp>
      </p:grpSp>
      <p:grpSp>
        <p:nvGrpSpPr>
          <p:cNvPr id="224" name="Group 223"/>
          <p:cNvGrpSpPr/>
          <p:nvPr/>
        </p:nvGrpSpPr>
        <p:grpSpPr>
          <a:xfrm>
            <a:off x="6720840" y="4114800"/>
            <a:ext cx="2042160" cy="457200"/>
            <a:chOff x="3124200" y="1841484"/>
            <a:chExt cx="2042160" cy="457200"/>
          </a:xfrm>
        </p:grpSpPr>
        <p:sp>
          <p:nvSpPr>
            <p:cNvPr id="225" name="Rectangle 224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226" name="Oval 225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227" name="Group 226"/>
          <p:cNvGrpSpPr/>
          <p:nvPr/>
        </p:nvGrpSpPr>
        <p:grpSpPr>
          <a:xfrm>
            <a:off x="6720840" y="4572000"/>
            <a:ext cx="2042160" cy="457200"/>
            <a:chOff x="5334000" y="1841484"/>
            <a:chExt cx="2042160" cy="457200"/>
          </a:xfrm>
        </p:grpSpPr>
        <p:sp>
          <p:nvSpPr>
            <p:cNvPr id="228" name="Rectangle 227"/>
            <p:cNvSpPr/>
            <p:nvPr/>
          </p:nvSpPr>
          <p:spPr>
            <a:xfrm>
              <a:off x="53340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FFC000"/>
                  </a:gs>
                  <a:gs pos="100000">
                    <a:srgbClr val="FFEA8F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*$88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229" name="Oval 228"/>
            <p:cNvSpPr/>
            <p:nvPr/>
          </p:nvSpPr>
          <p:spPr>
            <a:xfrm>
              <a:off x="53869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8900000" scaled="1"/>
              <a:tileRect/>
            </a:gradFill>
            <a:ln w="19050">
              <a:solidFill>
                <a:schemeClr val="bg1">
                  <a:lumMod val="95000"/>
                </a:schemeClr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0" rtlCol="0" anchor="ctr"/>
            <a:lstStyle/>
            <a:p>
              <a:pPr algn="ctr"/>
              <a:r>
                <a:rPr lang="en-US" sz="2800" b="1" dirty="0">
                  <a:effectLst>
                    <a:outerShdw blurRad="38100" dist="12700" dir="5400000" algn="t" rotWithShape="0">
                      <a:prstClr val="black">
                        <a:alpha val="40000"/>
                      </a:prstClr>
                    </a:outerShdw>
                  </a:effectLst>
                </a:rPr>
                <a:t>~</a:t>
              </a:r>
            </a:p>
          </p:txBody>
        </p:sp>
      </p:grpSp>
      <p:grpSp>
        <p:nvGrpSpPr>
          <p:cNvPr id="230" name="Group 229"/>
          <p:cNvGrpSpPr/>
          <p:nvPr/>
        </p:nvGrpSpPr>
        <p:grpSpPr>
          <a:xfrm>
            <a:off x="6720840" y="5029200"/>
            <a:ext cx="2042160" cy="457200"/>
            <a:chOff x="5334000" y="1841484"/>
            <a:chExt cx="2042160" cy="457200"/>
          </a:xfrm>
        </p:grpSpPr>
        <p:sp>
          <p:nvSpPr>
            <p:cNvPr id="231" name="Rectangle 230"/>
            <p:cNvSpPr/>
            <p:nvPr/>
          </p:nvSpPr>
          <p:spPr>
            <a:xfrm>
              <a:off x="53340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FFC000"/>
                  </a:gs>
                  <a:gs pos="100000">
                    <a:srgbClr val="FFEA8F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SAFARI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232" name="Oval 231"/>
            <p:cNvSpPr/>
            <p:nvPr/>
          </p:nvSpPr>
          <p:spPr>
            <a:xfrm>
              <a:off x="53869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8900000" scaled="1"/>
              <a:tileRect/>
            </a:gradFill>
            <a:ln w="19050">
              <a:solidFill>
                <a:schemeClr val="bg1">
                  <a:lumMod val="95000"/>
                </a:schemeClr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0" rtlCol="0" anchor="ctr"/>
            <a:lstStyle/>
            <a:p>
              <a:pPr algn="ctr"/>
              <a:r>
                <a:rPr lang="en-US" sz="2800" b="1" dirty="0">
                  <a:effectLst>
                    <a:outerShdw blurRad="38100" dist="12700" dir="5400000" algn="t" rotWithShape="0">
                      <a:prstClr val="black">
                        <a:alpha val="40000"/>
                      </a:prstClr>
                    </a:outerShdw>
                  </a:effectLst>
                </a:rPr>
                <a:t>~</a:t>
              </a:r>
            </a:p>
          </p:txBody>
        </p:sp>
      </p:grpSp>
      <p:grpSp>
        <p:nvGrpSpPr>
          <p:cNvPr id="236" name="Group 235"/>
          <p:cNvGrpSpPr/>
          <p:nvPr/>
        </p:nvGrpSpPr>
        <p:grpSpPr>
          <a:xfrm>
            <a:off x="6720840" y="5410200"/>
            <a:ext cx="2042160" cy="457200"/>
            <a:chOff x="5334000" y="1841484"/>
            <a:chExt cx="2042160" cy="457200"/>
          </a:xfrm>
        </p:grpSpPr>
        <p:sp>
          <p:nvSpPr>
            <p:cNvPr id="237" name="Rectangle 236"/>
            <p:cNvSpPr/>
            <p:nvPr/>
          </p:nvSpPr>
          <p:spPr>
            <a:xfrm>
              <a:off x="53340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6200000" scaled="1"/>
              <a:tileRect/>
            </a:gradFill>
            <a:ln w="190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ITUNES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238" name="Oval 237"/>
            <p:cNvSpPr/>
            <p:nvPr/>
          </p:nvSpPr>
          <p:spPr>
            <a:xfrm>
              <a:off x="53869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8900000" scaled="1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0" rtlCol="0" anchor="ctr"/>
            <a:lstStyle/>
            <a:p>
              <a:pPr algn="ctr"/>
              <a:r>
                <a:rPr lang="en-US" sz="2800" b="1" dirty="0">
                  <a:effectLst>
                    <a:outerShdw blurRad="38100" dist="12700" dir="5400000" algn="t" rotWithShape="0">
                      <a:prstClr val="black">
                        <a:alpha val="40000"/>
                      </a:prstClr>
                    </a:outerShdw>
                  </a:effectLst>
                </a:rPr>
                <a:t>~</a:t>
              </a:r>
            </a:p>
          </p:txBody>
        </p:sp>
      </p:grpSp>
      <p:sp>
        <p:nvSpPr>
          <p:cNvPr id="242" name="Rectangle 241"/>
          <p:cNvSpPr/>
          <p:nvPr/>
        </p:nvSpPr>
        <p:spPr>
          <a:xfrm>
            <a:off x="411480" y="5867400"/>
            <a:ext cx="2209800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Flash Supported</a:t>
            </a:r>
            <a:endParaRPr lang="en-US" sz="14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grpSp>
        <p:nvGrpSpPr>
          <p:cNvPr id="243" name="Group 242"/>
          <p:cNvGrpSpPr/>
          <p:nvPr/>
        </p:nvGrpSpPr>
        <p:grpSpPr>
          <a:xfrm>
            <a:off x="2621280" y="5867400"/>
            <a:ext cx="2042160" cy="457200"/>
            <a:chOff x="3124200" y="1841484"/>
            <a:chExt cx="2042160" cy="457200"/>
          </a:xfrm>
        </p:grpSpPr>
        <p:sp>
          <p:nvSpPr>
            <p:cNvPr id="244" name="Rectangle 243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245" name="Oval 244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246" name="Group 245"/>
          <p:cNvGrpSpPr/>
          <p:nvPr/>
        </p:nvGrpSpPr>
        <p:grpSpPr>
          <a:xfrm>
            <a:off x="4663440" y="5867400"/>
            <a:ext cx="2042160" cy="457200"/>
            <a:chOff x="5334000" y="838200"/>
            <a:chExt cx="2042160" cy="457200"/>
          </a:xfrm>
        </p:grpSpPr>
        <p:sp>
          <p:nvSpPr>
            <p:cNvPr id="247" name="Rectangle 246"/>
            <p:cNvSpPr/>
            <p:nvPr/>
          </p:nvSpPr>
          <p:spPr>
            <a:xfrm>
              <a:off x="5334000" y="838200"/>
              <a:ext cx="2042160" cy="457200"/>
            </a:xfrm>
            <a:prstGeom prst="rect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C00000"/>
                  </a:gs>
                  <a:gs pos="100000">
                    <a:srgbClr val="FF0000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NOT AVAILABLE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248" name="Oval 247"/>
            <p:cNvSpPr/>
            <p:nvPr/>
          </p:nvSpPr>
          <p:spPr>
            <a:xfrm>
              <a:off x="5386935" y="967740"/>
              <a:ext cx="320040" cy="320040"/>
            </a:xfrm>
            <a:prstGeom prst="ellipse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8900000" scaled="1"/>
              <a:tileRect/>
            </a:gradFill>
            <a:ln w="19050">
              <a:solidFill>
                <a:srgbClr val="FF9393"/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9144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X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249" name="Group 248"/>
          <p:cNvGrpSpPr/>
          <p:nvPr/>
        </p:nvGrpSpPr>
        <p:grpSpPr>
          <a:xfrm>
            <a:off x="6720840" y="5867400"/>
            <a:ext cx="2042160" cy="457200"/>
            <a:chOff x="5334000" y="914400"/>
            <a:chExt cx="2042160" cy="457200"/>
          </a:xfrm>
        </p:grpSpPr>
        <p:sp>
          <p:nvSpPr>
            <p:cNvPr id="250" name="Rectangle 249"/>
            <p:cNvSpPr/>
            <p:nvPr/>
          </p:nvSpPr>
          <p:spPr>
            <a:xfrm>
              <a:off x="5334000" y="914400"/>
              <a:ext cx="2042160" cy="457200"/>
            </a:xfrm>
            <a:prstGeom prst="rect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C00000"/>
                  </a:gs>
                  <a:gs pos="100000">
                    <a:srgbClr val="FF0000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NOT AVAILABLE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251" name="Oval 250"/>
            <p:cNvSpPr/>
            <p:nvPr/>
          </p:nvSpPr>
          <p:spPr>
            <a:xfrm>
              <a:off x="5386935" y="967740"/>
              <a:ext cx="320040" cy="320040"/>
            </a:xfrm>
            <a:prstGeom prst="ellipse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8900000" scaled="1"/>
              <a:tileRect/>
            </a:gradFill>
            <a:ln w="19050">
              <a:solidFill>
                <a:srgbClr val="FF9393"/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9144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X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8606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75000"/>
              </a:schemeClr>
            </a:gs>
            <a:gs pos="0">
              <a:schemeClr val="bg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" name="Group 108"/>
          <p:cNvGrpSpPr/>
          <p:nvPr/>
        </p:nvGrpSpPr>
        <p:grpSpPr>
          <a:xfrm>
            <a:off x="2621280" y="2705347"/>
            <a:ext cx="2042160" cy="457200"/>
            <a:chOff x="3124200" y="1841484"/>
            <a:chExt cx="2042160" cy="457200"/>
          </a:xfrm>
        </p:grpSpPr>
        <p:sp>
          <p:nvSpPr>
            <p:cNvPr id="110" name="Rectangle 109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 (+2,500 CHANNELS)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11" name="Oval 110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7" name="Round Same Side Corner Rectangle 16"/>
          <p:cNvSpPr/>
          <p:nvPr/>
        </p:nvSpPr>
        <p:spPr>
          <a:xfrm>
            <a:off x="2621280" y="1037304"/>
            <a:ext cx="2042160" cy="81534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bg1"/>
          </a:solidFill>
          <a:ln w="28575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91440" rtlCol="0" anchor="ctr"/>
          <a:lstStyle/>
          <a:p>
            <a:pPr algn="ctr">
              <a:lnSpc>
                <a:spcPts val="1300"/>
              </a:lnSpc>
            </a:pPr>
            <a:endParaRPr lang="en-US" dirty="0" smtClean="0">
              <a:solidFill>
                <a:schemeClr val="tx1"/>
              </a:solidFill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sp>
        <p:nvSpPr>
          <p:cNvPr id="175" name="Round Same Side Corner Rectangle 174"/>
          <p:cNvSpPr/>
          <p:nvPr/>
        </p:nvSpPr>
        <p:spPr>
          <a:xfrm>
            <a:off x="440976" y="1037304"/>
            <a:ext cx="2180304" cy="815340"/>
          </a:xfrm>
          <a:prstGeom prst="round2SameRect">
            <a:avLst>
              <a:gd name="adj1" fmla="val 16667"/>
              <a:gd name="adj2" fmla="val 0"/>
            </a:avLst>
          </a:prstGeom>
          <a:gradFill flip="none" rotWithShape="1">
            <a:gsLst>
              <a:gs pos="47000">
                <a:schemeClr val="bg1"/>
              </a:gs>
              <a:gs pos="100000">
                <a:schemeClr val="bg1">
                  <a:lumMod val="85000"/>
                </a:schemeClr>
              </a:gs>
              <a:gs pos="0">
                <a:schemeClr val="bg1">
                  <a:lumMod val="85000"/>
                </a:schemeClr>
              </a:gs>
            </a:gsLst>
            <a:lin ang="12600000" scaled="0"/>
            <a:tileRect/>
          </a:gradFill>
          <a:ln w="28575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0" rtlCol="0" anchor="ctr"/>
          <a:lstStyle/>
          <a:p>
            <a:pPr>
              <a:lnSpc>
                <a:spcPts val="1300"/>
              </a:lnSpc>
            </a:pPr>
            <a:r>
              <a:rPr lang="en-US" sz="2000" b="1" dirty="0" smtClean="0">
                <a:solidFill>
                  <a:schemeClr val="tx1"/>
                </a:solidFill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Specifications</a:t>
            </a:r>
            <a:endParaRPr lang="en-US" sz="2000" b="1" dirty="0">
              <a:solidFill>
                <a:schemeClr val="tx1"/>
              </a:solidFill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sp>
        <p:nvSpPr>
          <p:cNvPr id="19" name="Round Same Side Corner Rectangle 18"/>
          <p:cNvSpPr/>
          <p:nvPr/>
        </p:nvSpPr>
        <p:spPr>
          <a:xfrm>
            <a:off x="6720348" y="1037304"/>
            <a:ext cx="2042652" cy="81534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bg1"/>
          </a:solidFill>
          <a:ln w="28575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91440" rtlCol="0" anchor="ctr"/>
          <a:lstStyle/>
          <a:p>
            <a:pPr algn="ctr">
              <a:lnSpc>
                <a:spcPts val="1300"/>
              </a:lnSpc>
            </a:pPr>
            <a:endParaRPr lang="en-US" dirty="0" smtClean="0">
              <a:solidFill>
                <a:schemeClr val="tx1"/>
              </a:solidFill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sp>
        <p:nvSpPr>
          <p:cNvPr id="18" name="Round Same Side Corner Rectangle 17"/>
          <p:cNvSpPr/>
          <p:nvPr/>
        </p:nvSpPr>
        <p:spPr>
          <a:xfrm>
            <a:off x="4663440" y="1037304"/>
            <a:ext cx="2057400" cy="81534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bg1"/>
          </a:solidFill>
          <a:ln w="28575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91440" rtlCol="0" anchor="ctr"/>
          <a:lstStyle/>
          <a:p>
            <a:pPr algn="ctr">
              <a:lnSpc>
                <a:spcPts val="1300"/>
              </a:lnSpc>
            </a:pPr>
            <a:endParaRPr lang="en-US" dirty="0" smtClean="0">
              <a:solidFill>
                <a:schemeClr val="tx1"/>
              </a:solidFill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621280" y="1799304"/>
            <a:ext cx="2042160" cy="457200"/>
            <a:chOff x="3124200" y="1841484"/>
            <a:chExt cx="2042160" cy="457200"/>
          </a:xfrm>
        </p:grpSpPr>
        <p:sp>
          <p:nvSpPr>
            <p:cNvPr id="6" name="Rectangle 5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</a:t>
              </a: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 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6" name="Rectangle 15"/>
          <p:cNvSpPr/>
          <p:nvPr/>
        </p:nvSpPr>
        <p:spPr>
          <a:xfrm>
            <a:off x="411480" y="1799304"/>
            <a:ext cx="2209800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Upgraded Remote </a:t>
            </a:r>
            <a:endParaRPr lang="en-US" sz="14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11480" y="2248147"/>
            <a:ext cx="2209800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35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Wireless Keyboard &amp; Mouse</a:t>
            </a:r>
            <a:endParaRPr lang="en-US" sz="135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11480" y="2705347"/>
            <a:ext cx="2209800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HDMI</a:t>
            </a:r>
            <a:endParaRPr lang="en-US" sz="14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2621280" y="3153698"/>
            <a:ext cx="2042160" cy="457200"/>
            <a:chOff x="3124200" y="1841484"/>
            <a:chExt cx="2042160" cy="457200"/>
          </a:xfrm>
        </p:grpSpPr>
        <p:sp>
          <p:nvSpPr>
            <p:cNvPr id="52" name="Rectangle 51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 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53" name="Oval 52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47" name="Rectangle 46"/>
          <p:cNvSpPr/>
          <p:nvPr/>
        </p:nvSpPr>
        <p:spPr>
          <a:xfrm>
            <a:off x="411480" y="3153698"/>
            <a:ext cx="2209800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Composite AVI </a:t>
            </a:r>
            <a:endParaRPr lang="en-US" sz="14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2621280" y="3610898"/>
            <a:ext cx="2042160" cy="457200"/>
            <a:chOff x="3124200" y="1841484"/>
            <a:chExt cx="2042160" cy="457200"/>
          </a:xfrm>
        </p:grpSpPr>
        <p:sp>
          <p:nvSpPr>
            <p:cNvPr id="63" name="Rectangle 62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58" name="Rectangle 57"/>
          <p:cNvSpPr/>
          <p:nvPr/>
        </p:nvSpPr>
        <p:spPr>
          <a:xfrm>
            <a:off x="411480" y="3610898"/>
            <a:ext cx="2209800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All Cables Included </a:t>
            </a:r>
            <a:endParaRPr lang="en-US" sz="14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grpSp>
        <p:nvGrpSpPr>
          <p:cNvPr id="121" name="Group 120"/>
          <p:cNvGrpSpPr/>
          <p:nvPr/>
        </p:nvGrpSpPr>
        <p:grpSpPr>
          <a:xfrm>
            <a:off x="2621280" y="4068098"/>
            <a:ext cx="2042160" cy="457200"/>
            <a:chOff x="3124200" y="1841484"/>
            <a:chExt cx="2042160" cy="457200"/>
          </a:xfrm>
        </p:grpSpPr>
        <p:sp>
          <p:nvSpPr>
            <p:cNvPr id="129" name="Rectangle 128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30" name="Oval 129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24" name="Rectangle 123"/>
          <p:cNvSpPr/>
          <p:nvPr/>
        </p:nvSpPr>
        <p:spPr>
          <a:xfrm>
            <a:off x="411480" y="4068098"/>
            <a:ext cx="2209800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1080P HD</a:t>
            </a:r>
            <a:endParaRPr lang="en-US" sz="14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grpSp>
        <p:nvGrpSpPr>
          <p:cNvPr id="132" name="Group 131"/>
          <p:cNvGrpSpPr/>
          <p:nvPr/>
        </p:nvGrpSpPr>
        <p:grpSpPr>
          <a:xfrm>
            <a:off x="2621280" y="4525298"/>
            <a:ext cx="2042160" cy="457200"/>
            <a:chOff x="3124200" y="1841484"/>
            <a:chExt cx="2042160" cy="457200"/>
          </a:xfrm>
        </p:grpSpPr>
        <p:sp>
          <p:nvSpPr>
            <p:cNvPr id="140" name="Rectangle 139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41" name="Oval 140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35" name="Rectangle 134"/>
          <p:cNvSpPr/>
          <p:nvPr/>
        </p:nvSpPr>
        <p:spPr>
          <a:xfrm>
            <a:off x="411480" y="4525298"/>
            <a:ext cx="2209800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720P</a:t>
            </a:r>
            <a:endParaRPr lang="en-US" sz="14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grpSp>
        <p:nvGrpSpPr>
          <p:cNvPr id="143" name="Group 142"/>
          <p:cNvGrpSpPr/>
          <p:nvPr/>
        </p:nvGrpSpPr>
        <p:grpSpPr>
          <a:xfrm>
            <a:off x="2621280" y="4982498"/>
            <a:ext cx="2042160" cy="457200"/>
            <a:chOff x="3124200" y="1841484"/>
            <a:chExt cx="2042160" cy="457200"/>
          </a:xfrm>
        </p:grpSpPr>
        <p:sp>
          <p:nvSpPr>
            <p:cNvPr id="151" name="Rectangle 150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 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52" name="Oval 151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46" name="Rectangle 145"/>
          <p:cNvSpPr/>
          <p:nvPr/>
        </p:nvSpPr>
        <p:spPr>
          <a:xfrm>
            <a:off x="411480" y="4982498"/>
            <a:ext cx="2209800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Custom Screen Resolution</a:t>
            </a:r>
            <a:endParaRPr lang="en-US" sz="14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grpSp>
        <p:nvGrpSpPr>
          <p:cNvPr id="154" name="Group 153"/>
          <p:cNvGrpSpPr/>
          <p:nvPr/>
        </p:nvGrpSpPr>
        <p:grpSpPr>
          <a:xfrm>
            <a:off x="2621280" y="5435520"/>
            <a:ext cx="2042160" cy="457200"/>
            <a:chOff x="3124200" y="1841484"/>
            <a:chExt cx="2042160" cy="457200"/>
          </a:xfrm>
        </p:grpSpPr>
        <p:sp>
          <p:nvSpPr>
            <p:cNvPr id="162" name="Rectangle 161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GOOGLE PLAY STORE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63" name="Oval 162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57" name="Rectangle 156"/>
          <p:cNvSpPr/>
          <p:nvPr/>
        </p:nvSpPr>
        <p:spPr>
          <a:xfrm>
            <a:off x="411480" y="5435520"/>
            <a:ext cx="2209800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Broadcast Channels </a:t>
            </a:r>
            <a:endParaRPr lang="en-US" sz="14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sp>
        <p:nvSpPr>
          <p:cNvPr id="113" name="Title 7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868362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/>
              <a:t> Comparison Continued</a:t>
            </a:r>
            <a:endParaRPr lang="en-US" sz="4000" dirty="0"/>
          </a:p>
        </p:txBody>
      </p:sp>
      <p:pic>
        <p:nvPicPr>
          <p:cNvPr id="5" name="Picture 4" descr="black-final-logo-111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121" y="1212305"/>
            <a:ext cx="1843879" cy="46409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5400" y="1191262"/>
            <a:ext cx="1082536" cy="48513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67600" y="1150115"/>
            <a:ext cx="526285" cy="526285"/>
          </a:xfrm>
          <a:prstGeom prst="rect">
            <a:avLst/>
          </a:prstGeom>
        </p:spPr>
      </p:pic>
      <p:grpSp>
        <p:nvGrpSpPr>
          <p:cNvPr id="176" name="Group 175"/>
          <p:cNvGrpSpPr/>
          <p:nvPr/>
        </p:nvGrpSpPr>
        <p:grpSpPr>
          <a:xfrm>
            <a:off x="4663440" y="1828800"/>
            <a:ext cx="2042160" cy="457200"/>
            <a:chOff x="5334000" y="914400"/>
            <a:chExt cx="2042160" cy="457200"/>
          </a:xfrm>
        </p:grpSpPr>
        <p:sp>
          <p:nvSpPr>
            <p:cNvPr id="177" name="Rectangle 176"/>
            <p:cNvSpPr/>
            <p:nvPr/>
          </p:nvSpPr>
          <p:spPr>
            <a:xfrm>
              <a:off x="5334000" y="914400"/>
              <a:ext cx="2042160" cy="457200"/>
            </a:xfrm>
            <a:prstGeom prst="rect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C00000"/>
                  </a:gs>
                  <a:gs pos="100000">
                    <a:srgbClr val="FF0000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NOT AVAILABLE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78" name="Oval 177"/>
            <p:cNvSpPr/>
            <p:nvPr/>
          </p:nvSpPr>
          <p:spPr>
            <a:xfrm>
              <a:off x="5386935" y="967740"/>
              <a:ext cx="320040" cy="320040"/>
            </a:xfrm>
            <a:prstGeom prst="ellipse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8900000" scaled="1"/>
              <a:tileRect/>
            </a:gradFill>
            <a:ln w="19050">
              <a:solidFill>
                <a:srgbClr val="FF9393"/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9144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X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4663440" y="2286000"/>
            <a:ext cx="2042160" cy="457200"/>
            <a:chOff x="5334000" y="914400"/>
            <a:chExt cx="2042160" cy="457200"/>
          </a:xfrm>
        </p:grpSpPr>
        <p:sp>
          <p:nvSpPr>
            <p:cNvPr id="180" name="Rectangle 179"/>
            <p:cNvSpPr/>
            <p:nvPr/>
          </p:nvSpPr>
          <p:spPr>
            <a:xfrm>
              <a:off x="5334000" y="914400"/>
              <a:ext cx="2042160" cy="457200"/>
            </a:xfrm>
            <a:prstGeom prst="rect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C00000"/>
                  </a:gs>
                  <a:gs pos="100000">
                    <a:srgbClr val="FF0000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NOT AVAILABLE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81" name="Oval 180"/>
            <p:cNvSpPr/>
            <p:nvPr/>
          </p:nvSpPr>
          <p:spPr>
            <a:xfrm>
              <a:off x="5386935" y="967740"/>
              <a:ext cx="320040" cy="320040"/>
            </a:xfrm>
            <a:prstGeom prst="ellipse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8900000" scaled="1"/>
              <a:tileRect/>
            </a:gradFill>
            <a:ln w="19050">
              <a:solidFill>
                <a:srgbClr val="FF9393"/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9144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X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4663440" y="3657600"/>
            <a:ext cx="2042160" cy="457200"/>
            <a:chOff x="5334000" y="1841484"/>
            <a:chExt cx="2042160" cy="457200"/>
          </a:xfrm>
        </p:grpSpPr>
        <p:sp>
          <p:nvSpPr>
            <p:cNvPr id="189" name="Rectangle 188"/>
            <p:cNvSpPr/>
            <p:nvPr/>
          </p:nvSpPr>
          <p:spPr>
            <a:xfrm>
              <a:off x="53340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FFC000"/>
                  </a:gs>
                  <a:gs pos="100000">
                    <a:srgbClr val="FFEA8F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MODERATE </a:t>
              </a: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FEATURE</a:t>
              </a:r>
            </a:p>
          </p:txBody>
        </p:sp>
        <p:sp>
          <p:nvSpPr>
            <p:cNvPr id="190" name="Oval 189"/>
            <p:cNvSpPr/>
            <p:nvPr/>
          </p:nvSpPr>
          <p:spPr>
            <a:xfrm>
              <a:off x="53869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8900000" scaled="1"/>
              <a:tileRect/>
            </a:gradFill>
            <a:ln w="19050">
              <a:solidFill>
                <a:schemeClr val="bg1">
                  <a:lumMod val="95000"/>
                </a:schemeClr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0" rtlCol="0" anchor="ctr"/>
            <a:lstStyle/>
            <a:p>
              <a:pPr algn="ctr"/>
              <a:r>
                <a:rPr lang="en-US" sz="2800" b="1" dirty="0">
                  <a:effectLst>
                    <a:outerShdw blurRad="38100" dist="12700" dir="5400000" algn="t" rotWithShape="0">
                      <a:prstClr val="black">
                        <a:alpha val="40000"/>
                      </a:prstClr>
                    </a:outerShdw>
                  </a:effectLst>
                </a:rPr>
                <a:t>~</a:t>
              </a:r>
            </a:p>
          </p:txBody>
        </p:sp>
      </p:grpSp>
      <p:grpSp>
        <p:nvGrpSpPr>
          <p:cNvPr id="191" name="Group 190"/>
          <p:cNvGrpSpPr/>
          <p:nvPr/>
        </p:nvGrpSpPr>
        <p:grpSpPr>
          <a:xfrm>
            <a:off x="4663440" y="4114800"/>
            <a:ext cx="2042160" cy="457200"/>
            <a:chOff x="3124200" y="1841484"/>
            <a:chExt cx="2042160" cy="457200"/>
          </a:xfrm>
        </p:grpSpPr>
        <p:sp>
          <p:nvSpPr>
            <p:cNvPr id="192" name="Rectangle 191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93" name="Oval 192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4663440" y="5029200"/>
            <a:ext cx="2042160" cy="457200"/>
            <a:chOff x="5334000" y="914400"/>
            <a:chExt cx="2042160" cy="457200"/>
          </a:xfrm>
        </p:grpSpPr>
        <p:sp>
          <p:nvSpPr>
            <p:cNvPr id="198" name="Rectangle 197"/>
            <p:cNvSpPr/>
            <p:nvPr/>
          </p:nvSpPr>
          <p:spPr>
            <a:xfrm>
              <a:off x="5334000" y="914400"/>
              <a:ext cx="2042160" cy="457200"/>
            </a:xfrm>
            <a:prstGeom prst="rect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C00000"/>
                  </a:gs>
                  <a:gs pos="100000">
                    <a:srgbClr val="FF0000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NOT AVAILABLE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99" name="Oval 198"/>
            <p:cNvSpPr/>
            <p:nvPr/>
          </p:nvSpPr>
          <p:spPr>
            <a:xfrm>
              <a:off x="5386935" y="967740"/>
              <a:ext cx="320040" cy="320040"/>
            </a:xfrm>
            <a:prstGeom prst="ellipse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8900000" scaled="1"/>
              <a:tileRect/>
            </a:gradFill>
            <a:ln w="19050">
              <a:solidFill>
                <a:srgbClr val="FF9393"/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9144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X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203" name="Group 202"/>
          <p:cNvGrpSpPr/>
          <p:nvPr/>
        </p:nvGrpSpPr>
        <p:grpSpPr>
          <a:xfrm>
            <a:off x="4663440" y="5410200"/>
            <a:ext cx="2042160" cy="457200"/>
            <a:chOff x="5334000" y="914400"/>
            <a:chExt cx="2042160" cy="457200"/>
          </a:xfrm>
        </p:grpSpPr>
        <p:sp>
          <p:nvSpPr>
            <p:cNvPr id="204" name="Rectangle 203"/>
            <p:cNvSpPr/>
            <p:nvPr/>
          </p:nvSpPr>
          <p:spPr>
            <a:xfrm>
              <a:off x="5334000" y="914400"/>
              <a:ext cx="2042160" cy="457200"/>
            </a:xfrm>
            <a:prstGeom prst="rect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C00000"/>
                  </a:gs>
                  <a:gs pos="100000">
                    <a:srgbClr val="FF0000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NOT AVAILABLE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205" name="Oval 204"/>
            <p:cNvSpPr/>
            <p:nvPr/>
          </p:nvSpPr>
          <p:spPr>
            <a:xfrm>
              <a:off x="5386935" y="967740"/>
              <a:ext cx="320040" cy="320040"/>
            </a:xfrm>
            <a:prstGeom prst="ellipse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8900000" scaled="1"/>
              <a:tileRect/>
            </a:gradFill>
            <a:ln w="19050">
              <a:solidFill>
                <a:srgbClr val="FF9393"/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9144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X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224" name="Group 223"/>
          <p:cNvGrpSpPr/>
          <p:nvPr/>
        </p:nvGrpSpPr>
        <p:grpSpPr>
          <a:xfrm>
            <a:off x="6720840" y="4114800"/>
            <a:ext cx="2042160" cy="457200"/>
            <a:chOff x="3124200" y="1841484"/>
            <a:chExt cx="2042160" cy="457200"/>
          </a:xfrm>
        </p:grpSpPr>
        <p:sp>
          <p:nvSpPr>
            <p:cNvPr id="225" name="Rectangle 224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226" name="Oval 225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12" name="Rectangle 111"/>
          <p:cNvSpPr/>
          <p:nvPr/>
        </p:nvSpPr>
        <p:spPr>
          <a:xfrm>
            <a:off x="411480" y="5867400"/>
            <a:ext cx="2209800" cy="630984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95000"/>
                  <a:lumOff val="5000"/>
                </a:schemeClr>
              </a:gs>
              <a:gs pos="100000">
                <a:schemeClr val="tx1">
                  <a:lumMod val="95000"/>
                  <a:lumOff val="5000"/>
                </a:schemeClr>
              </a:gs>
              <a:gs pos="50000">
                <a:schemeClr val="tx1">
                  <a:lumMod val="75000"/>
                  <a:lumOff val="25000"/>
                </a:schemeClr>
              </a:gs>
            </a:gsLst>
            <a:lin ang="1620000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0" rtlCol="0" anchor="ctr"/>
          <a:lstStyle/>
          <a:p>
            <a:pPr>
              <a:lnSpc>
                <a:spcPts val="1300"/>
              </a:lnSpc>
            </a:pPr>
            <a:r>
              <a:rPr lang="en-US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SCORE </a:t>
            </a:r>
            <a:r>
              <a: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(out of 100) </a:t>
            </a:r>
            <a:endParaRPr lang="en-US" sz="12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grpSp>
        <p:nvGrpSpPr>
          <p:cNvPr id="114" name="Group 113"/>
          <p:cNvGrpSpPr/>
          <p:nvPr/>
        </p:nvGrpSpPr>
        <p:grpSpPr>
          <a:xfrm>
            <a:off x="2621280" y="5867400"/>
            <a:ext cx="2042160" cy="630984"/>
            <a:chOff x="2621280" y="5998416"/>
            <a:chExt cx="2042160" cy="630984"/>
          </a:xfrm>
        </p:grpSpPr>
        <p:sp>
          <p:nvSpPr>
            <p:cNvPr id="115" name="Rectangle 114"/>
            <p:cNvSpPr/>
            <p:nvPr/>
          </p:nvSpPr>
          <p:spPr>
            <a:xfrm>
              <a:off x="2621280" y="5998416"/>
              <a:ext cx="2042160" cy="630984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tIns="91440" bIns="0" rtlCol="0" anchor="ctr"/>
            <a:lstStyle/>
            <a:p>
              <a:pPr>
                <a:lnSpc>
                  <a:spcPts val="1300"/>
                </a:lnSpc>
              </a:pPr>
              <a:r>
                <a:rPr lang="en-US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95</a:t>
              </a:r>
              <a:endParaRPr lang="en-US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16" name="Oval 115"/>
            <p:cNvSpPr/>
            <p:nvPr/>
          </p:nvSpPr>
          <p:spPr>
            <a:xfrm>
              <a:off x="2674215" y="6153888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4663440" y="5867400"/>
            <a:ext cx="2042160" cy="630984"/>
            <a:chOff x="4663440" y="5998416"/>
            <a:chExt cx="2042160" cy="630984"/>
          </a:xfrm>
        </p:grpSpPr>
        <p:sp>
          <p:nvSpPr>
            <p:cNvPr id="118" name="Rectangle 117"/>
            <p:cNvSpPr/>
            <p:nvPr/>
          </p:nvSpPr>
          <p:spPr>
            <a:xfrm>
              <a:off x="4663440" y="5998416"/>
              <a:ext cx="2042160" cy="630984"/>
            </a:xfrm>
            <a:prstGeom prst="rect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FFC000"/>
                  </a:gs>
                  <a:gs pos="100000">
                    <a:srgbClr val="FFEA8F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tIns="91440" bIns="0" rtlCol="0" anchor="ctr"/>
            <a:lstStyle/>
            <a:p>
              <a:pPr>
                <a:lnSpc>
                  <a:spcPts val="1300"/>
                </a:lnSpc>
              </a:pPr>
              <a:r>
                <a:rPr lang="en-US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75</a:t>
              </a:r>
              <a:endParaRPr lang="en-US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19" name="Oval 118"/>
            <p:cNvSpPr/>
            <p:nvPr/>
          </p:nvSpPr>
          <p:spPr>
            <a:xfrm>
              <a:off x="4716375" y="6153888"/>
              <a:ext cx="320040" cy="320040"/>
            </a:xfrm>
            <a:prstGeom prst="ellipse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8900000" scaled="1"/>
              <a:tileRect/>
            </a:gradFill>
            <a:ln w="19050">
              <a:solidFill>
                <a:schemeClr val="bg1">
                  <a:lumMod val="95000"/>
                </a:schemeClr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0" rtlCol="0" anchor="ctr"/>
            <a:lstStyle/>
            <a:p>
              <a:pPr algn="ctr"/>
              <a:r>
                <a:rPr lang="en-US" sz="2800" b="1" dirty="0">
                  <a:effectLst>
                    <a:outerShdw blurRad="38100" dist="12700" dir="5400000" algn="t" rotWithShape="0">
                      <a:prstClr val="black">
                        <a:alpha val="40000"/>
                      </a:prstClr>
                    </a:outerShdw>
                  </a:effectLst>
                </a:rPr>
                <a:t>~</a:t>
              </a:r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2621280" y="2286000"/>
            <a:ext cx="2042160" cy="457200"/>
            <a:chOff x="5334000" y="1841484"/>
            <a:chExt cx="2042160" cy="457200"/>
          </a:xfrm>
        </p:grpSpPr>
        <p:sp>
          <p:nvSpPr>
            <p:cNvPr id="126" name="Rectangle 125"/>
            <p:cNvSpPr/>
            <p:nvPr/>
          </p:nvSpPr>
          <p:spPr>
            <a:xfrm>
              <a:off x="53340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FFC000"/>
                  </a:gs>
                  <a:gs pos="100000">
                    <a:srgbClr val="FFEA8F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OPTIONAL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MODERATE FEATURE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27" name="Oval 126"/>
            <p:cNvSpPr/>
            <p:nvPr/>
          </p:nvSpPr>
          <p:spPr>
            <a:xfrm>
              <a:off x="53869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8900000" scaled="1"/>
              <a:tileRect/>
            </a:gradFill>
            <a:ln w="19050">
              <a:solidFill>
                <a:schemeClr val="bg1">
                  <a:lumMod val="95000"/>
                </a:schemeClr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0" rtlCol="0" anchor="ctr"/>
            <a:lstStyle/>
            <a:p>
              <a:pPr algn="ctr"/>
              <a:r>
                <a:rPr lang="en-US" sz="2800" b="1" dirty="0">
                  <a:effectLst>
                    <a:outerShdw blurRad="38100" dist="12700" dir="5400000" algn="t" rotWithShape="0">
                      <a:prstClr val="black">
                        <a:alpha val="40000"/>
                      </a:prstClr>
                    </a:outerShdw>
                  </a:effectLst>
                </a:rPr>
                <a:t>~</a:t>
              </a:r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6720840" y="2286000"/>
            <a:ext cx="2042160" cy="457200"/>
            <a:chOff x="3124200" y="1841484"/>
            <a:chExt cx="2042160" cy="457200"/>
          </a:xfrm>
        </p:grpSpPr>
        <p:sp>
          <p:nvSpPr>
            <p:cNvPr id="131" name="Rectangle 130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33" name="Oval 132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6720840" y="1828800"/>
            <a:ext cx="2042160" cy="457200"/>
            <a:chOff x="5334000" y="914400"/>
            <a:chExt cx="2042160" cy="457200"/>
          </a:xfrm>
        </p:grpSpPr>
        <p:sp>
          <p:nvSpPr>
            <p:cNvPr id="139" name="Rectangle 138"/>
            <p:cNvSpPr/>
            <p:nvPr/>
          </p:nvSpPr>
          <p:spPr>
            <a:xfrm>
              <a:off x="5334000" y="914400"/>
              <a:ext cx="2042160" cy="457200"/>
            </a:xfrm>
            <a:prstGeom prst="rect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C00000"/>
                  </a:gs>
                  <a:gs pos="100000">
                    <a:srgbClr val="FF0000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NOT AVAILABLE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42" name="Oval 141"/>
            <p:cNvSpPr/>
            <p:nvPr/>
          </p:nvSpPr>
          <p:spPr>
            <a:xfrm>
              <a:off x="5386935" y="967740"/>
              <a:ext cx="320040" cy="320040"/>
            </a:xfrm>
            <a:prstGeom prst="ellipse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8900000" scaled="1"/>
              <a:tileRect/>
            </a:gradFill>
            <a:ln w="19050">
              <a:solidFill>
                <a:srgbClr val="FF9393"/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9144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X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4663440" y="2743200"/>
            <a:ext cx="2042160" cy="457200"/>
            <a:chOff x="3124200" y="1841484"/>
            <a:chExt cx="2042160" cy="457200"/>
          </a:xfrm>
        </p:grpSpPr>
        <p:sp>
          <p:nvSpPr>
            <p:cNvPr id="145" name="Rectangle 144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47" name="Oval 146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6705600" y="2743200"/>
            <a:ext cx="2042160" cy="457200"/>
            <a:chOff x="3124200" y="1841484"/>
            <a:chExt cx="2042160" cy="457200"/>
          </a:xfrm>
        </p:grpSpPr>
        <p:sp>
          <p:nvSpPr>
            <p:cNvPr id="149" name="Rectangle 148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50" name="Oval 149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161" name="Group 160"/>
          <p:cNvGrpSpPr/>
          <p:nvPr/>
        </p:nvGrpSpPr>
        <p:grpSpPr>
          <a:xfrm>
            <a:off x="6705600" y="3200400"/>
            <a:ext cx="2042160" cy="457200"/>
            <a:chOff x="5334000" y="914400"/>
            <a:chExt cx="2042160" cy="457200"/>
          </a:xfrm>
        </p:grpSpPr>
        <p:sp>
          <p:nvSpPr>
            <p:cNvPr id="164" name="Rectangle 163"/>
            <p:cNvSpPr/>
            <p:nvPr/>
          </p:nvSpPr>
          <p:spPr>
            <a:xfrm>
              <a:off x="5334000" y="914400"/>
              <a:ext cx="2042160" cy="457200"/>
            </a:xfrm>
            <a:prstGeom prst="rect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C00000"/>
                  </a:gs>
                  <a:gs pos="100000">
                    <a:srgbClr val="FF0000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NOT AVAILABLE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65" name="Oval 164"/>
            <p:cNvSpPr/>
            <p:nvPr/>
          </p:nvSpPr>
          <p:spPr>
            <a:xfrm>
              <a:off x="5386935" y="967740"/>
              <a:ext cx="320040" cy="320040"/>
            </a:xfrm>
            <a:prstGeom prst="ellipse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8900000" scaled="1"/>
              <a:tileRect/>
            </a:gradFill>
            <a:ln w="19050">
              <a:solidFill>
                <a:srgbClr val="FF9393"/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9144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X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4648200" y="4572000"/>
            <a:ext cx="2042160" cy="457200"/>
            <a:chOff x="3124200" y="1841484"/>
            <a:chExt cx="2042160" cy="457200"/>
          </a:xfrm>
        </p:grpSpPr>
        <p:sp>
          <p:nvSpPr>
            <p:cNvPr id="170" name="Rectangle 169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71" name="Oval 170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153" name="Group 152"/>
          <p:cNvGrpSpPr/>
          <p:nvPr/>
        </p:nvGrpSpPr>
        <p:grpSpPr>
          <a:xfrm>
            <a:off x="4663440" y="3200400"/>
            <a:ext cx="2042160" cy="457200"/>
            <a:chOff x="3124200" y="1841484"/>
            <a:chExt cx="2042160" cy="457200"/>
          </a:xfrm>
        </p:grpSpPr>
        <p:sp>
          <p:nvSpPr>
            <p:cNvPr id="155" name="Rectangle 154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56" name="Oval 155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166" name="Group 165"/>
          <p:cNvGrpSpPr/>
          <p:nvPr/>
        </p:nvGrpSpPr>
        <p:grpSpPr>
          <a:xfrm>
            <a:off x="6705600" y="3657600"/>
            <a:ext cx="2042160" cy="457200"/>
            <a:chOff x="5334000" y="914400"/>
            <a:chExt cx="2042160" cy="457200"/>
          </a:xfrm>
        </p:grpSpPr>
        <p:sp>
          <p:nvSpPr>
            <p:cNvPr id="167" name="Rectangle 166"/>
            <p:cNvSpPr/>
            <p:nvPr/>
          </p:nvSpPr>
          <p:spPr>
            <a:xfrm>
              <a:off x="5334000" y="914400"/>
              <a:ext cx="2042160" cy="457200"/>
            </a:xfrm>
            <a:prstGeom prst="rect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C00000"/>
                  </a:gs>
                  <a:gs pos="100000">
                    <a:srgbClr val="FF0000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NOT AVAILABLE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68" name="Oval 167"/>
            <p:cNvSpPr/>
            <p:nvPr/>
          </p:nvSpPr>
          <p:spPr>
            <a:xfrm>
              <a:off x="5386935" y="967740"/>
              <a:ext cx="320040" cy="320040"/>
            </a:xfrm>
            <a:prstGeom prst="ellipse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8900000" scaled="1"/>
              <a:tileRect/>
            </a:gradFill>
            <a:ln w="19050">
              <a:solidFill>
                <a:srgbClr val="FF9393"/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9144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X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6705600" y="5029200"/>
            <a:ext cx="2042160" cy="457200"/>
            <a:chOff x="5334000" y="914400"/>
            <a:chExt cx="2042160" cy="457200"/>
          </a:xfrm>
        </p:grpSpPr>
        <p:sp>
          <p:nvSpPr>
            <p:cNvPr id="201" name="Rectangle 200"/>
            <p:cNvSpPr/>
            <p:nvPr/>
          </p:nvSpPr>
          <p:spPr>
            <a:xfrm>
              <a:off x="5334000" y="914400"/>
              <a:ext cx="2042160" cy="457200"/>
            </a:xfrm>
            <a:prstGeom prst="rect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C00000"/>
                  </a:gs>
                  <a:gs pos="100000">
                    <a:srgbClr val="FF0000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NOT AVAILABLE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202" name="Oval 201"/>
            <p:cNvSpPr/>
            <p:nvPr/>
          </p:nvSpPr>
          <p:spPr>
            <a:xfrm>
              <a:off x="5386935" y="967740"/>
              <a:ext cx="320040" cy="320040"/>
            </a:xfrm>
            <a:prstGeom prst="ellipse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8900000" scaled="1"/>
              <a:tileRect/>
            </a:gradFill>
            <a:ln w="19050">
              <a:solidFill>
                <a:srgbClr val="FF9393"/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9144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X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6705600" y="4572000"/>
            <a:ext cx="2042160" cy="457200"/>
            <a:chOff x="3124200" y="1841484"/>
            <a:chExt cx="2042160" cy="457200"/>
          </a:xfrm>
        </p:grpSpPr>
        <p:sp>
          <p:nvSpPr>
            <p:cNvPr id="173" name="Rectangle 172"/>
            <p:cNvSpPr/>
            <p:nvPr/>
          </p:nvSpPr>
          <p:spPr>
            <a:xfrm>
              <a:off x="3124200" y="1841484"/>
              <a:ext cx="2042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74" name="Oval 173"/>
            <p:cNvSpPr/>
            <p:nvPr/>
          </p:nvSpPr>
          <p:spPr>
            <a:xfrm>
              <a:off x="3177135" y="189482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221" name="Group 220"/>
          <p:cNvGrpSpPr/>
          <p:nvPr/>
        </p:nvGrpSpPr>
        <p:grpSpPr>
          <a:xfrm>
            <a:off x="6705600" y="5486400"/>
            <a:ext cx="2042160" cy="457200"/>
            <a:chOff x="5334000" y="914400"/>
            <a:chExt cx="2042160" cy="457200"/>
          </a:xfrm>
        </p:grpSpPr>
        <p:sp>
          <p:nvSpPr>
            <p:cNvPr id="222" name="Rectangle 221"/>
            <p:cNvSpPr/>
            <p:nvPr/>
          </p:nvSpPr>
          <p:spPr>
            <a:xfrm>
              <a:off x="5334000" y="914400"/>
              <a:ext cx="2042160" cy="457200"/>
            </a:xfrm>
            <a:prstGeom prst="rect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C00000"/>
                  </a:gs>
                  <a:gs pos="100000">
                    <a:srgbClr val="FF0000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NOT AVAILABLE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223" name="Oval 222"/>
            <p:cNvSpPr/>
            <p:nvPr/>
          </p:nvSpPr>
          <p:spPr>
            <a:xfrm>
              <a:off x="5386935" y="967740"/>
              <a:ext cx="320040" cy="320040"/>
            </a:xfrm>
            <a:prstGeom prst="ellipse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8900000" scaled="1"/>
              <a:tileRect/>
            </a:gradFill>
            <a:ln w="19050">
              <a:solidFill>
                <a:srgbClr val="FF9393"/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9144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X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233" name="Group 232"/>
          <p:cNvGrpSpPr/>
          <p:nvPr/>
        </p:nvGrpSpPr>
        <p:grpSpPr>
          <a:xfrm>
            <a:off x="6705600" y="5867400"/>
            <a:ext cx="2042160" cy="630984"/>
            <a:chOff x="4663440" y="5998416"/>
            <a:chExt cx="2042160" cy="630984"/>
          </a:xfrm>
        </p:grpSpPr>
        <p:sp>
          <p:nvSpPr>
            <p:cNvPr id="234" name="Rectangle 233"/>
            <p:cNvSpPr/>
            <p:nvPr/>
          </p:nvSpPr>
          <p:spPr>
            <a:xfrm>
              <a:off x="4663440" y="5998416"/>
              <a:ext cx="2042160" cy="630984"/>
            </a:xfrm>
            <a:prstGeom prst="rect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FFC000"/>
                  </a:gs>
                  <a:gs pos="100000">
                    <a:srgbClr val="FFEA8F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tIns="91440" bIns="0" rtlCol="0" anchor="ctr"/>
            <a:lstStyle/>
            <a:p>
              <a:pPr>
                <a:lnSpc>
                  <a:spcPts val="1300"/>
                </a:lnSpc>
              </a:pPr>
              <a:r>
                <a:rPr lang="en-US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80</a:t>
              </a:r>
              <a:endParaRPr lang="en-US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235" name="Oval 234"/>
            <p:cNvSpPr/>
            <p:nvPr/>
          </p:nvSpPr>
          <p:spPr>
            <a:xfrm>
              <a:off x="4716375" y="6153888"/>
              <a:ext cx="320040" cy="320040"/>
            </a:xfrm>
            <a:prstGeom prst="ellipse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8900000" scaled="1"/>
              <a:tileRect/>
            </a:gradFill>
            <a:ln w="19050">
              <a:solidFill>
                <a:schemeClr val="bg1">
                  <a:lumMod val="95000"/>
                </a:schemeClr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0" rtlCol="0" anchor="ctr"/>
            <a:lstStyle/>
            <a:p>
              <a:pPr algn="ctr"/>
              <a:r>
                <a:rPr lang="en-US" sz="2800" b="1" dirty="0">
                  <a:effectLst>
                    <a:outerShdw blurRad="38100" dist="12700" dir="5400000" algn="t" rotWithShape="0">
                      <a:prstClr val="black">
                        <a:alpha val="40000"/>
                      </a:prstClr>
                    </a:outerShdw>
                  </a:effectLst>
                </a:rPr>
                <a:t>~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74517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75000"/>
              </a:schemeClr>
            </a:gs>
            <a:gs pos="0">
              <a:schemeClr val="bg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" name="Group 142"/>
          <p:cNvGrpSpPr/>
          <p:nvPr/>
        </p:nvGrpSpPr>
        <p:grpSpPr>
          <a:xfrm>
            <a:off x="5806440" y="5486400"/>
            <a:ext cx="2804160" cy="457200"/>
            <a:chOff x="9449292" y="1905000"/>
            <a:chExt cx="2804160" cy="457200"/>
          </a:xfrm>
        </p:grpSpPr>
        <p:sp>
          <p:nvSpPr>
            <p:cNvPr id="144" name="Rectangle 143"/>
            <p:cNvSpPr/>
            <p:nvPr/>
          </p:nvSpPr>
          <p:spPr>
            <a:xfrm>
              <a:off x="9449292" y="1905000"/>
              <a:ext cx="2804160" cy="457200"/>
            </a:xfrm>
            <a:prstGeom prst="rect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C00000"/>
                  </a:gs>
                  <a:gs pos="100000">
                    <a:srgbClr val="FF0000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NOT AVAILABLE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45" name="Oval 144"/>
            <p:cNvSpPr/>
            <p:nvPr/>
          </p:nvSpPr>
          <p:spPr>
            <a:xfrm>
              <a:off x="9502227" y="1958340"/>
              <a:ext cx="320040" cy="320040"/>
            </a:xfrm>
            <a:prstGeom prst="ellipse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8900000" scaled="1"/>
              <a:tileRect/>
            </a:gradFill>
            <a:ln w="19050">
              <a:solidFill>
                <a:srgbClr val="FF9393"/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9144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X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140" name="Group 139"/>
          <p:cNvGrpSpPr/>
          <p:nvPr/>
        </p:nvGrpSpPr>
        <p:grpSpPr>
          <a:xfrm>
            <a:off x="5806440" y="5029200"/>
            <a:ext cx="2804160" cy="457200"/>
            <a:chOff x="9449292" y="1905000"/>
            <a:chExt cx="2804160" cy="457200"/>
          </a:xfrm>
        </p:grpSpPr>
        <p:sp>
          <p:nvSpPr>
            <p:cNvPr id="141" name="Rectangle 140"/>
            <p:cNvSpPr/>
            <p:nvPr/>
          </p:nvSpPr>
          <p:spPr>
            <a:xfrm>
              <a:off x="9449292" y="1905000"/>
              <a:ext cx="2804160" cy="457200"/>
            </a:xfrm>
            <a:prstGeom prst="rect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C00000"/>
                  </a:gs>
                  <a:gs pos="100000">
                    <a:srgbClr val="FF0000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NOT AVAILABLE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42" name="Oval 141"/>
            <p:cNvSpPr/>
            <p:nvPr/>
          </p:nvSpPr>
          <p:spPr>
            <a:xfrm>
              <a:off x="9502227" y="1958340"/>
              <a:ext cx="320040" cy="320040"/>
            </a:xfrm>
            <a:prstGeom prst="ellipse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8900000" scaled="1"/>
              <a:tileRect/>
            </a:gradFill>
            <a:ln w="19050">
              <a:solidFill>
                <a:srgbClr val="FF9393"/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9144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X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5806440" y="3657600"/>
            <a:ext cx="2804160" cy="457200"/>
            <a:chOff x="4663440" y="4173794"/>
            <a:chExt cx="2804160" cy="457200"/>
          </a:xfrm>
        </p:grpSpPr>
        <p:sp>
          <p:nvSpPr>
            <p:cNvPr id="132" name="Rectangle 131"/>
            <p:cNvSpPr/>
            <p:nvPr/>
          </p:nvSpPr>
          <p:spPr>
            <a:xfrm>
              <a:off x="4663440" y="4173794"/>
              <a:ext cx="2804160" cy="457200"/>
            </a:xfrm>
            <a:prstGeom prst="rect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FFC000"/>
                  </a:gs>
                  <a:gs pos="100000">
                    <a:srgbClr val="FFEA8F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*+225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MODERATE FEATURE</a:t>
              </a:r>
            </a:p>
          </p:txBody>
        </p:sp>
        <p:sp>
          <p:nvSpPr>
            <p:cNvPr id="133" name="Oval 132"/>
            <p:cNvSpPr/>
            <p:nvPr/>
          </p:nvSpPr>
          <p:spPr>
            <a:xfrm>
              <a:off x="4716375" y="4227134"/>
              <a:ext cx="320040" cy="320040"/>
            </a:xfrm>
            <a:prstGeom prst="ellipse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8900000" scaled="1"/>
              <a:tileRect/>
            </a:gradFill>
            <a:ln w="19050">
              <a:solidFill>
                <a:schemeClr val="bg1">
                  <a:lumMod val="95000"/>
                </a:schemeClr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0" rtlCol="0" anchor="ctr"/>
            <a:lstStyle/>
            <a:p>
              <a:pPr algn="ctr"/>
              <a:r>
                <a:rPr lang="en-US" sz="2800" b="1" dirty="0">
                  <a:effectLst>
                    <a:outerShdw blurRad="38100" dist="12700" dir="5400000" algn="t" rotWithShape="0">
                      <a:prstClr val="black">
                        <a:alpha val="40000"/>
                      </a:prstClr>
                    </a:outerShdw>
                  </a:effectLst>
                </a:rPr>
                <a:t>~</a:t>
              </a: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5806440" y="3200400"/>
            <a:ext cx="2804160" cy="457200"/>
            <a:chOff x="9449292" y="1905000"/>
            <a:chExt cx="2804160" cy="457200"/>
          </a:xfrm>
        </p:grpSpPr>
        <p:sp>
          <p:nvSpPr>
            <p:cNvPr id="119" name="Rectangle 118"/>
            <p:cNvSpPr/>
            <p:nvPr/>
          </p:nvSpPr>
          <p:spPr>
            <a:xfrm>
              <a:off x="9449292" y="1905000"/>
              <a:ext cx="2804160" cy="457200"/>
            </a:xfrm>
            <a:prstGeom prst="rect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C00000"/>
                  </a:gs>
                  <a:gs pos="100000">
                    <a:srgbClr val="FF0000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NOT AVAILABLE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25" name="Oval 124"/>
            <p:cNvSpPr/>
            <p:nvPr/>
          </p:nvSpPr>
          <p:spPr>
            <a:xfrm>
              <a:off x="9502227" y="1958340"/>
              <a:ext cx="320040" cy="320040"/>
            </a:xfrm>
            <a:prstGeom prst="ellipse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8900000" scaled="1"/>
              <a:tileRect/>
            </a:gradFill>
            <a:ln w="19050">
              <a:solidFill>
                <a:srgbClr val="FF9393"/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9144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X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5831234" y="2277643"/>
            <a:ext cx="2804160" cy="457200"/>
            <a:chOff x="9449292" y="2811043"/>
            <a:chExt cx="2804160" cy="457200"/>
          </a:xfrm>
        </p:grpSpPr>
        <p:sp>
          <p:nvSpPr>
            <p:cNvPr id="37" name="Rectangle 36"/>
            <p:cNvSpPr/>
            <p:nvPr/>
          </p:nvSpPr>
          <p:spPr>
            <a:xfrm>
              <a:off x="9449292" y="2811043"/>
              <a:ext cx="2804160" cy="457200"/>
            </a:xfrm>
            <a:prstGeom prst="rect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C00000"/>
                  </a:gs>
                  <a:gs pos="100000">
                    <a:srgbClr val="FF0000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$127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38" name="Oval 37"/>
            <p:cNvSpPr/>
            <p:nvPr/>
          </p:nvSpPr>
          <p:spPr>
            <a:xfrm>
              <a:off x="9502227" y="2864383"/>
              <a:ext cx="320040" cy="320040"/>
            </a:xfrm>
            <a:prstGeom prst="ellipse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8900000" scaled="1"/>
              <a:tileRect/>
            </a:gradFill>
            <a:ln w="19050">
              <a:solidFill>
                <a:srgbClr val="FF9393"/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9144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X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5791200" y="1828800"/>
            <a:ext cx="2825496" cy="457200"/>
            <a:chOff x="9449292" y="2811043"/>
            <a:chExt cx="2825496" cy="457200"/>
          </a:xfrm>
        </p:grpSpPr>
        <p:sp>
          <p:nvSpPr>
            <p:cNvPr id="115" name="Rectangle 114"/>
            <p:cNvSpPr/>
            <p:nvPr/>
          </p:nvSpPr>
          <p:spPr>
            <a:xfrm>
              <a:off x="9449292" y="2811043"/>
              <a:ext cx="2825496" cy="457200"/>
            </a:xfrm>
            <a:prstGeom prst="rect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C00000"/>
                  </a:gs>
                  <a:gs pos="100000">
                    <a:srgbClr val="FF0000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16" name="Oval 115"/>
            <p:cNvSpPr/>
            <p:nvPr/>
          </p:nvSpPr>
          <p:spPr>
            <a:xfrm>
              <a:off x="9502227" y="2864383"/>
              <a:ext cx="320040" cy="320040"/>
            </a:xfrm>
            <a:prstGeom prst="ellipse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8900000" scaled="1"/>
              <a:tileRect/>
            </a:gradFill>
            <a:ln w="19050">
              <a:solidFill>
                <a:srgbClr val="FF9393"/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9144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X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3048000" y="5029200"/>
            <a:ext cx="2804160" cy="457200"/>
            <a:chOff x="2621280" y="5541216"/>
            <a:chExt cx="2804160" cy="457200"/>
          </a:xfrm>
        </p:grpSpPr>
        <p:sp>
          <p:nvSpPr>
            <p:cNvPr id="105" name="Rectangle 104"/>
            <p:cNvSpPr/>
            <p:nvPr/>
          </p:nvSpPr>
          <p:spPr>
            <a:xfrm>
              <a:off x="2621280" y="5541216"/>
              <a:ext cx="2804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06" name="Oval 105"/>
            <p:cNvSpPr/>
            <p:nvPr/>
          </p:nvSpPr>
          <p:spPr>
            <a:xfrm>
              <a:off x="2674215" y="5594556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3048000" y="4572000"/>
            <a:ext cx="2804160" cy="457200"/>
            <a:chOff x="2621280" y="5541216"/>
            <a:chExt cx="2804160" cy="457200"/>
          </a:xfrm>
        </p:grpSpPr>
        <p:sp>
          <p:nvSpPr>
            <p:cNvPr id="99" name="Rectangle 98"/>
            <p:cNvSpPr/>
            <p:nvPr/>
          </p:nvSpPr>
          <p:spPr>
            <a:xfrm>
              <a:off x="2621280" y="5541216"/>
              <a:ext cx="2804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00" name="Oval 99"/>
            <p:cNvSpPr/>
            <p:nvPr/>
          </p:nvSpPr>
          <p:spPr>
            <a:xfrm>
              <a:off x="2674215" y="5594556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3048000" y="2286000"/>
            <a:ext cx="2804160" cy="457200"/>
            <a:chOff x="2606040" y="1905000"/>
            <a:chExt cx="2804160" cy="457200"/>
          </a:xfrm>
        </p:grpSpPr>
        <p:sp>
          <p:nvSpPr>
            <p:cNvPr id="87" name="Rectangle 86"/>
            <p:cNvSpPr/>
            <p:nvPr/>
          </p:nvSpPr>
          <p:spPr>
            <a:xfrm>
              <a:off x="2606040" y="1905000"/>
              <a:ext cx="2804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$28.00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89" name="Oval 88"/>
            <p:cNvSpPr/>
            <p:nvPr/>
          </p:nvSpPr>
          <p:spPr>
            <a:xfrm>
              <a:off x="2674215" y="1958340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3027074" y="2734843"/>
            <a:ext cx="2804160" cy="457200"/>
            <a:chOff x="2621280" y="2811043"/>
            <a:chExt cx="2804160" cy="457200"/>
          </a:xfrm>
        </p:grpSpPr>
        <p:sp>
          <p:nvSpPr>
            <p:cNvPr id="110" name="Rectangle 109"/>
            <p:cNvSpPr/>
            <p:nvPr/>
          </p:nvSpPr>
          <p:spPr>
            <a:xfrm>
              <a:off x="2621280" y="2811043"/>
              <a:ext cx="2804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NO CREDIT CHECKS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11" name="Oval 110"/>
            <p:cNvSpPr/>
            <p:nvPr/>
          </p:nvSpPr>
          <p:spPr>
            <a:xfrm>
              <a:off x="2674215" y="2864383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7" name="Round Same Side Corner Rectangle 16"/>
          <p:cNvSpPr/>
          <p:nvPr/>
        </p:nvSpPr>
        <p:spPr>
          <a:xfrm>
            <a:off x="3027074" y="1066800"/>
            <a:ext cx="2804160" cy="81534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bg1"/>
          </a:solidFill>
          <a:ln w="28575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91440" rtlCol="0" anchor="ctr"/>
          <a:lstStyle/>
          <a:p>
            <a:pPr algn="ctr">
              <a:lnSpc>
                <a:spcPts val="1300"/>
              </a:lnSpc>
            </a:pPr>
            <a:endParaRPr lang="en-US" dirty="0" smtClean="0">
              <a:solidFill>
                <a:schemeClr val="tx1"/>
              </a:solidFill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sp>
        <p:nvSpPr>
          <p:cNvPr id="175" name="Round Same Side Corner Rectangle 174"/>
          <p:cNvSpPr/>
          <p:nvPr/>
        </p:nvSpPr>
        <p:spPr>
          <a:xfrm>
            <a:off x="486696" y="1066800"/>
            <a:ext cx="2535572" cy="815340"/>
          </a:xfrm>
          <a:prstGeom prst="round2SameRect">
            <a:avLst>
              <a:gd name="adj1" fmla="val 16667"/>
              <a:gd name="adj2" fmla="val 0"/>
            </a:avLst>
          </a:prstGeom>
          <a:gradFill flip="none" rotWithShape="1">
            <a:gsLst>
              <a:gs pos="47000">
                <a:schemeClr val="bg1"/>
              </a:gs>
              <a:gs pos="100000">
                <a:schemeClr val="bg1">
                  <a:lumMod val="85000"/>
                </a:schemeClr>
              </a:gs>
              <a:gs pos="0">
                <a:schemeClr val="bg1">
                  <a:lumMod val="85000"/>
                </a:schemeClr>
              </a:gs>
            </a:gsLst>
            <a:lin ang="12600000" scaled="0"/>
            <a:tileRect/>
          </a:gradFill>
          <a:ln w="28575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0" rtlCol="0" anchor="ctr"/>
          <a:lstStyle/>
          <a:p>
            <a:pPr>
              <a:lnSpc>
                <a:spcPts val="1300"/>
              </a:lnSpc>
            </a:pPr>
            <a:r>
              <a:rPr lang="en-US" sz="2000" b="1" dirty="0" smtClean="0">
                <a:solidFill>
                  <a:schemeClr val="tx1"/>
                </a:solidFill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Options</a:t>
            </a:r>
            <a:endParaRPr lang="en-US" sz="2000" b="1" dirty="0">
              <a:solidFill>
                <a:schemeClr val="tx1"/>
              </a:solidFill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sp>
        <p:nvSpPr>
          <p:cNvPr id="18" name="Round Same Side Corner Rectangle 17"/>
          <p:cNvSpPr/>
          <p:nvPr/>
        </p:nvSpPr>
        <p:spPr>
          <a:xfrm>
            <a:off x="5831234" y="1066800"/>
            <a:ext cx="2825086" cy="81534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bg1"/>
          </a:solidFill>
          <a:ln w="28575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91440" rtlCol="0" anchor="ctr"/>
          <a:lstStyle/>
          <a:p>
            <a:pPr algn="ctr">
              <a:lnSpc>
                <a:spcPts val="1300"/>
              </a:lnSpc>
            </a:pPr>
            <a:r>
              <a:rPr lang="en-US" dirty="0" smtClean="0">
                <a:solidFill>
                  <a:schemeClr val="tx1"/>
                </a:solidFill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Cable</a:t>
            </a:r>
            <a:endParaRPr lang="en-US" dirty="0" smtClean="0">
              <a:solidFill>
                <a:schemeClr val="tx1"/>
              </a:solidFill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grpSp>
        <p:nvGrpSpPr>
          <p:cNvPr id="98" name="Group 97"/>
          <p:cNvGrpSpPr/>
          <p:nvPr/>
        </p:nvGrpSpPr>
        <p:grpSpPr>
          <a:xfrm>
            <a:off x="3027074" y="1828800"/>
            <a:ext cx="2804160" cy="457200"/>
            <a:chOff x="2621280" y="1905000"/>
            <a:chExt cx="2804160" cy="457200"/>
          </a:xfrm>
        </p:grpSpPr>
        <p:sp>
          <p:nvSpPr>
            <p:cNvPr id="6" name="Rectangle 5"/>
            <p:cNvSpPr/>
            <p:nvPr/>
          </p:nvSpPr>
          <p:spPr>
            <a:xfrm>
              <a:off x="2621280" y="1905000"/>
              <a:ext cx="2804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NO CONTRACTS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2674215" y="1958340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6" name="Rectangle 15"/>
          <p:cNvSpPr/>
          <p:nvPr/>
        </p:nvSpPr>
        <p:spPr>
          <a:xfrm>
            <a:off x="457200" y="1828800"/>
            <a:ext cx="2569874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Contracts</a:t>
            </a:r>
            <a:endParaRPr lang="en-US" sz="14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57200" y="2277643"/>
            <a:ext cx="2569874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Average Monthly Fees</a:t>
            </a:r>
            <a:endParaRPr lang="en-US" sz="14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grpSp>
        <p:nvGrpSpPr>
          <p:cNvPr id="92" name="Group 91"/>
          <p:cNvGrpSpPr/>
          <p:nvPr/>
        </p:nvGrpSpPr>
        <p:grpSpPr>
          <a:xfrm>
            <a:off x="5831234" y="2734843"/>
            <a:ext cx="2804160" cy="457200"/>
            <a:chOff x="4663440" y="2811043"/>
            <a:chExt cx="2804160" cy="457200"/>
          </a:xfrm>
        </p:grpSpPr>
        <p:sp>
          <p:nvSpPr>
            <p:cNvPr id="39" name="Rectangle 38"/>
            <p:cNvSpPr/>
            <p:nvPr/>
          </p:nvSpPr>
          <p:spPr>
            <a:xfrm>
              <a:off x="4663440" y="2811043"/>
              <a:ext cx="2804160" cy="457200"/>
            </a:xfrm>
            <a:prstGeom prst="rect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FFC000"/>
                  </a:gs>
                  <a:gs pos="100000">
                    <a:srgbClr val="FFEA8F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40" name="Oval 39"/>
            <p:cNvSpPr/>
            <p:nvPr/>
          </p:nvSpPr>
          <p:spPr>
            <a:xfrm>
              <a:off x="4716375" y="2864383"/>
              <a:ext cx="320040" cy="320040"/>
            </a:xfrm>
            <a:prstGeom prst="ellipse">
              <a:avLst/>
            </a:prstGeom>
            <a:gradFill flip="none" rotWithShape="1">
              <a:gsLst>
                <a:gs pos="90000">
                  <a:srgbClr val="FFD52F"/>
                </a:gs>
                <a:gs pos="46000">
                  <a:srgbClr val="FFCF01"/>
                </a:gs>
                <a:gs pos="96000">
                  <a:srgbClr val="FFDC6D"/>
                </a:gs>
                <a:gs pos="0">
                  <a:srgbClr val="F39409"/>
                </a:gs>
              </a:gsLst>
              <a:lin ang="18900000" scaled="1"/>
              <a:tileRect/>
            </a:gradFill>
            <a:ln w="19050">
              <a:solidFill>
                <a:schemeClr val="bg1">
                  <a:lumMod val="95000"/>
                </a:schemeClr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0" rtlCol="0" anchor="ctr"/>
            <a:lstStyle/>
            <a:p>
              <a:pPr algn="ctr"/>
              <a:r>
                <a:rPr lang="en-US" sz="2800" b="1" dirty="0">
                  <a:effectLst>
                    <a:outerShdw blurRad="38100" dist="12700" dir="5400000" algn="t" rotWithShape="0">
                      <a:prstClr val="black">
                        <a:alpha val="40000"/>
                      </a:prstClr>
                    </a:outerShdw>
                  </a:effectLst>
                </a:rPr>
                <a:t>~</a:t>
              </a:r>
            </a:p>
          </p:txBody>
        </p:sp>
      </p:grpSp>
      <p:sp>
        <p:nvSpPr>
          <p:cNvPr id="36" name="Rectangle 35"/>
          <p:cNvSpPr/>
          <p:nvPr/>
        </p:nvSpPr>
        <p:spPr>
          <a:xfrm>
            <a:off x="457200" y="2734843"/>
            <a:ext cx="2569874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Credit Checks</a:t>
            </a:r>
            <a:endParaRPr lang="en-US" sz="14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grpSp>
        <p:nvGrpSpPr>
          <p:cNvPr id="90" name="Group 89"/>
          <p:cNvGrpSpPr/>
          <p:nvPr/>
        </p:nvGrpSpPr>
        <p:grpSpPr>
          <a:xfrm>
            <a:off x="3027074" y="3183194"/>
            <a:ext cx="2804160" cy="457200"/>
            <a:chOff x="2621280" y="3259394"/>
            <a:chExt cx="2804160" cy="457200"/>
          </a:xfrm>
        </p:grpSpPr>
        <p:sp>
          <p:nvSpPr>
            <p:cNvPr id="52" name="Rectangle 51"/>
            <p:cNvSpPr/>
            <p:nvPr/>
          </p:nvSpPr>
          <p:spPr>
            <a:xfrm>
              <a:off x="2621280" y="3259394"/>
              <a:ext cx="2804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GOOGLE PLAY STORE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53" name="Oval 52"/>
            <p:cNvSpPr/>
            <p:nvPr/>
          </p:nvSpPr>
          <p:spPr>
            <a:xfrm>
              <a:off x="2674215" y="331273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47" name="Rectangle 46"/>
          <p:cNvSpPr/>
          <p:nvPr/>
        </p:nvSpPr>
        <p:spPr>
          <a:xfrm>
            <a:off x="457200" y="3183194"/>
            <a:ext cx="2569874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App Store</a:t>
            </a:r>
            <a:endParaRPr lang="en-US" sz="14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grpSp>
        <p:nvGrpSpPr>
          <p:cNvPr id="88" name="Group 87"/>
          <p:cNvGrpSpPr/>
          <p:nvPr/>
        </p:nvGrpSpPr>
        <p:grpSpPr>
          <a:xfrm>
            <a:off x="3027074" y="3640394"/>
            <a:ext cx="2804160" cy="457200"/>
            <a:chOff x="2621280" y="3716594"/>
            <a:chExt cx="2804160" cy="457200"/>
          </a:xfrm>
        </p:grpSpPr>
        <p:sp>
          <p:nvSpPr>
            <p:cNvPr id="63" name="Rectangle 62"/>
            <p:cNvSpPr/>
            <p:nvPr/>
          </p:nvSpPr>
          <p:spPr>
            <a:xfrm>
              <a:off x="2621280" y="3716594"/>
              <a:ext cx="2804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+2500 CHANNELS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2674215" y="376993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58" name="Rectangle 57"/>
          <p:cNvSpPr/>
          <p:nvPr/>
        </p:nvSpPr>
        <p:spPr>
          <a:xfrm>
            <a:off x="457200" y="3640394"/>
            <a:ext cx="2569874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Channels</a:t>
            </a:r>
            <a:endParaRPr lang="en-US" sz="14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grpSp>
        <p:nvGrpSpPr>
          <p:cNvPr id="83" name="Group 82"/>
          <p:cNvGrpSpPr/>
          <p:nvPr/>
        </p:nvGrpSpPr>
        <p:grpSpPr>
          <a:xfrm>
            <a:off x="3027074" y="4097594"/>
            <a:ext cx="2804160" cy="457200"/>
            <a:chOff x="2621280" y="4173794"/>
            <a:chExt cx="2804160" cy="457200"/>
          </a:xfrm>
        </p:grpSpPr>
        <p:sp>
          <p:nvSpPr>
            <p:cNvPr id="129" name="Rectangle 128"/>
            <p:cNvSpPr/>
            <p:nvPr/>
          </p:nvSpPr>
          <p:spPr>
            <a:xfrm>
              <a:off x="2621280" y="4173794"/>
              <a:ext cx="2804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30" name="Oval 129"/>
            <p:cNvSpPr/>
            <p:nvPr/>
          </p:nvSpPr>
          <p:spPr>
            <a:xfrm>
              <a:off x="2674215" y="422713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24" name="Rectangle 123"/>
          <p:cNvSpPr/>
          <p:nvPr/>
        </p:nvSpPr>
        <p:spPr>
          <a:xfrm>
            <a:off x="457200" y="4097594"/>
            <a:ext cx="2569874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HDMI</a:t>
            </a:r>
            <a:endParaRPr lang="en-US" sz="14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457200" y="4554794"/>
            <a:ext cx="2569874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Composite AVI Cables</a:t>
            </a:r>
            <a:endParaRPr lang="en-US" sz="14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sp>
        <p:nvSpPr>
          <p:cNvPr id="146" name="Rectangle 145"/>
          <p:cNvSpPr/>
          <p:nvPr/>
        </p:nvSpPr>
        <p:spPr>
          <a:xfrm>
            <a:off x="457200" y="5011994"/>
            <a:ext cx="2569874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Web Browsing</a:t>
            </a:r>
            <a:endParaRPr lang="en-US" sz="14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3027074" y="5465016"/>
            <a:ext cx="2804160" cy="457200"/>
            <a:chOff x="2621280" y="5541216"/>
            <a:chExt cx="2804160" cy="457200"/>
          </a:xfrm>
        </p:grpSpPr>
        <p:sp>
          <p:nvSpPr>
            <p:cNvPr id="162" name="Rectangle 161"/>
            <p:cNvSpPr/>
            <p:nvPr/>
          </p:nvSpPr>
          <p:spPr>
            <a:xfrm>
              <a:off x="2621280" y="5541216"/>
              <a:ext cx="2804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63" name="Oval 162"/>
            <p:cNvSpPr/>
            <p:nvPr/>
          </p:nvSpPr>
          <p:spPr>
            <a:xfrm>
              <a:off x="2674215" y="5594556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57" name="Rectangle 156"/>
          <p:cNvSpPr/>
          <p:nvPr/>
        </p:nvSpPr>
        <p:spPr>
          <a:xfrm>
            <a:off x="457200" y="5465016"/>
            <a:ext cx="2569874" cy="457200"/>
          </a:xfrm>
          <a:prstGeom prst="rect">
            <a:avLst/>
          </a:prstGeom>
          <a:gradFill flip="none" rotWithShape="1">
            <a:gsLst>
              <a:gs pos="100000">
                <a:schemeClr val="tx1">
                  <a:lumMod val="65000"/>
                  <a:lumOff val="35000"/>
                </a:schemeClr>
              </a:gs>
              <a:gs pos="0">
                <a:schemeClr val="tx1">
                  <a:lumMod val="75000"/>
                  <a:lumOff val="25000"/>
                </a:schemeClr>
              </a:gs>
            </a:gsLst>
            <a:lin ang="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45720" rtlCol="0" anchor="ctr"/>
          <a:lstStyle/>
          <a:p>
            <a:pPr>
              <a:lnSpc>
                <a:spcPts val="1300"/>
              </a:lnSpc>
            </a:pPr>
            <a:r>
              <a:rPr lang="en-US" sz="14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Portable</a:t>
            </a:r>
            <a:endParaRPr lang="en-US" sz="1400" b="1" dirty="0" smtClean="0">
              <a:effectLst>
                <a:outerShdw blurRad="63500" dist="25400" dir="5400000" algn="t" rotWithShape="0">
                  <a:prstClr val="black">
                    <a:alpha val="30000"/>
                  </a:prstClr>
                </a:outerShdw>
              </a:effectLst>
              <a:cs typeface="Arial" pitchFamily="34" charset="0"/>
            </a:endParaRPr>
          </a:p>
        </p:txBody>
      </p:sp>
      <p:sp>
        <p:nvSpPr>
          <p:cNvPr id="113" name="Title 7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/>
              <a:t>OmniBox vs. Cable</a:t>
            </a:r>
            <a:endParaRPr lang="en-US" sz="4000" dirty="0"/>
          </a:p>
        </p:txBody>
      </p:sp>
      <p:sp>
        <p:nvSpPr>
          <p:cNvPr id="118" name="Rectangle 117"/>
          <p:cNvSpPr/>
          <p:nvPr/>
        </p:nvSpPr>
        <p:spPr>
          <a:xfrm>
            <a:off x="457200" y="5922216"/>
            <a:ext cx="2569874" cy="630984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95000"/>
                  <a:lumOff val="5000"/>
                </a:schemeClr>
              </a:gs>
              <a:gs pos="100000">
                <a:schemeClr val="tx1">
                  <a:lumMod val="95000"/>
                  <a:lumOff val="5000"/>
                </a:schemeClr>
              </a:gs>
              <a:gs pos="50000">
                <a:schemeClr val="tx1">
                  <a:lumMod val="75000"/>
                  <a:lumOff val="25000"/>
                </a:schemeClr>
              </a:gs>
            </a:gsLst>
            <a:lin ang="16200000" scaled="1"/>
            <a:tileRect/>
          </a:gradFill>
          <a:ln w="19050">
            <a:solidFill>
              <a:schemeClr val="bg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91440" bIns="0" rtlCol="0" anchor="ctr"/>
          <a:lstStyle/>
          <a:p>
            <a:pPr>
              <a:lnSpc>
                <a:spcPts val="1300"/>
              </a:lnSpc>
            </a:pPr>
            <a:r>
              <a:rPr lang="en-US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rPr>
              <a:t>Conclusion</a:t>
            </a:r>
          </a:p>
        </p:txBody>
      </p:sp>
      <p:grpSp>
        <p:nvGrpSpPr>
          <p:cNvPr id="122" name="Group 121"/>
          <p:cNvGrpSpPr/>
          <p:nvPr/>
        </p:nvGrpSpPr>
        <p:grpSpPr>
          <a:xfrm>
            <a:off x="5831234" y="4572000"/>
            <a:ext cx="2804160" cy="457200"/>
            <a:chOff x="2621280" y="4173794"/>
            <a:chExt cx="2804160" cy="457200"/>
          </a:xfrm>
        </p:grpSpPr>
        <p:sp>
          <p:nvSpPr>
            <p:cNvPr id="123" name="Rectangle 122"/>
            <p:cNvSpPr/>
            <p:nvPr/>
          </p:nvSpPr>
          <p:spPr>
            <a:xfrm>
              <a:off x="2621280" y="4173794"/>
              <a:ext cx="2804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31" name="Oval 130"/>
            <p:cNvSpPr/>
            <p:nvPr/>
          </p:nvSpPr>
          <p:spPr>
            <a:xfrm>
              <a:off x="2674215" y="422713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5791200" y="5922216"/>
            <a:ext cx="2804160" cy="630984"/>
            <a:chOff x="5831234" y="5922216"/>
            <a:chExt cx="2804160" cy="630984"/>
          </a:xfrm>
        </p:grpSpPr>
        <p:sp>
          <p:nvSpPr>
            <p:cNvPr id="120" name="Rectangle 119"/>
            <p:cNvSpPr/>
            <p:nvPr/>
          </p:nvSpPr>
          <p:spPr>
            <a:xfrm>
              <a:off x="5831234" y="5922216"/>
              <a:ext cx="2804160" cy="630984"/>
            </a:xfrm>
            <a:prstGeom prst="rect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C00000"/>
                  </a:gs>
                  <a:gs pos="100000">
                    <a:srgbClr val="FF0000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tIns="91440" bIns="0" rtlCol="0" anchor="ctr"/>
            <a:lstStyle/>
            <a:p>
              <a:pPr>
                <a:lnSpc>
                  <a:spcPts val="1300"/>
                </a:lnSpc>
              </a:pPr>
              <a:r>
                <a:rPr lang="en-US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YOU BE THE JUDGE </a:t>
              </a:r>
              <a:r>
                <a:rPr lang="en-US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  <a:sym typeface="Wingdings"/>
                </a:rPr>
                <a:t></a:t>
              </a:r>
              <a:endParaRPr lang="en-US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21" name="Oval 120"/>
            <p:cNvSpPr/>
            <p:nvPr/>
          </p:nvSpPr>
          <p:spPr>
            <a:xfrm>
              <a:off x="5884169" y="6077688"/>
              <a:ext cx="320040" cy="320040"/>
            </a:xfrm>
            <a:prstGeom prst="ellipse">
              <a:avLst/>
            </a:prstGeom>
            <a:gradFill flip="none" rotWithShape="1">
              <a:gsLst>
                <a:gs pos="100000">
                  <a:srgbClr val="FF0000"/>
                </a:gs>
                <a:gs pos="0">
                  <a:srgbClr val="820000"/>
                </a:gs>
                <a:gs pos="24000">
                  <a:srgbClr val="C00000"/>
                </a:gs>
              </a:gsLst>
              <a:lin ang="18900000" scaled="1"/>
              <a:tileRect/>
            </a:gradFill>
            <a:ln w="19050">
              <a:solidFill>
                <a:srgbClr val="FF9393"/>
              </a:solidFill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rIns="91440" bIns="9144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X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027074" y="5922216"/>
            <a:ext cx="2804160" cy="630984"/>
            <a:chOff x="3027074" y="5922216"/>
            <a:chExt cx="2804160" cy="630984"/>
          </a:xfrm>
        </p:grpSpPr>
        <p:sp>
          <p:nvSpPr>
            <p:cNvPr id="112" name="Rectangle 111"/>
            <p:cNvSpPr/>
            <p:nvPr/>
          </p:nvSpPr>
          <p:spPr>
            <a:xfrm>
              <a:off x="3027074" y="5922216"/>
              <a:ext cx="2804160" cy="630984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tIns="91440" bIns="0" rtlCol="0" anchor="ctr"/>
            <a:lstStyle/>
            <a:p>
              <a:pPr>
                <a:lnSpc>
                  <a:spcPts val="1300"/>
                </a:lnSpc>
              </a:pPr>
              <a:r>
                <a:rPr lang="en-US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ACCEPTABLE</a:t>
              </a:r>
              <a:endParaRPr lang="en-US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14" name="Oval 113"/>
            <p:cNvSpPr/>
            <p:nvPr/>
          </p:nvSpPr>
          <p:spPr>
            <a:xfrm>
              <a:off x="3080009" y="6077688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pic>
        <p:nvPicPr>
          <p:cNvPr id="77" name="Picture 76" descr="black-final-logo-111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1219200"/>
            <a:ext cx="1843879" cy="464095"/>
          </a:xfrm>
          <a:prstGeom prst="rect">
            <a:avLst/>
          </a:prstGeom>
        </p:spPr>
      </p:pic>
      <p:grpSp>
        <p:nvGrpSpPr>
          <p:cNvPr id="134" name="Group 133"/>
          <p:cNvGrpSpPr/>
          <p:nvPr/>
        </p:nvGrpSpPr>
        <p:grpSpPr>
          <a:xfrm>
            <a:off x="5806440" y="4114800"/>
            <a:ext cx="2804160" cy="457200"/>
            <a:chOff x="2621280" y="4173794"/>
            <a:chExt cx="2804160" cy="457200"/>
          </a:xfrm>
        </p:grpSpPr>
        <p:sp>
          <p:nvSpPr>
            <p:cNvPr id="136" name="Rectangle 135"/>
            <p:cNvSpPr/>
            <p:nvPr/>
          </p:nvSpPr>
          <p:spPr>
            <a:xfrm>
              <a:off x="2621280" y="4173794"/>
              <a:ext cx="2804160" cy="457200"/>
            </a:xfrm>
            <a:prstGeom prst="rect">
              <a:avLst/>
            </a:prstGeom>
            <a:gradFill flip="none" rotWithShape="1">
              <a:gsLst>
                <a:gs pos="42000">
                  <a:srgbClr val="86CD45"/>
                </a:gs>
                <a:gs pos="100000">
                  <a:srgbClr val="9AE785"/>
                </a:gs>
                <a:gs pos="0">
                  <a:srgbClr val="13893D"/>
                </a:gs>
              </a:gsLst>
              <a:lin ang="16200000" scaled="1"/>
              <a:tileRect/>
            </a:gradFill>
            <a:ln w="19050">
              <a:gradFill flip="none" rotWithShape="1">
                <a:gsLst>
                  <a:gs pos="0">
                    <a:srgbClr val="1DBA5F"/>
                  </a:gs>
                  <a:gs pos="100000">
                    <a:srgbClr val="DBFABE"/>
                  </a:gs>
                </a:gsLst>
                <a:lin ang="5400000" scaled="1"/>
                <a:tileRect/>
              </a:gra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rtlCol="0" anchor="ctr"/>
            <a:lstStyle/>
            <a:p>
              <a:pPr>
                <a:lnSpc>
                  <a:spcPts val="1300"/>
                </a:lnSpc>
              </a:pPr>
              <a:r>
                <a:rPr lang="en-US" sz="1200" b="1" dirty="0" smtClean="0">
                  <a:effectLst>
                    <a:outerShdw blurRad="63500" dist="25400" dir="5400000" algn="t" rotWithShape="0">
                      <a:prstClr val="black">
                        <a:alpha val="30000"/>
                      </a:prstClr>
                    </a:outerShdw>
                  </a:effectLst>
                  <a:cs typeface="Arial" pitchFamily="34" charset="0"/>
                </a:rPr>
                <a:t>YES</a:t>
              </a:r>
              <a:endParaRPr lang="en-US" sz="1200" b="1" dirty="0" smtClean="0">
                <a:effectLst>
                  <a:outerShdw blurRad="63500" dist="25400" dir="5400000" algn="t" rotWithShape="0">
                    <a:prstClr val="black">
                      <a:alpha val="30000"/>
                    </a:prstClr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37" name="Oval 136"/>
            <p:cNvSpPr/>
            <p:nvPr/>
          </p:nvSpPr>
          <p:spPr>
            <a:xfrm>
              <a:off x="2674215" y="4227134"/>
              <a:ext cx="320040" cy="320040"/>
            </a:xfrm>
            <a:prstGeom prst="ellipse">
              <a:avLst/>
            </a:prstGeom>
            <a:gradFill flip="none" rotWithShape="1">
              <a:gsLst>
                <a:gs pos="49000">
                  <a:srgbClr val="7CCD45"/>
                </a:gs>
                <a:gs pos="100000">
                  <a:srgbClr val="9AE785"/>
                </a:gs>
                <a:gs pos="0">
                  <a:srgbClr val="0C5827"/>
                </a:gs>
              </a:gsLst>
              <a:lin ang="18000000" scaled="0"/>
              <a:tileRect/>
            </a:gradFill>
            <a:ln w="19050">
              <a:noFill/>
              <a:miter lim="800000"/>
            </a:ln>
            <a:effectLst/>
            <a:scene3d>
              <a:camera prst="orthographicFront"/>
              <a:lightRig rig="glow" dir="t">
                <a:rot lat="0" lon="0" rev="2700000"/>
              </a:lightRig>
            </a:scene3d>
            <a:sp3d>
              <a:bevelT w="25400" h="190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9728" rIns="109728" bIns="45720" rtlCol="0" anchor="ctr"/>
            <a:lstStyle/>
            <a:p>
              <a:pPr algn="ctr"/>
              <a:r>
                <a:rPr lang="en-US" b="1" dirty="0"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sym typeface="Wingdings"/>
                </a:rPr>
                <a:t></a:t>
              </a:r>
              <a:endParaRPr lang="en-US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59640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452596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*The information compiled in this comparison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report is not the opinion from Omniverse One World Television but rather from multiple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sources including but not limited to blogs,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forums, research firms, and consumer trend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usage reports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88991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407</Words>
  <Application>Microsoft Macintosh PowerPoint</Application>
  <PresentationFormat>On-screen Show (4:3)</PresentationFormat>
  <Paragraphs>212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 Next Generation OmniBox Comparison</vt:lpstr>
      <vt:lpstr> Comparison Continued</vt:lpstr>
      <vt:lpstr>OmniBox vs. Cable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Md Aminul Islam</dc:creator>
  <cp:lastModifiedBy>Jason DeMeo</cp:lastModifiedBy>
  <cp:revision>55</cp:revision>
  <dcterms:created xsi:type="dcterms:W3CDTF">2013-05-05T23:31:21Z</dcterms:created>
  <dcterms:modified xsi:type="dcterms:W3CDTF">2014-01-15T00:28:07Z</dcterms:modified>
</cp:coreProperties>
</file>