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57" r:id="rId5"/>
    <p:sldId id="258" r:id="rId6"/>
    <p:sldId id="260" r:id="rId7"/>
    <p:sldId id="261" r:id="rId8"/>
    <p:sldId id="262" r:id="rId9"/>
    <p:sldId id="263" r:id="rId1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452E"/>
    <a:srgbClr val="001372"/>
    <a:srgbClr val="8E0040"/>
    <a:srgbClr val="B9BF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96"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C6FB4-E14B-467E-B610-9D1B296D725F}"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40B66F-1044-4463-8400-3C38605611F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C6FB4-E14B-467E-B610-9D1B296D725F}" type="datetimeFigureOut">
              <a:rPr lang="en-US" smtClean="0"/>
              <a:pPr/>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0B66F-1044-4463-8400-3C38605611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6553200"/>
          </a:xfrm>
          <a:prstGeom prst="roundRect">
            <a:avLst/>
          </a:prstGeom>
          <a:solidFill>
            <a:srgbClr val="001372"/>
          </a:solidFill>
          <a:ln w="28575">
            <a:solidFill>
              <a:srgbClr val="EE4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9600" y="457200"/>
            <a:ext cx="7924800" cy="6019800"/>
          </a:xfrm>
          <a:prstGeom prst="roundRect">
            <a:avLst/>
          </a:prstGeom>
          <a:solidFill>
            <a:schemeClr val="bg1"/>
          </a:solidFill>
          <a:ln>
            <a:solidFill>
              <a:srgbClr val="8E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 y="2667000"/>
            <a:ext cx="7467600" cy="4493538"/>
          </a:xfrm>
          <a:prstGeom prst="rect">
            <a:avLst/>
          </a:prstGeom>
          <a:noFill/>
        </p:spPr>
        <p:txBody>
          <a:bodyPr wrap="square" rtlCol="0">
            <a:spAutoFit/>
          </a:bodyPr>
          <a:lstStyle/>
          <a:p>
            <a:pPr marL="285750" indent="-285750">
              <a:buFont typeface="Arial" pitchFamily="34" charset="0"/>
              <a:buChar char="•"/>
            </a:pPr>
            <a:r>
              <a:rPr lang="en-US" sz="1600" dirty="0" smtClean="0"/>
              <a:t>Riverside RAAM ‘</a:t>
            </a:r>
            <a:r>
              <a:rPr lang="en-US" sz="1600" b="1" i="1" dirty="0" smtClean="0"/>
              <a:t>Team Pedal to Empower’</a:t>
            </a:r>
            <a:r>
              <a:rPr lang="en-US" sz="1600" dirty="0" smtClean="0"/>
              <a:t> is a group of 8 men and women, racing coast to coast , over 3000 miles, enduring extreme physical conditions</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Race Across America (RAAM) is one of the most respected and longest running endurance sports events world-wide.  It’s viewed as the pinnacle of athletic achievement in both cycling and the greater sporting community</a:t>
            </a:r>
          </a:p>
          <a:p>
            <a:pPr marL="285750" indent="-285750">
              <a:buFont typeface="Arial" pitchFamily="34" charset="0"/>
              <a:buChar char="•"/>
            </a:pPr>
            <a:endParaRPr lang="en-US" sz="1600" i="1" dirty="0" smtClean="0"/>
          </a:p>
          <a:p>
            <a:pPr marL="285750" indent="-285750">
              <a:buFont typeface="Arial" pitchFamily="34" charset="0"/>
              <a:buChar char="•"/>
            </a:pPr>
            <a:r>
              <a:rPr lang="en-US" sz="1600" b="1" i="1" dirty="0" smtClean="0"/>
              <a:t>Team Pedal to Empower </a:t>
            </a:r>
            <a:r>
              <a:rPr lang="en-US" sz="1600" dirty="0" smtClean="0"/>
              <a:t>has chosen to race for the Jeanne Geiger Crisis Center – An organization recognized globally for it’s </a:t>
            </a:r>
            <a:r>
              <a:rPr lang="en-US" sz="1600" i="1" u="sng" dirty="0" smtClean="0">
                <a:solidFill>
                  <a:srgbClr val="FF0000"/>
                </a:solidFill>
              </a:rPr>
              <a:t>innovative work in the education and prevention of Domestic Violence and Domestic Homicide</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goal of </a:t>
            </a:r>
            <a:r>
              <a:rPr lang="en-US" sz="1600" b="1" i="1" dirty="0" smtClean="0"/>
              <a:t>Team Pedal to Empower</a:t>
            </a:r>
            <a:r>
              <a:rPr lang="en-US" sz="1600" b="1" dirty="0" smtClean="0"/>
              <a:t> </a:t>
            </a:r>
            <a:r>
              <a:rPr lang="en-US" sz="1600" dirty="0" smtClean="0"/>
              <a:t>is to raise awareness ‘coast to coast’ of domestic violence and the ability to predict and prevent domestic homicide with education and training</a:t>
            </a:r>
          </a:p>
          <a:p>
            <a:pPr marL="285750" lvl="0" indent="-285750" algn="ctr"/>
            <a:endParaRPr lang="en-US" sz="800" dirty="0" smtClean="0"/>
          </a:p>
          <a:p>
            <a:endParaRPr lang="en-US" dirty="0"/>
          </a:p>
          <a:p>
            <a:endParaRPr lang="en-US" dirty="0" smtClean="0"/>
          </a:p>
          <a:p>
            <a:endParaRPr lang="en-US" dirty="0"/>
          </a:p>
        </p:txBody>
      </p:sp>
      <p:pic>
        <p:nvPicPr>
          <p:cNvPr id="2050" name="Picture 2" descr="Riverside_RAAM_logo_v2"/>
          <p:cNvPicPr>
            <a:picLocks noChangeAspect="1" noChangeArrowheads="1"/>
          </p:cNvPicPr>
          <p:nvPr/>
        </p:nvPicPr>
        <p:blipFill>
          <a:blip r:embed="rId2" cstate="print"/>
          <a:srcRect/>
          <a:stretch>
            <a:fillRect/>
          </a:stretch>
        </p:blipFill>
        <p:spPr bwMode="auto">
          <a:xfrm>
            <a:off x="1219200" y="609600"/>
            <a:ext cx="3126612" cy="1097280"/>
          </a:xfrm>
          <a:prstGeom prst="rect">
            <a:avLst/>
          </a:prstGeom>
          <a:noFill/>
          <a:ln w="9525" algn="in">
            <a:noFill/>
            <a:miter lim="800000"/>
            <a:headEnd/>
            <a:tailEnd/>
          </a:ln>
          <a:effectLst/>
        </p:spPr>
      </p:pic>
      <p:sp>
        <p:nvSpPr>
          <p:cNvPr id="2051" name="Rectangle 3"/>
          <p:cNvSpPr>
            <a:spLocks noChangeArrowheads="1"/>
          </p:cNvSpPr>
          <p:nvPr/>
        </p:nvSpPr>
        <p:spPr bwMode="auto">
          <a:xfrm>
            <a:off x="1295400" y="1752600"/>
            <a:ext cx="3352801"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1372"/>
                </a:solidFill>
                <a:effectLst/>
                <a:latin typeface="Cambria" pitchFamily="18" charset="0"/>
                <a:cs typeface="Arial" pitchFamily="34" charset="0"/>
              </a:rPr>
              <a:t>to benefit the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Cambria" pitchFamily="18"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1372"/>
                </a:solidFill>
                <a:effectLst/>
                <a:latin typeface="Cambria" pitchFamily="18" charset="0"/>
                <a:cs typeface="Arial" pitchFamily="34" charset="0"/>
              </a:rPr>
              <a:t>Jeanne Geiger Crisis Center</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RAAM_Route.tiff"/>
          <p:cNvPicPr>
            <a:picLocks noChangeAspect="1"/>
          </p:cNvPicPr>
          <p:nvPr/>
        </p:nvPicPr>
        <p:blipFill>
          <a:blip r:embed="rId3"/>
          <a:stretch>
            <a:fillRect/>
          </a:stretch>
        </p:blipFill>
        <p:spPr>
          <a:xfrm>
            <a:off x="4572000" y="685800"/>
            <a:ext cx="3338286" cy="1752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6553200"/>
          </a:xfrm>
          <a:prstGeom prst="roundRect">
            <a:avLst/>
          </a:prstGeom>
          <a:solidFill>
            <a:srgbClr val="001372"/>
          </a:solidFill>
          <a:ln w="28575">
            <a:solidFill>
              <a:srgbClr val="EE4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9600" y="457200"/>
            <a:ext cx="7924800" cy="6019800"/>
          </a:xfrm>
          <a:prstGeom prst="roundRect">
            <a:avLst/>
          </a:prstGeom>
          <a:solidFill>
            <a:schemeClr val="bg1"/>
          </a:solidFill>
          <a:ln>
            <a:solidFill>
              <a:srgbClr val="8E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 y="2667000"/>
            <a:ext cx="7467600" cy="3539430"/>
          </a:xfrm>
          <a:prstGeom prst="rect">
            <a:avLst/>
          </a:prstGeom>
          <a:noFill/>
        </p:spPr>
        <p:txBody>
          <a:bodyPr wrap="square" rtlCol="0">
            <a:spAutoFit/>
          </a:bodyPr>
          <a:lstStyle/>
          <a:p>
            <a:pPr marL="285750" lvl="0" indent="-285750" algn="ctr"/>
            <a:endParaRPr lang="en-US" sz="800" dirty="0" smtClean="0"/>
          </a:p>
          <a:p>
            <a:r>
              <a:rPr lang="en-US" sz="2000" b="1" dirty="0" smtClean="0"/>
              <a:t>Media Coverage </a:t>
            </a:r>
          </a:p>
          <a:p>
            <a:endParaRPr lang="en-US" dirty="0" smtClean="0"/>
          </a:p>
          <a:p>
            <a:pPr>
              <a:buFont typeface="Arial" pitchFamily="34" charset="0"/>
              <a:buChar char="•"/>
            </a:pPr>
            <a:r>
              <a:rPr lang="en-US" dirty="0" smtClean="0"/>
              <a:t>Four Video Crews Providing Up To Date Video, Photo and Text Coverage</a:t>
            </a:r>
          </a:p>
          <a:p>
            <a:pPr>
              <a:buFont typeface="Arial" pitchFamily="34" charset="0"/>
              <a:buChar char="•"/>
            </a:pPr>
            <a:r>
              <a:rPr lang="en-US" dirty="0" smtClean="0"/>
              <a:t>25+ Million Page Views Annually</a:t>
            </a:r>
          </a:p>
          <a:p>
            <a:pPr>
              <a:buFont typeface="Arial" pitchFamily="34" charset="0"/>
              <a:buChar char="•"/>
            </a:pPr>
            <a:r>
              <a:rPr lang="en-US" dirty="0" smtClean="0"/>
              <a:t>2,500+ articles in TV, Radio and Print</a:t>
            </a:r>
          </a:p>
          <a:p>
            <a:pPr>
              <a:buFont typeface="Arial" pitchFamily="34" charset="0"/>
              <a:buChar char="•"/>
            </a:pPr>
            <a:r>
              <a:rPr lang="en-US" dirty="0" smtClean="0"/>
              <a:t>Pre Race and Race Day Events</a:t>
            </a:r>
          </a:p>
          <a:p>
            <a:pPr>
              <a:buFont typeface="Arial" pitchFamily="34" charset="0"/>
              <a:buChar char="•"/>
            </a:pPr>
            <a:r>
              <a:rPr lang="en-US" dirty="0" smtClean="0"/>
              <a:t>Twitter, </a:t>
            </a:r>
            <a:r>
              <a:rPr lang="en-US" dirty="0" err="1" smtClean="0"/>
              <a:t>Facebook</a:t>
            </a:r>
            <a:r>
              <a:rPr lang="en-US" dirty="0" smtClean="0"/>
              <a:t> and Social Media Promotion and Amplification of Message</a:t>
            </a:r>
          </a:p>
          <a:p>
            <a:pPr>
              <a:buFont typeface="Arial" pitchFamily="34" charset="0"/>
              <a:buChar char="•"/>
            </a:pPr>
            <a:r>
              <a:rPr lang="en-US" dirty="0" smtClean="0"/>
              <a:t>Signage on Support Vehicles – 20 mph Billboards Across America</a:t>
            </a:r>
          </a:p>
          <a:p>
            <a:pPr>
              <a:buFont typeface="Arial" pitchFamily="34" charset="0"/>
              <a:buChar char="•"/>
            </a:pPr>
            <a:r>
              <a:rPr lang="en-US" dirty="0" smtClean="0"/>
              <a:t>Live Video Feeds From the Road</a:t>
            </a:r>
          </a:p>
          <a:p>
            <a:pPr>
              <a:buFont typeface="Arial" pitchFamily="34" charset="0"/>
              <a:buChar char="•"/>
            </a:pPr>
            <a:r>
              <a:rPr lang="en-US" dirty="0" smtClean="0"/>
              <a:t>Promotional Partnerships with Domestic Violence Organizations Nationwide</a:t>
            </a:r>
            <a:endParaRPr lang="en-US" dirty="0"/>
          </a:p>
          <a:p>
            <a:endParaRPr lang="en-US" dirty="0" smtClean="0"/>
          </a:p>
          <a:p>
            <a:endParaRPr lang="en-US" dirty="0"/>
          </a:p>
        </p:txBody>
      </p:sp>
      <p:pic>
        <p:nvPicPr>
          <p:cNvPr id="2050" name="Picture 2" descr="Riverside_RAAM_logo_v2"/>
          <p:cNvPicPr>
            <a:picLocks noChangeAspect="1" noChangeArrowheads="1"/>
          </p:cNvPicPr>
          <p:nvPr/>
        </p:nvPicPr>
        <p:blipFill>
          <a:blip r:embed="rId2" cstate="print"/>
          <a:srcRect/>
          <a:stretch>
            <a:fillRect/>
          </a:stretch>
        </p:blipFill>
        <p:spPr bwMode="auto">
          <a:xfrm>
            <a:off x="3048001" y="533400"/>
            <a:ext cx="3126612" cy="1097280"/>
          </a:xfrm>
          <a:prstGeom prst="rect">
            <a:avLst/>
          </a:prstGeom>
          <a:noFill/>
          <a:ln w="9525" algn="in">
            <a:noFill/>
            <a:miter lim="800000"/>
            <a:headEnd/>
            <a:tailEnd/>
          </a:ln>
          <a:effectLst/>
        </p:spPr>
      </p:pic>
      <p:sp>
        <p:nvSpPr>
          <p:cNvPr id="2051" name="Rectangle 3"/>
          <p:cNvSpPr>
            <a:spLocks noChangeArrowheads="1"/>
          </p:cNvSpPr>
          <p:nvPr/>
        </p:nvSpPr>
        <p:spPr bwMode="auto">
          <a:xfrm>
            <a:off x="1676400" y="1752600"/>
            <a:ext cx="6049733" cy="738664"/>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1372"/>
                </a:solidFill>
                <a:effectLst/>
                <a:latin typeface="Cambria" pitchFamily="18" charset="0"/>
                <a:cs typeface="Arial" pitchFamily="34" charset="0"/>
              </a:rPr>
              <a:t>to benefit the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Cambria" pitchFamily="18"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1372"/>
                </a:solidFill>
                <a:effectLst/>
                <a:latin typeface="Cambria" pitchFamily="18" charset="0"/>
                <a:cs typeface="Arial" pitchFamily="34" charset="0"/>
              </a:rPr>
              <a:t>Jeanne Geiger Crisis Center</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6553200"/>
          </a:xfrm>
          <a:prstGeom prst="roundRect">
            <a:avLst/>
          </a:prstGeom>
          <a:solidFill>
            <a:srgbClr val="001372"/>
          </a:solidFill>
          <a:ln w="28575">
            <a:solidFill>
              <a:srgbClr val="EE4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9600" y="457200"/>
            <a:ext cx="7924800" cy="6019800"/>
          </a:xfrm>
          <a:prstGeom prst="roundRect">
            <a:avLst/>
          </a:prstGeom>
          <a:solidFill>
            <a:schemeClr val="bg1"/>
          </a:solidFill>
          <a:ln>
            <a:solidFill>
              <a:srgbClr val="8E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 y="2667000"/>
            <a:ext cx="7467600" cy="5601533"/>
          </a:xfrm>
          <a:prstGeom prst="rect">
            <a:avLst/>
          </a:prstGeom>
          <a:noFill/>
        </p:spPr>
        <p:txBody>
          <a:bodyPr wrap="square" rtlCol="0">
            <a:spAutoFit/>
          </a:bodyPr>
          <a:lstStyle/>
          <a:p>
            <a:pPr algn="ctr"/>
            <a:r>
              <a:rPr lang="en-US" b="1" dirty="0" smtClean="0">
                <a:solidFill>
                  <a:srgbClr val="EE452E"/>
                </a:solidFill>
              </a:rPr>
              <a:t>The number of American troops killed in Afghanistan and Iraq between 2001 and 2012 was </a:t>
            </a:r>
            <a:r>
              <a:rPr lang="en-US" b="1" dirty="0" smtClean="0">
                <a:solidFill>
                  <a:srgbClr val="001372"/>
                </a:solidFill>
              </a:rPr>
              <a:t>6,488</a:t>
            </a:r>
            <a:r>
              <a:rPr lang="en-US" b="1" dirty="0" smtClean="0">
                <a:solidFill>
                  <a:srgbClr val="EE452E"/>
                </a:solidFill>
              </a:rPr>
              <a:t>.  The number of American women who were murdered by current or ex-male partners during that time w</a:t>
            </a:r>
            <a:r>
              <a:rPr lang="en-US" b="1" dirty="0" smtClean="0">
                <a:solidFill>
                  <a:srgbClr val="FF0000"/>
                </a:solidFill>
              </a:rPr>
              <a:t>as</a:t>
            </a:r>
            <a:r>
              <a:rPr lang="en-US" b="1" dirty="0" smtClean="0">
                <a:solidFill>
                  <a:srgbClr val="EE452E"/>
                </a:solidFill>
              </a:rPr>
              <a:t> </a:t>
            </a:r>
            <a:r>
              <a:rPr lang="en-US" b="1" dirty="0" smtClean="0">
                <a:solidFill>
                  <a:schemeClr val="tx2"/>
                </a:solidFill>
              </a:rPr>
              <a:t>11,766</a:t>
            </a:r>
            <a:r>
              <a:rPr lang="en-US" b="1" dirty="0" smtClean="0">
                <a:solidFill>
                  <a:srgbClr val="EE452E"/>
                </a:solidFill>
              </a:rPr>
              <a:t>.  That’s nearly </a:t>
            </a:r>
            <a:r>
              <a:rPr lang="en-US" b="1" i="1" dirty="0" smtClean="0">
                <a:solidFill>
                  <a:srgbClr val="EE452E"/>
                </a:solidFill>
              </a:rPr>
              <a:t>double</a:t>
            </a:r>
            <a:r>
              <a:rPr lang="en-US" b="1" dirty="0" smtClean="0">
                <a:solidFill>
                  <a:srgbClr val="EE452E"/>
                </a:solidFill>
              </a:rPr>
              <a:t> the casualties lost during </a:t>
            </a:r>
            <a:r>
              <a:rPr lang="en-US" b="1" i="1" dirty="0" smtClean="0">
                <a:solidFill>
                  <a:srgbClr val="EE452E"/>
                </a:solidFill>
              </a:rPr>
              <a:t>war</a:t>
            </a:r>
            <a:r>
              <a:rPr lang="en-US" b="1" dirty="0" smtClean="0">
                <a:solidFill>
                  <a:srgbClr val="EE452E"/>
                </a:solidFill>
              </a:rPr>
              <a:t>.</a:t>
            </a:r>
          </a:p>
          <a:p>
            <a:pPr algn="ctr"/>
            <a:endParaRPr lang="en-US" b="1" dirty="0" smtClean="0">
              <a:solidFill>
                <a:srgbClr val="EE452E"/>
              </a:solidFill>
            </a:endParaRPr>
          </a:p>
          <a:p>
            <a:pPr algn="ctr"/>
            <a:r>
              <a:rPr lang="en-US" sz="1600" i="1" dirty="0" smtClean="0"/>
              <a:t>Did you know that domestic violence is an epidemic in the US and worldwide?</a:t>
            </a:r>
          </a:p>
          <a:p>
            <a:pPr algn="ctr"/>
            <a:endParaRPr lang="en-US" b="1" dirty="0" smtClean="0">
              <a:solidFill>
                <a:srgbClr val="EE452E"/>
              </a:solidFill>
            </a:endParaRPr>
          </a:p>
          <a:p>
            <a:pPr marL="285750" indent="-285750">
              <a:buFont typeface="Arial" panose="020B0604020202020204" pitchFamily="34" charset="0"/>
              <a:buChar char="•"/>
            </a:pPr>
            <a:r>
              <a:rPr lang="en-US" sz="1600" b="1" dirty="0" smtClean="0"/>
              <a:t>1 in every 4 women is a victim</a:t>
            </a:r>
            <a:r>
              <a:rPr lang="en-US" sz="1600" dirty="0" smtClean="0"/>
              <a:t> of domestic physical violence at some point in her lifetime.</a:t>
            </a:r>
          </a:p>
          <a:p>
            <a:pPr marL="285750" indent="-285750">
              <a:buFont typeface="Arial" panose="020B0604020202020204" pitchFamily="34" charset="0"/>
              <a:buChar char="•"/>
            </a:pPr>
            <a:r>
              <a:rPr lang="en-US" sz="1600" b="1" dirty="0" smtClean="0"/>
              <a:t>3 </a:t>
            </a:r>
            <a:r>
              <a:rPr lang="en-US" sz="1600" b="1" dirty="0"/>
              <a:t>or more women are murdered </a:t>
            </a:r>
            <a:r>
              <a:rPr lang="en-US" sz="1600" dirty="0"/>
              <a:t>by their boyfriends or husbands on average every single </a:t>
            </a:r>
            <a:r>
              <a:rPr lang="en-US" sz="1600" dirty="0" smtClean="0"/>
              <a:t>day. </a:t>
            </a:r>
            <a:endParaRPr lang="en-US" sz="1600" b="1" dirty="0" smtClean="0"/>
          </a:p>
          <a:p>
            <a:pPr marL="285750" indent="-285750">
              <a:buFont typeface="Arial" panose="020B0604020202020204" pitchFamily="34" charset="0"/>
              <a:buChar char="•"/>
            </a:pPr>
            <a:r>
              <a:rPr lang="en-US" sz="1600" b="1" dirty="0" smtClean="0"/>
              <a:t>20 people are victims of intimate partner violence</a:t>
            </a:r>
            <a:r>
              <a:rPr lang="en-US" sz="1600" dirty="0" smtClean="0"/>
              <a:t>, every minute of every day.</a:t>
            </a:r>
          </a:p>
          <a:p>
            <a:pPr marL="285750" indent="-285750">
              <a:buFont typeface="Arial" panose="020B0604020202020204" pitchFamily="34" charset="0"/>
              <a:buChar char="•"/>
            </a:pPr>
            <a:r>
              <a:rPr lang="en-US" sz="1600" b="1" dirty="0" smtClean="0"/>
              <a:t>A woman is beaten every 9 seconds</a:t>
            </a:r>
            <a:r>
              <a:rPr lang="en-US" sz="1600" dirty="0" smtClean="0"/>
              <a:t> in the U.S.</a:t>
            </a:r>
          </a:p>
          <a:p>
            <a:pPr marL="285750" indent="-285750">
              <a:buFont typeface="Arial" panose="020B0604020202020204" pitchFamily="34" charset="0"/>
              <a:buChar char="•"/>
            </a:pPr>
            <a:endParaRPr lang="en-US" sz="1600" b="1" dirty="0" smtClean="0">
              <a:solidFill>
                <a:srgbClr val="EE452E"/>
              </a:solidFill>
            </a:endParaRPr>
          </a:p>
          <a:p>
            <a:pPr marL="285750" lvl="0" indent="-285750" algn="ctr"/>
            <a:endParaRPr lang="en-US" sz="800" dirty="0" smtClean="0"/>
          </a:p>
          <a:p>
            <a:pPr algn="ctr"/>
            <a:r>
              <a:rPr lang="en-US" i="1" dirty="0" smtClean="0"/>
              <a:t>Imagine if we had been able to save those lives?  </a:t>
            </a:r>
            <a:endParaRPr lang="en-US" dirty="0" smtClean="0"/>
          </a:p>
          <a:p>
            <a:pPr marL="285750" lvl="0" indent="-285750">
              <a:buFont typeface="Arial" panose="020B0604020202020204" pitchFamily="34" charset="0"/>
              <a:buChar char="•"/>
            </a:pPr>
            <a:endParaRPr lang="en-US" dirty="0"/>
          </a:p>
          <a:p>
            <a:endParaRPr lang="en-US" dirty="0" smtClean="0"/>
          </a:p>
          <a:p>
            <a:endParaRPr lang="en-US" dirty="0"/>
          </a:p>
          <a:p>
            <a:endParaRPr lang="en-US" dirty="0" smtClean="0"/>
          </a:p>
          <a:p>
            <a:endParaRPr lang="en-US" dirty="0"/>
          </a:p>
        </p:txBody>
      </p:sp>
      <p:pic>
        <p:nvPicPr>
          <p:cNvPr id="2050" name="Picture 2" descr="Riverside_RAAM_logo_v2"/>
          <p:cNvPicPr>
            <a:picLocks noChangeAspect="1" noChangeArrowheads="1"/>
          </p:cNvPicPr>
          <p:nvPr/>
        </p:nvPicPr>
        <p:blipFill>
          <a:blip r:embed="rId2" cstate="print"/>
          <a:srcRect/>
          <a:stretch>
            <a:fillRect/>
          </a:stretch>
        </p:blipFill>
        <p:spPr bwMode="auto">
          <a:xfrm>
            <a:off x="3048001" y="533400"/>
            <a:ext cx="3126612" cy="1097280"/>
          </a:xfrm>
          <a:prstGeom prst="rect">
            <a:avLst/>
          </a:prstGeom>
          <a:noFill/>
          <a:ln w="9525" algn="in">
            <a:noFill/>
            <a:miter lim="800000"/>
            <a:headEnd/>
            <a:tailEnd/>
          </a:ln>
          <a:effectLst/>
        </p:spPr>
      </p:pic>
      <p:sp>
        <p:nvSpPr>
          <p:cNvPr id="2051" name="Rectangle 3"/>
          <p:cNvSpPr>
            <a:spLocks noChangeArrowheads="1"/>
          </p:cNvSpPr>
          <p:nvPr/>
        </p:nvSpPr>
        <p:spPr bwMode="auto">
          <a:xfrm>
            <a:off x="1676400" y="1752600"/>
            <a:ext cx="6049733" cy="738664"/>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1372"/>
                </a:solidFill>
                <a:effectLst/>
                <a:latin typeface="Cambria" pitchFamily="18" charset="0"/>
                <a:cs typeface="Arial" pitchFamily="34" charset="0"/>
              </a:rPr>
              <a:t>to benefit the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Cambria" pitchFamily="18"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1372"/>
                </a:solidFill>
                <a:effectLst/>
                <a:latin typeface="Cambria" pitchFamily="18" charset="0"/>
                <a:cs typeface="Arial" pitchFamily="34" charset="0"/>
              </a:rPr>
              <a:t>Jeanne Geiger Crisis Center</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6553200"/>
          </a:xfrm>
          <a:prstGeom prst="roundRect">
            <a:avLst/>
          </a:prstGeom>
          <a:solidFill>
            <a:srgbClr val="001372"/>
          </a:solidFill>
          <a:ln w="28575">
            <a:solidFill>
              <a:srgbClr val="EE4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9600" y="457200"/>
            <a:ext cx="7924800" cy="6019800"/>
          </a:xfrm>
          <a:prstGeom prst="roundRect">
            <a:avLst/>
          </a:prstGeom>
          <a:solidFill>
            <a:schemeClr val="bg1"/>
          </a:solidFill>
          <a:ln>
            <a:solidFill>
              <a:srgbClr val="8E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14400" y="671691"/>
            <a:ext cx="7467600" cy="6309420"/>
          </a:xfrm>
          <a:prstGeom prst="rect">
            <a:avLst/>
          </a:prstGeom>
          <a:noFill/>
        </p:spPr>
        <p:txBody>
          <a:bodyPr wrap="square" rtlCol="0">
            <a:spAutoFit/>
          </a:bodyPr>
          <a:lstStyle/>
          <a:p>
            <a:pPr algn="ctr"/>
            <a:r>
              <a:rPr lang="en-US" b="1" dirty="0" smtClean="0">
                <a:solidFill>
                  <a:srgbClr val="EE452E"/>
                </a:solidFill>
              </a:rPr>
              <a:t>Ending Domestic Violence Homicide one community at a time …</a:t>
            </a:r>
          </a:p>
          <a:p>
            <a:pPr lvl="0" algn="ctr"/>
            <a:r>
              <a:rPr lang="en-US" b="1" dirty="0" smtClean="0">
                <a:solidFill>
                  <a:srgbClr val="001372"/>
                </a:solidFill>
                <a:latin typeface="Cambria" pitchFamily="18" charset="0"/>
                <a:cs typeface="Arial" pitchFamily="34" charset="0"/>
              </a:rPr>
              <a:t>Jeanne Geiger Crisis Center</a:t>
            </a:r>
            <a:endParaRPr lang="en-US" b="1" i="1" dirty="0" smtClean="0">
              <a:solidFill>
                <a:srgbClr val="001372"/>
              </a:solidFill>
            </a:endParaRPr>
          </a:p>
          <a:p>
            <a:pPr algn="ctr"/>
            <a:r>
              <a:rPr lang="en-US" b="1" dirty="0" smtClean="0">
                <a:solidFill>
                  <a:srgbClr val="EE452E"/>
                </a:solidFill>
              </a:rPr>
              <a:t> Domestic Violence High Risk Team Model</a:t>
            </a:r>
          </a:p>
          <a:p>
            <a:endParaRPr lang="en-US" b="1" dirty="0">
              <a:solidFill>
                <a:srgbClr val="8E0040"/>
              </a:solidFill>
            </a:endParaRPr>
          </a:p>
          <a:p>
            <a:r>
              <a:rPr lang="en-US" b="1" dirty="0" smtClean="0">
                <a:solidFill>
                  <a:srgbClr val="EE452E"/>
                </a:solidFill>
              </a:rPr>
              <a:t>“If it is predictable, it is preventable”   </a:t>
            </a:r>
            <a:r>
              <a:rPr lang="en-US" sz="1600" i="1" dirty="0" smtClean="0"/>
              <a:t> </a:t>
            </a:r>
            <a:r>
              <a:rPr lang="en-US" sz="1600" dirty="0" smtClean="0"/>
              <a:t>The Domestic </a:t>
            </a:r>
            <a:r>
              <a:rPr lang="en-US" sz="1600" dirty="0"/>
              <a:t>Violence </a:t>
            </a:r>
            <a:r>
              <a:rPr lang="en-US" sz="1600" dirty="0" smtClean="0"/>
              <a:t>High Risk </a:t>
            </a:r>
            <a:r>
              <a:rPr lang="en-US" sz="1600" dirty="0"/>
              <a:t>Team (DVHRT) </a:t>
            </a:r>
            <a:r>
              <a:rPr lang="en-US" sz="1600" dirty="0" smtClean="0"/>
              <a:t>Model identifies </a:t>
            </a:r>
            <a:r>
              <a:rPr lang="en-US" sz="1600" dirty="0"/>
              <a:t>predictable </a:t>
            </a:r>
            <a:r>
              <a:rPr lang="en-US" sz="1600" dirty="0" smtClean="0"/>
              <a:t>patterns of abuse that </a:t>
            </a:r>
            <a:r>
              <a:rPr lang="en-US" sz="1600" dirty="0"/>
              <a:t>escalate in violence and </a:t>
            </a:r>
            <a:r>
              <a:rPr lang="en-US" sz="1600" dirty="0" smtClean="0"/>
              <a:t>severity.  The DVHRT </a:t>
            </a:r>
            <a:r>
              <a:rPr lang="en-US" sz="1600" b="1" i="1" dirty="0" smtClean="0"/>
              <a:t>identifies </a:t>
            </a:r>
            <a:r>
              <a:rPr lang="en-US" sz="1600" b="1" i="1" dirty="0"/>
              <a:t>the most dangerous cases of domestic violence </a:t>
            </a:r>
            <a:r>
              <a:rPr lang="en-US" sz="1600" b="1" i="1" dirty="0" smtClean="0"/>
              <a:t>and intervenes to </a:t>
            </a:r>
            <a:r>
              <a:rPr lang="en-US" sz="1600" b="1" i="1" dirty="0"/>
              <a:t>prevent cases from escalating to lethal </a:t>
            </a:r>
            <a:r>
              <a:rPr lang="en-US" sz="1600" b="1" i="1" dirty="0" smtClean="0"/>
              <a:t>levels.</a:t>
            </a:r>
          </a:p>
          <a:p>
            <a:endParaRPr lang="en-US" dirty="0"/>
          </a:p>
          <a:p>
            <a:r>
              <a:rPr lang="en-US" b="1" dirty="0" smtClean="0">
                <a:solidFill>
                  <a:srgbClr val="EE452E"/>
                </a:solidFill>
              </a:rPr>
              <a:t>The DVHRT Model:</a:t>
            </a:r>
            <a:endParaRPr lang="en-US" b="1" dirty="0">
              <a:solidFill>
                <a:srgbClr val="EE452E"/>
              </a:solidFill>
            </a:endParaRPr>
          </a:p>
          <a:p>
            <a:pPr marL="285750" lvl="0" indent="-285750">
              <a:buFont typeface="Arial" panose="020B0604020202020204" pitchFamily="34" charset="0"/>
              <a:buChar char="•"/>
            </a:pPr>
            <a:r>
              <a:rPr lang="en-US" sz="1600" dirty="0" smtClean="0"/>
              <a:t>Is recognized as a best practice</a:t>
            </a:r>
            <a:r>
              <a:rPr lang="en-US" sz="1600" b="1" dirty="0" smtClean="0">
                <a:solidFill>
                  <a:srgbClr val="EE452E"/>
                </a:solidFill>
              </a:rPr>
              <a:t> by the Department of Justice, Office for Violence Against Women </a:t>
            </a:r>
            <a:r>
              <a:rPr lang="en-US" sz="1600" dirty="0" smtClean="0"/>
              <a:t>and replication of the model is currently underway in the Borough of Brooklyn, NY and Cuyahoga County, OH.</a:t>
            </a:r>
          </a:p>
          <a:p>
            <a:pPr marL="285750" lvl="0" indent="-285750"/>
            <a:endParaRPr lang="en-US" sz="1600" dirty="0" smtClean="0"/>
          </a:p>
          <a:p>
            <a:pPr marL="285750" lvl="0" indent="-285750">
              <a:buFont typeface="Arial" panose="020B0604020202020204" pitchFamily="34" charset="0"/>
              <a:buChar char="•"/>
            </a:pPr>
            <a:r>
              <a:rPr lang="en-US" sz="1600" dirty="0" smtClean="0"/>
              <a:t>Has received national and international recognition in publications such as </a:t>
            </a:r>
            <a:r>
              <a:rPr lang="en-US" sz="1600" i="1" dirty="0" smtClean="0"/>
              <a:t>The New Yorker, MSNBC, NPR’s The Diane </a:t>
            </a:r>
            <a:r>
              <a:rPr lang="en-US" sz="1600" i="1" dirty="0" err="1" smtClean="0"/>
              <a:t>Rehm</a:t>
            </a:r>
            <a:r>
              <a:rPr lang="en-US" sz="1600" i="1" dirty="0" smtClean="0"/>
              <a:t> Show, The Boston Globe, The Guardian (UK), the Washington Post, </a:t>
            </a:r>
            <a:r>
              <a:rPr lang="en-US" sz="1600" dirty="0" smtClean="0"/>
              <a:t>and more.</a:t>
            </a:r>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r>
              <a:rPr lang="en-US" sz="1600" dirty="0" smtClean="0"/>
              <a:t>Has a highly trained staff of homicide prevention specialists that provide training and technical assistance to law </a:t>
            </a:r>
            <a:r>
              <a:rPr lang="en-US" sz="1600" dirty="0"/>
              <a:t>enforcement, judges, </a:t>
            </a:r>
            <a:r>
              <a:rPr lang="en-US" sz="1600" dirty="0" smtClean="0"/>
              <a:t>probation officials and other stakeholders involved in domestic violence cases within the criminal justice system. </a:t>
            </a:r>
          </a:p>
          <a:p>
            <a:endParaRPr lang="en-US" dirty="0"/>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6553200"/>
          </a:xfrm>
          <a:prstGeom prst="roundRect">
            <a:avLst/>
          </a:prstGeom>
          <a:solidFill>
            <a:srgbClr val="001372"/>
          </a:solidFill>
          <a:ln w="28575">
            <a:solidFill>
              <a:srgbClr val="EE4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9600" y="457200"/>
            <a:ext cx="7924800" cy="6019800"/>
          </a:xfrm>
          <a:prstGeom prst="roundRect">
            <a:avLst/>
          </a:prstGeom>
          <a:solidFill>
            <a:schemeClr val="bg1"/>
          </a:solidFill>
          <a:ln>
            <a:solidFill>
              <a:srgbClr val="8E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2000" y="990600"/>
            <a:ext cx="7620000" cy="6647974"/>
          </a:xfrm>
          <a:prstGeom prst="rect">
            <a:avLst/>
          </a:prstGeom>
          <a:noFill/>
        </p:spPr>
        <p:txBody>
          <a:bodyPr wrap="square" rtlCol="0">
            <a:spAutoFit/>
          </a:bodyPr>
          <a:lstStyle/>
          <a:p>
            <a:pPr lvl="0" algn="ctr"/>
            <a:r>
              <a:rPr lang="en-US" b="1" dirty="0" smtClean="0">
                <a:solidFill>
                  <a:srgbClr val="001372"/>
                </a:solidFill>
                <a:latin typeface="Cambria" pitchFamily="18" charset="0"/>
                <a:cs typeface="Arial" pitchFamily="34" charset="0"/>
              </a:rPr>
              <a:t>Jeanne Geiger Crisis Center</a:t>
            </a:r>
            <a:endParaRPr lang="en-US" b="1" i="1" dirty="0" smtClean="0">
              <a:solidFill>
                <a:srgbClr val="001372"/>
              </a:solidFill>
            </a:endParaRPr>
          </a:p>
          <a:p>
            <a:pPr algn="ctr"/>
            <a:r>
              <a:rPr lang="en-US" b="1" dirty="0" smtClean="0">
                <a:solidFill>
                  <a:srgbClr val="EE452E"/>
                </a:solidFill>
              </a:rPr>
              <a:t>About The </a:t>
            </a:r>
            <a:r>
              <a:rPr lang="en-US" b="1" dirty="0">
                <a:solidFill>
                  <a:srgbClr val="EE452E"/>
                </a:solidFill>
              </a:rPr>
              <a:t>Domestic Violence High Risk Team (DVHRT) Model</a:t>
            </a:r>
          </a:p>
          <a:p>
            <a:endParaRPr lang="en-US" b="1" dirty="0">
              <a:solidFill>
                <a:srgbClr val="8E0040"/>
              </a:solidFill>
            </a:endParaRPr>
          </a:p>
          <a:p>
            <a:r>
              <a:rPr lang="en-US" sz="1600" i="1" dirty="0"/>
              <a:t>The DVHRT </a:t>
            </a:r>
            <a:r>
              <a:rPr lang="en-US" sz="1600" i="1" dirty="0" smtClean="0"/>
              <a:t>Model represents true change:  </a:t>
            </a:r>
            <a:r>
              <a:rPr lang="en-US" sz="1600" i="1" dirty="0"/>
              <a:t>instead of removing the victim, </a:t>
            </a:r>
            <a:r>
              <a:rPr lang="en-US" sz="1600" i="1" dirty="0" smtClean="0"/>
              <a:t>we emphasize offender accountability. Since 2004, the </a:t>
            </a:r>
            <a:r>
              <a:rPr lang="en-US" sz="1600" i="1" dirty="0"/>
              <a:t>DVHRT model has been transforming the national response to DV homicide </a:t>
            </a:r>
            <a:r>
              <a:rPr lang="en-US" sz="1600" i="1" dirty="0" smtClean="0"/>
              <a:t>since </a:t>
            </a:r>
            <a:r>
              <a:rPr lang="en-US" sz="1600" i="1" dirty="0"/>
              <a:t>in communities throughout Massachusetts and </a:t>
            </a:r>
            <a:r>
              <a:rPr lang="en-US" sz="1600" i="1" dirty="0" smtClean="0"/>
              <a:t>across the </a:t>
            </a:r>
            <a:r>
              <a:rPr lang="en-US" sz="1600" i="1" dirty="0"/>
              <a:t>nation. The core elements of the </a:t>
            </a:r>
            <a:r>
              <a:rPr lang="en-US" sz="1600" i="1" dirty="0" smtClean="0"/>
              <a:t>model </a:t>
            </a:r>
            <a:r>
              <a:rPr lang="en-US" sz="1600" i="1" dirty="0"/>
              <a:t>are</a:t>
            </a:r>
            <a:r>
              <a:rPr lang="en-US" sz="1600" i="1" dirty="0" smtClean="0"/>
              <a:t>:</a:t>
            </a:r>
            <a:endParaRPr lang="en-US" dirty="0"/>
          </a:p>
          <a:p>
            <a:pPr lvl="0"/>
            <a:endParaRPr lang="en-US" sz="800" b="1" dirty="0" smtClean="0"/>
          </a:p>
          <a:p>
            <a:pPr marL="285750" lvl="0" indent="-285750">
              <a:buFont typeface="Arial" panose="020B0604020202020204" pitchFamily="34" charset="0"/>
              <a:buChar char="•"/>
            </a:pPr>
            <a:r>
              <a:rPr lang="en-US" sz="1600" b="1" dirty="0" smtClean="0">
                <a:solidFill>
                  <a:srgbClr val="EE452E"/>
                </a:solidFill>
              </a:rPr>
              <a:t>Early </a:t>
            </a:r>
            <a:r>
              <a:rPr lang="en-US" sz="1600" b="1" dirty="0">
                <a:solidFill>
                  <a:srgbClr val="EE452E"/>
                </a:solidFill>
              </a:rPr>
              <a:t>identification of high risk offenders</a:t>
            </a:r>
            <a:endParaRPr lang="en-US" sz="1600" dirty="0">
              <a:solidFill>
                <a:srgbClr val="EE452E"/>
              </a:solidFill>
            </a:endParaRPr>
          </a:p>
          <a:p>
            <a:pPr marL="285750" lvl="0" indent="-285750">
              <a:buFont typeface="Arial" panose="020B0604020202020204" pitchFamily="34" charset="0"/>
              <a:buChar char="•"/>
            </a:pPr>
            <a:r>
              <a:rPr lang="en-US" sz="1600" b="1" dirty="0" smtClean="0">
                <a:solidFill>
                  <a:srgbClr val="EE452E"/>
                </a:solidFill>
              </a:rPr>
              <a:t>Coordinated </a:t>
            </a:r>
            <a:r>
              <a:rPr lang="en-US" sz="1600" b="1" dirty="0">
                <a:solidFill>
                  <a:srgbClr val="EE452E"/>
                </a:solidFill>
              </a:rPr>
              <a:t>offender containment and </a:t>
            </a:r>
            <a:r>
              <a:rPr lang="en-US" sz="1600" b="1" dirty="0" smtClean="0">
                <a:solidFill>
                  <a:srgbClr val="EE452E"/>
                </a:solidFill>
              </a:rPr>
              <a:t>monitoring of offenders</a:t>
            </a:r>
            <a:r>
              <a:rPr lang="en-US" sz="1600" dirty="0">
                <a:solidFill>
                  <a:srgbClr val="EE452E"/>
                </a:solidFill>
              </a:rPr>
              <a:t> </a:t>
            </a:r>
          </a:p>
          <a:p>
            <a:pPr marL="285750" lvl="0" indent="-285750">
              <a:buFont typeface="Arial" panose="020B0604020202020204" pitchFamily="34" charset="0"/>
              <a:buChar char="•"/>
            </a:pPr>
            <a:r>
              <a:rPr lang="en-US" sz="1600" b="1" dirty="0" smtClean="0">
                <a:solidFill>
                  <a:srgbClr val="EE452E"/>
                </a:solidFill>
              </a:rPr>
              <a:t>Individualized, multidisciplinary team response to victim safety</a:t>
            </a:r>
          </a:p>
          <a:p>
            <a:pPr marL="285750" lvl="0" indent="-285750">
              <a:buFont typeface="Arial" panose="020B0604020202020204" pitchFamily="34" charset="0"/>
              <a:buChar char="•"/>
            </a:pPr>
            <a:endParaRPr lang="en-US" b="1" dirty="0" smtClean="0"/>
          </a:p>
          <a:p>
            <a:r>
              <a:rPr lang="en-US" sz="1600" b="1" i="1" u="sng" dirty="0" smtClean="0"/>
              <a:t>During the first nine years of operating the pilot DVHRT,  we have successfully intervened in 129 cases of high risk of domestic homicide and there have been NO domestic murders in our nine town service area</a:t>
            </a:r>
            <a:r>
              <a:rPr lang="en-US" sz="1600" i="1" dirty="0" smtClean="0"/>
              <a:t>.  </a:t>
            </a:r>
            <a:r>
              <a:rPr lang="en-US" sz="1600" b="1" i="1" dirty="0" smtClean="0"/>
              <a:t>The results are promising:</a:t>
            </a:r>
          </a:p>
          <a:p>
            <a:endParaRPr lang="en-US" b="1" dirty="0" smtClean="0"/>
          </a:p>
          <a:p>
            <a:pPr marL="285750" lvl="0" indent="-285750">
              <a:buFont typeface="Wingdings" panose="05000000000000000000" pitchFamily="2" charset="2"/>
              <a:buChar char="ü"/>
            </a:pPr>
            <a:r>
              <a:rPr lang="en-US" sz="1600" b="1" dirty="0" smtClean="0">
                <a:solidFill>
                  <a:srgbClr val="EE452E"/>
                </a:solidFill>
              </a:rPr>
              <a:t>94% of victims remained safely in their homes as opposed to going into shelter</a:t>
            </a:r>
            <a:endParaRPr lang="en-US" sz="1600" dirty="0" smtClean="0">
              <a:solidFill>
                <a:srgbClr val="EE452E"/>
              </a:solidFill>
            </a:endParaRPr>
          </a:p>
          <a:p>
            <a:pPr marL="285750" lvl="0" indent="-285750">
              <a:buFont typeface="Wingdings" panose="05000000000000000000" pitchFamily="2" charset="2"/>
              <a:buChar char="ü"/>
            </a:pPr>
            <a:r>
              <a:rPr lang="en-US" sz="1600" b="1" dirty="0" smtClean="0">
                <a:solidFill>
                  <a:srgbClr val="EE452E"/>
                </a:solidFill>
              </a:rPr>
              <a:t>91% of victims were not re-assaulted</a:t>
            </a:r>
            <a:r>
              <a:rPr lang="en-US" sz="1600" dirty="0" smtClean="0">
                <a:solidFill>
                  <a:srgbClr val="EE452E"/>
                </a:solidFill>
              </a:rPr>
              <a:t>  </a:t>
            </a:r>
          </a:p>
          <a:p>
            <a:pPr marL="285750" lvl="0" indent="-285750">
              <a:buFont typeface="Wingdings" panose="05000000000000000000" pitchFamily="2" charset="2"/>
              <a:buChar char="ü"/>
            </a:pPr>
            <a:r>
              <a:rPr lang="en-US" sz="1600" b="1" dirty="0" smtClean="0">
                <a:solidFill>
                  <a:srgbClr val="EE452E"/>
                </a:solidFill>
              </a:rPr>
              <a:t>90% of cases had a criminal justice intervention</a:t>
            </a:r>
            <a:endParaRPr lang="en-US" sz="1600" dirty="0" smtClean="0">
              <a:solidFill>
                <a:srgbClr val="EE452E"/>
              </a:solidFill>
            </a:endParaRPr>
          </a:p>
          <a:p>
            <a:pPr marL="285750" indent="-285750">
              <a:buFont typeface="Wingdings" panose="05000000000000000000" pitchFamily="2" charset="2"/>
              <a:buChar char="ü"/>
            </a:pPr>
            <a:r>
              <a:rPr lang="en-US" sz="1600" b="1" dirty="0" smtClean="0">
                <a:solidFill>
                  <a:srgbClr val="EE452E"/>
                </a:solidFill>
              </a:rPr>
              <a:t>78% of offenders’ were found guilty</a:t>
            </a:r>
          </a:p>
          <a:p>
            <a:pPr marL="285750" lvl="0" indent="-285750">
              <a:buFont typeface="Wingdings" panose="05000000000000000000" pitchFamily="2" charset="2"/>
              <a:buChar char="ü"/>
            </a:pPr>
            <a:r>
              <a:rPr lang="en-US" sz="1600" b="1" dirty="0" smtClean="0">
                <a:solidFill>
                  <a:srgbClr val="EE452E"/>
                </a:solidFill>
              </a:rPr>
              <a:t>65% of offenders received jail time</a:t>
            </a:r>
            <a:endParaRPr lang="en-US" sz="1600" dirty="0" smtClean="0">
              <a:solidFill>
                <a:srgbClr val="EE452E"/>
              </a:solidFill>
            </a:endParaRPr>
          </a:p>
          <a:p>
            <a:pPr marL="285750" lvl="0" indent="-285750"/>
            <a:endParaRPr lang="en-US" dirty="0"/>
          </a:p>
          <a:p>
            <a:endParaRPr lang="en-US" dirty="0"/>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6553200"/>
          </a:xfrm>
          <a:prstGeom prst="roundRect">
            <a:avLst/>
          </a:prstGeom>
          <a:solidFill>
            <a:srgbClr val="001372"/>
          </a:solidFill>
          <a:ln w="28575">
            <a:solidFill>
              <a:srgbClr val="EE4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9600" y="457200"/>
            <a:ext cx="7924800" cy="6019800"/>
          </a:xfrm>
          <a:prstGeom prst="roundRect">
            <a:avLst/>
          </a:prstGeom>
          <a:solidFill>
            <a:schemeClr val="bg1"/>
          </a:solidFill>
          <a:ln>
            <a:solidFill>
              <a:srgbClr val="8E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2000" y="990600"/>
            <a:ext cx="7620000" cy="1200329"/>
          </a:xfrm>
          <a:prstGeom prst="rect">
            <a:avLst/>
          </a:prstGeom>
          <a:noFill/>
        </p:spPr>
        <p:txBody>
          <a:bodyPr wrap="square" rtlCol="0">
            <a:spAutoFit/>
          </a:bodyPr>
          <a:lstStyle/>
          <a:p>
            <a:endParaRPr lang="en-US" b="1" dirty="0">
              <a:solidFill>
                <a:srgbClr val="8E0040"/>
              </a:solidFill>
            </a:endParaRPr>
          </a:p>
          <a:p>
            <a:endParaRPr lang="en-US" dirty="0"/>
          </a:p>
          <a:p>
            <a:endParaRPr lang="en-US" dirty="0" smtClean="0"/>
          </a:p>
          <a:p>
            <a:endParaRPr lang="en-US" dirty="0"/>
          </a:p>
        </p:txBody>
      </p:sp>
      <p:sp>
        <p:nvSpPr>
          <p:cNvPr id="14337" name="Rectangle 1"/>
          <p:cNvSpPr>
            <a:spLocks noChangeArrowheads="1"/>
          </p:cNvSpPr>
          <p:nvPr/>
        </p:nvSpPr>
        <p:spPr bwMode="auto">
          <a:xfrm>
            <a:off x="685800" y="2819400"/>
            <a:ext cx="77724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EE452E"/>
                </a:solidFill>
                <a:effectLst/>
                <a:latin typeface="Calibri" pitchFamily="34" charset="0"/>
                <a:ea typeface="Calibri" pitchFamily="34" charset="0"/>
                <a:cs typeface="Cambria" pitchFamily="18" charset="0"/>
              </a:rPr>
              <a:t>Sponsorship Opportunities</a:t>
            </a:r>
          </a:p>
          <a:p>
            <a:r>
              <a:rPr lang="en-US" b="1" u="sng" dirty="0">
                <a:solidFill>
                  <a:srgbClr val="EE452E"/>
                </a:solidFill>
              </a:rPr>
              <a:t>Presenting Sponsor—$50,000:</a:t>
            </a:r>
            <a:endParaRPr lang="en-US" dirty="0">
              <a:solidFill>
                <a:srgbClr val="EE452E"/>
              </a:solidFill>
            </a:endParaRPr>
          </a:p>
          <a:p>
            <a:pPr>
              <a:buFont typeface="Californian FB" pitchFamily="18" charset="0"/>
              <a:buChar char="*"/>
            </a:pPr>
            <a:r>
              <a:rPr lang="en-US" dirty="0" smtClean="0"/>
              <a:t>Prominent </a:t>
            </a:r>
            <a:r>
              <a:rPr lang="en-US" dirty="0"/>
              <a:t>logo </a:t>
            </a:r>
            <a:r>
              <a:rPr lang="en-US" dirty="0" smtClean="0"/>
              <a:t>on </a:t>
            </a:r>
            <a:r>
              <a:rPr lang="en-US" dirty="0"/>
              <a:t>T</a:t>
            </a:r>
            <a:r>
              <a:rPr lang="en-US" dirty="0" smtClean="0"/>
              <a:t>eam Kit </a:t>
            </a:r>
            <a:r>
              <a:rPr lang="en-US" dirty="0"/>
              <a:t>(cyclists’ uniform) </a:t>
            </a:r>
          </a:p>
          <a:p>
            <a:pPr>
              <a:buFont typeface="Californian FB" pitchFamily="18" charset="0"/>
              <a:buChar char="*"/>
            </a:pPr>
            <a:r>
              <a:rPr lang="en-US" dirty="0" smtClean="0"/>
              <a:t>Prominent </a:t>
            </a:r>
            <a:r>
              <a:rPr lang="en-US" dirty="0"/>
              <a:t>logo on </a:t>
            </a:r>
            <a:r>
              <a:rPr lang="en-US" dirty="0" smtClean="0"/>
              <a:t>team vehicles</a:t>
            </a:r>
            <a:endParaRPr lang="en-US" dirty="0"/>
          </a:p>
          <a:p>
            <a:pPr>
              <a:buFont typeface="Californian FB" pitchFamily="18" charset="0"/>
              <a:buChar char="*"/>
            </a:pPr>
            <a:r>
              <a:rPr lang="en-US" dirty="0" smtClean="0"/>
              <a:t>Prominent </a:t>
            </a:r>
            <a:r>
              <a:rPr lang="en-US" dirty="0"/>
              <a:t>logo </a:t>
            </a:r>
            <a:r>
              <a:rPr lang="en-US" dirty="0" smtClean="0"/>
              <a:t>placement and link </a:t>
            </a:r>
            <a:r>
              <a:rPr lang="en-US" dirty="0"/>
              <a:t>on website</a:t>
            </a:r>
          </a:p>
          <a:p>
            <a:pPr>
              <a:buFont typeface="Californian FB" pitchFamily="18" charset="0"/>
              <a:buChar char="*"/>
            </a:pPr>
            <a:r>
              <a:rPr lang="en-US" dirty="0" smtClean="0"/>
              <a:t>Logo </a:t>
            </a:r>
            <a:r>
              <a:rPr lang="en-US" dirty="0"/>
              <a:t>on </a:t>
            </a:r>
            <a:r>
              <a:rPr lang="en-US" dirty="0" smtClean="0"/>
              <a:t>race </a:t>
            </a:r>
            <a:r>
              <a:rPr lang="en-US" dirty="0"/>
              <a:t>marketing materials</a:t>
            </a:r>
          </a:p>
          <a:p>
            <a:pPr>
              <a:buFont typeface="Californian FB" pitchFamily="18" charset="0"/>
              <a:buChar char="*"/>
            </a:pPr>
            <a:r>
              <a:rPr lang="en-US" dirty="0" smtClean="0"/>
              <a:t>Prominent logo </a:t>
            </a:r>
            <a:r>
              <a:rPr lang="en-US" dirty="0"/>
              <a:t>on </a:t>
            </a:r>
            <a:r>
              <a:rPr lang="en-US" dirty="0" smtClean="0"/>
              <a:t> </a:t>
            </a:r>
            <a:r>
              <a:rPr lang="en-US" dirty="0"/>
              <a:t>crew apparel</a:t>
            </a:r>
          </a:p>
          <a:p>
            <a:pPr>
              <a:buFont typeface="Californian FB" pitchFamily="18" charset="0"/>
              <a:buChar char="*"/>
            </a:pPr>
            <a:r>
              <a:rPr lang="en-US" dirty="0" smtClean="0"/>
              <a:t>Logo </a:t>
            </a:r>
            <a:r>
              <a:rPr lang="en-US" dirty="0"/>
              <a:t>on team finish photo</a:t>
            </a:r>
          </a:p>
          <a:p>
            <a:pPr>
              <a:buFont typeface="Californian FB" pitchFamily="18" charset="0"/>
              <a:buChar char="*"/>
            </a:pPr>
            <a:r>
              <a:rPr lang="en-US" dirty="0" smtClean="0"/>
              <a:t>Brand/logo </a:t>
            </a:r>
            <a:r>
              <a:rPr lang="en-US" dirty="0"/>
              <a:t>included in all social media race coverage</a:t>
            </a:r>
          </a:p>
          <a:p>
            <a:pPr>
              <a:buFont typeface="Californian FB" pitchFamily="18" charset="0"/>
              <a:buChar char="*"/>
            </a:pPr>
            <a:r>
              <a:rPr lang="en-US" dirty="0" smtClean="0"/>
              <a:t>Prominent mention </a:t>
            </a:r>
            <a:r>
              <a:rPr lang="en-US" dirty="0"/>
              <a:t>in </a:t>
            </a:r>
            <a:r>
              <a:rPr lang="en-US" dirty="0" smtClean="0"/>
              <a:t>all communication efforts</a:t>
            </a:r>
          </a:p>
          <a:p>
            <a:pPr lvl="0" algn="ctr" fontAlgn="base">
              <a:spcBef>
                <a:spcPct val="0"/>
              </a:spcBef>
              <a:spcAft>
                <a:spcPct val="0"/>
              </a:spcAft>
            </a:pPr>
            <a:r>
              <a:rPr lang="en-US" sz="1400" i="1" dirty="0" smtClean="0">
                <a:solidFill>
                  <a:srgbClr val="001372"/>
                </a:solidFill>
                <a:latin typeface="Cambria" pitchFamily="18" charset="0"/>
                <a:cs typeface="Arial" pitchFamily="34" charset="0"/>
              </a:rPr>
              <a:t>to benefit the</a:t>
            </a:r>
            <a:endParaRPr lang="en-US" sz="700" dirty="0" smtClean="0">
              <a:latin typeface="Arial" pitchFamily="34" charset="0"/>
              <a:cs typeface="Arial" pitchFamily="34" charset="0"/>
            </a:endParaRPr>
          </a:p>
          <a:p>
            <a:pPr lvl="0" algn="ctr" eaLnBrk="0" fontAlgn="base" hangingPunct="0">
              <a:spcBef>
                <a:spcPct val="0"/>
              </a:spcBef>
              <a:spcAft>
                <a:spcPct val="0"/>
              </a:spcAft>
            </a:pPr>
            <a:r>
              <a:rPr lang="en-US" sz="600" dirty="0" smtClean="0">
                <a:solidFill>
                  <a:srgbClr val="000000"/>
                </a:solidFill>
                <a:latin typeface="Cambria" pitchFamily="18" charset="0"/>
                <a:cs typeface="Arial" pitchFamily="34" charset="0"/>
              </a:rPr>
              <a:t> </a:t>
            </a:r>
            <a:endParaRPr lang="en-US" sz="700" dirty="0" smtClean="0">
              <a:latin typeface="Arial" pitchFamily="34" charset="0"/>
              <a:cs typeface="Arial" pitchFamily="34" charset="0"/>
            </a:endParaRPr>
          </a:p>
          <a:p>
            <a:pPr lvl="0" algn="ctr" eaLnBrk="0" fontAlgn="base" hangingPunct="0">
              <a:spcBef>
                <a:spcPct val="0"/>
              </a:spcBef>
              <a:spcAft>
                <a:spcPct val="0"/>
              </a:spcAft>
            </a:pPr>
            <a:r>
              <a:rPr lang="en-US" b="1" dirty="0" smtClean="0">
                <a:solidFill>
                  <a:srgbClr val="001372"/>
                </a:solidFill>
                <a:latin typeface="Cambria" pitchFamily="18" charset="0"/>
                <a:cs typeface="Arial" pitchFamily="34" charset="0"/>
              </a:rPr>
              <a:t>Jeanne Geiger Crisis Center</a:t>
            </a:r>
            <a:endParaRPr lang="en-US" sz="700" dirty="0" smtClean="0">
              <a:latin typeface="Arial" pitchFamily="34" charset="0"/>
              <a:cs typeface="Arial" pitchFamily="34" charset="0"/>
            </a:endParaRPr>
          </a:p>
          <a:p>
            <a:endParaRPr lang="en-US" dirty="0"/>
          </a:p>
        </p:txBody>
      </p:sp>
      <p:pic>
        <p:nvPicPr>
          <p:cNvPr id="1026" name="Picture 2"/>
          <p:cNvPicPr>
            <a:picLocks noChangeAspect="1" noChangeArrowheads="1"/>
          </p:cNvPicPr>
          <p:nvPr/>
        </p:nvPicPr>
        <p:blipFill>
          <a:blip r:embed="rId2"/>
          <a:srcRect/>
          <a:stretch>
            <a:fillRect/>
          </a:stretch>
        </p:blipFill>
        <p:spPr bwMode="auto">
          <a:xfrm>
            <a:off x="1905000" y="457200"/>
            <a:ext cx="2057400" cy="2067171"/>
          </a:xfrm>
          <a:prstGeom prst="rect">
            <a:avLst/>
          </a:prstGeom>
          <a:noFill/>
          <a:ln w="9525" algn="in">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105400" y="533400"/>
            <a:ext cx="2700321" cy="2840897"/>
          </a:xfrm>
          <a:prstGeom prst="rect">
            <a:avLst/>
          </a:prstGeom>
          <a:noFill/>
          <a:ln w="9525" algn="in">
            <a:noFill/>
            <a:miter lim="800000"/>
            <a:headEnd/>
            <a:tailEnd/>
          </a:ln>
          <a:effectLst/>
        </p:spPr>
      </p:pic>
      <p:pic>
        <p:nvPicPr>
          <p:cNvPr id="1028" name="Picture 4" descr="Riverside Logo on Car"/>
          <p:cNvPicPr>
            <a:picLocks noChangeAspect="1" noChangeArrowheads="1"/>
          </p:cNvPicPr>
          <p:nvPr/>
        </p:nvPicPr>
        <p:blipFill>
          <a:blip r:embed="rId4"/>
          <a:srcRect/>
          <a:stretch>
            <a:fillRect/>
          </a:stretch>
        </p:blipFill>
        <p:spPr bwMode="auto">
          <a:xfrm>
            <a:off x="5334000" y="3657600"/>
            <a:ext cx="3006725" cy="1377950"/>
          </a:xfrm>
          <a:prstGeom prst="rect">
            <a:avLst/>
          </a:prstGeom>
          <a:noFill/>
          <a:ln w="9525" algn="in">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6553200"/>
          </a:xfrm>
          <a:prstGeom prst="roundRect">
            <a:avLst/>
          </a:prstGeom>
          <a:solidFill>
            <a:srgbClr val="001372"/>
          </a:solidFill>
          <a:ln w="28575">
            <a:solidFill>
              <a:srgbClr val="EE4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9600" y="457200"/>
            <a:ext cx="7924800" cy="6019800"/>
          </a:xfrm>
          <a:prstGeom prst="roundRect">
            <a:avLst/>
          </a:prstGeom>
          <a:solidFill>
            <a:schemeClr val="bg1"/>
          </a:solidFill>
          <a:ln>
            <a:solidFill>
              <a:srgbClr val="8E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5800" y="685800"/>
            <a:ext cx="7620000" cy="1477328"/>
          </a:xfrm>
          <a:prstGeom prst="rect">
            <a:avLst/>
          </a:prstGeom>
          <a:noFill/>
        </p:spPr>
        <p:txBody>
          <a:bodyPr wrap="square" rtlCol="0">
            <a:spAutoFit/>
          </a:bodyPr>
          <a:lstStyle/>
          <a:p>
            <a:pPr algn="ctr"/>
            <a:r>
              <a:rPr lang="en-US" b="1" dirty="0" smtClean="0">
                <a:solidFill>
                  <a:srgbClr val="EE452E"/>
                </a:solidFill>
              </a:rPr>
              <a:t>MARKETING</a:t>
            </a:r>
            <a:endParaRPr lang="en-US" b="1" dirty="0">
              <a:solidFill>
                <a:srgbClr val="EE452E"/>
              </a:solidFill>
            </a:endParaRPr>
          </a:p>
          <a:p>
            <a:endParaRPr lang="en-US" b="1" dirty="0">
              <a:solidFill>
                <a:srgbClr val="8E0040"/>
              </a:solidFill>
            </a:endParaRPr>
          </a:p>
          <a:p>
            <a:endParaRPr lang="en-US" dirty="0"/>
          </a:p>
          <a:p>
            <a:endParaRPr lang="en-US" dirty="0" smtClean="0"/>
          </a:p>
          <a:p>
            <a:endParaRPr lang="en-US" dirty="0"/>
          </a:p>
        </p:txBody>
      </p:sp>
      <p:sp>
        <p:nvSpPr>
          <p:cNvPr id="14337" name="Rectangle 1"/>
          <p:cNvSpPr>
            <a:spLocks noChangeArrowheads="1"/>
          </p:cNvSpPr>
          <p:nvPr/>
        </p:nvSpPr>
        <p:spPr bwMode="auto">
          <a:xfrm>
            <a:off x="685800" y="1194911"/>
            <a:ext cx="77724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EE452E"/>
                </a:solidFill>
                <a:effectLst/>
                <a:latin typeface="Calibri" pitchFamily="34" charset="0"/>
                <a:ea typeface="Calibri" pitchFamily="34" charset="0"/>
                <a:cs typeface="Cambria" pitchFamily="18" charset="0"/>
              </a:rPr>
              <a:t>Sponsorship Opportunities</a:t>
            </a:r>
          </a:p>
          <a:p>
            <a:endParaRPr lang="en-US" sz="800" b="1" u="sng" dirty="0" smtClean="0"/>
          </a:p>
          <a:p>
            <a:r>
              <a:rPr lang="en-US" b="1" u="sng" dirty="0" smtClean="0">
                <a:solidFill>
                  <a:srgbClr val="EE452E"/>
                </a:solidFill>
              </a:rPr>
              <a:t>Founding </a:t>
            </a:r>
            <a:r>
              <a:rPr lang="en-US" b="1" u="sng" dirty="0">
                <a:solidFill>
                  <a:srgbClr val="EE452E"/>
                </a:solidFill>
              </a:rPr>
              <a:t>Sponsor—$25,000:</a:t>
            </a:r>
            <a:endParaRPr lang="en-US" dirty="0">
              <a:solidFill>
                <a:srgbClr val="EE452E"/>
              </a:solidFill>
            </a:endParaRPr>
          </a:p>
          <a:p>
            <a:pPr>
              <a:buFont typeface="Californian FB" pitchFamily="18" charset="0"/>
              <a:buChar char="*"/>
            </a:pPr>
            <a:r>
              <a:rPr lang="en-US" sz="1600" dirty="0" smtClean="0"/>
              <a:t>Logo on Team Kit </a:t>
            </a:r>
            <a:r>
              <a:rPr lang="en-US" sz="1600" dirty="0"/>
              <a:t>(cyclists’ uniform)</a:t>
            </a:r>
          </a:p>
          <a:p>
            <a:pPr>
              <a:buFont typeface="Californian FB" pitchFamily="18" charset="0"/>
              <a:buChar char="*"/>
            </a:pPr>
            <a:r>
              <a:rPr lang="en-US" sz="1600" dirty="0" smtClean="0"/>
              <a:t>Logo on </a:t>
            </a:r>
            <a:r>
              <a:rPr lang="en-US" sz="1600" dirty="0"/>
              <a:t>team vehicles</a:t>
            </a:r>
          </a:p>
          <a:p>
            <a:pPr>
              <a:buFont typeface="Californian FB" pitchFamily="18" charset="0"/>
              <a:buChar char="*"/>
            </a:pPr>
            <a:r>
              <a:rPr lang="en-US" sz="1600" dirty="0" smtClean="0"/>
              <a:t>Logo placement and link </a:t>
            </a:r>
            <a:r>
              <a:rPr lang="en-US" sz="1600" dirty="0"/>
              <a:t>on website</a:t>
            </a:r>
          </a:p>
          <a:p>
            <a:pPr>
              <a:buFont typeface="Californian FB" pitchFamily="18" charset="0"/>
              <a:buChar char="*"/>
            </a:pPr>
            <a:r>
              <a:rPr lang="en-US" sz="1600" dirty="0" smtClean="0"/>
              <a:t>Logo on race </a:t>
            </a:r>
            <a:r>
              <a:rPr lang="en-US" sz="1600" dirty="0"/>
              <a:t>marketing materials</a:t>
            </a:r>
          </a:p>
          <a:p>
            <a:pPr>
              <a:buFont typeface="Californian FB" pitchFamily="18" charset="0"/>
              <a:buChar char="*"/>
            </a:pPr>
            <a:r>
              <a:rPr lang="en-US" sz="1600" dirty="0" smtClean="0"/>
              <a:t>Prominent logo on crew </a:t>
            </a:r>
            <a:r>
              <a:rPr lang="en-US" sz="1600" dirty="0"/>
              <a:t>apparel</a:t>
            </a:r>
          </a:p>
          <a:p>
            <a:pPr>
              <a:buFont typeface="Californian FB" pitchFamily="18" charset="0"/>
              <a:buChar char="*"/>
            </a:pPr>
            <a:r>
              <a:rPr lang="en-US" sz="1600" dirty="0" smtClean="0"/>
              <a:t>Brand/logo </a:t>
            </a:r>
            <a:r>
              <a:rPr lang="en-US" sz="1600" dirty="0"/>
              <a:t>included in four days of social media race coverage</a:t>
            </a:r>
          </a:p>
          <a:p>
            <a:pPr>
              <a:buFont typeface="Californian FB" pitchFamily="18" charset="0"/>
              <a:buChar char="*"/>
            </a:pPr>
            <a:r>
              <a:rPr lang="en-US" sz="1600" dirty="0" smtClean="0"/>
              <a:t>Mentioned </a:t>
            </a:r>
            <a:r>
              <a:rPr lang="en-US" sz="1600" dirty="0"/>
              <a:t>in </a:t>
            </a:r>
            <a:r>
              <a:rPr lang="en-US" sz="1600" dirty="0" smtClean="0"/>
              <a:t>all communication efforts</a:t>
            </a:r>
          </a:p>
          <a:p>
            <a:endParaRPr lang="en-US" sz="800" dirty="0"/>
          </a:p>
          <a:p>
            <a:r>
              <a:rPr lang="en-US" b="1" u="sng" dirty="0">
                <a:solidFill>
                  <a:srgbClr val="EE452E"/>
                </a:solidFill>
              </a:rPr>
              <a:t>Platinum Sponsor—$10,000:</a:t>
            </a:r>
            <a:endParaRPr lang="en-US" dirty="0">
              <a:solidFill>
                <a:srgbClr val="EE452E"/>
              </a:solidFill>
            </a:endParaRPr>
          </a:p>
          <a:p>
            <a:pPr>
              <a:buFont typeface="Californian FB" pitchFamily="18" charset="0"/>
              <a:buChar char="*"/>
            </a:pPr>
            <a:r>
              <a:rPr lang="en-US" sz="1600" dirty="0" smtClean="0"/>
              <a:t>Logo on </a:t>
            </a:r>
            <a:r>
              <a:rPr lang="en-US" sz="1600" dirty="0"/>
              <a:t>team vehicles</a:t>
            </a:r>
          </a:p>
          <a:p>
            <a:pPr>
              <a:buFont typeface="Californian FB" pitchFamily="18" charset="0"/>
              <a:buChar char="*"/>
            </a:pPr>
            <a:r>
              <a:rPr lang="en-US" sz="1600" dirty="0" smtClean="0"/>
              <a:t>Logo </a:t>
            </a:r>
            <a:r>
              <a:rPr lang="en-US" sz="1600" dirty="0"/>
              <a:t>and link on website</a:t>
            </a:r>
          </a:p>
          <a:p>
            <a:pPr>
              <a:buFont typeface="Californian FB" pitchFamily="18" charset="0"/>
              <a:buChar char="*"/>
            </a:pPr>
            <a:r>
              <a:rPr lang="en-US" sz="1600" dirty="0" smtClean="0"/>
              <a:t>Logo on race </a:t>
            </a:r>
            <a:r>
              <a:rPr lang="en-US" sz="1600" dirty="0"/>
              <a:t>marketing materials</a:t>
            </a:r>
          </a:p>
          <a:p>
            <a:pPr>
              <a:buFont typeface="Californian FB" pitchFamily="18" charset="0"/>
              <a:buChar char="*"/>
            </a:pPr>
            <a:r>
              <a:rPr lang="en-US" sz="1600" dirty="0" smtClean="0"/>
              <a:t>Logo </a:t>
            </a:r>
            <a:r>
              <a:rPr lang="en-US" sz="1600" dirty="0"/>
              <a:t>on </a:t>
            </a:r>
            <a:r>
              <a:rPr lang="en-US" sz="1600" dirty="0" smtClean="0"/>
              <a:t>crew </a:t>
            </a:r>
            <a:r>
              <a:rPr lang="en-US" sz="1600" dirty="0"/>
              <a:t>apparel</a:t>
            </a:r>
          </a:p>
          <a:p>
            <a:pPr>
              <a:buFont typeface="Californian FB" pitchFamily="18" charset="0"/>
              <a:buChar char="*"/>
            </a:pPr>
            <a:r>
              <a:rPr lang="en-US" sz="1600" dirty="0" smtClean="0"/>
              <a:t>Brand/logo </a:t>
            </a:r>
            <a:r>
              <a:rPr lang="en-US" sz="1600" dirty="0"/>
              <a:t>included in two days of social media coverage</a:t>
            </a:r>
          </a:p>
          <a:p>
            <a:pPr>
              <a:buFont typeface="Californian FB" pitchFamily="18" charset="0"/>
              <a:buChar char="*"/>
            </a:pPr>
            <a:r>
              <a:rPr lang="en-US" sz="1600" dirty="0" smtClean="0"/>
              <a:t>Listed </a:t>
            </a:r>
            <a:r>
              <a:rPr lang="en-US" sz="1600" dirty="0"/>
              <a:t>in all communications </a:t>
            </a:r>
            <a:r>
              <a:rPr lang="en-US" sz="1600" dirty="0" smtClean="0"/>
              <a:t>efforts</a:t>
            </a:r>
          </a:p>
          <a:p>
            <a:pPr lvl="0" algn="ctr" fontAlgn="base">
              <a:spcBef>
                <a:spcPct val="0"/>
              </a:spcBef>
              <a:spcAft>
                <a:spcPct val="0"/>
              </a:spcAft>
            </a:pPr>
            <a:r>
              <a:rPr lang="en-US" sz="1400" i="1" dirty="0" smtClean="0">
                <a:solidFill>
                  <a:srgbClr val="001372"/>
                </a:solidFill>
                <a:latin typeface="Cambria" pitchFamily="18" charset="0"/>
                <a:cs typeface="Arial" pitchFamily="34" charset="0"/>
              </a:rPr>
              <a:t>to benefit the</a:t>
            </a:r>
            <a:endParaRPr lang="en-US" sz="700" dirty="0" smtClean="0">
              <a:latin typeface="Arial" pitchFamily="34" charset="0"/>
              <a:cs typeface="Arial" pitchFamily="34" charset="0"/>
            </a:endParaRPr>
          </a:p>
          <a:p>
            <a:pPr lvl="0" algn="ctr" eaLnBrk="0" fontAlgn="base" hangingPunct="0">
              <a:spcBef>
                <a:spcPct val="0"/>
              </a:spcBef>
              <a:spcAft>
                <a:spcPct val="0"/>
              </a:spcAft>
            </a:pPr>
            <a:r>
              <a:rPr lang="en-US" sz="600" dirty="0" smtClean="0">
                <a:solidFill>
                  <a:srgbClr val="000000"/>
                </a:solidFill>
                <a:latin typeface="Cambria" pitchFamily="18" charset="0"/>
                <a:cs typeface="Arial" pitchFamily="34" charset="0"/>
              </a:rPr>
              <a:t> </a:t>
            </a:r>
            <a:endParaRPr lang="en-US" sz="700" dirty="0" smtClean="0">
              <a:latin typeface="Arial" pitchFamily="34" charset="0"/>
              <a:cs typeface="Arial" pitchFamily="34" charset="0"/>
            </a:endParaRPr>
          </a:p>
          <a:p>
            <a:pPr lvl="0" algn="ctr" eaLnBrk="0" fontAlgn="base" hangingPunct="0">
              <a:spcBef>
                <a:spcPct val="0"/>
              </a:spcBef>
              <a:spcAft>
                <a:spcPct val="0"/>
              </a:spcAft>
            </a:pPr>
            <a:r>
              <a:rPr lang="en-US" b="1" dirty="0" smtClean="0">
                <a:solidFill>
                  <a:srgbClr val="001372"/>
                </a:solidFill>
                <a:latin typeface="Cambria" pitchFamily="18" charset="0"/>
                <a:cs typeface="Arial" pitchFamily="34" charset="0"/>
              </a:rPr>
              <a:t>Jeanne Geiger Crisis Center</a:t>
            </a:r>
            <a:endParaRPr lang="en-US" sz="700" dirty="0" smtClean="0">
              <a:latin typeface="Arial" pitchFamily="34" charset="0"/>
              <a:cs typeface="Arial" pitchFamily="34" charset="0"/>
            </a:endParaRPr>
          </a:p>
          <a:p>
            <a:pPr>
              <a:buFont typeface="Californian FB" pitchFamily="18" charset="0"/>
              <a:buChar char="*"/>
            </a:pPr>
            <a:endParaRPr lang="en-US" dirty="0"/>
          </a:p>
          <a:p>
            <a:endParaRPr lang="en-US"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6553200"/>
          </a:xfrm>
          <a:prstGeom prst="roundRect">
            <a:avLst/>
          </a:prstGeom>
          <a:solidFill>
            <a:srgbClr val="001372"/>
          </a:solidFill>
          <a:ln w="28575">
            <a:solidFill>
              <a:srgbClr val="EE4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9600" y="457200"/>
            <a:ext cx="7924800" cy="6019800"/>
          </a:xfrm>
          <a:prstGeom prst="roundRect">
            <a:avLst/>
          </a:prstGeom>
          <a:solidFill>
            <a:schemeClr val="bg1"/>
          </a:solidFill>
          <a:ln>
            <a:solidFill>
              <a:srgbClr val="8E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5800" y="685800"/>
            <a:ext cx="7620000" cy="1477328"/>
          </a:xfrm>
          <a:prstGeom prst="rect">
            <a:avLst/>
          </a:prstGeom>
          <a:noFill/>
        </p:spPr>
        <p:txBody>
          <a:bodyPr wrap="square" rtlCol="0">
            <a:spAutoFit/>
          </a:bodyPr>
          <a:lstStyle/>
          <a:p>
            <a:pPr algn="ctr"/>
            <a:r>
              <a:rPr lang="en-US" b="1" dirty="0" smtClean="0">
                <a:solidFill>
                  <a:srgbClr val="EE452E"/>
                </a:solidFill>
              </a:rPr>
              <a:t>MARKETING</a:t>
            </a:r>
            <a:endParaRPr lang="en-US" b="1" dirty="0">
              <a:solidFill>
                <a:srgbClr val="EE452E"/>
              </a:solidFill>
            </a:endParaRPr>
          </a:p>
          <a:p>
            <a:endParaRPr lang="en-US" b="1" dirty="0">
              <a:solidFill>
                <a:srgbClr val="8E0040"/>
              </a:solidFill>
            </a:endParaRPr>
          </a:p>
          <a:p>
            <a:endParaRPr lang="en-US" dirty="0"/>
          </a:p>
          <a:p>
            <a:endParaRPr lang="en-US" dirty="0" smtClean="0"/>
          </a:p>
          <a:p>
            <a:endParaRPr lang="en-US" dirty="0"/>
          </a:p>
        </p:txBody>
      </p:sp>
      <p:sp>
        <p:nvSpPr>
          <p:cNvPr id="14337" name="Rectangle 1"/>
          <p:cNvSpPr>
            <a:spLocks noChangeArrowheads="1"/>
          </p:cNvSpPr>
          <p:nvPr/>
        </p:nvSpPr>
        <p:spPr bwMode="auto">
          <a:xfrm>
            <a:off x="685800" y="1194911"/>
            <a:ext cx="7772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EE452E"/>
                </a:solidFill>
                <a:effectLst/>
                <a:latin typeface="Calibri" pitchFamily="34" charset="0"/>
                <a:ea typeface="Calibri" pitchFamily="34" charset="0"/>
                <a:cs typeface="Cambria" pitchFamily="18" charset="0"/>
              </a:rPr>
              <a:t>Sponsorship Opportunities</a:t>
            </a:r>
          </a:p>
          <a:p>
            <a:endParaRPr lang="en-US" sz="800" b="1" u="sng" dirty="0" smtClean="0"/>
          </a:p>
          <a:p>
            <a:r>
              <a:rPr lang="en-US" b="1" u="sng" dirty="0">
                <a:solidFill>
                  <a:srgbClr val="EE452E"/>
                </a:solidFill>
              </a:rPr>
              <a:t>Gold Sponsor—$5,000:</a:t>
            </a:r>
            <a:endParaRPr lang="en-US" dirty="0">
              <a:solidFill>
                <a:srgbClr val="EE452E"/>
              </a:solidFill>
            </a:endParaRPr>
          </a:p>
          <a:p>
            <a:pPr>
              <a:buFont typeface="Californian FB" pitchFamily="18" charset="0"/>
              <a:buChar char="*"/>
            </a:pPr>
            <a:r>
              <a:rPr lang="en-US" sz="1600" dirty="0" smtClean="0"/>
              <a:t>Logo on team </a:t>
            </a:r>
            <a:r>
              <a:rPr lang="en-US" sz="1600" dirty="0"/>
              <a:t>vehicles</a:t>
            </a:r>
          </a:p>
          <a:p>
            <a:pPr>
              <a:buFont typeface="Californian FB" pitchFamily="18" charset="0"/>
              <a:buChar char="*"/>
            </a:pPr>
            <a:r>
              <a:rPr lang="en-US" sz="1600" dirty="0" smtClean="0"/>
              <a:t>Logo </a:t>
            </a:r>
            <a:r>
              <a:rPr lang="en-US" sz="1600" dirty="0"/>
              <a:t>and link on website</a:t>
            </a:r>
          </a:p>
          <a:p>
            <a:pPr>
              <a:buFont typeface="Californian FB" pitchFamily="18" charset="0"/>
              <a:buChar char="*"/>
            </a:pPr>
            <a:r>
              <a:rPr lang="en-US" sz="1600" dirty="0" smtClean="0"/>
              <a:t>Logo on </a:t>
            </a:r>
            <a:r>
              <a:rPr lang="en-US" sz="1600" dirty="0"/>
              <a:t>crew </a:t>
            </a:r>
            <a:r>
              <a:rPr lang="en-US" sz="1600" dirty="0" smtClean="0"/>
              <a:t>apparel</a:t>
            </a:r>
          </a:p>
          <a:p>
            <a:pPr>
              <a:buFont typeface="Californian FB" pitchFamily="18" charset="0"/>
              <a:buChar char="*"/>
            </a:pPr>
            <a:r>
              <a:rPr lang="en-US" sz="1600" dirty="0" smtClean="0"/>
              <a:t>Brand/logo included </a:t>
            </a:r>
            <a:r>
              <a:rPr lang="en-US" sz="1600" dirty="0"/>
              <a:t>social media coverage</a:t>
            </a:r>
          </a:p>
          <a:p>
            <a:pPr>
              <a:buFont typeface="Californian FB" pitchFamily="18" charset="0"/>
              <a:buChar char="*"/>
            </a:pPr>
            <a:r>
              <a:rPr lang="en-US" sz="1600" dirty="0" smtClean="0"/>
              <a:t>Listed in </a:t>
            </a:r>
            <a:r>
              <a:rPr lang="en-US" sz="1600" dirty="0"/>
              <a:t>communications efforts</a:t>
            </a:r>
          </a:p>
          <a:p>
            <a:r>
              <a:rPr lang="en-US" dirty="0"/>
              <a:t> </a:t>
            </a:r>
          </a:p>
          <a:p>
            <a:r>
              <a:rPr lang="en-US" b="1" u="sng" dirty="0">
                <a:solidFill>
                  <a:srgbClr val="EE452E"/>
                </a:solidFill>
              </a:rPr>
              <a:t>Silver Sponsor—$2,500:</a:t>
            </a:r>
            <a:endParaRPr lang="en-US" dirty="0">
              <a:solidFill>
                <a:srgbClr val="EE452E"/>
              </a:solidFill>
            </a:endParaRPr>
          </a:p>
          <a:p>
            <a:pPr>
              <a:buFont typeface="Californian FB" pitchFamily="18" charset="0"/>
              <a:buChar char="*"/>
            </a:pPr>
            <a:r>
              <a:rPr lang="en-US" sz="1600" dirty="0" smtClean="0"/>
              <a:t>Logo on </a:t>
            </a:r>
            <a:r>
              <a:rPr lang="en-US" sz="1600" dirty="0"/>
              <a:t>team vehicles</a:t>
            </a:r>
          </a:p>
          <a:p>
            <a:pPr>
              <a:buFont typeface="Californian FB" pitchFamily="18" charset="0"/>
              <a:buChar char="*"/>
            </a:pPr>
            <a:r>
              <a:rPr lang="en-US" sz="1600" dirty="0" smtClean="0"/>
              <a:t>Logo </a:t>
            </a:r>
            <a:r>
              <a:rPr lang="en-US" sz="1600" dirty="0"/>
              <a:t>and link on website</a:t>
            </a:r>
          </a:p>
          <a:p>
            <a:pPr>
              <a:buFont typeface="Californian FB" pitchFamily="18" charset="0"/>
              <a:buChar char="*"/>
            </a:pPr>
            <a:r>
              <a:rPr lang="en-US" sz="1600" dirty="0" smtClean="0"/>
              <a:t>Logo on race marketing </a:t>
            </a:r>
            <a:r>
              <a:rPr lang="en-US" sz="1600" dirty="0"/>
              <a:t>materials</a:t>
            </a:r>
          </a:p>
          <a:p>
            <a:pPr>
              <a:buFont typeface="Californian FB" pitchFamily="18" charset="0"/>
              <a:buChar char="*"/>
            </a:pPr>
            <a:r>
              <a:rPr lang="en-US" sz="1600" dirty="0" smtClean="0"/>
              <a:t>Logo on </a:t>
            </a:r>
            <a:r>
              <a:rPr lang="en-US" sz="1600" dirty="0"/>
              <a:t>crew </a:t>
            </a:r>
            <a:r>
              <a:rPr lang="en-US" sz="1600" dirty="0" smtClean="0"/>
              <a:t>apparel</a:t>
            </a:r>
          </a:p>
          <a:p>
            <a:pPr>
              <a:buFont typeface="Californian FB" pitchFamily="18" charset="0"/>
              <a:buChar char="*"/>
            </a:pPr>
            <a:r>
              <a:rPr lang="en-US" sz="1600" dirty="0" smtClean="0"/>
              <a:t>Listed in communications efforts</a:t>
            </a:r>
          </a:p>
          <a:p>
            <a:pPr>
              <a:buFont typeface="Californian FB" pitchFamily="18" charset="0"/>
              <a:buChar char="*"/>
            </a:pPr>
            <a:endParaRPr lang="en-US" sz="1600" dirty="0" smtClean="0"/>
          </a:p>
          <a:p>
            <a:endParaRPr lang="en-US" sz="1600" dirty="0" smtClean="0"/>
          </a:p>
          <a:p>
            <a:pPr lvl="0" algn="ctr" fontAlgn="base">
              <a:spcBef>
                <a:spcPct val="0"/>
              </a:spcBef>
              <a:spcAft>
                <a:spcPct val="0"/>
              </a:spcAft>
            </a:pPr>
            <a:r>
              <a:rPr lang="en-US" sz="1400" i="1" dirty="0" smtClean="0">
                <a:solidFill>
                  <a:srgbClr val="001372"/>
                </a:solidFill>
                <a:latin typeface="Cambria" pitchFamily="18" charset="0"/>
                <a:cs typeface="Arial" pitchFamily="34" charset="0"/>
              </a:rPr>
              <a:t>to benefit the</a:t>
            </a:r>
            <a:endParaRPr lang="en-US" sz="700" dirty="0" smtClean="0">
              <a:latin typeface="Arial" pitchFamily="34" charset="0"/>
              <a:cs typeface="Arial" pitchFamily="34" charset="0"/>
            </a:endParaRPr>
          </a:p>
          <a:p>
            <a:pPr lvl="0" algn="ctr" eaLnBrk="0" fontAlgn="base" hangingPunct="0">
              <a:spcBef>
                <a:spcPct val="0"/>
              </a:spcBef>
              <a:spcAft>
                <a:spcPct val="0"/>
              </a:spcAft>
            </a:pPr>
            <a:r>
              <a:rPr lang="en-US" sz="600" dirty="0" smtClean="0">
                <a:solidFill>
                  <a:srgbClr val="000000"/>
                </a:solidFill>
                <a:latin typeface="Cambria" pitchFamily="18" charset="0"/>
                <a:cs typeface="Arial" pitchFamily="34" charset="0"/>
              </a:rPr>
              <a:t> </a:t>
            </a:r>
            <a:endParaRPr lang="en-US" sz="700" dirty="0" smtClean="0">
              <a:latin typeface="Arial" pitchFamily="34" charset="0"/>
              <a:cs typeface="Arial" pitchFamily="34" charset="0"/>
            </a:endParaRPr>
          </a:p>
          <a:p>
            <a:pPr lvl="0" algn="ctr" eaLnBrk="0" fontAlgn="base" hangingPunct="0">
              <a:spcBef>
                <a:spcPct val="0"/>
              </a:spcBef>
              <a:spcAft>
                <a:spcPct val="0"/>
              </a:spcAft>
            </a:pPr>
            <a:r>
              <a:rPr lang="en-US" b="1" dirty="0" smtClean="0">
                <a:solidFill>
                  <a:srgbClr val="001372"/>
                </a:solidFill>
                <a:latin typeface="Cambria" pitchFamily="18" charset="0"/>
                <a:cs typeface="Arial" pitchFamily="34" charset="0"/>
              </a:rPr>
              <a:t>Jeanne Geiger Crisis Center</a:t>
            </a:r>
            <a:endParaRPr lang="en-US" sz="700" dirty="0" smtClean="0">
              <a:latin typeface="Arial" pitchFamily="34" charset="0"/>
              <a:cs typeface="Arial" pitchFamily="34" charset="0"/>
            </a:endParaRPr>
          </a:p>
          <a:p>
            <a:endParaRPr lang="en-US" dirty="0" smtClean="0"/>
          </a:p>
          <a:p>
            <a:r>
              <a:rPr lang="en-US" b="1" dirty="0" smtClean="0"/>
              <a:t> </a:t>
            </a:r>
            <a:endParaRPr lang="en-US" dirty="0"/>
          </a:p>
          <a:p>
            <a:endParaRPr lang="en-US"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534400" cy="6553200"/>
          </a:xfrm>
          <a:prstGeom prst="roundRect">
            <a:avLst/>
          </a:prstGeom>
          <a:solidFill>
            <a:srgbClr val="001372"/>
          </a:solidFill>
          <a:ln w="28575">
            <a:solidFill>
              <a:srgbClr val="EE4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9600" y="457200"/>
            <a:ext cx="7924800" cy="6019800"/>
          </a:xfrm>
          <a:prstGeom prst="roundRect">
            <a:avLst/>
          </a:prstGeom>
          <a:solidFill>
            <a:schemeClr val="bg1"/>
          </a:solidFill>
          <a:ln>
            <a:solidFill>
              <a:srgbClr val="8E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9600" y="609600"/>
            <a:ext cx="7620000" cy="1477328"/>
          </a:xfrm>
          <a:prstGeom prst="rect">
            <a:avLst/>
          </a:prstGeom>
          <a:noFill/>
        </p:spPr>
        <p:txBody>
          <a:bodyPr wrap="square" rtlCol="0">
            <a:spAutoFit/>
          </a:bodyPr>
          <a:lstStyle/>
          <a:p>
            <a:pPr algn="ctr"/>
            <a:r>
              <a:rPr lang="en-US" b="1" dirty="0" smtClean="0">
                <a:solidFill>
                  <a:srgbClr val="EE452E"/>
                </a:solidFill>
              </a:rPr>
              <a:t>Additional Marketing Campaigns &amp; Event Opportunities</a:t>
            </a:r>
            <a:endParaRPr lang="en-US" b="1" dirty="0">
              <a:solidFill>
                <a:srgbClr val="EE452E"/>
              </a:solidFill>
            </a:endParaRPr>
          </a:p>
          <a:p>
            <a:endParaRPr lang="en-US" b="1" dirty="0">
              <a:solidFill>
                <a:srgbClr val="8E0040"/>
              </a:solidFill>
            </a:endParaRPr>
          </a:p>
          <a:p>
            <a:endParaRPr lang="en-US" dirty="0"/>
          </a:p>
          <a:p>
            <a:endParaRPr lang="en-US" dirty="0" smtClean="0"/>
          </a:p>
          <a:p>
            <a:endParaRPr lang="en-US" dirty="0"/>
          </a:p>
        </p:txBody>
      </p:sp>
      <p:sp>
        <p:nvSpPr>
          <p:cNvPr id="14337" name="Rectangle 1"/>
          <p:cNvSpPr>
            <a:spLocks noChangeArrowheads="1"/>
          </p:cNvSpPr>
          <p:nvPr/>
        </p:nvSpPr>
        <p:spPr bwMode="auto">
          <a:xfrm>
            <a:off x="685800" y="1194911"/>
            <a:ext cx="7772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3" name="Rectangle 1"/>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990600" y="1524000"/>
            <a:ext cx="7391400" cy="2862322"/>
          </a:xfrm>
          <a:prstGeom prst="rect">
            <a:avLst/>
          </a:prstGeom>
          <a:noFill/>
        </p:spPr>
        <p:txBody>
          <a:bodyPr wrap="square" rtlCol="0">
            <a:spAutoFit/>
          </a:bodyPr>
          <a:lstStyle/>
          <a:p>
            <a:pPr lvl="0">
              <a:buFont typeface="Californian FB" pitchFamily="18" charset="0"/>
              <a:buChar char="*"/>
            </a:pPr>
            <a:r>
              <a:rPr lang="en-US" dirty="0" smtClean="0"/>
              <a:t>Pre -race and Race Day Events</a:t>
            </a:r>
          </a:p>
          <a:p>
            <a:pPr lvl="0"/>
            <a:endParaRPr lang="en-US" dirty="0"/>
          </a:p>
          <a:p>
            <a:pPr lvl="0">
              <a:buFont typeface="Californian FB" pitchFamily="18" charset="0"/>
              <a:buChar char="*"/>
            </a:pPr>
            <a:r>
              <a:rPr lang="en-US" dirty="0"/>
              <a:t>Social media </a:t>
            </a:r>
            <a:r>
              <a:rPr lang="en-US" dirty="0" smtClean="0"/>
              <a:t>campaigns including </a:t>
            </a:r>
            <a:r>
              <a:rPr lang="en-US" dirty="0" err="1" smtClean="0"/>
              <a:t>Instagram</a:t>
            </a:r>
            <a:r>
              <a:rPr lang="en-US" smtClean="0"/>
              <a:t>, Twitter </a:t>
            </a:r>
            <a:r>
              <a:rPr lang="en-US" dirty="0" smtClean="0"/>
              <a:t>and </a:t>
            </a:r>
            <a:r>
              <a:rPr lang="en-US" dirty="0" err="1" smtClean="0"/>
              <a:t>Facebook</a:t>
            </a:r>
            <a:endParaRPr lang="en-US" dirty="0" smtClean="0"/>
          </a:p>
          <a:p>
            <a:pPr lvl="0"/>
            <a:endParaRPr lang="en-US" dirty="0"/>
          </a:p>
          <a:p>
            <a:pPr lvl="0">
              <a:buFont typeface="Californian FB" pitchFamily="18" charset="0"/>
              <a:buChar char="*"/>
            </a:pPr>
            <a:r>
              <a:rPr lang="en-US" dirty="0"/>
              <a:t>Signage on support vehicles </a:t>
            </a:r>
            <a:r>
              <a:rPr lang="en-US" dirty="0" smtClean="0"/>
              <a:t>– 20 mph </a:t>
            </a:r>
            <a:r>
              <a:rPr lang="en-US" dirty="0"/>
              <a:t>billboards across </a:t>
            </a:r>
            <a:r>
              <a:rPr lang="en-US" dirty="0" smtClean="0"/>
              <a:t>America</a:t>
            </a:r>
          </a:p>
          <a:p>
            <a:pPr lvl="0"/>
            <a:endParaRPr lang="en-US" dirty="0"/>
          </a:p>
          <a:p>
            <a:pPr lvl="0">
              <a:buFont typeface="Californian FB" pitchFamily="18" charset="0"/>
              <a:buChar char="*"/>
            </a:pPr>
            <a:r>
              <a:rPr lang="en-US" dirty="0" smtClean="0"/>
              <a:t>Live video from the field</a:t>
            </a:r>
            <a:endParaRPr lang="en-US" dirty="0"/>
          </a:p>
          <a:p>
            <a:pPr lvl="0"/>
            <a:endParaRPr lang="en-US" dirty="0"/>
          </a:p>
          <a:p>
            <a:pPr lvl="0">
              <a:buFont typeface="Californian FB" pitchFamily="18" charset="0"/>
              <a:buChar char="*"/>
            </a:pPr>
            <a:r>
              <a:rPr lang="en-US" dirty="0" smtClean="0"/>
              <a:t>Promotional partnerships with domestic violence organizations nationwide</a:t>
            </a: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841</Words>
  <Application>Microsoft Office PowerPoint</Application>
  <PresentationFormat>On-screen Show (4:3)</PresentationFormat>
  <Paragraphs>154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kmajewski</dc:creator>
  <cp:lastModifiedBy>Owner</cp:lastModifiedBy>
  <cp:revision>92</cp:revision>
  <dcterms:created xsi:type="dcterms:W3CDTF">2014-12-08T16:43:02Z</dcterms:created>
  <dcterms:modified xsi:type="dcterms:W3CDTF">2015-01-22T19:36:21Z</dcterms:modified>
</cp:coreProperties>
</file>