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79" r:id="rId3"/>
    <p:sldId id="285" r:id="rId4"/>
    <p:sldId id="286" r:id="rId5"/>
    <p:sldId id="281" r:id="rId6"/>
    <p:sldId id="282" r:id="rId7"/>
    <p:sldId id="283" r:id="rId8"/>
    <p:sldId id="280" r:id="rId9"/>
    <p:sldId id="290" r:id="rId10"/>
    <p:sldId id="291" r:id="rId11"/>
    <p:sldId id="292" r:id="rId12"/>
    <p:sldId id="306" r:id="rId13"/>
    <p:sldId id="307" r:id="rId14"/>
    <p:sldId id="305" r:id="rId15"/>
    <p:sldId id="300" r:id="rId16"/>
    <p:sldId id="301" r:id="rId17"/>
    <p:sldId id="302" r:id="rId18"/>
    <p:sldId id="303" r:id="rId19"/>
    <p:sldId id="295" r:id="rId20"/>
    <p:sldId id="296" r:id="rId21"/>
    <p:sldId id="278" r:id="rId22"/>
    <p:sldId id="294" r:id="rId23"/>
    <p:sldId id="29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7E"/>
    <a:srgbClr val="44B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6" autoAdjust="0"/>
  </p:normalViewPr>
  <p:slideViewPr>
    <p:cSldViewPr snapToGrid="0">
      <p:cViewPr>
        <p:scale>
          <a:sx n="66" d="100"/>
          <a:sy n="66" d="100"/>
        </p:scale>
        <p:origin x="-119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31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0049-9E41-4DE4-9229-0A34E964947F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79E69-3CB3-420E-8BA6-B1881C6DB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8C54-8237-49C8-A8F8-D4732C0E626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A6D8-813C-40E5-ACC7-D8EC2068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tro3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5462"/>
            <a:ext cx="9143391" cy="685754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-84790" y="1892032"/>
            <a:ext cx="7772400" cy="1152111"/>
          </a:xfrm>
        </p:spPr>
        <p:txBody>
          <a:bodyPr/>
          <a:lstStyle>
            <a:lvl1pPr marL="0" indent="0" algn="r"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17553" y="3146480"/>
            <a:ext cx="6400800" cy="361709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346001" y="4469642"/>
            <a:ext cx="2798000" cy="42386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739775" indent="0">
              <a:buNone/>
              <a:defRPr/>
            </a:lvl2pPr>
            <a:lvl3pPr marL="1143000" indent="0">
              <a:buNone/>
              <a:defRPr/>
            </a:lvl3pPr>
            <a:lvl4pPr marL="15462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43429" y="5047105"/>
            <a:ext cx="2800572" cy="323850"/>
          </a:xfrm>
        </p:spPr>
        <p:txBody>
          <a:bodyPr>
            <a:normAutofit/>
          </a:bodyPr>
          <a:lstStyle>
            <a:lvl1pPr marL="0" indent="0" algn="l">
              <a:buNone/>
              <a:defRPr sz="1100" b="1" baseline="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6528205" y="256204"/>
            <a:ext cx="2408238" cy="393700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rgbClr val="44B0E6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6" name="Picture 25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817102"/>
            <a:ext cx="2895407" cy="9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WHITE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946538" y="1272593"/>
            <a:ext cx="5208588" cy="42719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your object</a:t>
            </a:r>
          </a:p>
          <a:p>
            <a:pPr lvl="0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5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945311" y="1284166"/>
            <a:ext cx="5208588" cy="42719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your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4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1514569"/>
            <a:ext cx="4550832" cy="427196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your object</a:t>
            </a:r>
          </a:p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400050" indent="0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1" name="Picture 10" descr="3do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791738" y="1539433"/>
            <a:ext cx="4349750" cy="2257063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4794250" y="3895456"/>
            <a:ext cx="2127411" cy="1891076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7083707" y="3895455"/>
            <a:ext cx="2058310" cy="1891076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34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WHITE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625033"/>
            <a:ext cx="4550832" cy="51614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your object</a:t>
            </a:r>
          </a:p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791738" y="636609"/>
            <a:ext cx="4349750" cy="2465406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4794250" y="3217762"/>
            <a:ext cx="2127411" cy="2568770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7083707" y="3229337"/>
            <a:ext cx="2058310" cy="2557193"/>
          </a:xfrm>
        </p:spPr>
        <p:txBody>
          <a:bodyPr/>
          <a:lstStyle>
            <a:lvl1pPr marL="34290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44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60613" y="3589338"/>
            <a:ext cx="4445000" cy="78581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add name and </a:t>
            </a:r>
          </a:p>
          <a:p>
            <a:pPr lvl="0"/>
            <a:r>
              <a:rPr lang="en-US" dirty="0" smtClean="0"/>
              <a:t>contact info</a:t>
            </a:r>
            <a:endParaRPr lang="en-US" dirty="0"/>
          </a:p>
        </p:txBody>
      </p:sp>
      <p:pic>
        <p:nvPicPr>
          <p:cNvPr id="6" name="Picture 5" descr="thankyo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95" y="2341724"/>
            <a:ext cx="3302000" cy="12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ankyo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671158"/>
            <a:ext cx="5041056" cy="1834774"/>
          </a:xfrm>
          <a:prstGeom prst="rect">
            <a:avLst/>
          </a:prstGeom>
        </p:spPr>
      </p:pic>
      <p:pic>
        <p:nvPicPr>
          <p:cNvPr id="6" name="Picture 5" descr="just dot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69" y="3505932"/>
            <a:ext cx="3553731" cy="336476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805776"/>
            <a:ext cx="2095500" cy="53678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00" y="3621679"/>
            <a:ext cx="9144000" cy="1827213"/>
          </a:xfrm>
        </p:spPr>
        <p:txBody>
          <a:bodyPr>
            <a:noAutofit/>
          </a:bodyPr>
          <a:lstStyle>
            <a:lvl1pPr marL="0" indent="0" algn="ctr">
              <a:buNone/>
              <a:defRPr sz="3200" baseline="0"/>
            </a:lvl1pPr>
            <a:lvl2pPr marL="739775" indent="0">
              <a:buNone/>
              <a:defRPr sz="3200"/>
            </a:lvl2pPr>
            <a:lvl3pPr marL="1143000" indent="0">
              <a:buNone/>
              <a:defRPr sz="3200"/>
            </a:lvl3pPr>
            <a:lvl4pPr marL="1546225" indent="0">
              <a:buNone/>
              <a:defRPr sz="3200"/>
            </a:lvl4pPr>
            <a:lvl5pPr marL="1828800" indent="0" algn="ctr">
              <a:buNone/>
              <a:defRPr sz="3200"/>
            </a:lvl5pPr>
          </a:lstStyle>
          <a:p>
            <a:pPr lvl="0"/>
            <a:r>
              <a:rPr lang="en-US" dirty="0" smtClean="0"/>
              <a:t>Click to add name</a:t>
            </a:r>
          </a:p>
          <a:p>
            <a:pPr lvl="0"/>
            <a:r>
              <a:rPr lang="en-US" dirty="0" smtClean="0"/>
              <a:t>and  contact info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9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 THANKYOU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5" name="Picture 4" descr="thankyo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95" y="2341724"/>
            <a:ext cx="3302000" cy="1201817"/>
          </a:xfrm>
          <a:prstGeom prst="rect">
            <a:avLst/>
          </a:prstGeom>
        </p:spPr>
      </p:pic>
      <p:pic>
        <p:nvPicPr>
          <p:cNvPr id="6" name="Picture 5" descr="LOGO WHITEBKG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07" y="5130800"/>
            <a:ext cx="2895407" cy="94481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60613" y="3589338"/>
            <a:ext cx="4445000" cy="78581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add name and </a:t>
            </a:r>
          </a:p>
          <a:p>
            <a:pPr lvl="0"/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5507" y="1320194"/>
            <a:ext cx="7311658" cy="1470025"/>
          </a:xfrm>
        </p:spPr>
        <p:txBody>
          <a:bodyPr/>
          <a:lstStyle>
            <a:lvl1pPr marL="0" indent="0">
              <a:defRPr>
                <a:solidFill>
                  <a:srgbClr val="44B0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605" y="3000299"/>
            <a:ext cx="6400800" cy="361709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73463" y="4814888"/>
            <a:ext cx="4498975" cy="42386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4B0E6"/>
                </a:solidFill>
              </a:defRPr>
            </a:lvl1pPr>
            <a:lvl2pPr marL="739775" indent="0">
              <a:buNone/>
              <a:defRPr/>
            </a:lvl2pPr>
            <a:lvl3pPr marL="1143000" indent="0">
              <a:buNone/>
              <a:defRPr/>
            </a:lvl3pPr>
            <a:lvl4pPr marL="15462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70891" y="5255449"/>
            <a:ext cx="2974975" cy="323850"/>
          </a:xfrm>
        </p:spPr>
        <p:txBody>
          <a:bodyPr>
            <a:normAutofit/>
          </a:bodyPr>
          <a:lstStyle>
            <a:lvl1pPr marL="0" indent="0" algn="l">
              <a:buNone/>
              <a:defRPr sz="1100" b="1" baseline="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370686" y="314077"/>
            <a:ext cx="2408238" cy="393700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31" name="Picture 30" descr="bigdot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78" y="1777983"/>
            <a:ext cx="4216822" cy="5080017"/>
          </a:xfrm>
          <a:prstGeom prst="rect">
            <a:avLst/>
          </a:prstGeom>
        </p:spPr>
      </p:pic>
      <p:pic>
        <p:nvPicPr>
          <p:cNvPr id="32" name="Picture 31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9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tro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85507" y="1320194"/>
            <a:ext cx="7772400" cy="1470025"/>
          </a:xfrm>
        </p:spPr>
        <p:txBody>
          <a:bodyPr/>
          <a:lstStyle>
            <a:lvl1pPr marL="0" indent="0">
              <a:defRPr>
                <a:solidFill>
                  <a:srgbClr val="44B0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605" y="3000299"/>
            <a:ext cx="6400800" cy="361709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73463" y="4814888"/>
            <a:ext cx="4498975" cy="42386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4B0E6"/>
                </a:solidFill>
              </a:defRPr>
            </a:lvl1pPr>
            <a:lvl2pPr marL="739775" indent="0">
              <a:buNone/>
              <a:defRPr/>
            </a:lvl2pPr>
            <a:lvl3pPr marL="1143000" indent="0">
              <a:buNone/>
              <a:defRPr/>
            </a:lvl3pPr>
            <a:lvl4pPr marL="15462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70891" y="5255449"/>
            <a:ext cx="2974975" cy="323850"/>
          </a:xfrm>
        </p:spPr>
        <p:txBody>
          <a:bodyPr>
            <a:normAutofit/>
          </a:bodyPr>
          <a:lstStyle>
            <a:lvl1pPr marL="0" indent="0" algn="l">
              <a:buNone/>
              <a:defRPr sz="1100" b="1" baseline="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370686" y="290927"/>
            <a:ext cx="2408238" cy="393700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6" name="Picture 25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000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30238" indent="-228600">
              <a:defRPr/>
            </a:lvl1pPr>
            <a:lvl2pPr marL="1033463" indent="-234950">
              <a:defRPr/>
            </a:lvl2pPr>
            <a:lvl3pPr marL="1428750" indent="-228600">
              <a:defRPr/>
            </a:lvl3pPr>
            <a:lvl4pPr marL="1831975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pic>
        <p:nvPicPr>
          <p:cNvPr id="13" name="Picture 12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pic>
        <p:nvPicPr>
          <p:cNvPr id="14" name="Picture 13" descr="3do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000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30238" indent="-228600">
              <a:defRPr/>
            </a:lvl1pPr>
            <a:lvl2pPr marL="1033463" indent="-234950">
              <a:defRPr/>
            </a:lvl2pPr>
            <a:lvl3pPr marL="1428750" indent="-228600">
              <a:defRPr/>
            </a:lvl3pPr>
            <a:lvl4pPr marL="1831975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pic>
        <p:nvPicPr>
          <p:cNvPr id="14" name="Picture 13" descr="3dot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000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30238" indent="-228600">
              <a:defRPr/>
            </a:lvl1pPr>
            <a:lvl2pPr marL="1033463" indent="-234950">
              <a:defRPr/>
            </a:lvl2pPr>
            <a:lvl3pPr marL="1428750" indent="-228600">
              <a:defRPr/>
            </a:lvl3pPr>
            <a:lvl4pPr marL="1831975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 descr="just dot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5" y="3505932"/>
            <a:ext cx="3553731" cy="33647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chemeClr val="bg1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chemeClr val="bg1"/>
              </a:solidFill>
              <a:latin typeface="Helvetica 55 Roman"/>
              <a:cs typeface="Helvetica 55 Roman"/>
            </a:endParaRPr>
          </a:p>
        </p:txBody>
      </p:sp>
      <p:pic>
        <p:nvPicPr>
          <p:cNvPr id="13" name="Picture 12" descr="LOGO WHITEBKG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pic>
        <p:nvPicPr>
          <p:cNvPr id="14" name="Picture 13" descr="3dot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38777" y="6152518"/>
            <a:ext cx="24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7E7E7E"/>
                </a:solidFill>
                <a:latin typeface="Helvetica 55 Roman"/>
                <a:cs typeface="Helvetica 55 Roman"/>
              </a:rPr>
              <a:t>Pg. </a:t>
            </a:r>
            <a:fld id="{4921C416-DAD8-49E2-9239-C8FB82DBF2E8}" type="slidenum">
              <a:rPr lang="en-US" sz="800" smtClean="0">
                <a:solidFill>
                  <a:srgbClr val="7E7E7E"/>
                </a:solidFill>
                <a:latin typeface="Helvetica 55 Roman"/>
                <a:cs typeface="Helvetica 55 Roman"/>
              </a:rPr>
              <a:t>‹#›</a:t>
            </a:fld>
            <a:endParaRPr lang="en-US" sz="800" dirty="0">
              <a:solidFill>
                <a:srgbClr val="7E7E7E"/>
              </a:solidFill>
              <a:latin typeface="Helvetica 55 Roman"/>
              <a:cs typeface="Helvetica 55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4000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3do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4075"/>
            <a:ext cx="4040188" cy="3951288"/>
          </a:xfrm>
        </p:spPr>
        <p:txBody>
          <a:bodyPr/>
          <a:lstStyle>
            <a:lvl1pPr marL="630238" indent="-228600">
              <a:defRPr sz="2400"/>
            </a:lvl1pPr>
            <a:lvl2pPr marL="974725" indent="-234950">
              <a:defRPr sz="2000"/>
            </a:lvl2pPr>
            <a:lvl3pPr marL="1266825" indent="-228600">
              <a:defRPr sz="1800"/>
            </a:lvl3pPr>
            <a:lvl4pPr marL="1543050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4550832" y="1436004"/>
            <a:ext cx="4040188" cy="3951288"/>
          </a:xfrm>
        </p:spPr>
        <p:txBody>
          <a:bodyPr/>
          <a:lstStyle>
            <a:lvl1pPr marL="630238" indent="-228600">
              <a:defRPr sz="2400"/>
            </a:lvl1pPr>
            <a:lvl2pPr marL="974725" indent="-234950">
              <a:defRPr sz="2000"/>
            </a:lvl2pPr>
            <a:lvl3pPr marL="1266825" indent="-228600">
              <a:defRPr sz="1800"/>
            </a:lvl3pPr>
            <a:lvl4pPr marL="1543050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11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19363"/>
            <a:ext cx="4040188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44B0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9125"/>
            <a:ext cx="4040188" cy="3951288"/>
          </a:xfrm>
        </p:spPr>
        <p:txBody>
          <a:bodyPr/>
          <a:lstStyle>
            <a:lvl1pPr marL="236538" indent="-228600">
              <a:defRPr sz="2200"/>
            </a:lvl1pPr>
            <a:lvl2pPr marL="466725" indent="-234950">
              <a:defRPr sz="2000"/>
            </a:lvl2pPr>
            <a:lvl3pPr marL="687388" indent="-228600">
              <a:defRPr sz="1800"/>
            </a:lvl3pPr>
            <a:lvl4pPr marL="917575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19363"/>
            <a:ext cx="4041775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44B0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D60B-9F33-401A-82D8-BAA0E4E0392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400050" indent="0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6" name="Picture 15" descr="3do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4637590" y="2070436"/>
            <a:ext cx="4040188" cy="3951288"/>
          </a:xfrm>
        </p:spPr>
        <p:txBody>
          <a:bodyPr/>
          <a:lstStyle>
            <a:lvl1pPr marL="236538" indent="-228600">
              <a:defRPr sz="2200"/>
            </a:lvl1pPr>
            <a:lvl2pPr marL="466725" indent="-234950">
              <a:defRPr sz="2000"/>
            </a:lvl2pPr>
            <a:lvl3pPr marL="687388" indent="-228600">
              <a:defRPr sz="1800"/>
            </a:lvl3pPr>
            <a:lvl4pPr marL="917575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496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1" b="50000"/>
          <a:stretch/>
        </p:blipFill>
        <p:spPr bwMode="auto">
          <a:xfrm>
            <a:off x="4377" y="0"/>
            <a:ext cx="9139623" cy="2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19363"/>
            <a:ext cx="4040188" cy="4441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rgbClr val="44B0E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D60B-9F33-401A-82D8-BAA0E4E0392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 WHITE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5786531"/>
            <a:ext cx="2221885" cy="72503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400050" indent="0"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6" name="Picture 15" descr="3do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1" y="670198"/>
            <a:ext cx="316572" cy="365760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4649165" y="1412111"/>
            <a:ext cx="4040188" cy="4374419"/>
          </a:xfrm>
        </p:spPr>
        <p:txBody>
          <a:bodyPr/>
          <a:lstStyle>
            <a:lvl1pPr marL="7938" indent="0">
              <a:buNone/>
              <a:defRPr sz="2400"/>
            </a:lvl1pPr>
            <a:lvl2pPr marL="466725" indent="-234950">
              <a:defRPr sz="2000"/>
            </a:lvl2pPr>
            <a:lvl3pPr marL="687388" indent="-228600">
              <a:defRPr sz="1800"/>
            </a:lvl3pPr>
            <a:lvl4pPr marL="917575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514" y="1978591"/>
            <a:ext cx="4041648" cy="2432050"/>
          </a:xfrm>
        </p:spPr>
        <p:txBody>
          <a:bodyPr/>
          <a:lstStyle>
            <a:lvl1pPr marL="0" indent="0">
              <a:buNone/>
              <a:defRPr lang="en-US" sz="1800" dirty="0" smtClean="0"/>
            </a:lvl1pPr>
            <a:lvl2pPr marL="739775" indent="0">
              <a:buNone/>
              <a:defRPr lang="en-US" dirty="0" smtClean="0"/>
            </a:lvl2pPr>
            <a:lvl3pPr marL="1143000" indent="0">
              <a:buNone/>
              <a:defRPr lang="en-US" dirty="0" smtClean="0"/>
            </a:lvl3pPr>
            <a:lvl4pPr marL="1546225" indent="0">
              <a:buNone/>
              <a:defRPr lang="en-US" dirty="0" smtClean="0"/>
            </a:lvl4pPr>
            <a:lvl5pPr marL="182880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5396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80" y="14265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D60B-9F33-401A-82D8-BAA0E4E0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  <p:sldLayoutId id="2147483650" r:id="rId4"/>
    <p:sldLayoutId id="2147483670" r:id="rId5"/>
    <p:sldLayoutId id="2147483662" r:id="rId6"/>
    <p:sldLayoutId id="2147483652" r:id="rId7"/>
    <p:sldLayoutId id="2147483653" r:id="rId8"/>
    <p:sldLayoutId id="2147483663" r:id="rId9"/>
    <p:sldLayoutId id="2147483654" r:id="rId10"/>
    <p:sldLayoutId id="2147483655" r:id="rId11"/>
    <p:sldLayoutId id="2147483664" r:id="rId12"/>
    <p:sldLayoutId id="2147483665" r:id="rId13"/>
    <p:sldLayoutId id="2147483669" r:id="rId14"/>
    <p:sldLayoutId id="2147483668" r:id="rId15"/>
    <p:sldLayoutId id="2147483667" r:id="rId16"/>
  </p:sldLayoutIdLst>
  <p:timing>
    <p:tnLst>
      <p:par>
        <p:cTn id="1" dur="indefinite" restart="never" nodeType="tmRoot"/>
      </p:par>
    </p:tnLst>
  </p:timing>
  <p:txStyles>
    <p:titleStyle>
      <a:lvl1pPr marL="341313" indent="0" algn="l" defTabSz="914400" rtl="0" eaLnBrk="1" latinLnBrk="0" hangingPunct="1">
        <a:spcBef>
          <a:spcPct val="0"/>
        </a:spcBef>
        <a:buNone/>
        <a:defRPr sz="3200" b="1" kern="1200">
          <a:solidFill>
            <a:srgbClr val="7E7E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71500" indent="-228600" algn="l" defTabSz="914400" rtl="0" eaLnBrk="1" latinLnBrk="0" hangingPunct="1">
        <a:spcBef>
          <a:spcPct val="20000"/>
        </a:spcBef>
        <a:buClr>
          <a:srgbClr val="FDBD33"/>
        </a:buClr>
        <a:buSzPct val="106000"/>
        <a:buFont typeface="Arial" pitchFamily="34" charset="0"/>
        <a:buChar char="•"/>
        <a:defRPr sz="2400" kern="1200">
          <a:solidFill>
            <a:srgbClr val="7E7E7E"/>
          </a:solidFill>
          <a:latin typeface="Arial" pitchFamily="34" charset="0"/>
          <a:ea typeface="+mn-ea"/>
          <a:cs typeface="Arial" pitchFamily="34" charset="0"/>
        </a:defRPr>
      </a:lvl1pPr>
      <a:lvl2pPr marL="974725" indent="-234950" algn="l" defTabSz="914400" rtl="0" eaLnBrk="1" latinLnBrk="0" hangingPunct="1">
        <a:spcBef>
          <a:spcPct val="20000"/>
        </a:spcBef>
        <a:buClr>
          <a:srgbClr val="44B0E6"/>
        </a:buClr>
        <a:buSzPct val="106000"/>
        <a:buFont typeface="Arial" pitchFamily="34" charset="0"/>
        <a:buChar char="•"/>
        <a:defRPr sz="2000" kern="1200">
          <a:solidFill>
            <a:srgbClr val="7E7E7E"/>
          </a:solidFill>
          <a:latin typeface="Arial" pitchFamily="34" charset="0"/>
          <a:ea typeface="+mn-ea"/>
          <a:cs typeface="Arial" pitchFamily="34" charset="0"/>
        </a:defRPr>
      </a:lvl2pPr>
      <a:lvl3pPr marL="1371600" indent="-228600" algn="l" defTabSz="914400" rtl="0" eaLnBrk="1" latinLnBrk="0" hangingPunct="1">
        <a:spcBef>
          <a:spcPct val="20000"/>
        </a:spcBef>
        <a:buClr>
          <a:srgbClr val="76C045"/>
        </a:buClr>
        <a:buSzPct val="106000"/>
        <a:buFont typeface="Arial" pitchFamily="34" charset="0"/>
        <a:buChar char="•"/>
        <a:defRPr sz="1800" kern="1200">
          <a:solidFill>
            <a:srgbClr val="7E7E7E"/>
          </a:solidFill>
          <a:latin typeface="Arial" pitchFamily="34" charset="0"/>
          <a:ea typeface="+mn-ea"/>
          <a:cs typeface="Arial" pitchFamily="34" charset="0"/>
        </a:defRPr>
      </a:lvl3pPr>
      <a:lvl4pPr marL="1774825" indent="-228600" algn="l" defTabSz="914400" rtl="0" eaLnBrk="1" latinLnBrk="0" hangingPunct="1">
        <a:spcBef>
          <a:spcPct val="20000"/>
        </a:spcBef>
        <a:buClr>
          <a:srgbClr val="7E7E7E"/>
        </a:buClr>
        <a:buSzPct val="106000"/>
        <a:buFont typeface="Arial" pitchFamily="34" charset="0"/>
        <a:buChar char="•"/>
        <a:defRPr sz="1600" kern="1200">
          <a:solidFill>
            <a:srgbClr val="7E7E7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Intelligence Program</a:t>
            </a:r>
            <a:br>
              <a:rPr lang="en-US" dirty="0" smtClean="0"/>
            </a:br>
            <a:r>
              <a:rPr lang="en-US" sz="2200" i="1" dirty="0" smtClean="0"/>
              <a:t>Monitor your industrial facility and save energy!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42" y="1295954"/>
            <a:ext cx="8229600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dirty="0" smtClean="0"/>
              <a:t>Tool that provides </a:t>
            </a:r>
            <a:r>
              <a:rPr lang="en-US" u="sng" dirty="0" smtClean="0"/>
              <a:t>real-time feedback</a:t>
            </a:r>
            <a:r>
              <a:rPr lang="en-US" dirty="0" smtClean="0"/>
              <a:t> to help you manage energy in your manufacturing plant.</a:t>
            </a:r>
          </a:p>
          <a:p>
            <a:r>
              <a:rPr lang="en-US" dirty="0" smtClean="0"/>
              <a:t>Determine </a:t>
            </a:r>
            <a:r>
              <a:rPr lang="en-US" u="sng" dirty="0" smtClean="0"/>
              <a:t>how much</a:t>
            </a:r>
            <a:r>
              <a:rPr lang="en-US" dirty="0" smtClean="0"/>
              <a:t> and </a:t>
            </a:r>
            <a:r>
              <a:rPr lang="en-US" u="sng" dirty="0" smtClean="0"/>
              <a:t>when</a:t>
            </a:r>
            <a:r>
              <a:rPr lang="en-US" dirty="0" smtClean="0"/>
              <a:t> you use energy.</a:t>
            </a:r>
          </a:p>
          <a:p>
            <a:r>
              <a:rPr lang="en-US" dirty="0" smtClean="0"/>
              <a:t>CEE </a:t>
            </a:r>
            <a:r>
              <a:rPr lang="en-US" dirty="0"/>
              <a:t>helps you interpret your energy patterns </a:t>
            </a:r>
            <a:r>
              <a:rPr lang="en-US" dirty="0" smtClean="0"/>
              <a:t>to improve </a:t>
            </a:r>
            <a:r>
              <a:rPr lang="en-US" dirty="0"/>
              <a:t>the efficiency of your operation. </a:t>
            </a:r>
            <a:endParaRPr lang="en-US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84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Patterns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80" y="1237900"/>
            <a:ext cx="8229600" cy="808622"/>
          </a:xfrm>
        </p:spPr>
        <p:txBody>
          <a:bodyPr>
            <a:normAutofit/>
          </a:bodyPr>
          <a:lstStyle/>
          <a:p>
            <a:pPr marL="401638" indent="0">
              <a:buNone/>
            </a:pPr>
            <a:r>
              <a:rPr lang="en-US" sz="2000" dirty="0" smtClean="0"/>
              <a:t>After about three months, CEE meets with you to review Energy Patterns and provide training on the Energy Intelligence dashboard.</a:t>
            </a:r>
          </a:p>
          <a:p>
            <a:pPr marL="401638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10328" r="2222" b="10265"/>
          <a:stretch/>
        </p:blipFill>
        <p:spPr bwMode="auto">
          <a:xfrm>
            <a:off x="1016002" y="2046521"/>
            <a:ext cx="7133974" cy="3701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Low-cost/No-cost Energy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80" y="1310468"/>
            <a:ext cx="8229600" cy="4525963"/>
          </a:xfrm>
        </p:spPr>
        <p:txBody>
          <a:bodyPr>
            <a:normAutofit/>
          </a:bodyPr>
          <a:lstStyle/>
          <a:p>
            <a:pPr marL="401638" indent="0">
              <a:buNone/>
            </a:pPr>
            <a:r>
              <a:rPr lang="en-US" sz="2000" dirty="0" smtClean="0"/>
              <a:t>CEE and customer experiment to lower energy usage over the next two months and see the impact on the dashboard.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4430" r="8890" b="9710"/>
          <a:stretch/>
        </p:blipFill>
        <p:spPr bwMode="auto">
          <a:xfrm>
            <a:off x="986968" y="2110308"/>
            <a:ext cx="6400800" cy="4249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1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80" y="1324982"/>
            <a:ext cx="8229600" cy="4525963"/>
          </a:xfrm>
        </p:spPr>
        <p:txBody>
          <a:bodyPr>
            <a:normAutofit/>
          </a:bodyPr>
          <a:lstStyle/>
          <a:p>
            <a:pPr marL="401638" indent="0">
              <a:buNone/>
            </a:pPr>
            <a:r>
              <a:rPr lang="en-US" sz="2000" dirty="0" smtClean="0"/>
              <a:t>Impacts from experiments are validated on dashboard and quantified in $ savings.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115" y="2241820"/>
            <a:ext cx="7195457" cy="3839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18857" y="4354286"/>
            <a:ext cx="1958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$50 energy savings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58857" y="3715657"/>
            <a:ext cx="1770743" cy="1349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29657" y="3486737"/>
            <a:ext cx="1770743" cy="1349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00400" y="4354286"/>
            <a:ext cx="718457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77470" y="4446619"/>
            <a:ext cx="581387" cy="9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4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Equipment and Rebate Recommendations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0">
              <a:buNone/>
            </a:pPr>
            <a:r>
              <a:rPr lang="en-US" dirty="0" smtClean="0"/>
              <a:t>In addition to identifying low-cost/no-cost operational savings, CEE provides suggestions for equipment upgrades and studies.</a:t>
            </a:r>
          </a:p>
          <a:p>
            <a:r>
              <a:rPr lang="en-US" dirty="0" smtClean="0"/>
              <a:t>Equipment assessment and recommendations</a:t>
            </a:r>
            <a:endParaRPr lang="en-US" dirty="0"/>
          </a:p>
          <a:p>
            <a:r>
              <a:rPr lang="en-US" dirty="0" smtClean="0"/>
              <a:t>Coordination with Xcel Energy for:</a:t>
            </a:r>
          </a:p>
          <a:p>
            <a:pPr lvl="1"/>
            <a:r>
              <a:rPr lang="en-US" dirty="0" smtClean="0"/>
              <a:t>Equipment rebates</a:t>
            </a:r>
          </a:p>
          <a:p>
            <a:pPr lvl="1"/>
            <a:r>
              <a:rPr lang="en-US" dirty="0" smtClean="0"/>
              <a:t>Study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3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Energy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slides are examples of energy patterns found with real-time monitoring and feedback.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Low Can You Go?</a:t>
            </a:r>
            <a:br>
              <a:rPr lang="en-US" dirty="0" smtClean="0"/>
            </a:br>
            <a:r>
              <a:rPr lang="en-US" sz="2400" dirty="0" smtClean="0"/>
              <a:t>Weekend Use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8287" r="2011" b="6031"/>
          <a:stretch/>
        </p:blipFill>
        <p:spPr bwMode="auto">
          <a:xfrm>
            <a:off x="290285" y="1390498"/>
            <a:ext cx="8534417" cy="418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4" y="5648514"/>
            <a:ext cx="738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come the energy use from Midnight to 6 AM (non-production) varies?</a:t>
            </a:r>
            <a:endParaRPr lang="en-US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Night Moves! </a:t>
            </a:r>
            <a:br>
              <a:rPr lang="en-US" dirty="0" smtClean="0"/>
            </a:br>
            <a:r>
              <a:rPr lang="en-US" sz="2400" dirty="0" smtClean="0"/>
              <a:t>What is going on when you are not there?</a:t>
            </a:r>
            <a:endParaRPr lang="en-US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7778" r="2116" b="9756"/>
          <a:stretch/>
        </p:blipFill>
        <p:spPr bwMode="auto">
          <a:xfrm>
            <a:off x="217710" y="1361323"/>
            <a:ext cx="8737599" cy="4096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4350" y="5529947"/>
            <a:ext cx="759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crew turns on lights at 9 PM and they stay on until morning.</a:t>
            </a:r>
            <a:endParaRPr lang="en-US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274638"/>
            <a:ext cx="8352971" cy="1143000"/>
          </a:xfrm>
        </p:spPr>
        <p:txBody>
          <a:bodyPr/>
          <a:lstStyle/>
          <a:p>
            <a:r>
              <a:rPr lang="en-US" dirty="0" smtClean="0"/>
              <a:t>Working for the Weekend?</a:t>
            </a:r>
            <a:br>
              <a:rPr lang="en-US" dirty="0" smtClean="0"/>
            </a:br>
            <a:r>
              <a:rPr lang="en-US" sz="2400" dirty="0" smtClean="0"/>
              <a:t>Equipment left running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23123" r="2327" b="4857"/>
          <a:stretch/>
        </p:blipFill>
        <p:spPr bwMode="auto">
          <a:xfrm>
            <a:off x="188688" y="1407886"/>
            <a:ext cx="8825967" cy="4122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571" y="5529943"/>
            <a:ext cx="741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compressor left on over weekend. Leaks cause it to run during non-production time period.</a:t>
            </a:r>
            <a:endParaRPr lang="en-US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274638"/>
            <a:ext cx="8352971" cy="1143000"/>
          </a:xfrm>
        </p:spPr>
        <p:txBody>
          <a:bodyPr/>
          <a:lstStyle/>
          <a:p>
            <a:r>
              <a:rPr lang="en-US" dirty="0" smtClean="0"/>
              <a:t>Start Me Up!</a:t>
            </a:r>
            <a:br>
              <a:rPr lang="en-US" dirty="0" smtClean="0"/>
            </a:br>
            <a:r>
              <a:rPr lang="en-US" sz="2400" dirty="0" smtClean="0"/>
              <a:t>Excessive start-up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6085" r="2116" b="9587"/>
          <a:stretch/>
        </p:blipFill>
        <p:spPr bwMode="auto">
          <a:xfrm>
            <a:off x="159657" y="1407884"/>
            <a:ext cx="8709266" cy="4209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3373" y="5715838"/>
            <a:ext cx="761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Electrically-heated tanks are turned at noon during a non-production day.</a:t>
            </a:r>
          </a:p>
        </p:txBody>
      </p:sp>
    </p:spTree>
    <p:extLst>
      <p:ext uri="{BB962C8B-B14F-4D97-AF65-F5344CB8AC3E}">
        <p14:creationId xmlns:p14="http://schemas.microsoft.com/office/powerpoint/2010/main" val="170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274638"/>
            <a:ext cx="8352971" cy="11430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O</a:t>
            </a:r>
            <a:r>
              <a:rPr lang="en-US" dirty="0" smtClean="0"/>
              <a:t>ne Goes to Eleven.</a:t>
            </a:r>
            <a:br>
              <a:rPr lang="en-US" dirty="0" smtClean="0"/>
            </a:br>
            <a:r>
              <a:rPr lang="en-US" sz="2400" dirty="0" smtClean="0"/>
              <a:t>Spikes During Production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22208" r="1994" b="5269"/>
          <a:stretch/>
        </p:blipFill>
        <p:spPr bwMode="auto">
          <a:xfrm>
            <a:off x="217713" y="1436432"/>
            <a:ext cx="8737601" cy="415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399" y="5588000"/>
            <a:ext cx="873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resistance heat in an air curtain causes a large demand spike (and charge).</a:t>
            </a:r>
            <a:endParaRPr lang="en-US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And Get Real-Time Feedback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21154" r="2312" b="4508"/>
          <a:stretch/>
        </p:blipFill>
        <p:spPr bwMode="auto">
          <a:xfrm>
            <a:off x="493486" y="1451969"/>
            <a:ext cx="8418285" cy="410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274638"/>
            <a:ext cx="8352971" cy="1143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ight the Power!</a:t>
            </a:r>
            <a:br>
              <a:rPr lang="en-US" dirty="0" smtClean="0"/>
            </a:br>
            <a:r>
              <a:rPr lang="en-US" sz="2400" dirty="0" smtClean="0"/>
              <a:t>Sags/Outages during Production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20318" r="2646" b="5015"/>
          <a:stretch/>
        </p:blipFill>
        <p:spPr bwMode="auto">
          <a:xfrm>
            <a:off x="275770" y="1417563"/>
            <a:ext cx="8548915" cy="4170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261" y="5710589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experienced a loss of a phase at 2:30 PM.</a:t>
            </a:r>
            <a:endParaRPr lang="en-US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To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Xcel Energy (MN Territory) electric customer.</a:t>
            </a:r>
          </a:p>
          <a:p>
            <a:r>
              <a:rPr lang="en-US" dirty="0" smtClean="0"/>
              <a:t>Small to Mid-Sized:</a:t>
            </a:r>
          </a:p>
          <a:p>
            <a:pPr lvl="1"/>
            <a:r>
              <a:rPr lang="en-US" dirty="0" smtClean="0"/>
              <a:t>You pay between $5000 - $25000 per month for electricity.</a:t>
            </a:r>
          </a:p>
          <a:p>
            <a:pPr lvl="1"/>
            <a:r>
              <a:rPr lang="en-US" dirty="0" smtClean="0"/>
              <a:t>Your peak electric demand is less than 600 KW.</a:t>
            </a:r>
          </a:p>
          <a:p>
            <a:r>
              <a:rPr lang="en-US" dirty="0" smtClean="0"/>
              <a:t>Your business </a:t>
            </a:r>
            <a:r>
              <a:rPr lang="en-US" dirty="0"/>
              <a:t>takes raw materials and uses machinery to produce a finished product.</a:t>
            </a:r>
          </a:p>
          <a:p>
            <a:r>
              <a:rPr lang="en-US" dirty="0" smtClean="0"/>
              <a:t>Acceptance into the pilot program is subject </a:t>
            </a:r>
            <a:br>
              <a:rPr lang="en-US" dirty="0" smtClean="0"/>
            </a:br>
            <a:r>
              <a:rPr lang="en-US" dirty="0" smtClean="0"/>
              <a:t>to approval by Xcel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Sign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 Participant Agreement and Bill History Release</a:t>
            </a:r>
          </a:p>
          <a:p>
            <a:r>
              <a:rPr lang="en-US" dirty="0" smtClean="0"/>
              <a:t>Collect Electrician Contact Information</a:t>
            </a:r>
          </a:p>
          <a:p>
            <a:pPr marL="401638" indent="0">
              <a:buNone/>
            </a:pPr>
            <a:endParaRPr lang="en-US" dirty="0"/>
          </a:p>
          <a:p>
            <a:pPr marL="401638" indent="0" algn="ctr">
              <a:buNone/>
            </a:pPr>
            <a:r>
              <a:rPr lang="en-US" b="1" u="sng" dirty="0" smtClean="0"/>
              <a:t>MAIL/EMAIL TO:</a:t>
            </a:r>
          </a:p>
          <a:p>
            <a:pPr marL="401638" indent="0" algn="ctr">
              <a:buNone/>
            </a:pPr>
            <a:r>
              <a:rPr lang="en-US" dirty="0" smtClean="0"/>
              <a:t>Kevin Bengtson</a:t>
            </a:r>
          </a:p>
          <a:p>
            <a:pPr marL="401638" indent="0" algn="ctr">
              <a:buNone/>
            </a:pPr>
            <a:r>
              <a:rPr lang="en-US" dirty="0" smtClean="0"/>
              <a:t>Project Manager</a:t>
            </a:r>
          </a:p>
          <a:p>
            <a:pPr marL="401638" indent="0" algn="ctr">
              <a:buNone/>
            </a:pPr>
            <a:r>
              <a:rPr lang="en-US" dirty="0" smtClean="0"/>
              <a:t>Center for Energy and Environment</a:t>
            </a:r>
          </a:p>
          <a:p>
            <a:pPr marL="401638" indent="0" algn="ctr">
              <a:buNone/>
            </a:pPr>
            <a:r>
              <a:rPr lang="en-US" dirty="0" smtClean="0"/>
              <a:t>212 3</a:t>
            </a:r>
            <a:r>
              <a:rPr lang="en-US" baseline="30000" dirty="0" smtClean="0"/>
              <a:t>rd</a:t>
            </a:r>
            <a:r>
              <a:rPr lang="en-US" dirty="0" smtClean="0"/>
              <a:t> Avenue North, Minneapolis MN  55401</a:t>
            </a:r>
          </a:p>
          <a:p>
            <a:pPr marL="401638" indent="0" algn="ctr">
              <a:buNone/>
            </a:pPr>
            <a:r>
              <a:rPr lang="en-US" dirty="0" smtClean="0"/>
              <a:t>kbengtson@mncee.org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Energy Thresholds and Alerts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977" r="2931" b="5187"/>
          <a:stretch/>
        </p:blipFill>
        <p:spPr bwMode="auto">
          <a:xfrm>
            <a:off x="478968" y="1463764"/>
            <a:ext cx="8421624" cy="41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Usage Day-Over-Day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4566" r="2296" b="7678"/>
          <a:stretch/>
        </p:blipFill>
        <p:spPr bwMode="auto">
          <a:xfrm>
            <a:off x="493480" y="1465710"/>
            <a:ext cx="8421624" cy="4266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Are The Benefits Of Participating?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6" y="14265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Determine how much and when you use energy:</a:t>
            </a:r>
          </a:p>
          <a:p>
            <a:pPr lvl="1"/>
            <a:r>
              <a:rPr lang="en-US" dirty="0" smtClean="0"/>
              <a:t>Identify wasted energy during non-production periods</a:t>
            </a:r>
          </a:p>
          <a:p>
            <a:pPr lvl="1"/>
            <a:r>
              <a:rPr lang="en-US" dirty="0" smtClean="0"/>
              <a:t>Identify demand peaks that cause high energy bills</a:t>
            </a:r>
          </a:p>
          <a:p>
            <a:r>
              <a:rPr lang="en-US" dirty="0" smtClean="0"/>
              <a:t>CEE assessment of building and equipment</a:t>
            </a:r>
          </a:p>
          <a:p>
            <a:pPr lvl="1"/>
            <a:r>
              <a:rPr lang="en-US" dirty="0" smtClean="0"/>
              <a:t>We develop energy strategies to optimize your energy use</a:t>
            </a:r>
          </a:p>
          <a:p>
            <a:pPr lvl="1"/>
            <a:r>
              <a:rPr lang="en-US" dirty="0" smtClean="0"/>
              <a:t>We make suggestions to lower your baseline energy use</a:t>
            </a:r>
          </a:p>
          <a:p>
            <a:r>
              <a:rPr lang="en-US" dirty="0" smtClean="0"/>
              <a:t>Save money by implementing strategies</a:t>
            </a:r>
          </a:p>
          <a:p>
            <a:pPr lvl="1"/>
            <a:r>
              <a:rPr lang="en-US" dirty="0" smtClean="0"/>
              <a:t>Our goal is to find a minimum of 5% in energy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I</a:t>
            </a:r>
            <a:r>
              <a:rPr lang="en-US" dirty="0" smtClean="0"/>
              <a:t>t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0">
              <a:buNone/>
            </a:pPr>
            <a:r>
              <a:rPr lang="en-US" dirty="0" smtClean="0"/>
              <a:t>The program requires a customer time commitment and a small electrician expense that is reimbursed by CEE.</a:t>
            </a:r>
          </a:p>
          <a:p>
            <a:r>
              <a:rPr lang="en-US" dirty="0" smtClean="0"/>
              <a:t>Program is paid for by Xcel Energy.</a:t>
            </a:r>
          </a:p>
          <a:p>
            <a:pPr lvl="1"/>
            <a:r>
              <a:rPr lang="en-US" dirty="0" smtClean="0"/>
              <a:t>All participants in pilot must be approved by Xcel Energy</a:t>
            </a:r>
          </a:p>
          <a:p>
            <a:r>
              <a:rPr lang="en-US" dirty="0" smtClean="0"/>
              <a:t>Electrician cost is reimbursed by CEE.</a:t>
            </a:r>
          </a:p>
          <a:p>
            <a:pPr lvl="1"/>
            <a:r>
              <a:rPr lang="en-US" dirty="0" smtClean="0"/>
              <a:t>Electrician bills customer; Customer bills CEE.</a:t>
            </a:r>
          </a:p>
          <a:p>
            <a:pPr lvl="1"/>
            <a:r>
              <a:rPr lang="en-US" dirty="0" smtClean="0"/>
              <a:t>Approximately $500 - $1000 per meter.</a:t>
            </a:r>
            <a:endParaRPr lang="en-US" dirty="0"/>
          </a:p>
          <a:p>
            <a:pPr marL="40163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Time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ff and on site engagement will require about 8 hours of a facility managers time over the 4-8 month program period.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Program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80" y="1499150"/>
            <a:ext cx="8229600" cy="3682449"/>
          </a:xfrm>
        </p:spPr>
        <p:txBody>
          <a:bodyPr>
            <a:normAutofit/>
          </a:bodyPr>
          <a:lstStyle/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Install Monitoring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Conduct Assessment; Collect Data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Energy Patterns Meeting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Low-cost/No-cost Energy Experiments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Energy Impacts Meeting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Equipment and Rebate Recommendations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r>
              <a:rPr lang="en-US" dirty="0" smtClean="0"/>
              <a:t>Uninstall Monitoring</a:t>
            </a:r>
          </a:p>
          <a:p>
            <a:pPr marL="858838" indent="-457200">
              <a:buClr>
                <a:srgbClr val="00B0F0"/>
              </a:buClr>
              <a:buAutoNum type="arabicPeriod"/>
            </a:pPr>
            <a:endParaRPr lang="en-US" dirty="0"/>
          </a:p>
          <a:p>
            <a:pPr marL="858838" indent="-457200">
              <a:buClr>
                <a:srgbClr val="00B0F0"/>
              </a:buClr>
              <a:buFont typeface="+mj-lt"/>
              <a:buAutoNum type="arabicPeriod"/>
            </a:pPr>
            <a:endParaRPr lang="en-US" dirty="0"/>
          </a:p>
          <a:p>
            <a:pPr marL="858838" indent="-457200">
              <a:buClr>
                <a:srgbClr val="00B0F0"/>
              </a:buClr>
              <a:buFont typeface="+mj-lt"/>
              <a:buAutoNum type="arabicPeriod"/>
            </a:pPr>
            <a:endParaRPr lang="en-US" dirty="0" smtClean="0"/>
          </a:p>
          <a:p>
            <a:pPr marL="858838" indent="-457200">
              <a:buClr>
                <a:srgbClr val="00B0F0"/>
              </a:buClr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1638" indent="0">
              <a:buNone/>
            </a:pPr>
            <a:r>
              <a:rPr lang="en-US" sz="2000" dirty="0" smtClean="0"/>
              <a:t>CEE </a:t>
            </a:r>
            <a:r>
              <a:rPr lang="en-US" sz="2000" dirty="0"/>
              <a:t>conducts an </a:t>
            </a:r>
            <a:r>
              <a:rPr lang="en-US" sz="2000" u="sng" dirty="0" smtClean="0"/>
              <a:t>energy assessment</a:t>
            </a:r>
            <a:r>
              <a:rPr lang="en-US" sz="2000" dirty="0" smtClean="0"/>
              <a:t>  with </a:t>
            </a:r>
            <a:r>
              <a:rPr lang="en-US" sz="2000" dirty="0"/>
              <a:t>your staff to understand equipment and </a:t>
            </a:r>
            <a:r>
              <a:rPr lang="en-US" sz="2000" dirty="0" smtClean="0"/>
              <a:t>schedules.</a:t>
            </a:r>
          </a:p>
          <a:p>
            <a:pPr marL="401638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8" y="2368247"/>
            <a:ext cx="2583543" cy="3444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7141" y="2759529"/>
            <a:ext cx="3549546" cy="2662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Epp mast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CEEpp master 2014</Template>
  <TotalTime>999</TotalTime>
  <Words>602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CEEpp master 2014</vt:lpstr>
      <vt:lpstr>Energy Intelligence Program Monitor your industrial facility and save energy!</vt:lpstr>
      <vt:lpstr>Track And Get Real-Time Feedback</vt:lpstr>
      <vt:lpstr>Create Energy Thresholds and Alerts</vt:lpstr>
      <vt:lpstr>Compare Usage Day-Over-Day</vt:lpstr>
      <vt:lpstr>What Are The Benefits Of Participating?</vt:lpstr>
      <vt:lpstr>How Much Does It Cost?</vt:lpstr>
      <vt:lpstr>How Much Time Does It Take?</vt:lpstr>
      <vt:lpstr>How Does The Program Work?</vt:lpstr>
      <vt:lpstr>Conduct Assessment</vt:lpstr>
      <vt:lpstr>Energy Patterns Meeting</vt:lpstr>
      <vt:lpstr>Low-cost/No-cost Energy Experiments</vt:lpstr>
      <vt:lpstr>Energy Impacts</vt:lpstr>
      <vt:lpstr>Equipment and Rebate Recommendations</vt:lpstr>
      <vt:lpstr>Example Energy Patterns</vt:lpstr>
      <vt:lpstr>How Low Can You Go? Weekend Use</vt:lpstr>
      <vt:lpstr>Night Moves!  What is going on when you are not there?</vt:lpstr>
      <vt:lpstr>Working for the Weekend? Equipment left running</vt:lpstr>
      <vt:lpstr>Start Me Up! Excessive start-up time</vt:lpstr>
      <vt:lpstr>This One Goes to Eleven. Spikes During Production</vt:lpstr>
      <vt:lpstr>Fight the Power! Sags/Outages during Production</vt:lpstr>
      <vt:lpstr>Who Is Eligible To Participate?</vt:lpstr>
      <vt:lpstr>How Do I Sign Up?</vt:lpstr>
      <vt:lpstr>PowerPoint Presentation</vt:lpstr>
    </vt:vector>
  </TitlesOfParts>
  <Company>Center for Energy and Environment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Bengtson</dc:creator>
  <cp:lastModifiedBy>Peter Widmer</cp:lastModifiedBy>
  <cp:revision>66</cp:revision>
  <cp:lastPrinted>2014-01-29T14:29:19Z</cp:lastPrinted>
  <dcterms:created xsi:type="dcterms:W3CDTF">2014-05-16T15:01:38Z</dcterms:created>
  <dcterms:modified xsi:type="dcterms:W3CDTF">2015-05-28T14:33:16Z</dcterms:modified>
</cp:coreProperties>
</file>