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80" r:id="rId6"/>
    <p:sldId id="281" r:id="rId7"/>
    <p:sldId id="282" r:id="rId8"/>
    <p:sldId id="261" r:id="rId9"/>
    <p:sldId id="263" r:id="rId10"/>
    <p:sldId id="273" r:id="rId11"/>
    <p:sldId id="276" r:id="rId12"/>
    <p:sldId id="277" r:id="rId13"/>
    <p:sldId id="278" r:id="rId14"/>
    <p:sldId id="265" r:id="rId15"/>
    <p:sldId id="283" r:id="rId16"/>
    <p:sldId id="266" r:id="rId17"/>
    <p:sldId id="269" r:id="rId18"/>
    <p:sldId id="268" r:id="rId19"/>
    <p:sldId id="274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BC2CA04-0EBB-4B0B-BE83-0042C5FD9A4A}">
          <p14:sldIdLst>
            <p14:sldId id="256"/>
            <p14:sldId id="258"/>
            <p14:sldId id="259"/>
            <p14:sldId id="260"/>
            <p14:sldId id="280"/>
            <p14:sldId id="281"/>
            <p14:sldId id="282"/>
            <p14:sldId id="261"/>
            <p14:sldId id="263"/>
            <p14:sldId id="273"/>
            <p14:sldId id="276"/>
            <p14:sldId id="277"/>
            <p14:sldId id="278"/>
          </p14:sldIdLst>
        </p14:section>
        <p14:section name="Untitled Section" id="{55050C30-6502-4B3B-9808-98DB8CEA5EB7}">
          <p14:sldIdLst>
            <p14:sldId id="265"/>
            <p14:sldId id="283"/>
            <p14:sldId id="266"/>
            <p14:sldId id="269"/>
            <p14:sldId id="268"/>
            <p14:sldId id="274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F35"/>
    <a:srgbClr val="00479B"/>
    <a:srgbClr val="EF4E26"/>
    <a:srgbClr val="BFBFB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910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3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C6675-2312-44C6-834C-B6D925E03413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C319-E150-4580-B879-505D5D188E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62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C319-E150-4580-B879-505D5D188EB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5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873B-8334-1549-914B-AB7E8CB930D5}" type="datetimeFigureOut">
              <a:rPr lang="en-US" smtClean="0"/>
              <a:pPr/>
              <a:t>3/3/2017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9BF6A-3CCB-DA40-862B-AF385DFBD9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youtu.be/fMqN-9PD_3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V5vxKIvO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omef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0500" y="5099229"/>
            <a:ext cx="6235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cap="all" dirty="0">
                <a:solidFill>
                  <a:schemeClr val="bg1"/>
                </a:solidFill>
                <a:latin typeface="Raleway" panose="020B0503030101060003" pitchFamily="34" charset="0"/>
              </a:rPr>
              <a:t>Compartment Check &amp; Notify Technology</a:t>
            </a:r>
            <a:endParaRPr lang="en-US" cap="all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US" sz="2400" spc="300" dirty="0"/>
          </a:p>
        </p:txBody>
      </p:sp>
      <p:sp>
        <p:nvSpPr>
          <p:cNvPr id="18" name="TextBox 17"/>
          <p:cNvSpPr txBox="1"/>
          <p:nvPr/>
        </p:nvSpPr>
        <p:spPr>
          <a:xfrm>
            <a:off x="158750" y="3898900"/>
            <a:ext cx="558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AU" sz="3600" dirty="0">
                <a:solidFill>
                  <a:schemeClr val="bg1"/>
                </a:solidFill>
                <a:latin typeface="Aleo Regular"/>
                <a:cs typeface="Aleo Regular"/>
              </a:rPr>
              <a:t>We make first &amp; last mile boxes smart</a:t>
            </a:r>
          </a:p>
        </p:txBody>
      </p:sp>
      <p:sp>
        <p:nvSpPr>
          <p:cNvPr id="2" name="Rectangle 1"/>
          <p:cNvSpPr/>
          <p:nvPr/>
        </p:nvSpPr>
        <p:spPr>
          <a:xfrm rot="21327962">
            <a:off x="6389598" y="141209"/>
            <a:ext cx="10134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36F35"/>
                </a:solidFill>
                <a:latin typeface="Aleo" panose="020F0502020204030203" pitchFamily="34" charset="0"/>
              </a:rPr>
              <a:t>Winner</a:t>
            </a:r>
            <a:endParaRPr lang="en-US" sz="11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4352" y="9422"/>
            <a:ext cx="70318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72766" y="1449582"/>
            <a:ext cx="6949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Raleway Medium"/>
                <a:cs typeface="Raleway Medium"/>
              </a:rPr>
              <a:t>How does Snaile work in First Mile Applications?</a:t>
            </a:r>
            <a:endParaRPr lang="en-US" sz="900" dirty="0">
              <a:solidFill>
                <a:schemeClr val="accent4"/>
              </a:solidFill>
              <a:latin typeface="Raleway Medium"/>
              <a:cs typeface="Raleway Medium"/>
            </a:endParaRPr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424" y="1725210"/>
            <a:ext cx="9144000" cy="5132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2577" y="4542817"/>
            <a:ext cx="695700" cy="5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9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2461152"/>
            <a:ext cx="9144000" cy="16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sz="2400" dirty="0">
                <a:solidFill>
                  <a:srgbClr val="F36F35"/>
                </a:solidFill>
                <a:latin typeface="Aleo" panose="020F0502020204030203" pitchFamily="34" charset="0"/>
              </a:rPr>
              <a:t>Snaile Devices in Last Mile Parcel Locker Applications</a:t>
            </a:r>
          </a:p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endParaRPr lang="en-US" sz="1600" dirty="0">
              <a:solidFill>
                <a:srgbClr val="F36F35"/>
              </a:solidFill>
              <a:latin typeface="Raleway" panose="020B05030301010600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77992" y="3735905"/>
            <a:ext cx="4755106" cy="13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808080"/>
                </a:solidFill>
                <a:latin typeface="Raleway Regular"/>
                <a:cs typeface="Raleway Regular"/>
              </a:rPr>
              <a:t>Upgrade “Dumb” Parcel Lockers </a:t>
            </a:r>
          </a:p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808080"/>
                </a:solidFill>
                <a:latin typeface="Raleway Regular"/>
                <a:cs typeface="Raleway Regular"/>
              </a:rPr>
              <a:t>&amp;</a:t>
            </a:r>
          </a:p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808080"/>
                </a:solidFill>
                <a:latin typeface="Raleway Regular"/>
                <a:cs typeface="Raleway Regular"/>
              </a:rPr>
              <a:t> Further Secure Automated Parcel Lockers</a:t>
            </a:r>
          </a:p>
        </p:txBody>
      </p:sp>
    </p:spTree>
    <p:extLst>
      <p:ext uri="{BB962C8B-B14F-4D97-AF65-F5344CB8AC3E}">
        <p14:creationId xmlns:p14="http://schemas.microsoft.com/office/powerpoint/2010/main" val="7457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851" y="2278461"/>
            <a:ext cx="3938749" cy="210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endParaRPr lang="en-US" sz="2000" b="1" dirty="0">
              <a:latin typeface="Raleway" panose="020B0503030101060003" pitchFamily="34" charset="0"/>
            </a:endParaRPr>
          </a:p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" panose="020B0503030101060003" pitchFamily="34" charset="0"/>
              </a:rPr>
              <a:t>Passive Parcel Lockers</a:t>
            </a:r>
          </a:p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Monitor available parcel locker inventory to determine which lockers can accept new parcels (increase parcel throughput)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7237" y="2791422"/>
            <a:ext cx="380986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" panose="020B0503030101060003" pitchFamily="34" charset="0"/>
              </a:rPr>
              <a:t>Automated Parcel Lockers</a:t>
            </a:r>
          </a:p>
          <a:p>
            <a:pPr marR="0" lvl="0">
              <a:spcBef>
                <a:spcPts val="800"/>
              </a:spcBef>
              <a:spcAft>
                <a:spcPts val="800"/>
              </a:spcAft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7735" y="1602347"/>
            <a:ext cx="7021170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36F35"/>
                </a:solidFill>
                <a:latin typeface="Aleo" panose="020F0502020204030203" pitchFamily="34" charset="0"/>
              </a:rPr>
              <a:t>Last Mile Parcel Locker Applications</a:t>
            </a:r>
            <a:endParaRPr lang="en-US" sz="12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851" y="4536650"/>
            <a:ext cx="3938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Monitor which parcel lockers have had parcels too long &amp; are now ready to go back to distribution facility (parcel ageing inventory)</a:t>
            </a:r>
            <a:endParaRPr lang="en-US" sz="1600" dirty="0">
              <a:solidFill>
                <a:srgbClr val="595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9937" y="3353130"/>
            <a:ext cx="3938749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Ensure parcel lockers are empty when they are supposed to be as door open/close technology only assumes lockers are empty</a:t>
            </a:r>
          </a:p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sz="1600" b="1" dirty="0">
                <a:solidFill>
                  <a:srgbClr val="595959"/>
                </a:solidFill>
                <a:latin typeface="Raleway" panose="020B0503030101060003" pitchFamily="34" charset="0"/>
              </a:rPr>
              <a:t>Security:</a:t>
            </a: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  Ensure nothing that could be dangerous has been inserted by would-be terrorist locker “customers”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86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pic>
        <p:nvPicPr>
          <p:cNvPr id="8" name="Picture 7" descr="05_SnailGUARD_ParcelLock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00" y="1965481"/>
            <a:ext cx="8721896" cy="48359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1234737"/>
            <a:ext cx="9145136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600" dirty="0">
                <a:solidFill>
                  <a:srgbClr val="F36F35"/>
                </a:solidFill>
                <a:latin typeface="Aleo Bold"/>
                <a:cs typeface="Aleo Bold"/>
              </a:rPr>
              <a:t>How do Snaile Devices work in Parcel Lockers? </a:t>
            </a:r>
            <a:endParaRPr lang="en-US" sz="900" dirty="0">
              <a:solidFill>
                <a:srgbClr val="F36F35"/>
              </a:solidFill>
              <a:latin typeface="Aleo Bold"/>
              <a:cs typeface="Aleo Bold"/>
            </a:endParaRPr>
          </a:p>
        </p:txBody>
      </p:sp>
    </p:spTree>
    <p:extLst>
      <p:ext uri="{BB962C8B-B14F-4D97-AF65-F5344CB8AC3E}">
        <p14:creationId xmlns:p14="http://schemas.microsoft.com/office/powerpoint/2010/main" val="264113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962793"/>
            <a:ext cx="9144000" cy="16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Snaile in Last Mile Consumer Applications</a:t>
            </a:r>
            <a:endParaRPr lang="en-US" sz="2000" dirty="0">
              <a:solidFill>
                <a:srgbClr val="F36F35"/>
              </a:solidFill>
              <a:latin typeface="Raleway" panose="020B05030301010600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7992" y="3564128"/>
            <a:ext cx="5228986" cy="133369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808080"/>
                </a:solidFill>
                <a:latin typeface="Raleway Regular"/>
                <a:cs typeface="Raleway Regular"/>
              </a:rPr>
              <a:t>Modernize the Mailbox, Compete with Digital, </a:t>
            </a:r>
          </a:p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808080"/>
                </a:solidFill>
                <a:latin typeface="Raleway Regular"/>
                <a:cs typeface="Raleway Regular"/>
              </a:rPr>
              <a:t>Increase Mailbox Utilization Rates &amp;</a:t>
            </a:r>
          </a:p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808080"/>
                </a:solidFill>
                <a:latin typeface="Raleway Regular"/>
                <a:cs typeface="Raleway Regular"/>
              </a:rPr>
              <a:t>Reduce Carbon Emissions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96308" y="1834190"/>
            <a:ext cx="8665357" cy="491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F36F35"/>
                </a:solidFill>
                <a:latin typeface="Aleo" panose="020F0502020204030203" pitchFamily="34" charset="0"/>
              </a:rPr>
              <a:t>What are Current Last Mile Mailbox Problems?</a:t>
            </a:r>
            <a:endParaRPr lang="en-US" sz="105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451" y="2996818"/>
            <a:ext cx="238890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Consumers must check their P.O. Box or Community Boxes whether or not there is mail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6350" y="2995926"/>
            <a:ext cx="405670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Makes letter mail inconvenient and does not compete with digital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5584" y="3886585"/>
            <a:ext cx="4056706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Creates unnecessary trips to boxes which causes needless emissions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4654" y="4815837"/>
            <a:ext cx="5039346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Is difficult for those with mobility issues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08017" y="5379498"/>
            <a:ext cx="4056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Service gap between home delivery &amp; mailboxes (P.O. / Community Mailboxes)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1544" y="2627486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 Medium"/>
                <a:cs typeface="Raleway Medium"/>
              </a:rPr>
              <a:t>Problem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38559" y="2968200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6350" y="2627486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" panose="020B0503030101060003" pitchFamily="34" charset="0"/>
              </a:rPr>
              <a:t>Impact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8559" y="3837739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38559" y="4760175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38559" y="5324211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15631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4" grpId="0"/>
      <p:bldP spid="19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Patent Pending PCT: TBD | Patent Pending: US #62127279 | Canada #2,883,805</a:t>
            </a:r>
            <a:endParaRPr lang="en-US" sz="1200" b="0" i="0" dirty="0">
              <a:solidFill>
                <a:schemeClr val="bg1">
                  <a:lumMod val="65000"/>
                </a:schemeClr>
              </a:solidFill>
              <a:effectLst/>
              <a:latin typeface="Raleway" panose="020B0503030101060003" pitchFamily="34" charset="0"/>
            </a:endParaRPr>
          </a:p>
        </p:txBody>
      </p:sp>
      <p:pic>
        <p:nvPicPr>
          <p:cNvPr id="29" name="Picture 28" descr="HowDoesSnaileWork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" y="2102716"/>
            <a:ext cx="8994648" cy="418490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82263" y="3889336"/>
            <a:ext cx="1129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Consumer charges device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7651" y="2211896"/>
            <a:ext cx="7926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595959"/>
                </a:solidFill>
                <a:latin typeface="Raleway Medium"/>
                <a:cs typeface="Raleway Medium"/>
              </a:rPr>
              <a:t>A LAST MILE APPLICATION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53863" y="3889336"/>
            <a:ext cx="11294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Postal Service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delivers mail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77651" y="3015020"/>
            <a:ext cx="1690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Consumer subscribes to Snaile online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309651" y="3015020"/>
            <a:ext cx="1690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Snaile sends new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consumer a device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15381" y="2657170"/>
            <a:ext cx="16950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Consumer sets </a:t>
            </a:r>
          </a:p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up those friends or 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family who will </a:t>
            </a:r>
            <a:b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</a:b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receive Snaile notifications by SMS, email or App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150463" y="4932720"/>
            <a:ext cx="1332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Snaile detects mail received or picked up and notifies Snaile Cloud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39563" y="5443984"/>
            <a:ext cx="11294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Cellular Network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68263" y="5443984"/>
            <a:ext cx="11294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     Wi-Fi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023963" y="5443984"/>
            <a:ext cx="112943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Cloud processes Snaile’s message for consumer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47735" y="1343071"/>
            <a:ext cx="7021170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How do Snaile Devices Work?</a:t>
            </a:r>
            <a:endParaRPr lang="en-US" sz="14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59525" y="1740757"/>
            <a:ext cx="7021170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Market Research</a:t>
            </a:r>
            <a:endParaRPr lang="en-US" sz="14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9525" y="3289707"/>
            <a:ext cx="7443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>
                <a:latin typeface="Raleway Regular"/>
                <a:cs typeface="Raleway Regular"/>
              </a:rPr>
              <a:t>In March 2015 Snaile had independently surveyed 400 Canadian households using Community &amp; P.O. Boxes</a:t>
            </a:r>
          </a:p>
          <a:p>
            <a:endParaRPr lang="en-US" dirty="0">
              <a:latin typeface="Raleway Regular"/>
              <a:cs typeface="Raleway Regular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7216" y="4120704"/>
            <a:ext cx="408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43% answered “</a:t>
            </a:r>
            <a:r>
              <a:rPr lang="en-US" sz="1400" i="1" dirty="0">
                <a:solidFill>
                  <a:srgbClr val="595959"/>
                </a:solidFill>
                <a:latin typeface="Raleway" panose="020B0503030101060003" pitchFamily="34" charset="0"/>
              </a:rPr>
              <a:t>yes</a:t>
            </a: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” they would be interested in a Snaile type of service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525" y="2573208"/>
            <a:ext cx="78272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36F35"/>
                </a:solidFill>
                <a:latin typeface="Raleway Light"/>
                <a:cs typeface="Raleway Light"/>
              </a:rPr>
              <a:t>A Canadian Marketplace Example in a Consumer Mail Notification Application</a:t>
            </a:r>
          </a:p>
          <a:p>
            <a:endParaRPr lang="en-US" sz="1600" dirty="0">
              <a:latin typeface="Raleway Light"/>
              <a:cs typeface="Raleway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216" y="4858424"/>
            <a:ext cx="4086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10% answered that they may be interested in a Snaile type of service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42128" y="4120704"/>
            <a:ext cx="39446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Survey confidence level was 95% with a confidence interval of +/- 5%.  Conducted by Advanis Inc., an accredited and Gold Seal member of Canada’s Market Research Association (MRIA)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7735" y="1433646"/>
            <a:ext cx="7021170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36F35"/>
                </a:solidFill>
                <a:latin typeface="Aleo" panose="020F0502020204030203" pitchFamily="34" charset="0"/>
              </a:rPr>
              <a:t>Snaile in Last Mile Applications </a:t>
            </a:r>
            <a:endParaRPr lang="en-US" sz="12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633" y="5734068"/>
            <a:ext cx="5945349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Help those with mobility issues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633" y="2561282"/>
            <a:ext cx="4559934" cy="78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Potential for new service revenue for postal operators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88125" y="3480028"/>
            <a:ext cx="410365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Drive consumers to the Post Office to increase Point of Sale Opportunities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74427" y="4428662"/>
            <a:ext cx="4470294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Gain consumer behavior insights on box usage and stimulate more innovation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751" y="4833901"/>
            <a:ext cx="4370703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Drive consumers to their boxes to increase direct mail response rates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751" y="4320012"/>
            <a:ext cx="4903949" cy="441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Increase P.O. Box utilization rates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68637" y="5364736"/>
            <a:ext cx="394427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Bridge the service gap between home delivery &amp; mailboxes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86045" y="2561282"/>
            <a:ext cx="455993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Eliminate unnecessary trips to empty boxes = reduced emissions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409019" y="1952036"/>
            <a:ext cx="358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rgbClr val="F36F35"/>
                </a:solidFill>
                <a:latin typeface="Raleway Medium"/>
                <a:cs typeface="Raleway Medium"/>
              </a:rPr>
              <a:t>VALUE PROPOSITIONS</a:t>
            </a:r>
            <a:endParaRPr lang="en-US" sz="1200" spc="300" dirty="0">
              <a:latin typeface="Raleway Medium"/>
              <a:cs typeface="Raleway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2633" y="3468990"/>
            <a:ext cx="4559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Mailbox modernization + compete w/digital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14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5532" y="1449582"/>
            <a:ext cx="6949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accent4"/>
                </a:solidFill>
                <a:latin typeface="Raleway Medium"/>
                <a:cs typeface="Raleway Medium"/>
              </a:rPr>
              <a:t>How does Snaile work in Last Mile?</a:t>
            </a:r>
            <a:endParaRPr lang="en-US" sz="900" dirty="0">
              <a:solidFill>
                <a:schemeClr val="accent4"/>
              </a:solidFill>
              <a:latin typeface="Raleway Medium"/>
              <a:cs typeface="Raleway Medium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" y="1788136"/>
            <a:ext cx="9144000" cy="51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4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131" y="3054713"/>
            <a:ext cx="4047687" cy="212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Snaile is a patent pending Internet of Things (“IoT”) technology that detects usage rates &amp; when something </a:t>
            </a:r>
            <a:r>
              <a:rPr lang="en-US" u="sng" dirty="0">
                <a:solidFill>
                  <a:srgbClr val="595959"/>
                </a:solidFill>
                <a:latin typeface="Raleway" panose="020B0503030101060003" pitchFamily="34" charset="0"/>
              </a:rPr>
              <a:t>is</a:t>
            </a: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 or </a:t>
            </a:r>
            <a:r>
              <a:rPr lang="en-US" u="sng" dirty="0">
                <a:solidFill>
                  <a:srgbClr val="595959"/>
                </a:solidFill>
                <a:latin typeface="Raleway" panose="020B0503030101060003" pitchFamily="34" charset="0"/>
              </a:rPr>
              <a:t>is not</a:t>
            </a: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 in any type of postal compartment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1152" cy="18449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10205" y="2369552"/>
            <a:ext cx="3430858" cy="485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What is Snaile?</a:t>
            </a:r>
            <a:endParaRPr lang="en-US" sz="14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pic>
        <p:nvPicPr>
          <p:cNvPr id="14" name="Picture 2" descr="http://www.postaltechnologyinternational.com/images/awards_2016/awards_logo_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476" y="3054713"/>
            <a:ext cx="2788822" cy="15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126476" y="2264799"/>
            <a:ext cx="2788822" cy="685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Winner</a:t>
            </a:r>
            <a:endParaRPr lang="en-US" sz="14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've_got_Sna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12955" y="364970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0" y="2431618"/>
            <a:ext cx="4407408" cy="11460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391146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AU" sz="2800" dirty="0">
                <a:solidFill>
                  <a:srgbClr val="595959"/>
                </a:solidFill>
                <a:latin typeface="Aleo Light"/>
                <a:cs typeface="Aleo Light"/>
              </a:rPr>
              <a:t>We make first &amp; last mile boxes smart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53851" y="3149920"/>
            <a:ext cx="3938749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endParaRPr lang="en-US" sz="2000" b="1" dirty="0">
              <a:latin typeface="Raleway" panose="020B0503030101060003" pitchFamily="34" charset="0"/>
            </a:endParaRPr>
          </a:p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36F35"/>
                </a:solidFill>
                <a:latin typeface="Raleway" panose="020B0503030101060003" pitchFamily="34" charset="0"/>
              </a:rPr>
              <a:t>First mile postal boxes</a:t>
            </a:r>
          </a:p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Street letter boxes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37237" y="3672119"/>
            <a:ext cx="3809863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36F35"/>
                </a:solidFill>
                <a:latin typeface="Raleway" panose="020B0503030101060003" pitchFamily="34" charset="0"/>
              </a:rPr>
              <a:t>Last mile postal boxes</a:t>
            </a:r>
          </a:p>
          <a:p>
            <a:pPr marR="0" lvl="0">
              <a:spcBef>
                <a:spcPts val="800"/>
              </a:spcBef>
              <a:spcAft>
                <a:spcPts val="800"/>
              </a:spcAft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5572" y="1602347"/>
            <a:ext cx="7021170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Snaile Devices in Postal Boxes</a:t>
            </a:r>
            <a:endParaRPr lang="en-US" sz="14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3851" y="4652816"/>
            <a:ext cx="393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Courier drop-off boxes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1151" y="2634394"/>
            <a:ext cx="7165827" cy="10310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700" dirty="0">
                <a:latin typeface="Raleway Medium"/>
                <a:cs typeface="Raleway Medium"/>
              </a:rPr>
              <a:t>For the Postal Industry, Snaile Internet of Things (“IoT”) devices can </a:t>
            </a:r>
          </a:p>
          <a:p>
            <a:pPr lvl="0">
              <a:spcAft>
                <a:spcPts val="600"/>
              </a:spcAft>
            </a:pPr>
            <a:r>
              <a:rPr lang="en-US" sz="1700" dirty="0">
                <a:latin typeface="Raleway Medium"/>
                <a:cs typeface="Raleway Medium"/>
              </a:rPr>
              <a:t>check &amp; notify of content and observe usage rates via the Cloud in:</a:t>
            </a:r>
          </a:p>
          <a:p>
            <a:pPr>
              <a:spcAft>
                <a:spcPts val="600"/>
              </a:spcAft>
            </a:pPr>
            <a:endParaRPr lang="en-US" sz="1700" dirty="0"/>
          </a:p>
        </p:txBody>
      </p:sp>
      <p:sp>
        <p:nvSpPr>
          <p:cNvPr id="21" name="TextBox 20"/>
          <p:cNvSpPr txBox="1"/>
          <p:nvPr/>
        </p:nvSpPr>
        <p:spPr>
          <a:xfrm>
            <a:off x="4749937" y="4185079"/>
            <a:ext cx="393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P.O. Boxes</a:t>
            </a:r>
            <a:endParaRPr lang="en-US" dirty="0">
              <a:solidFill>
                <a:srgbClr val="595959"/>
              </a:solidFill>
              <a:latin typeface="Raleway" panose="020B050303010106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9937" y="4662054"/>
            <a:ext cx="393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Parcel lockers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749937" y="5139029"/>
            <a:ext cx="393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Community mailboxes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49937" y="5616004"/>
            <a:ext cx="3938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etc.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423"/>
            <a:ext cx="9162288" cy="1845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1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267923"/>
            <a:ext cx="9144000" cy="1661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Snaile in First Mile Postal Applications</a:t>
            </a:r>
            <a:endParaRPr lang="en-US" sz="2000" dirty="0">
              <a:solidFill>
                <a:srgbClr val="F36F35"/>
              </a:solidFill>
              <a:latin typeface="Raleway" panose="020B05030301010600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77992" y="3542676"/>
            <a:ext cx="4572000" cy="1333698"/>
          </a:xfrm>
          <a:prstGeom prst="rect">
            <a:avLst/>
          </a:prstGeom>
        </p:spPr>
        <p:txBody>
          <a:bodyPr>
            <a:spAutoFit/>
          </a:bodyPr>
          <a:lstStyle/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accent5"/>
                </a:solidFill>
                <a:latin typeface="Raleway Regular"/>
                <a:cs typeface="Raleway Regular"/>
              </a:rPr>
              <a:t>Reduce Fuel/Emissions, </a:t>
            </a:r>
          </a:p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accent5"/>
                </a:solidFill>
                <a:latin typeface="Raleway Regular"/>
                <a:cs typeface="Raleway Regular"/>
              </a:rPr>
              <a:t>Fleet Size and Labor Costs </a:t>
            </a:r>
            <a:r>
              <a:rPr lang="en-US" dirty="0">
                <a:solidFill>
                  <a:schemeClr val="accent5"/>
                </a:solidFill>
                <a:latin typeface="Aleo Light Italic"/>
                <a:cs typeface="Aleo Light Italic"/>
              </a:rPr>
              <a:t>Now</a:t>
            </a:r>
            <a:r>
              <a:rPr lang="en-US" dirty="0">
                <a:solidFill>
                  <a:schemeClr val="accent5"/>
                </a:solidFill>
                <a:latin typeface="Raleway Regular"/>
                <a:cs typeface="Raleway Regular"/>
              </a:rPr>
              <a:t> &amp;</a:t>
            </a:r>
          </a:p>
          <a:p>
            <a:pPr marR="0" lvl="0" algn="ctr"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chemeClr val="accent5"/>
                </a:solidFill>
                <a:latin typeface="Raleway Regular"/>
                <a:cs typeface="Raleway Regular"/>
              </a:rPr>
              <a:t> as Letter Mail Volumes Fall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39321" y="2021657"/>
            <a:ext cx="8665357" cy="491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36F35"/>
                </a:solidFill>
                <a:latin typeface="Aleo" panose="020F0502020204030203" pitchFamily="34" charset="0"/>
              </a:rPr>
              <a:t>What are Current First Mile Network Problems?</a:t>
            </a:r>
            <a:endParaRPr lang="en-US" sz="11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451" y="3194853"/>
            <a:ext cx="2735371" cy="2165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Posts must check their entire street letter mailbox network </a:t>
            </a:r>
            <a:r>
              <a:rPr lang="en-US" i="1" dirty="0">
                <a:solidFill>
                  <a:srgbClr val="595959"/>
                </a:solidFill>
                <a:latin typeface="Raleway" panose="020B0503030101060003" pitchFamily="34" charset="0"/>
              </a:rPr>
              <a:t>daily</a:t>
            </a: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 whether there is outgoing mail or not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544" y="2825521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" panose="020B0503030101060003" pitchFamily="34" charset="0"/>
              </a:rPr>
              <a:t>Problem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6350" y="3192423"/>
            <a:ext cx="463828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Unnecessary daily expenses incurred checking empty boxes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38559" y="3166235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16350" y="282552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" panose="020B0503030101060003" pitchFamily="34" charset="0"/>
              </a:rPr>
              <a:t>Impact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38559" y="4203185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8559" y="4797486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16350" y="4198672"/>
            <a:ext cx="4638286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Larger than required first mile fleet size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16350" y="4797486"/>
            <a:ext cx="463828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Unnecessary carbon emissions checking inevitable empty boxes. Will get worse as letter mail volumes fall</a:t>
            </a:r>
          </a:p>
        </p:txBody>
      </p:sp>
    </p:spTree>
    <p:extLst>
      <p:ext uri="{BB962C8B-B14F-4D97-AF65-F5344CB8AC3E}">
        <p14:creationId xmlns:p14="http://schemas.microsoft.com/office/powerpoint/2010/main" val="305707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543" y="3181759"/>
            <a:ext cx="3297015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Most Posts have a Universal Service Obligation to provide consumers a certain service level but only </a:t>
            </a:r>
            <a:r>
              <a:rPr lang="en-US" u="sng" dirty="0">
                <a:solidFill>
                  <a:srgbClr val="595959"/>
                </a:solidFill>
                <a:latin typeface="Raleway" panose="020B0503030101060003" pitchFamily="34" charset="0"/>
              </a:rPr>
              <a:t>anecdotal</a:t>
            </a: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 data to make network optimization decisions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5387" y="3180815"/>
            <a:ext cx="480946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No real data-driven analysis to present to parliament for network reduction approvals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1544" y="2825521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" panose="020B0503030101060003" pitchFamily="34" charset="0"/>
              </a:rPr>
              <a:t>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38559" y="3166235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016350" y="282552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spcBef>
                <a:spcPts val="800"/>
              </a:spcBef>
              <a:spcAft>
                <a:spcPts val="800"/>
              </a:spcAft>
            </a:pPr>
            <a:r>
              <a:rPr lang="en-US" b="1" dirty="0">
                <a:solidFill>
                  <a:srgbClr val="F36F35"/>
                </a:solidFill>
                <a:latin typeface="Raleway" panose="020B0503030101060003" pitchFamily="34" charset="0"/>
              </a:rPr>
              <a:t>Impact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38559" y="4229374"/>
            <a:ext cx="938883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F36F35"/>
                </a:solidFill>
                <a:latin typeface="DIN-Regular"/>
                <a:cs typeface="DIN-Regular"/>
              </a:rPr>
              <a:t>&gt;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6205" y="2177605"/>
            <a:ext cx="1403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300" dirty="0">
                <a:solidFill>
                  <a:srgbClr val="F36F35"/>
                </a:solidFill>
                <a:latin typeface="Raleway Medium"/>
                <a:cs typeface="Raleway Medium"/>
              </a:rPr>
              <a:t>CONTINUED</a:t>
            </a:r>
            <a:endParaRPr lang="en-US" sz="1200" spc="300" dirty="0">
              <a:latin typeface="Raleway Medium"/>
              <a:cs typeface="Raleway Medium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15387" y="4257047"/>
            <a:ext cx="480946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dirty="0">
                <a:solidFill>
                  <a:srgbClr val="595959"/>
                </a:solidFill>
                <a:latin typeface="Raleway" panose="020B0503030101060003" pitchFamily="34" charset="0"/>
              </a:rPr>
              <a:t>Fixed first mile network clearing costs &amp; emissions paired with a decreasing letter mail revenue stream will create certain failure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39321" y="2021657"/>
            <a:ext cx="8665357" cy="4919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36F35"/>
                </a:solidFill>
                <a:latin typeface="Aleo" panose="020F0502020204030203" pitchFamily="34" charset="0"/>
              </a:rPr>
              <a:t>What are Current First Mile Network Problems?</a:t>
            </a:r>
            <a:endParaRPr lang="en-US" sz="11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0690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6" grpId="0"/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6928" y="1737360"/>
            <a:ext cx="8138883" cy="588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36F35"/>
                </a:solidFill>
                <a:latin typeface="Aleo" panose="020F0502020204030203" pitchFamily="34" charset="0"/>
              </a:rPr>
              <a:t>A Real World First Mile Example</a:t>
            </a:r>
            <a:r>
              <a:rPr lang="en-US" sz="1200" dirty="0">
                <a:solidFill>
                  <a:srgbClr val="F36F35"/>
                </a:solidFill>
                <a:latin typeface="Aleo" panose="020F0502020204030203" pitchFamily="34" charset="0"/>
                <a:cs typeface="Raleway Regular"/>
              </a:rPr>
              <a:t>   </a:t>
            </a:r>
            <a:endParaRPr lang="en-US" sz="12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2" y="2861379"/>
            <a:ext cx="3018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Has 40,000 customer drop-off street boxes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2" y="3660805"/>
            <a:ext cx="2752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It costs them $7/box to check (after wages, insurance, fuel, union dues, benefits &amp; vehicle maintenance)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1" y="5079818"/>
            <a:ext cx="3018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They estimate </a:t>
            </a:r>
            <a:r>
              <a:rPr lang="en-US" sz="1400" u="sng" dirty="0">
                <a:solidFill>
                  <a:srgbClr val="595959"/>
                </a:solidFill>
                <a:latin typeface="Raleway" panose="020B0503030101060003" pitchFamily="34" charset="0"/>
              </a:rPr>
              <a:t>anecdotally</a:t>
            </a: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 a 10% empty rate randomly distributed around the country.  This estimate is already dated.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71467" y="2425664"/>
            <a:ext cx="7214988" cy="377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en-US" sz="1400" dirty="0">
                <a:solidFill>
                  <a:srgbClr val="F36F35"/>
                </a:solidFill>
                <a:latin typeface="Raleway Medium"/>
                <a:cs typeface="Raleway Medium"/>
              </a:rPr>
              <a:t>With Snaile IoT Devices Installed in First Mile Mailboxes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03384" y="2888858"/>
            <a:ext cx="427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They can save </a:t>
            </a:r>
            <a:r>
              <a:rPr lang="en-US" sz="1400" u="sng" dirty="0">
                <a:solidFill>
                  <a:srgbClr val="595959"/>
                </a:solidFill>
                <a:latin typeface="Raleway" panose="020B0503030101060003" pitchFamily="34" charset="0"/>
              </a:rPr>
              <a:t>now</a:t>
            </a: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 4000 unnecessary checks/day or $28,000/day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5422" y="3661799"/>
            <a:ext cx="3878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Reduce carbon emissions by 10% </a:t>
            </a:r>
            <a:r>
              <a:rPr lang="en-US" sz="1400" u="sng" dirty="0">
                <a:solidFill>
                  <a:srgbClr val="595959"/>
                </a:solidFill>
                <a:latin typeface="Raleway" panose="020B0503030101060003" pitchFamily="34" charset="0"/>
              </a:rPr>
              <a:t>immediately</a:t>
            </a: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 </a:t>
            </a:r>
            <a:endParaRPr lang="en-US" sz="1400" dirty="0">
              <a:solidFill>
                <a:srgbClr val="59595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03383" y="4522579"/>
            <a:ext cx="4990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Reduce fleet size by 10% </a:t>
            </a:r>
            <a:r>
              <a:rPr lang="en-US" sz="1400" u="sng" dirty="0">
                <a:solidFill>
                  <a:srgbClr val="595959"/>
                </a:solidFill>
                <a:latin typeface="Raleway" panose="020B0503030101060003" pitchFamily="34" charset="0"/>
              </a:rPr>
              <a:t>today</a:t>
            </a: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 (millions of $ saved)</a:t>
            </a:r>
            <a:endParaRPr lang="en-US" sz="1400" u="sng" dirty="0">
              <a:solidFill>
                <a:srgbClr val="59595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03383" y="5079818"/>
            <a:ext cx="438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Continue to increase savings &amp; decrease emissions as mail volumes drop</a:t>
            </a: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993"/>
            <a:ext cx="9162288" cy="184518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57202" y="2492243"/>
            <a:ext cx="40174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36F35"/>
                </a:solidFill>
                <a:latin typeface="Raleway Medium"/>
                <a:cs typeface="Raleway Medium"/>
              </a:rPr>
              <a:t>A Leading Postal Company</a:t>
            </a:r>
            <a:endParaRPr lang="en-US" sz="1400" dirty="0">
              <a:latin typeface="Raleway Medium"/>
              <a:cs typeface="Raleway Medium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3384" y="5871748"/>
            <a:ext cx="438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latin typeface="Raleway" panose="020B0503030101060003" pitchFamily="34" charset="0"/>
              </a:rPr>
              <a:t>Real time usage rates to stay optimized as mail volumes fall</a:t>
            </a:r>
            <a:endParaRPr lang="en-US" sz="1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3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7735" y="1602347"/>
            <a:ext cx="7021170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How do Snaile Devices work?</a:t>
            </a:r>
            <a:endParaRPr lang="en-US" sz="14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651" y="2549932"/>
            <a:ext cx="7926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srgbClr val="595959"/>
                </a:solidFill>
                <a:latin typeface="Raleway Medium"/>
                <a:cs typeface="Raleway Medium"/>
              </a:rPr>
              <a:t>A FIRST MILE POSTAL OPERATOR APPLICATION</a:t>
            </a:r>
            <a:endParaRPr lang="en-US" sz="1400" dirty="0">
              <a:solidFill>
                <a:srgbClr val="595959"/>
              </a:solidFill>
            </a:endParaRPr>
          </a:p>
        </p:txBody>
      </p:sp>
      <p:pic>
        <p:nvPicPr>
          <p:cNvPr id="21" name="Picture 20" descr="firstmilepost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06" y="3398648"/>
            <a:ext cx="8600745" cy="167626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125883" y="5125709"/>
            <a:ext cx="189916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F36F35"/>
                </a:solidFill>
                <a:latin typeface="Raleway" panose="020B0503030101060003" pitchFamily="34" charset="0"/>
              </a:rPr>
              <a:t>+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 Usage Analytics for network optimization/reduction</a:t>
            </a:r>
          </a:p>
          <a:p>
            <a:r>
              <a:rPr lang="en-CA" sz="1050" dirty="0">
                <a:solidFill>
                  <a:srgbClr val="F36F35"/>
                </a:solidFill>
                <a:latin typeface="Raleway" panose="020B0503030101060003" pitchFamily="34" charset="0"/>
              </a:rPr>
              <a:t>+</a:t>
            </a:r>
            <a:r>
              <a:rPr lang="en-CA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 Reduced trips = reduced </a:t>
            </a:r>
          </a:p>
          <a:p>
            <a:r>
              <a:rPr lang="en-CA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fleet size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Raleway" panose="020B0503030101060003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2107" y="3888213"/>
            <a:ext cx="144259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Snaile sends notifications via </a:t>
            </a:r>
          </a:p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the Snaile Cloud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057900" y="3551048"/>
            <a:ext cx="126180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Postal Operator decides how to receive data</a:t>
            </a:r>
            <a:b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</a:b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(i.e. route planning app, </a:t>
            </a:r>
          </a:p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analytics)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662110" y="4225011"/>
            <a:ext cx="1442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Cellular Network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4906" y="4225616"/>
            <a:ext cx="144259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503030101060003" pitchFamily="34" charset="0"/>
              </a:rPr>
              <a:t>Postal Operator to insert Snaile First Mile device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52" y="-10993"/>
            <a:ext cx="9162288" cy="18451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3806" y="9422"/>
            <a:ext cx="7022399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solidFill>
                  <a:schemeClr val="bg1"/>
                </a:solidFill>
                <a:latin typeface="Raleway Medium"/>
                <a:cs typeface="Raleway Medium"/>
              </a:rPr>
              <a:t>We make first &amp; last mile boxes smart</a:t>
            </a:r>
            <a:endParaRPr lang="en-US" dirty="0">
              <a:solidFill>
                <a:schemeClr val="bg1"/>
              </a:solidFill>
              <a:latin typeface="Raleway Medium"/>
              <a:cs typeface="Raleway Medium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06978" y="6419890"/>
            <a:ext cx="13399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95959"/>
                </a:solidFill>
                <a:latin typeface="Raleway" panose="020B0503030101060003" pitchFamily="34" charset="0"/>
              </a:rPr>
              <a:t>info@snaile.com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750" y="6397748"/>
            <a:ext cx="61023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B3B3B3"/>
                </a:solidFill>
                <a:latin typeface="Raleway" panose="020B0503030101060003" pitchFamily="34" charset="0"/>
              </a:rPr>
              <a:t>Patent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 Pending PCT #CA2016/050214 |  USA #62127279 | Canada #2,883,805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7735" y="1433646"/>
            <a:ext cx="7021170" cy="1200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rgbClr val="F36F35"/>
                </a:solidFill>
                <a:latin typeface="Aleo" panose="020F0502020204030203" pitchFamily="34" charset="0"/>
              </a:rPr>
              <a:t>Snaile Devices in First Mile </a:t>
            </a:r>
            <a:endParaRPr lang="en-US" sz="1400" dirty="0">
              <a:solidFill>
                <a:srgbClr val="A6A6A6"/>
              </a:solidFill>
              <a:latin typeface="Raleway Regular"/>
              <a:cs typeface="Raleway Regula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751" y="2523406"/>
            <a:ext cx="3821717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Reduce operating expenses </a:t>
            </a:r>
            <a:b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</a:b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(fleet size and unnecessary stops)  by only checking street letter boxes that have 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751" y="5456330"/>
            <a:ext cx="3571765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Monitor less used and/or </a:t>
            </a:r>
            <a:b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</a:b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remote mailboxes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37780" y="4197956"/>
            <a:ext cx="3839459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Optimize/reduce first mile box network by analyzing real usage data and presenting to parliament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41355" y="2528951"/>
            <a:ext cx="3835884" cy="1549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Verify boxes have been checked &amp; cleared by staff to ensure service levels are met &amp; eliminate mailbox barcode scanning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5751" y="4158674"/>
            <a:ext cx="4463639" cy="1179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Reduce emissions </a:t>
            </a:r>
            <a:b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</a:br>
            <a:r>
              <a:rPr lang="en-US" sz="1600" dirty="0">
                <a:solidFill>
                  <a:srgbClr val="595959"/>
                </a:solidFill>
                <a:latin typeface="Raleway" panose="020B0503030101060003" pitchFamily="34" charset="0"/>
              </a:rPr>
              <a:t>(carbon footprint) by reducing unnecessary first mile trips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152" y="-2852"/>
            <a:ext cx="9162288" cy="18451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46992" y="1952036"/>
            <a:ext cx="3587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pc="300" dirty="0">
                <a:solidFill>
                  <a:srgbClr val="F36F35"/>
                </a:solidFill>
                <a:latin typeface="Raleway Medium"/>
                <a:cs typeface="Raleway Medium"/>
              </a:rPr>
              <a:t>VALUE PROPOSITIONS</a:t>
            </a:r>
            <a:endParaRPr lang="en-US" sz="1200" spc="300" dirty="0">
              <a:latin typeface="Raleway Medium"/>
              <a:cs typeface="Raleway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naile_Presentation_Nov_9_2016_Embedded_Vids.ppsm" id="{3D9AD9F3-6C98-4021-A616-43ED7A475CC9}" vid="{1E3E1F18-9E29-4E39-9B58-C003395A9C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5387</TotalTime>
  <Words>1309</Words>
  <Application>Microsoft Office PowerPoint</Application>
  <PresentationFormat>On-screen Show (4:3)</PresentationFormat>
  <Paragraphs>178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Aleo</vt:lpstr>
      <vt:lpstr>Aleo Bold</vt:lpstr>
      <vt:lpstr>Aleo Light</vt:lpstr>
      <vt:lpstr>Aleo Light Italic</vt:lpstr>
      <vt:lpstr>Aleo Regular</vt:lpstr>
      <vt:lpstr>Arial</vt:lpstr>
      <vt:lpstr>Calibri</vt:lpstr>
      <vt:lpstr>DIN-Regular</vt:lpstr>
      <vt:lpstr>Raleway</vt:lpstr>
      <vt:lpstr>Raleway Light</vt:lpstr>
      <vt:lpstr>Raleway Medium</vt:lpstr>
      <vt:lpstr>Raleway Regular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Kirstin Thomas</dc:creator>
  <cp:lastModifiedBy>Patrick Armstrong</cp:lastModifiedBy>
  <cp:revision>161</cp:revision>
  <cp:lastPrinted>2016-11-08T23:34:39Z</cp:lastPrinted>
  <dcterms:created xsi:type="dcterms:W3CDTF">2017-02-22T21:54:41Z</dcterms:created>
  <dcterms:modified xsi:type="dcterms:W3CDTF">2017-03-03T14:26:27Z</dcterms:modified>
</cp:coreProperties>
</file>