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275" autoAdjust="0"/>
  </p:normalViewPr>
  <p:slideViewPr>
    <p:cSldViewPr showGuides="1">
      <p:cViewPr>
        <p:scale>
          <a:sx n="80" d="100"/>
          <a:sy n="80" d="100"/>
        </p:scale>
        <p:origin x="-725" y="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D1E5B-A421-4918-A763-D42F4B1A2A5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12186-578F-4081-BBD1-316E8696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9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2186-578F-4081-BBD1-316E86968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nan Inayat\Desktop\Pulse\Tittle p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3" y="0"/>
            <a:ext cx="9149993" cy="686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57401"/>
            <a:ext cx="5410200" cy="1295399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5410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 2012 jTask, </a:t>
            </a:r>
            <a:r>
              <a:rPr lang="en-US" dirty="0" err="1" smtClean="0"/>
              <a:t>nc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nan Inayat\Desktop\Pulse\Content page_PULS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" y="2568"/>
            <a:ext cx="9140575" cy="68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6934200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057400"/>
            <a:ext cx="8229600" cy="411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2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nan Inayat\Desktop\Pulse\Content page_PULS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" y="2568"/>
            <a:ext cx="9140575" cy="68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6934200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nan Inayat\Desktop\Pulse\Closing p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575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57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jtask.com/product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036012f.netsolhost.com/Pulse_Marketing/Pulse_Train_Dashboard.jpg" TargetMode="External"/><Relationship Id="rId7" Type="http://schemas.openxmlformats.org/officeDocument/2006/relationships/hyperlink" Target="http://036012f.netsolhost.com/Pulse_Marketing/Pulse_Communicate_Dashboar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://036012f.netsolhost.com/Pulse_Marketing/Pulse_Map_Dashboard.jpg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036012f.netsolhost.com/Pulse_Marketing/Pulse_Train_Dashboard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036012f.netsolhost.com/Pulse_Marketing/Pulse_Train_Design_Overview.jp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036012f.netsolhost.com/Pulse_Marketing/Pulse_Train_Design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hyperlink" Target="http://036012f.netsolhost.com/Pulse_Marketing/Pulse_Communicate_Dashboard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036012f.netsolhost.com/Pulse_Marketing/Pulse_Map_Position.jp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036012f.netsolhost.com/Pulse_Marketing/Pulse_Map_EnduserMapping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://036012f.netsolhost.com/Pulse_Marketing/Pulse_Communicate_Dashboard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036012f.netsolhost.com/Pulse_Marketing/Pulse_Communicate_SuperUsers.jp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036012f.netsolhost.com/Pulse_Marketing/Pulse_Communicate_Stakeholders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2895600"/>
            <a:ext cx="5410200" cy="1295399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Does your project have a</a:t>
            </a:r>
            <a:endParaRPr lang="en-US" dirty="0"/>
          </a:p>
        </p:txBody>
      </p:sp>
      <p:sp>
        <p:nvSpPr>
          <p:cNvPr id="6146" name="Content Placeholder 4"/>
          <p:cNvSpPr>
            <a:spLocks noGrp="1"/>
          </p:cNvSpPr>
          <p:nvPr>
            <p:ph type="subTitle" idx="1"/>
          </p:nvPr>
        </p:nvSpPr>
        <p:spPr>
          <a:xfrm>
            <a:off x="152400" y="4114800"/>
            <a:ext cx="5410200" cy="1371600"/>
          </a:xfrm>
        </p:spPr>
        <p:txBody>
          <a:bodyPr anchor="t"/>
          <a:lstStyle/>
          <a:p>
            <a:r>
              <a:rPr lang="en-US" dirty="0" smtClean="0"/>
              <a:t>A web-based platform to manage OCM activities more efficiently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9E9571F-2BD8-462A-90B7-49DDC264059F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2012. jTask,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741-F617-439C-8CB2-58EA5BCDBF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Server Technical Documentation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639272"/>
              </p:ext>
            </p:extLst>
          </p:nvPr>
        </p:nvGraphicFramePr>
        <p:xfrm>
          <a:off x="457200" y="2057400"/>
          <a:ext cx="8229600" cy="446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324600"/>
              </a:tblGrid>
              <a:tr h="30480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Dedicated Server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Hosted by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Alentus Corporation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System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Windows Server 2008 Standard Edition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Disk Space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GB HDD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Memory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4GB RAM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Web Server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IIS 7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.NET Framework 4.0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SSL Enabled (RSA 2048 Bits)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Note: the application can run on </a:t>
                      </a:r>
                      <a:r>
                        <a:rPr lang="en-US" sz="1100" b="0" i="1" u="none" strike="noStrike" dirty="0" err="1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VMWare</a:t>
                      </a:r>
                      <a:r>
                        <a:rPr lang="en-US" sz="1100" b="0" i="1" u="none" strike="noStrike" dirty="0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 virtual machine</a:t>
                      </a:r>
                    </a:p>
                  </a:txBody>
                  <a:tcPr marL="7620" marR="7620" marT="762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Database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Database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Microsoft SQL Server 2008 Express Edition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Windows scheduled task that runs daily to backup the database and saved to Alentus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SecureStor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backup server</a:t>
                      </a:r>
                    </a:p>
                  </a:txBody>
                  <a:tcPr marL="7620" marR="7620" marT="7620" marB="0" anchor="ctr"/>
                </a:tc>
              </a:tr>
              <a:tr h="332740">
                <a:tc gridSpan="2"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ASP .NET Application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66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Authentication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Form-based authentication that requires user name and password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Password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MD-5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encrypted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Users are prompted to change password every 3 months</a:t>
                      </a:r>
                    </a:p>
                  </a:txBody>
                  <a:tcPr marL="7620" marR="7620" marT="7620" marB="0" anchor="ctr"/>
                </a:tc>
              </a:tr>
              <a:tr h="33274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Contact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120650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Contact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Rebecca Tan   408-416-1548   rtan@jtask.com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0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</p:spPr>
        <p:txBody>
          <a:bodyPr/>
          <a:lstStyle/>
          <a:p>
            <a:r>
              <a:rPr lang="en-US" dirty="0"/>
              <a:t>Try a Free 14-day Trial at </a:t>
            </a:r>
            <a:br>
              <a:rPr lang="en-US" dirty="0"/>
            </a:br>
            <a:r>
              <a:rPr lang="en-US" dirty="0">
                <a:hlinkClick r:id="rId2"/>
              </a:rPr>
              <a:t>jtask.com/products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Does your project have a Pulse?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715002" cy="45027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it is</a:t>
            </a:r>
          </a:p>
          <a:p>
            <a:r>
              <a:rPr lang="en-US" dirty="0" smtClean="0"/>
              <a:t>A web-based application used by a business to manage training design, role mapping and stakeholder engagement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it is important</a:t>
            </a:r>
          </a:p>
          <a:p>
            <a:r>
              <a:rPr lang="en-US" dirty="0" smtClean="0"/>
              <a:t>Collaborative groupware establishes intentional group processes and provides plus software to support them</a:t>
            </a:r>
          </a:p>
          <a:p>
            <a:endParaRPr lang="en-US" dirty="0" smtClean="0"/>
          </a:p>
          <a:p>
            <a:r>
              <a:rPr lang="en-US" dirty="0" smtClean="0"/>
              <a:t>Reduces errors, duplications, and omissions</a:t>
            </a:r>
          </a:p>
          <a:p>
            <a:endParaRPr lang="en-US" dirty="0" smtClean="0"/>
          </a:p>
          <a:p>
            <a:r>
              <a:rPr lang="en-US" dirty="0" smtClean="0"/>
              <a:t>At Go-live, it reduces the number of help desk calls due to incorrect training, missed training, or no position access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1DBEBA0-7B5C-4B28-A006-0BB44FE5C612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2012. jTask,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FE42-3776-4EA2-895B-94A5AFFF810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175" name="Picture 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90" y="2022868"/>
            <a:ext cx="2503487" cy="142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3623069"/>
            <a:ext cx="2501979" cy="14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1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5" y="5147070"/>
            <a:ext cx="2501978" cy="141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58523" y="2524585"/>
            <a:ext cx="461665" cy="530017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8523" y="4137656"/>
            <a:ext cx="461665" cy="509114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8523" y="5158331"/>
            <a:ext cx="461665" cy="1369477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communicate</a:t>
            </a:r>
          </a:p>
        </p:txBody>
      </p:sp>
      <p:sp>
        <p:nvSpPr>
          <p:cNvPr id="7181" name="TextBox 5"/>
          <p:cNvSpPr txBox="1">
            <a:spLocks noChangeArrowheads="1"/>
          </p:cNvSpPr>
          <p:nvPr/>
        </p:nvSpPr>
        <p:spPr bwMode="auto">
          <a:xfrm>
            <a:off x="6078538" y="6526530"/>
            <a:ext cx="27606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chemeClr val="tx2"/>
                </a:solidFill>
                <a:cs typeface="Arial" pitchFamily="34" charset="0"/>
              </a:rPr>
              <a:t>*Click a thumbnail for a larger screenshot</a:t>
            </a:r>
          </a:p>
        </p:txBody>
      </p:sp>
    </p:spTree>
    <p:extLst>
      <p:ext uri="{BB962C8B-B14F-4D97-AF65-F5344CB8AC3E}">
        <p14:creationId xmlns:p14="http://schemas.microsoft.com/office/powerpoint/2010/main" val="38475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Training Development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2B0-0250-4D16-A29A-C8711E4E0F36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2012. jTask,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7FD4-D632-4529-883C-347E5B4030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197" name="Text Placeholder 8196"/>
          <p:cNvSpPr>
            <a:spLocks noGrp="1"/>
          </p:cNvSpPr>
          <p:nvPr>
            <p:ph type="body" sz="quarter" idx="13"/>
          </p:nvPr>
        </p:nvSpPr>
        <p:spPr>
          <a:xfrm>
            <a:off x="457200" y="2057400"/>
            <a:ext cx="8229600" cy="4419600"/>
          </a:xfrm>
        </p:spPr>
        <p:txBody>
          <a:bodyPr>
            <a:normAutofit lnSpcReduction="10000"/>
          </a:bodyPr>
          <a:lstStyle/>
          <a:p>
            <a:pPr marL="400050" lvl="1" indent="0" rtl="0" eaLnBrk="1" latinLnBrk="0" hangingPunct="1">
              <a:buNone/>
            </a:pPr>
            <a:r>
              <a:rPr lang="en-US" sz="2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Approach to Training Development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 Descriptions (outlines) created but not maintained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scope hard to maintain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Courses are not standardized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Risks include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Excessive training content is created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training objectives are missed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 costs increase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Train Module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6005513" cy="4068763"/>
          </a:xfrm>
        </p:spPr>
        <p:txBody>
          <a:bodyPr>
            <a:normAutofit fontScale="55000" lnSpcReduction="20000"/>
          </a:bodyPr>
          <a:lstStyle/>
          <a:p>
            <a:pPr marL="57150" lvl="0" indent="0">
              <a:buNone/>
            </a:pPr>
            <a:r>
              <a:rPr lang="en-US" dirty="0" smtClean="0"/>
              <a:t>The train module is used to effectively define the scope of training and track development against your training plan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it is important</a:t>
            </a:r>
          </a:p>
          <a:p>
            <a:r>
              <a:rPr lang="en-US" dirty="0" smtClean="0"/>
              <a:t>Standardization of learning objectives and course descriptions</a:t>
            </a:r>
          </a:p>
          <a:p>
            <a:r>
              <a:rPr lang="en-US" dirty="0" smtClean="0"/>
              <a:t>Alignment of scope of work against plan</a:t>
            </a:r>
          </a:p>
          <a:p>
            <a:r>
              <a:rPr lang="en-US" dirty="0" smtClean="0"/>
              <a:t>Detailed development completion reporting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Benefits</a:t>
            </a:r>
          </a:p>
          <a:p>
            <a:r>
              <a:rPr lang="en-US" dirty="0" smtClean="0"/>
              <a:t>Comprehensive customizable dashboard </a:t>
            </a:r>
          </a:p>
          <a:p>
            <a:r>
              <a:rPr lang="en-US" dirty="0" smtClean="0"/>
              <a:t>Export course descriptions into a PowerPoint template</a:t>
            </a:r>
          </a:p>
          <a:p>
            <a:r>
              <a:rPr lang="en-US" dirty="0" smtClean="0"/>
              <a:t>Email course descriptions with a push of the button</a:t>
            </a:r>
          </a:p>
          <a:p>
            <a:r>
              <a:rPr lang="en-US" dirty="0" smtClean="0"/>
              <a:t>Provide transcripts, schedule training, manage delivery and track completions from a single location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539FCA78-A326-4259-B5E5-68D264BE188C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2012. jTask,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CF3A-ECCE-4C2D-A279-1680F8C0E2A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220" name="Picture 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099074"/>
            <a:ext cx="2501978" cy="142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4962432"/>
            <a:ext cx="2501978" cy="134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6383338" y="6274390"/>
            <a:ext cx="27606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*Click a thumbnail for a larger screenshot</a:t>
            </a:r>
          </a:p>
        </p:txBody>
      </p:sp>
      <p:pic>
        <p:nvPicPr>
          <p:cNvPr id="9226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608696"/>
            <a:ext cx="2489913" cy="127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6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Traditional Mapping Approach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Traditional approach to mapping</a:t>
            </a:r>
          </a:p>
          <a:p>
            <a:r>
              <a:rPr lang="en-US" smtClean="0"/>
              <a:t>Project team tracks positions, training and security, and end users with multiple, un-managed spreadsheets</a:t>
            </a:r>
          </a:p>
          <a:p>
            <a:r>
              <a:rPr lang="en-US" smtClean="0"/>
              <a:t>Security Team tracks their own security design on separate spreadsheets</a:t>
            </a:r>
          </a:p>
          <a:p>
            <a:r>
              <a:rPr lang="en-US" smtClean="0"/>
              <a:t>Business units bear the resource cost of any errors, duplications, or conflicts</a:t>
            </a:r>
          </a:p>
          <a:p>
            <a:endParaRPr lang="en-US" smtClean="0"/>
          </a:p>
          <a:p>
            <a:r>
              <a:rPr lang="en-US" smtClean="0"/>
              <a:t>Potential Risks include</a:t>
            </a:r>
          </a:p>
          <a:p>
            <a:r>
              <a:rPr lang="en-US" smtClean="0"/>
              <a:t>Excessive costs associated with training people who don’t need training</a:t>
            </a:r>
          </a:p>
          <a:p>
            <a:r>
              <a:rPr lang="en-US" smtClean="0"/>
              <a:t>Operational cost of end users who don’t receive correct security access at Go-live</a:t>
            </a:r>
          </a:p>
          <a:p>
            <a:r>
              <a:rPr lang="en-US" smtClean="0"/>
              <a:t>Operational cost of end users with access who cannot do their jobs a Go-live because of inaccurate or incomplete training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FF5AF17-1B9C-4670-9B2B-2AF8128BD48B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2012. jTask,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498E-9E4F-44D0-872F-44C478AD8D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Pulse Map Module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849938" cy="46041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map module is used to build and map End-users to positions, a unique combination of Training Courses and Security Assignments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it is important</a:t>
            </a:r>
          </a:p>
          <a:p>
            <a:r>
              <a:rPr lang="en-US" dirty="0" smtClean="0"/>
              <a:t>Assigns “mapping” ownership directly to the business</a:t>
            </a:r>
          </a:p>
          <a:p>
            <a:r>
              <a:rPr lang="en-US" dirty="0" smtClean="0"/>
              <a:t>Allows simultaneous mapping across organization - eliminates ‘spreadsheet confusion’</a:t>
            </a:r>
          </a:p>
          <a:p>
            <a:r>
              <a:rPr lang="en-US" dirty="0" smtClean="0"/>
              <a:t>Provides audit trail of for SOX audit purposes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Benefits</a:t>
            </a:r>
          </a:p>
          <a:p>
            <a:r>
              <a:rPr lang="en-US" dirty="0" smtClean="0"/>
              <a:t>Reduces ‘misses’ with built-in reporting</a:t>
            </a:r>
          </a:p>
          <a:p>
            <a:r>
              <a:rPr lang="en-US" dirty="0" smtClean="0"/>
              <a:t>Easily map and un-map large numbers of users or </a:t>
            </a:r>
            <a:br>
              <a:rPr lang="en-US" dirty="0" smtClean="0"/>
            </a:br>
            <a:r>
              <a:rPr lang="en-US" dirty="0" smtClean="0"/>
              <a:t>modify underlying positions</a:t>
            </a:r>
          </a:p>
          <a:p>
            <a:r>
              <a:rPr lang="en-US" dirty="0" smtClean="0"/>
              <a:t>Provides comprehensive outputs to security and </a:t>
            </a:r>
            <a:br>
              <a:rPr lang="en-US" dirty="0" smtClean="0"/>
            </a:br>
            <a:r>
              <a:rPr lang="en-US" dirty="0" smtClean="0"/>
              <a:t>training teams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994CECD-9F3A-4D1A-ACB5-356158DB2C36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2012. jTask,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998"/>
            <a:ext cx="2133600" cy="365125"/>
          </a:xfrm>
        </p:spPr>
        <p:txBody>
          <a:bodyPr/>
          <a:lstStyle/>
          <a:p>
            <a:fld id="{6B3C4710-D685-4EEF-B9DA-B94BD425B82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268" name="Picture 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6" y="2209800"/>
            <a:ext cx="2503488" cy="140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5" y="5034443"/>
            <a:ext cx="2500470" cy="14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6307138" y="6412713"/>
            <a:ext cx="27606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*Click a thumbnail for a larger screenshot</a:t>
            </a:r>
          </a:p>
        </p:txBody>
      </p:sp>
      <p:pic>
        <p:nvPicPr>
          <p:cNvPr id="11274" name="Picture 1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r="3075" b="9236"/>
          <a:stretch>
            <a:fillRect/>
          </a:stretch>
        </p:blipFill>
        <p:spPr bwMode="auto">
          <a:xfrm>
            <a:off x="6388103" y="3721657"/>
            <a:ext cx="2492933" cy="120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6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Traditional Communications Approach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Traditional Approach to a Communications</a:t>
            </a:r>
          </a:p>
          <a:p>
            <a:r>
              <a:rPr lang="en-US" smtClean="0"/>
              <a:t>Stakeholder registers are constantly out of date and inaccurate </a:t>
            </a:r>
          </a:p>
          <a:p>
            <a:r>
              <a:rPr lang="en-US" smtClean="0"/>
              <a:t>Stakeholder engagement is not tracked throughout the life of the project</a:t>
            </a:r>
          </a:p>
          <a:p>
            <a:r>
              <a:rPr lang="en-US" smtClean="0"/>
              <a:t>Communications are one-way, with few effective ways of receiving feedback</a:t>
            </a:r>
          </a:p>
          <a:p>
            <a:endParaRPr lang="en-US" smtClean="0"/>
          </a:p>
          <a:p>
            <a:r>
              <a:rPr lang="en-US" smtClean="0"/>
              <a:t>Potential Risks include</a:t>
            </a:r>
          </a:p>
          <a:p>
            <a:r>
              <a:rPr lang="en-US" smtClean="0"/>
              <a:t>Neglecting important stakeholders that can negatively impact your project</a:t>
            </a:r>
          </a:p>
          <a:p>
            <a:r>
              <a:rPr lang="en-US" smtClean="0"/>
              <a:t>Outright missing stakeholders when communicating</a:t>
            </a:r>
          </a:p>
          <a:p>
            <a:r>
              <a:rPr lang="en-US" smtClean="0"/>
              <a:t>Degrading your brand equity as a result of over communication</a:t>
            </a:r>
          </a:p>
          <a:p>
            <a:r>
              <a:rPr lang="en-US" smtClean="0"/>
              <a:t>Never establishing a strong presence as a result of under communication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C0F1947-8E2D-48E1-9862-53F350CEC0D0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2012. jTask,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718-6F29-456C-8814-1A2C0ACF2A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Pulse Communication Module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5954713" cy="419100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communicate module is used to maintain the stakeholder register, gather communications feedback and manage stakeholder engagement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is it important</a:t>
            </a:r>
          </a:p>
          <a:p>
            <a:r>
              <a:rPr lang="en-US" dirty="0" smtClean="0"/>
              <a:t>Easily maintain Stakeholder groups using existing people data</a:t>
            </a:r>
          </a:p>
          <a:p>
            <a:r>
              <a:rPr lang="en-US" dirty="0" smtClean="0"/>
              <a:t>Dynamically manage Super Users as their responsibilities change</a:t>
            </a:r>
          </a:p>
          <a:p>
            <a:pPr lvl="1"/>
            <a:r>
              <a:rPr lang="en-US" dirty="0" smtClean="0"/>
              <a:t>Historical tracking of who received sent communications</a:t>
            </a:r>
          </a:p>
          <a:p>
            <a:r>
              <a:rPr lang="en-US" dirty="0" smtClean="0"/>
              <a:t>Provides two way channel to rate communications</a:t>
            </a:r>
          </a:p>
          <a:p>
            <a:pPr lvl="1"/>
            <a:r>
              <a:rPr lang="en-US" dirty="0" smtClean="0"/>
              <a:t>Provides assessment of key stakeholder sentiment in graphical Heat map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Benefits</a:t>
            </a:r>
          </a:p>
          <a:p>
            <a:r>
              <a:rPr lang="en-US" dirty="0" smtClean="0"/>
              <a:t>Export stakeholder groups for easy review and analysis</a:t>
            </a:r>
          </a:p>
          <a:p>
            <a:r>
              <a:rPr lang="en-US" dirty="0" smtClean="0"/>
              <a:t>Adapt your </a:t>
            </a:r>
            <a:r>
              <a:rPr lang="en-US" dirty="0" err="1" smtClean="0"/>
              <a:t>comms</a:t>
            </a:r>
            <a:r>
              <a:rPr lang="en-US" dirty="0" smtClean="0"/>
              <a:t> approach based on feedback by channel</a:t>
            </a:r>
          </a:p>
          <a:p>
            <a:pPr lvl="1"/>
            <a:r>
              <a:rPr lang="en-US" dirty="0" smtClean="0"/>
              <a:t>View all communications received by an individual </a:t>
            </a:r>
          </a:p>
          <a:p>
            <a:pPr lvl="1"/>
            <a:r>
              <a:rPr lang="en-US" dirty="0" smtClean="0"/>
              <a:t>Store historical assessment information of Key Stakeholders throughout the 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29ED49E-7758-478C-8BEF-5011413AFA35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2012. jTask,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0A36-6C04-4772-9616-0B4E8A4A6C2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316" name="Picture 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2085975"/>
            <a:ext cx="250348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1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3686175"/>
            <a:ext cx="248920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6307138" y="6400800"/>
            <a:ext cx="27606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*Click a thumbnail for a larger screenshot</a:t>
            </a:r>
          </a:p>
        </p:txBody>
      </p:sp>
      <p:pic>
        <p:nvPicPr>
          <p:cNvPr id="13322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7"/>
          <a:stretch>
            <a:fillRect/>
          </a:stretch>
        </p:blipFill>
        <p:spPr bwMode="auto">
          <a:xfrm>
            <a:off x="6427788" y="5286375"/>
            <a:ext cx="248761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2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 include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few clients include: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81F343E-E4C2-4C00-8F51-B5701DF831E5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2012. jTask,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9D69-B504-4762-903B-1C165186244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97386"/>
              </p:ext>
            </p:extLst>
          </p:nvPr>
        </p:nvGraphicFramePr>
        <p:xfrm>
          <a:off x="533400" y="3086100"/>
          <a:ext cx="8001000" cy="2511287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Applied Materials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Amkor Technology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Ingram Micro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 Silicon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SanDisk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Varian 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Medical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Clorox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Sybase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4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_Basic_Marketing_PPT_Template">
  <a:themeElements>
    <a:clrScheme name="Pulse_color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lse_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6F45F5B0AC54459BC9A462E201061F" ma:contentTypeVersion="0" ma:contentTypeDescription="Create a new document." ma:contentTypeScope="" ma:versionID="df38c6c588b0595de825d73f3522ee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EC2F4D-61FF-428B-97B1-57458AF30D6E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D0D51E-30D5-4C42-8E91-6473A5F6E4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7306FE-2FB4-4CFA-BB2D-FB1D0085A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Pulse_Basic_Marketing_PPT_Template</Template>
  <TotalTime>55</TotalTime>
  <Words>803</Words>
  <Application>Microsoft Office PowerPoint</Application>
  <PresentationFormat>On-screen Show (4:3)</PresentationFormat>
  <Paragraphs>160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Pulse_Basic_Marketing_PPT_Template</vt:lpstr>
      <vt:lpstr>Does your project have a</vt:lpstr>
      <vt:lpstr>Does your project have a Pulse?</vt:lpstr>
      <vt:lpstr>Traditional Training Development</vt:lpstr>
      <vt:lpstr>Pulse Train Module</vt:lpstr>
      <vt:lpstr>Traditional Mapping Approach</vt:lpstr>
      <vt:lpstr>Pulse Map Module</vt:lpstr>
      <vt:lpstr>Traditional Communications Approach</vt:lpstr>
      <vt:lpstr>Pulse Communication Module</vt:lpstr>
      <vt:lpstr>Clients include</vt:lpstr>
      <vt:lpstr>Server Technical Documentation</vt:lpstr>
      <vt:lpstr>Try a Free 14-day Trial at  jtask.com/products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your project have a</dc:title>
  <dc:creator>Cynthia Shern</dc:creator>
  <cp:lastModifiedBy>Cynthia Shern</cp:lastModifiedBy>
  <cp:revision>9</cp:revision>
  <dcterms:created xsi:type="dcterms:W3CDTF">2013-02-01T20:12:46Z</dcterms:created>
  <dcterms:modified xsi:type="dcterms:W3CDTF">2013-02-20T19:10:47Z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0x0101000D6F45F5B0AC54459BC9A462E201061F</vt:lpwstr>
  </property>
</Properties>
</file>