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7" r:id="rId3"/>
    <p:sldId id="269" r:id="rId4"/>
    <p:sldId id="286" r:id="rId5"/>
    <p:sldId id="289" r:id="rId6"/>
    <p:sldId id="290" r:id="rId7"/>
    <p:sldId id="259" r:id="rId8"/>
    <p:sldId id="261" r:id="rId9"/>
    <p:sldId id="262" r:id="rId10"/>
    <p:sldId id="291" r:id="rId11"/>
    <p:sldId id="270" r:id="rId12"/>
    <p:sldId id="292" r:id="rId13"/>
    <p:sldId id="263" r:id="rId14"/>
    <p:sldId id="264" r:id="rId15"/>
    <p:sldId id="266" r:id="rId16"/>
    <p:sldId id="265" r:id="rId17"/>
    <p:sldId id="271" r:id="rId18"/>
    <p:sldId id="273" r:id="rId19"/>
    <p:sldId id="272" r:id="rId20"/>
    <p:sldId id="274" r:id="rId21"/>
    <p:sldId id="275" r:id="rId22"/>
    <p:sldId id="276" r:id="rId23"/>
    <p:sldId id="282" r:id="rId24"/>
    <p:sldId id="283" r:id="rId25"/>
    <p:sldId id="284" r:id="rId26"/>
    <p:sldId id="285" r:id="rId27"/>
    <p:sldId id="278" r:id="rId28"/>
    <p:sldId id="279" r:id="rId29"/>
    <p:sldId id="277" r:id="rId30"/>
    <p:sldId id="260" r:id="rId31"/>
    <p:sldId id="287" r:id="rId32"/>
    <p:sldId id="280" r:id="rId33"/>
    <p:sldId id="281"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61"/>
    <a:srgbClr val="FEF927"/>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9FD727-54AF-407F-99E7-8B0BC0D08249}" type="datetimeFigureOut">
              <a:rPr lang="en-US"/>
              <a:pPr>
                <a:defRPr/>
              </a:pPr>
              <a:t>6/3/2013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74B48-1592-4A14-B85F-ACFF450828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75C2F2-A889-4E2B-8BCC-CB6A42D51C55}" type="datetimeFigureOut">
              <a:rPr lang="en-US"/>
              <a:pPr>
                <a:defRPr/>
              </a:pPr>
              <a:t>6/3/2013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A87B88-CA59-42E1-A388-3E7F6269F8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C94C99-A303-4A5F-98A2-3D47C1377B48}" type="datetimeFigureOut">
              <a:rPr lang="en-US"/>
              <a:pPr>
                <a:defRPr/>
              </a:pPr>
              <a:t>6/3/2013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414BD0-46FE-4D2D-90BA-857CA40040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5A0573-601E-4700-9879-FBB35F3DEF94}" type="datetimeFigureOut">
              <a:rPr lang="en-US"/>
              <a:pPr>
                <a:defRPr/>
              </a:pPr>
              <a:t>6/3/2013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9B5EE0-DC0A-422C-B8B5-DB7A243E42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470AA2-31B4-4D02-BA24-B91C420EC74C}" type="datetimeFigureOut">
              <a:rPr lang="en-US"/>
              <a:pPr>
                <a:defRPr/>
              </a:pPr>
              <a:t>6/3/2013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427087-FEE1-4131-9AC3-0EAE5D5BD2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971FDE-F2D2-4FE8-8AA7-53A3F0DBE036}" type="datetimeFigureOut">
              <a:rPr lang="en-US"/>
              <a:pPr>
                <a:defRPr/>
              </a:pPr>
              <a:t>6/3/2013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5B7437-DA67-4795-B6FE-AE79AF8E30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39BFBD5-3024-490D-AAE0-1E83EFFFD258}" type="datetimeFigureOut">
              <a:rPr lang="en-US"/>
              <a:pPr>
                <a:defRPr/>
              </a:pPr>
              <a:t>6/3/2013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2136B5-8474-49C8-AF3F-81B6A8D8E4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69EB66-EA5C-4539-8CF6-20E6A3E230DA}" type="datetimeFigureOut">
              <a:rPr lang="en-US"/>
              <a:pPr>
                <a:defRPr/>
              </a:pPr>
              <a:t>6/3/2013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B9D84E-7788-40E7-A945-484273BFB4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1ACB68-99FC-4FFA-B196-FF2015E24244}" type="datetimeFigureOut">
              <a:rPr lang="en-US"/>
              <a:pPr>
                <a:defRPr/>
              </a:pPr>
              <a:t>6/3/2013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282B0E-2348-4170-AB5E-29292E9C80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BAC5FC-77BD-4C12-8BD0-F6975A6AB8D1}" type="datetimeFigureOut">
              <a:rPr lang="en-US"/>
              <a:pPr>
                <a:defRPr/>
              </a:pPr>
              <a:t>6/3/2013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6F1C18-5F74-437A-8D9B-9667EBA36F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24B9DE-4388-4520-AD50-C85199DEBEA7}" type="datetimeFigureOut">
              <a:rPr lang="en-US"/>
              <a:pPr>
                <a:defRPr/>
              </a:pPr>
              <a:t>6/3/2013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009C2B-51FB-4CCF-BD9A-13FD30B9A8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DC0147C-DC59-4CA2-9E1F-ED2873828241}" type="datetimeFigureOut">
              <a:rPr lang="en-US"/>
              <a:pPr>
                <a:defRPr/>
              </a:pPr>
              <a:t>6/3/2013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CF4F91A-051B-4217-B0D9-C038793AED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sunrisel.jpg"/>
          <p:cNvPicPr>
            <a:picLocks noChangeAspect="1"/>
          </p:cNvPicPr>
          <p:nvPr/>
        </p:nvPicPr>
        <p:blipFill>
          <a:blip r:embed="rId2" cstate="email"/>
          <a:srcRect/>
          <a:stretch>
            <a:fillRect/>
          </a:stretch>
        </p:blipFill>
        <p:spPr bwMode="auto">
          <a:xfrm>
            <a:off x="-63500" y="-152400"/>
            <a:ext cx="9271000" cy="7162800"/>
          </a:xfrm>
          <a:prstGeom prst="rect">
            <a:avLst/>
          </a:prstGeom>
          <a:noFill/>
          <a:ln w="9525">
            <a:noFill/>
            <a:miter lim="800000"/>
            <a:headEnd/>
            <a:tailEnd/>
          </a:ln>
        </p:spPr>
      </p:pic>
      <p:sp>
        <p:nvSpPr>
          <p:cNvPr id="7" name="Rectangle 6"/>
          <p:cNvSpPr/>
          <p:nvPr/>
        </p:nvSpPr>
        <p:spPr>
          <a:xfrm>
            <a:off x="685800" y="533400"/>
            <a:ext cx="7543800" cy="4154488"/>
          </a:xfrm>
          <a:prstGeom prst="rect">
            <a:avLst/>
          </a:prstGeom>
        </p:spPr>
        <p:txBody>
          <a:bodyPr>
            <a:spAutoFit/>
          </a:bodyPr>
          <a:lstStyle/>
          <a:p>
            <a:pPr algn="ctr" fontAlgn="auto">
              <a:spcBef>
                <a:spcPts val="0"/>
              </a:spcBef>
              <a:spcAft>
                <a:spcPts val="0"/>
              </a:spcAft>
              <a:defRPr/>
            </a:pPr>
            <a:r>
              <a:rPr lang="en-US" sz="6600" b="1" dirty="0">
                <a:solidFill>
                  <a:schemeClr val="tx2">
                    <a:lumMod val="75000"/>
                  </a:schemeClr>
                </a:solidFill>
                <a:latin typeface="+mn-lt"/>
                <a:cs typeface="+mn-cs"/>
              </a:rPr>
              <a:t>How can a </a:t>
            </a:r>
            <a:br>
              <a:rPr lang="en-US" sz="6600" b="1" dirty="0">
                <a:solidFill>
                  <a:schemeClr val="tx2">
                    <a:lumMod val="75000"/>
                  </a:schemeClr>
                </a:solidFill>
                <a:latin typeface="+mn-lt"/>
                <a:cs typeface="+mn-cs"/>
              </a:rPr>
            </a:br>
            <a:r>
              <a:rPr lang="en-US" sz="6600" b="1" dirty="0">
                <a:solidFill>
                  <a:schemeClr val="tx2">
                    <a:lumMod val="75000"/>
                  </a:schemeClr>
                </a:solidFill>
                <a:latin typeface="+mn-lt"/>
                <a:cs typeface="+mn-cs"/>
              </a:rPr>
              <a:t>diabetic lead a healthy</a:t>
            </a:r>
            <a:br>
              <a:rPr lang="en-US" sz="6600" b="1" dirty="0">
                <a:solidFill>
                  <a:schemeClr val="tx2">
                    <a:lumMod val="75000"/>
                  </a:schemeClr>
                </a:solidFill>
                <a:latin typeface="+mn-lt"/>
                <a:cs typeface="+mn-cs"/>
              </a:rPr>
            </a:br>
            <a:r>
              <a:rPr lang="en-US" sz="6600" b="1" dirty="0">
                <a:solidFill>
                  <a:schemeClr val="tx2">
                    <a:lumMod val="75000"/>
                  </a:schemeClr>
                </a:solidFill>
                <a:latin typeface="+mn-lt"/>
                <a:cs typeface="+mn-cs"/>
              </a:rPr>
              <a:t>happy life?</a:t>
            </a:r>
            <a:endParaRPr lang="en-US" sz="6600" b="1" dirty="0">
              <a:solidFill>
                <a:schemeClr val="tx2">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dirty="0">
              <a:solidFill>
                <a:schemeClr val="tx2">
                  <a:lumMod val="75000"/>
                </a:schemeClr>
              </a:solidFill>
            </a:endParaRPr>
          </a:p>
        </p:txBody>
      </p:sp>
      <p:sp>
        <p:nvSpPr>
          <p:cNvPr id="13" name="Rectangle 12"/>
          <p:cNvSpPr/>
          <p:nvPr/>
        </p:nvSpPr>
        <p:spPr>
          <a:xfrm>
            <a:off x="304800" y="304800"/>
            <a:ext cx="8458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381000" y="495300"/>
            <a:ext cx="16764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Anger</a:t>
            </a:r>
            <a:endParaRPr lang="en-US" sz="2000" b="1" dirty="0">
              <a:solidFill>
                <a:schemeClr val="tx2">
                  <a:lumMod val="75000"/>
                </a:schemeClr>
              </a:solidFill>
            </a:endParaRPr>
          </a:p>
        </p:txBody>
      </p:sp>
      <p:sp>
        <p:nvSpPr>
          <p:cNvPr id="6" name="TextBox 5"/>
          <p:cNvSpPr txBox="1"/>
          <p:nvPr/>
        </p:nvSpPr>
        <p:spPr>
          <a:xfrm>
            <a:off x="2057400" y="381000"/>
            <a:ext cx="6705600" cy="830263"/>
          </a:xfrm>
          <a:prstGeom prst="rect">
            <a:avLst/>
          </a:prstGeom>
          <a:noFill/>
        </p:spPr>
        <p:txBody>
          <a:bodyPr>
            <a:spAutoFit/>
          </a:bodyPr>
          <a:lstStyle/>
          <a:p>
            <a:pPr fontAlgn="auto">
              <a:spcBef>
                <a:spcPts val="0"/>
              </a:spcBef>
              <a:spcAft>
                <a:spcPts val="0"/>
              </a:spcAft>
              <a:defRPr/>
            </a:pPr>
            <a:r>
              <a:rPr lang="en-US" sz="1600" b="1" dirty="0">
                <a:solidFill>
                  <a:schemeClr val="tx2">
                    <a:lumMod val="75000"/>
                  </a:schemeClr>
                </a:solidFill>
                <a:latin typeface="+mn-lt"/>
                <a:cs typeface="+mn-cs"/>
              </a:rPr>
              <a:t>The diabetic may feel that their body betrayed them.  Or they want to continue with their lifestyle unchanged, when the best thing to do is change to a healthier diet and incorporate some exercise. </a:t>
            </a:r>
            <a:r>
              <a:rPr lang="en-US" sz="1600" dirty="0">
                <a:latin typeface="+mn-lt"/>
                <a:cs typeface="+mn-cs"/>
              </a:rPr>
              <a:t> </a:t>
            </a:r>
          </a:p>
        </p:txBody>
      </p:sp>
      <p:sp>
        <p:nvSpPr>
          <p:cNvPr id="17" name="Rectangle 16"/>
          <p:cNvSpPr/>
          <p:nvPr/>
        </p:nvSpPr>
        <p:spPr>
          <a:xfrm>
            <a:off x="304800" y="1295400"/>
            <a:ext cx="8458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Box 17"/>
          <p:cNvSpPr txBox="1"/>
          <p:nvPr/>
        </p:nvSpPr>
        <p:spPr>
          <a:xfrm>
            <a:off x="381000" y="1485900"/>
            <a:ext cx="16764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Fear</a:t>
            </a:r>
            <a:endParaRPr lang="en-US" sz="2000" b="1" dirty="0">
              <a:solidFill>
                <a:schemeClr val="tx2">
                  <a:lumMod val="75000"/>
                </a:schemeClr>
              </a:solidFill>
            </a:endParaRPr>
          </a:p>
        </p:txBody>
      </p:sp>
      <p:sp>
        <p:nvSpPr>
          <p:cNvPr id="20" name="Rectangle 19"/>
          <p:cNvSpPr/>
          <p:nvPr/>
        </p:nvSpPr>
        <p:spPr>
          <a:xfrm>
            <a:off x="304800" y="2286000"/>
            <a:ext cx="8458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20"/>
          <p:cNvSpPr txBox="1"/>
          <p:nvPr/>
        </p:nvSpPr>
        <p:spPr>
          <a:xfrm>
            <a:off x="381000" y="2476500"/>
            <a:ext cx="16764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Helplessness</a:t>
            </a:r>
            <a:endParaRPr lang="en-US" sz="2000" b="1" dirty="0">
              <a:solidFill>
                <a:schemeClr val="tx2">
                  <a:lumMod val="75000"/>
                </a:schemeClr>
              </a:solidFill>
            </a:endParaRPr>
          </a:p>
        </p:txBody>
      </p:sp>
      <p:sp>
        <p:nvSpPr>
          <p:cNvPr id="23" name="Rectangle 22"/>
          <p:cNvSpPr/>
          <p:nvPr/>
        </p:nvSpPr>
        <p:spPr>
          <a:xfrm>
            <a:off x="304800" y="3276600"/>
            <a:ext cx="8458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extBox 23"/>
          <p:cNvSpPr txBox="1"/>
          <p:nvPr/>
        </p:nvSpPr>
        <p:spPr>
          <a:xfrm>
            <a:off x="381000" y="3467100"/>
            <a:ext cx="16764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Hopelessness</a:t>
            </a:r>
            <a:endParaRPr lang="en-US" sz="2000" b="1" dirty="0">
              <a:solidFill>
                <a:schemeClr val="tx2">
                  <a:lumMod val="75000"/>
                </a:schemeClr>
              </a:solidFill>
            </a:endParaRPr>
          </a:p>
        </p:txBody>
      </p:sp>
      <p:sp>
        <p:nvSpPr>
          <p:cNvPr id="26" name="Rectangle 25"/>
          <p:cNvSpPr/>
          <p:nvPr/>
        </p:nvSpPr>
        <p:spPr>
          <a:xfrm>
            <a:off x="304800" y="4267200"/>
            <a:ext cx="84582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TextBox 26"/>
          <p:cNvSpPr txBox="1"/>
          <p:nvPr/>
        </p:nvSpPr>
        <p:spPr>
          <a:xfrm>
            <a:off x="381000" y="4457700"/>
            <a:ext cx="16764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Denial</a:t>
            </a:r>
            <a:endParaRPr lang="en-US" sz="2000" b="1" dirty="0">
              <a:solidFill>
                <a:schemeClr val="tx2">
                  <a:lumMod val="75000"/>
                </a:schemeClr>
              </a:solidFill>
            </a:endParaRPr>
          </a:p>
        </p:txBody>
      </p:sp>
      <p:sp>
        <p:nvSpPr>
          <p:cNvPr id="28" name="TextBox 27"/>
          <p:cNvSpPr txBox="1"/>
          <p:nvPr/>
        </p:nvSpPr>
        <p:spPr>
          <a:xfrm>
            <a:off x="2057400" y="4343400"/>
            <a:ext cx="6629400" cy="1077913"/>
          </a:xfrm>
          <a:prstGeom prst="rect">
            <a:avLst/>
          </a:prstGeom>
          <a:noFill/>
        </p:spPr>
        <p:txBody>
          <a:bodyPr>
            <a:spAutoFit/>
          </a:bodyPr>
          <a:lstStyle/>
          <a:p>
            <a:pPr fontAlgn="auto">
              <a:spcBef>
                <a:spcPts val="0"/>
              </a:spcBef>
              <a:spcAft>
                <a:spcPts val="0"/>
              </a:spcAft>
              <a:defRPr/>
            </a:pPr>
            <a:r>
              <a:rPr lang="en-US" sz="1600" b="1" dirty="0">
                <a:solidFill>
                  <a:schemeClr val="tx2">
                    <a:lumMod val="75000"/>
                  </a:schemeClr>
                </a:solidFill>
                <a:latin typeface="+mn-lt"/>
                <a:cs typeface="+mn-cs"/>
              </a:rPr>
              <a:t>If a diabetic is set in their ways, they may make no effort to change anything about their life to better their condition.  They may deny that any of the complications that plague other diabetics having poor management will be their fate.</a:t>
            </a:r>
            <a:r>
              <a:rPr lang="en-US" sz="1600" dirty="0">
                <a:latin typeface="+mn-lt"/>
                <a:cs typeface="+mn-cs"/>
              </a:rPr>
              <a:t> </a:t>
            </a:r>
          </a:p>
        </p:txBody>
      </p:sp>
      <p:sp>
        <p:nvSpPr>
          <p:cNvPr id="19" name="TextBox 18"/>
          <p:cNvSpPr txBox="1"/>
          <p:nvPr/>
        </p:nvSpPr>
        <p:spPr>
          <a:xfrm>
            <a:off x="2057400" y="1371600"/>
            <a:ext cx="6629400" cy="830263"/>
          </a:xfrm>
          <a:prstGeom prst="rect">
            <a:avLst/>
          </a:prstGeom>
          <a:noFill/>
        </p:spPr>
        <p:txBody>
          <a:bodyPr>
            <a:spAutoFit/>
          </a:bodyPr>
          <a:lstStyle/>
          <a:p>
            <a:pPr fontAlgn="auto">
              <a:spcBef>
                <a:spcPts val="0"/>
              </a:spcBef>
              <a:spcAft>
                <a:spcPts val="0"/>
              </a:spcAft>
              <a:defRPr/>
            </a:pPr>
            <a:r>
              <a:rPr lang="en-US" sz="1600" b="1" dirty="0">
                <a:solidFill>
                  <a:schemeClr val="tx2">
                    <a:lumMod val="75000"/>
                  </a:schemeClr>
                </a:solidFill>
                <a:latin typeface="+mn-lt"/>
                <a:cs typeface="+mn-cs"/>
              </a:rPr>
              <a:t>The diabetic may not have enough information or support to move through all the changes that need to be made.  The process of education and adopting a new healthier lifestyle may be simply overwhelming for them.</a:t>
            </a:r>
          </a:p>
        </p:txBody>
      </p:sp>
      <p:sp>
        <p:nvSpPr>
          <p:cNvPr id="22" name="TextBox 21"/>
          <p:cNvSpPr txBox="1"/>
          <p:nvPr/>
        </p:nvSpPr>
        <p:spPr>
          <a:xfrm>
            <a:off x="2057400" y="2362200"/>
            <a:ext cx="6553200" cy="1077913"/>
          </a:xfrm>
          <a:prstGeom prst="rect">
            <a:avLst/>
          </a:prstGeom>
          <a:noFill/>
        </p:spPr>
        <p:txBody>
          <a:bodyPr>
            <a:spAutoFit/>
          </a:bodyPr>
          <a:lstStyle/>
          <a:p>
            <a:pPr fontAlgn="auto">
              <a:spcBef>
                <a:spcPts val="0"/>
              </a:spcBef>
              <a:spcAft>
                <a:spcPts val="0"/>
              </a:spcAft>
              <a:defRPr/>
            </a:pPr>
            <a:r>
              <a:rPr lang="en-US" sz="1600" b="1" dirty="0">
                <a:solidFill>
                  <a:schemeClr val="tx2">
                    <a:lumMod val="75000"/>
                  </a:schemeClr>
                </a:solidFill>
                <a:latin typeface="+mn-lt"/>
                <a:cs typeface="+mn-cs"/>
              </a:rPr>
              <a:t>A person may feel helpless due to the nature of the disease. Diabetes demands attention.  If proper care and support is not provided they may have nowhere to turn.</a:t>
            </a:r>
          </a:p>
          <a:p>
            <a:pPr fontAlgn="auto">
              <a:spcBef>
                <a:spcPts val="0"/>
              </a:spcBef>
              <a:spcAft>
                <a:spcPts val="0"/>
              </a:spcAft>
              <a:defRPr/>
            </a:pPr>
            <a:r>
              <a:rPr lang="en-US" sz="1600" dirty="0">
                <a:latin typeface="+mn-lt"/>
                <a:cs typeface="+mn-cs"/>
              </a:rPr>
              <a:t> </a:t>
            </a:r>
          </a:p>
        </p:txBody>
      </p:sp>
      <p:sp>
        <p:nvSpPr>
          <p:cNvPr id="25" name="TextBox 24"/>
          <p:cNvSpPr txBox="1"/>
          <p:nvPr/>
        </p:nvSpPr>
        <p:spPr>
          <a:xfrm>
            <a:off x="2057400" y="3352800"/>
            <a:ext cx="6629400" cy="830263"/>
          </a:xfrm>
          <a:prstGeom prst="rect">
            <a:avLst/>
          </a:prstGeom>
          <a:noFill/>
        </p:spPr>
        <p:txBody>
          <a:bodyPr>
            <a:spAutoFit/>
          </a:bodyPr>
          <a:lstStyle/>
          <a:p>
            <a:pPr fontAlgn="auto">
              <a:spcBef>
                <a:spcPts val="0"/>
              </a:spcBef>
              <a:spcAft>
                <a:spcPts val="0"/>
              </a:spcAft>
              <a:defRPr/>
            </a:pPr>
            <a:r>
              <a:rPr lang="en-US" sz="1600" b="1" dirty="0">
                <a:solidFill>
                  <a:schemeClr val="tx2">
                    <a:lumMod val="75000"/>
                  </a:schemeClr>
                </a:solidFill>
                <a:latin typeface="+mn-lt"/>
                <a:cs typeface="+mn-cs"/>
              </a:rPr>
              <a:t>Often before a diabetic is diagnosed they feel hopeless.  They feel bad emotionally and physically and have no idea what may be causing it or what to do about it.  And their closest relationships may be crumbling as a result.</a:t>
            </a:r>
          </a:p>
        </p:txBody>
      </p:sp>
      <p:sp>
        <p:nvSpPr>
          <p:cNvPr id="29" name="Rectangle 28"/>
          <p:cNvSpPr/>
          <p:nvPr/>
        </p:nvSpPr>
        <p:spPr>
          <a:xfrm>
            <a:off x="304800" y="5475288"/>
            <a:ext cx="8458200" cy="925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29"/>
          <p:cNvSpPr txBox="1"/>
          <p:nvPr/>
        </p:nvSpPr>
        <p:spPr>
          <a:xfrm>
            <a:off x="381000" y="5667375"/>
            <a:ext cx="16764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Pity</a:t>
            </a:r>
            <a:endParaRPr lang="en-US" sz="2000" b="1" dirty="0">
              <a:solidFill>
                <a:schemeClr val="tx2">
                  <a:lumMod val="75000"/>
                </a:schemeClr>
              </a:solidFill>
            </a:endParaRPr>
          </a:p>
        </p:txBody>
      </p:sp>
      <p:sp>
        <p:nvSpPr>
          <p:cNvPr id="31" name="TextBox 30"/>
          <p:cNvSpPr txBox="1"/>
          <p:nvPr/>
        </p:nvSpPr>
        <p:spPr>
          <a:xfrm>
            <a:off x="2057400" y="5551488"/>
            <a:ext cx="6781800" cy="831850"/>
          </a:xfrm>
          <a:prstGeom prst="rect">
            <a:avLst/>
          </a:prstGeom>
          <a:noFill/>
        </p:spPr>
        <p:txBody>
          <a:bodyPr>
            <a:spAutoFit/>
          </a:bodyPr>
          <a:lstStyle/>
          <a:p>
            <a:pPr fontAlgn="auto">
              <a:spcBef>
                <a:spcPts val="0"/>
              </a:spcBef>
              <a:spcAft>
                <a:spcPts val="0"/>
              </a:spcAft>
              <a:defRPr/>
            </a:pPr>
            <a:r>
              <a:rPr lang="en-US" sz="1600" b="1" dirty="0">
                <a:solidFill>
                  <a:schemeClr val="tx2">
                    <a:lumMod val="75000"/>
                  </a:schemeClr>
                </a:solidFill>
                <a:latin typeface="+mn-lt"/>
                <a:cs typeface="+mn-cs"/>
              </a:rPr>
              <a:t>A diabetic may take pity on him or herself, feeling they are the victim of their disease, and use it to get attention.  And they may continue in the victim role and not claim responsibility for changing their condition for the better.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1"/>
              </a:solidFill>
            </a:endParaRPr>
          </a:p>
        </p:txBody>
      </p:sp>
      <p:sp>
        <p:nvSpPr>
          <p:cNvPr id="12291" name="TextBox 3"/>
          <p:cNvSpPr txBox="1">
            <a:spLocks noChangeArrowheads="1"/>
          </p:cNvSpPr>
          <p:nvPr/>
        </p:nvSpPr>
        <p:spPr bwMode="auto">
          <a:xfrm>
            <a:off x="2674938" y="990600"/>
            <a:ext cx="4154487" cy="1046163"/>
          </a:xfrm>
          <a:prstGeom prst="rect">
            <a:avLst/>
          </a:prstGeom>
          <a:noFill/>
          <a:ln w="9525">
            <a:noFill/>
            <a:miter lim="800000"/>
            <a:headEnd/>
            <a:tailEnd/>
          </a:ln>
        </p:spPr>
        <p:txBody>
          <a:bodyPr wrap="none">
            <a:spAutoFit/>
          </a:bodyPr>
          <a:lstStyle/>
          <a:p>
            <a:endParaRPr lang="en-US" sz="4400" b="1">
              <a:latin typeface="Calibri" pitchFamily="34" charset="0"/>
            </a:endParaRPr>
          </a:p>
          <a:p>
            <a:endParaRPr lang="en-US">
              <a:latin typeface="Calibri" pitchFamily="34" charset="0"/>
            </a:endParaRPr>
          </a:p>
        </p:txBody>
      </p:sp>
      <p:sp>
        <p:nvSpPr>
          <p:cNvPr id="5" name="TextBox 4"/>
          <p:cNvSpPr txBox="1"/>
          <p:nvPr/>
        </p:nvSpPr>
        <p:spPr>
          <a:xfrm>
            <a:off x="657225" y="685800"/>
            <a:ext cx="7675563" cy="1046163"/>
          </a:xfrm>
          <a:prstGeom prst="rect">
            <a:avLst/>
          </a:prstGeom>
          <a:noFill/>
        </p:spPr>
        <p:txBody>
          <a:bodyPr wrap="none">
            <a:spAutoFit/>
          </a:bodyPr>
          <a:lstStyle/>
          <a:p>
            <a:pPr algn="ctr" fontAlgn="auto">
              <a:spcBef>
                <a:spcPts val="0"/>
              </a:spcBef>
              <a:spcAft>
                <a:spcPts val="0"/>
              </a:spcAft>
              <a:defRPr/>
            </a:pPr>
            <a:r>
              <a:rPr lang="en-US" sz="4400" b="1" dirty="0">
                <a:solidFill>
                  <a:schemeClr val="tx2">
                    <a:lumMod val="75000"/>
                  </a:schemeClr>
                </a:solidFill>
                <a:latin typeface="+mn-lt"/>
                <a:cs typeface="+mn-cs"/>
              </a:rPr>
              <a:t>And what about the caretakers?</a:t>
            </a:r>
          </a:p>
          <a:p>
            <a:pPr fontAlgn="auto">
              <a:spcBef>
                <a:spcPts val="0"/>
              </a:spcBef>
              <a:spcAft>
                <a:spcPts val="0"/>
              </a:spcAft>
              <a:defRPr/>
            </a:pPr>
            <a:endParaRPr lang="en-US" dirty="0">
              <a:latin typeface="+mn-lt"/>
              <a:cs typeface="+mn-cs"/>
            </a:endParaRPr>
          </a:p>
        </p:txBody>
      </p:sp>
      <p:pic>
        <p:nvPicPr>
          <p:cNvPr id="6" name="Picture 5" descr="Stressed Woman.jpg"/>
          <p:cNvPicPr>
            <a:picLocks noChangeAspect="1"/>
          </p:cNvPicPr>
          <p:nvPr/>
        </p:nvPicPr>
        <p:blipFill>
          <a:blip r:embed="rId2" cstate="email"/>
          <a:stretch>
            <a:fillRect/>
          </a:stretch>
        </p:blipFill>
        <p:spPr>
          <a:xfrm>
            <a:off x="3200400" y="2133600"/>
            <a:ext cx="2473036" cy="31089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p:cBhvr override="childStyle">
                                        <p:cTn id="6" dur="100" fill="hold"/>
                                        <p:tgtEl>
                                          <p:spTgt spid="6"/>
                                        </p:tgtEl>
                                        <p:attrNameLst>
                                          <p:attrName>style.color</p:attrName>
                                        </p:attrNameLst>
                                      </p:cBhvr>
                                      <p:to>
                                        <a:schemeClr val="accent2"/>
                                      </p:to>
                                    </p:animClr>
                                    <p:animClr clrSpc="rgb">
                                      <p:cBhvr>
                                        <p:cTn id="7" dur="100" fill="hold"/>
                                        <p:tgtEl>
                                          <p:spTgt spid="6"/>
                                        </p:tgtEl>
                                        <p:attrNameLst>
                                          <p:attrName>fillcolor</p:attrName>
                                        </p:attrNameLst>
                                      </p:cBhvr>
                                      <p:to>
                                        <a:schemeClr val="accent2"/>
                                      </p:to>
                                    </p:animClr>
                                    <p:set>
                                      <p:cBhvr>
                                        <p:cTn id="8" dur="100" fill="hold"/>
                                        <p:tgtEl>
                                          <p:spTgt spid="6"/>
                                        </p:tgtEl>
                                        <p:attrNameLst>
                                          <p:attrName>fill.type</p:attrName>
                                        </p:attrNameLst>
                                      </p:cBhvr>
                                      <p:to>
                                        <p:strVal val="solid"/>
                                      </p:to>
                                    </p:set>
                                    <p:set>
                                      <p:cBhvr>
                                        <p:cTn id="9" dur="100" fill="hold"/>
                                        <p:tgtEl>
                                          <p:spTgt spid="6"/>
                                        </p:tgtEl>
                                        <p:attrNameLst>
                                          <p:attrName>fill.on</p:attrName>
                                        </p:attrNameLst>
                                      </p:cBhvr>
                                      <p:to>
                                        <p:strVal val="true"/>
                                      </p:to>
                                    </p:se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par>
                          <p:cTn id="15" fill="hold">
                            <p:stCondLst>
                              <p:cond delay="1000"/>
                            </p:stCondLst>
                            <p:childTnLst>
                              <p:par>
                                <p:cTn id="16" presetID="32" presetClass="emph" presetSubtype="0" fill="hold" nodeType="afterEffect">
                                  <p:stCondLst>
                                    <p:cond delay="0"/>
                                  </p:stCondLst>
                                  <p:childTnLst>
                                    <p:animClr clrSpc="rgb">
                                      <p:cBhvr override="childStyle">
                                        <p:cTn id="17" dur="100" fill="hold"/>
                                        <p:tgtEl>
                                          <p:spTgt spid="6"/>
                                        </p:tgtEl>
                                        <p:attrNameLst>
                                          <p:attrName>style.color</p:attrName>
                                        </p:attrNameLst>
                                      </p:cBhvr>
                                      <p:to>
                                        <a:schemeClr val="accent2"/>
                                      </p:to>
                                    </p:animClr>
                                    <p:animClr clrSpc="rgb">
                                      <p:cBhvr>
                                        <p:cTn id="18" dur="100" fill="hold"/>
                                        <p:tgtEl>
                                          <p:spTgt spid="6"/>
                                        </p:tgtEl>
                                        <p:attrNameLst>
                                          <p:attrName>fillcolor</p:attrName>
                                        </p:attrNameLst>
                                      </p:cBhvr>
                                      <p:to>
                                        <a:schemeClr val="accent2"/>
                                      </p:to>
                                    </p:animClr>
                                    <p:set>
                                      <p:cBhvr>
                                        <p:cTn id="19" dur="100" fill="hold"/>
                                        <p:tgtEl>
                                          <p:spTgt spid="6"/>
                                        </p:tgtEl>
                                        <p:attrNameLst>
                                          <p:attrName>fill.type</p:attrName>
                                        </p:attrNameLst>
                                      </p:cBhvr>
                                      <p:to>
                                        <p:strVal val="solid"/>
                                      </p:to>
                                    </p:set>
                                    <p:set>
                                      <p:cBhvr>
                                        <p:cTn id="20" dur="100" fill="hold"/>
                                        <p:tgtEl>
                                          <p:spTgt spid="6"/>
                                        </p:tgtEl>
                                        <p:attrNameLst>
                                          <p:attrName>fill.on</p:attrName>
                                        </p:attrNameLst>
                                      </p:cBhvr>
                                      <p:to>
                                        <p:strVal val="true"/>
                                      </p:to>
                                    </p:set>
                                    <p:animRot by="120000">
                                      <p:cBhvr>
                                        <p:cTn id="21" dur="100" fill="hold">
                                          <p:stCondLst>
                                            <p:cond delay="0"/>
                                          </p:stCondLst>
                                        </p:cTn>
                                        <p:tgtEl>
                                          <p:spTgt spid="6"/>
                                        </p:tgtEl>
                                        <p:attrNameLst>
                                          <p:attrName>r</p:attrName>
                                        </p:attrNameLst>
                                      </p:cBhvr>
                                    </p:animRot>
                                    <p:animRot by="-240000">
                                      <p:cBhvr>
                                        <p:cTn id="22" dur="200" fill="hold">
                                          <p:stCondLst>
                                            <p:cond delay="200"/>
                                          </p:stCondLst>
                                        </p:cTn>
                                        <p:tgtEl>
                                          <p:spTgt spid="6"/>
                                        </p:tgtEl>
                                        <p:attrNameLst>
                                          <p:attrName>r</p:attrName>
                                        </p:attrNameLst>
                                      </p:cBhvr>
                                    </p:animRot>
                                    <p:animRot by="240000">
                                      <p:cBhvr>
                                        <p:cTn id="23" dur="200" fill="hold">
                                          <p:stCondLst>
                                            <p:cond delay="400"/>
                                          </p:stCondLst>
                                        </p:cTn>
                                        <p:tgtEl>
                                          <p:spTgt spid="6"/>
                                        </p:tgtEl>
                                        <p:attrNameLst>
                                          <p:attrName>r</p:attrName>
                                        </p:attrNameLst>
                                      </p:cBhvr>
                                    </p:animRot>
                                    <p:animRot by="-240000">
                                      <p:cBhvr>
                                        <p:cTn id="24" dur="200" fill="hold">
                                          <p:stCondLst>
                                            <p:cond delay="600"/>
                                          </p:stCondLst>
                                        </p:cTn>
                                        <p:tgtEl>
                                          <p:spTgt spid="6"/>
                                        </p:tgtEl>
                                        <p:attrNameLst>
                                          <p:attrName>r</p:attrName>
                                        </p:attrNameLst>
                                      </p:cBhvr>
                                    </p:animRot>
                                    <p:animRot by="120000">
                                      <p:cBhvr>
                                        <p:cTn id="25" dur="200" fill="hold">
                                          <p:stCondLst>
                                            <p:cond delay="800"/>
                                          </p:stCondLst>
                                        </p:cTn>
                                        <p:tgtEl>
                                          <p:spTgt spid="6"/>
                                        </p:tgtEl>
                                        <p:attrNameLst>
                                          <p:attrName>r</p:attrName>
                                        </p:attrNameLst>
                                      </p:cBhvr>
                                    </p:animRot>
                                  </p:childTnLst>
                                </p:cTn>
                              </p:par>
                            </p:childTnLst>
                          </p:cTn>
                        </p:par>
                        <p:par>
                          <p:cTn id="26" fill="hold">
                            <p:stCondLst>
                              <p:cond delay="2000"/>
                            </p:stCondLst>
                            <p:childTnLst>
                              <p:par>
                                <p:cTn id="27" presetID="32" presetClass="emph" presetSubtype="0" fill="hold" nodeType="afterEffect">
                                  <p:stCondLst>
                                    <p:cond delay="0"/>
                                  </p:stCondLst>
                                  <p:childTnLst>
                                    <p:animClr clrSpc="rgb">
                                      <p:cBhvr override="childStyle">
                                        <p:cTn id="28" dur="100" fill="hold"/>
                                        <p:tgtEl>
                                          <p:spTgt spid="6"/>
                                        </p:tgtEl>
                                        <p:attrNameLst>
                                          <p:attrName>style.color</p:attrName>
                                        </p:attrNameLst>
                                      </p:cBhvr>
                                      <p:to>
                                        <a:schemeClr val="accent2"/>
                                      </p:to>
                                    </p:animClr>
                                    <p:animClr clrSpc="rgb">
                                      <p:cBhvr>
                                        <p:cTn id="29" dur="100" fill="hold"/>
                                        <p:tgtEl>
                                          <p:spTgt spid="6"/>
                                        </p:tgtEl>
                                        <p:attrNameLst>
                                          <p:attrName>fillcolor</p:attrName>
                                        </p:attrNameLst>
                                      </p:cBhvr>
                                      <p:to>
                                        <a:schemeClr val="accent2"/>
                                      </p:to>
                                    </p:animClr>
                                    <p:set>
                                      <p:cBhvr>
                                        <p:cTn id="30" dur="100" fill="hold"/>
                                        <p:tgtEl>
                                          <p:spTgt spid="6"/>
                                        </p:tgtEl>
                                        <p:attrNameLst>
                                          <p:attrName>fill.type</p:attrName>
                                        </p:attrNameLst>
                                      </p:cBhvr>
                                      <p:to>
                                        <p:strVal val="solid"/>
                                      </p:to>
                                    </p:set>
                                    <p:set>
                                      <p:cBhvr>
                                        <p:cTn id="31" dur="100" fill="hold"/>
                                        <p:tgtEl>
                                          <p:spTgt spid="6"/>
                                        </p:tgtEl>
                                        <p:attrNameLst>
                                          <p:attrName>fill.on</p:attrName>
                                        </p:attrNameLst>
                                      </p:cBhvr>
                                      <p:to>
                                        <p:strVal val="true"/>
                                      </p:to>
                                    </p:se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b="1" dirty="0">
              <a:solidFill>
                <a:schemeClr val="tx2">
                  <a:lumMod val="75000"/>
                </a:schemeClr>
              </a:solidFill>
            </a:endParaRPr>
          </a:p>
        </p:txBody>
      </p:sp>
      <p:sp>
        <p:nvSpPr>
          <p:cNvPr id="3" name="TextBox 2"/>
          <p:cNvSpPr txBox="1"/>
          <p:nvPr/>
        </p:nvSpPr>
        <p:spPr>
          <a:xfrm>
            <a:off x="685800" y="685800"/>
            <a:ext cx="7848600" cy="5540375"/>
          </a:xfrm>
          <a:prstGeom prst="rect">
            <a:avLst/>
          </a:prstGeom>
          <a:noFill/>
        </p:spPr>
        <p:txBody>
          <a:bodyPr>
            <a:spAutoFit/>
          </a:bodyPr>
          <a:lstStyle/>
          <a:p>
            <a:pPr algn="ctr" fontAlgn="auto">
              <a:spcBef>
                <a:spcPts val="0"/>
              </a:spcBef>
              <a:spcAft>
                <a:spcPts val="0"/>
              </a:spcAft>
              <a:defRPr/>
            </a:pPr>
            <a:r>
              <a:rPr lang="en-US" sz="2800" b="1" dirty="0">
                <a:solidFill>
                  <a:schemeClr val="tx2">
                    <a:lumMod val="75000"/>
                  </a:schemeClr>
                </a:solidFill>
                <a:latin typeface="+mn-lt"/>
                <a:cs typeface="+mn-cs"/>
              </a:rPr>
              <a:t>The caretakers have as much association with diabetes as the diabetic themselves. </a:t>
            </a:r>
            <a:br>
              <a:rPr lang="en-US" sz="2800" b="1" dirty="0">
                <a:solidFill>
                  <a:schemeClr val="tx2">
                    <a:lumMod val="75000"/>
                  </a:schemeClr>
                </a:solidFill>
                <a:latin typeface="+mn-lt"/>
                <a:cs typeface="+mn-cs"/>
              </a:rPr>
            </a:br>
            <a:endParaRPr lang="en-US" sz="2800" b="1" dirty="0">
              <a:solidFill>
                <a:schemeClr val="tx2">
                  <a:lumMod val="75000"/>
                </a:schemeClr>
              </a:solidFill>
              <a:latin typeface="+mn-lt"/>
              <a:cs typeface="+mn-cs"/>
            </a:endParaRPr>
          </a:p>
          <a:p>
            <a:pPr algn="ctr" fontAlgn="auto">
              <a:spcBef>
                <a:spcPts val="0"/>
              </a:spcBef>
              <a:spcAft>
                <a:spcPts val="0"/>
              </a:spcAft>
              <a:defRPr/>
            </a:pPr>
            <a:r>
              <a:rPr lang="en-US" sz="2800" b="1" dirty="0">
                <a:solidFill>
                  <a:schemeClr val="tx2">
                    <a:lumMod val="75000"/>
                  </a:schemeClr>
                </a:solidFill>
                <a:latin typeface="+mn-lt"/>
                <a:cs typeface="+mn-cs"/>
              </a:rPr>
              <a:t>Most people have a family member, friend or an acquaintance that has diabetes.  They experience the mood swings, sugar lows, and all the challenges the diabetic does because of their close association.  They can also experience some of the feelings a diabetic has such as helplessness, hopelessness, fear and anger.  </a:t>
            </a:r>
          </a:p>
          <a:p>
            <a:pPr algn="ctr" fontAlgn="auto">
              <a:spcBef>
                <a:spcPts val="0"/>
              </a:spcBef>
              <a:spcAft>
                <a:spcPts val="0"/>
              </a:spcAft>
              <a:defRPr/>
            </a:pPr>
            <a:endParaRPr lang="en-US" sz="2800" b="1" dirty="0">
              <a:solidFill>
                <a:schemeClr val="tx2">
                  <a:lumMod val="75000"/>
                </a:schemeClr>
              </a:solidFill>
              <a:latin typeface="+mn-lt"/>
              <a:cs typeface="+mn-cs"/>
            </a:endParaRPr>
          </a:p>
          <a:p>
            <a:pPr algn="ctr" fontAlgn="auto">
              <a:spcBef>
                <a:spcPts val="0"/>
              </a:spcBef>
              <a:spcAft>
                <a:spcPts val="0"/>
              </a:spcAft>
              <a:defRPr/>
            </a:pPr>
            <a:r>
              <a:rPr lang="en-US" sz="2800" b="1" dirty="0">
                <a:solidFill>
                  <a:schemeClr val="tx2">
                    <a:lumMod val="75000"/>
                  </a:schemeClr>
                </a:solidFill>
                <a:latin typeface="+mn-lt"/>
                <a:cs typeface="+mn-cs"/>
              </a:rPr>
              <a:t>They are the silent sufferers.</a:t>
            </a:r>
          </a:p>
          <a:p>
            <a:pPr algn="ct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2">
                    <a:lumMod val="75000"/>
                  </a:schemeClr>
                </a:solidFill>
              </a:rPr>
              <a:t>Does it really</a:t>
            </a:r>
            <a:br>
              <a:rPr lang="en-US" sz="4400" b="1" dirty="0">
                <a:solidFill>
                  <a:schemeClr val="tx2">
                    <a:lumMod val="75000"/>
                  </a:schemeClr>
                </a:solidFill>
              </a:rPr>
            </a:br>
            <a:r>
              <a:rPr lang="en-US" sz="4400" b="1" dirty="0">
                <a:solidFill>
                  <a:schemeClr val="tx2">
                    <a:lumMod val="75000"/>
                  </a:schemeClr>
                </a:solidFill>
              </a:rPr>
              <a:t>have to be that way?</a:t>
            </a:r>
            <a:endParaRPr lang="en-US" sz="44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1"/>
              </a:solidFill>
            </a:endParaRPr>
          </a:p>
        </p:txBody>
      </p:sp>
      <p:sp>
        <p:nvSpPr>
          <p:cNvPr id="5" name="TextBox 4"/>
          <p:cNvSpPr txBox="1"/>
          <p:nvPr/>
        </p:nvSpPr>
        <p:spPr>
          <a:xfrm>
            <a:off x="2819400" y="2438400"/>
            <a:ext cx="3135313" cy="1724025"/>
          </a:xfrm>
          <a:prstGeom prst="rect">
            <a:avLst/>
          </a:prstGeom>
          <a:noFill/>
        </p:spPr>
        <p:txBody>
          <a:bodyPr wrap="none">
            <a:spAutoFit/>
          </a:bodyPr>
          <a:lstStyle/>
          <a:p>
            <a:pPr algn="ctr" fontAlgn="auto">
              <a:spcBef>
                <a:spcPts val="0"/>
              </a:spcBef>
              <a:spcAft>
                <a:spcPts val="0"/>
              </a:spcAft>
              <a:defRPr/>
            </a:pPr>
            <a:r>
              <a:rPr lang="en-US" sz="4400" b="1" dirty="0">
                <a:solidFill>
                  <a:schemeClr val="tx2">
                    <a:lumMod val="75000"/>
                  </a:schemeClr>
                </a:solidFill>
                <a:latin typeface="+mn-lt"/>
                <a:cs typeface="+mn-cs"/>
              </a:rPr>
              <a:t>Why can’t it</a:t>
            </a:r>
            <a:br>
              <a:rPr lang="en-US" sz="4400" b="1" dirty="0">
                <a:solidFill>
                  <a:schemeClr val="tx2">
                    <a:lumMod val="75000"/>
                  </a:schemeClr>
                </a:solidFill>
                <a:latin typeface="+mn-lt"/>
                <a:cs typeface="+mn-cs"/>
              </a:rPr>
            </a:br>
            <a:r>
              <a:rPr lang="en-US" sz="4400" b="1" dirty="0">
                <a:solidFill>
                  <a:schemeClr val="tx2">
                    <a:lumMod val="75000"/>
                  </a:schemeClr>
                </a:solidFill>
                <a:latin typeface="+mn-lt"/>
                <a:cs typeface="+mn-cs"/>
              </a:rPr>
              <a:t>be like this?</a:t>
            </a:r>
          </a:p>
          <a:p>
            <a:pPr fontAlgn="auto">
              <a:spcBef>
                <a:spcPts val="0"/>
              </a:spcBef>
              <a:spcAft>
                <a:spcPts val="0"/>
              </a:spcAft>
              <a:defRPr/>
            </a:pPr>
            <a:endParaRPr lang="en-US" dirty="0">
              <a:latin typeface="+mn-lt"/>
              <a:cs typeface="+mn-cs"/>
            </a:endParaRPr>
          </a:p>
        </p:txBody>
      </p:sp>
      <p:grpSp>
        <p:nvGrpSpPr>
          <p:cNvPr id="3" name="Group 9"/>
          <p:cNvGrpSpPr>
            <a:grpSpLocks/>
          </p:cNvGrpSpPr>
          <p:nvPr/>
        </p:nvGrpSpPr>
        <p:grpSpPr bwMode="auto">
          <a:xfrm>
            <a:off x="381000" y="228600"/>
            <a:ext cx="8305800" cy="6337300"/>
            <a:chOff x="381000" y="228600"/>
            <a:chExt cx="8305800" cy="6337790"/>
          </a:xfrm>
        </p:grpSpPr>
        <p:pic>
          <p:nvPicPr>
            <p:cNvPr id="6" name="Picture 5" descr="grandparents-and-grandchildren.jpg"/>
            <p:cNvPicPr>
              <a:picLocks noChangeAspect="1"/>
            </p:cNvPicPr>
            <p:nvPr/>
          </p:nvPicPr>
          <p:blipFill>
            <a:blip r:embed="rId2" cstate="email"/>
            <a:stretch>
              <a:fillRect/>
            </a:stretch>
          </p:blipFill>
          <p:spPr>
            <a:xfrm>
              <a:off x="4343400" y="3733800"/>
              <a:ext cx="4239348" cy="28325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hikers.jpg"/>
            <p:cNvPicPr>
              <a:picLocks noChangeAspect="1"/>
            </p:cNvPicPr>
            <p:nvPr/>
          </p:nvPicPr>
          <p:blipFill>
            <a:blip r:embed="rId3" cstate="email"/>
            <a:srcRect/>
            <a:stretch>
              <a:fillRect/>
            </a:stretch>
          </p:blipFill>
          <p:spPr>
            <a:xfrm>
              <a:off x="5334000" y="228600"/>
              <a:ext cx="3352800" cy="26603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old having fun.jpg"/>
            <p:cNvPicPr>
              <a:picLocks noChangeAspect="1"/>
            </p:cNvPicPr>
            <p:nvPr/>
          </p:nvPicPr>
          <p:blipFill>
            <a:blip r:embed="rId4" cstate="email"/>
            <a:srcRect/>
            <a:stretch>
              <a:fillRect/>
            </a:stretch>
          </p:blipFill>
          <p:spPr>
            <a:xfrm>
              <a:off x="609600" y="3733800"/>
              <a:ext cx="2908905" cy="2819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Young-People-Having-Fun.jpg"/>
            <p:cNvPicPr>
              <a:picLocks noChangeAspect="1"/>
            </p:cNvPicPr>
            <p:nvPr/>
          </p:nvPicPr>
          <p:blipFill>
            <a:blip r:embed="rId5" cstate="email"/>
            <a:srcRect/>
            <a:stretch>
              <a:fillRect/>
            </a:stretch>
          </p:blipFill>
          <p:spPr>
            <a:xfrm>
              <a:off x="381000" y="228600"/>
              <a:ext cx="3200400" cy="25415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2">
                    <a:lumMod val="75000"/>
                  </a:schemeClr>
                </a:solidFill>
              </a:rPr>
              <a:t>How does a </a:t>
            </a:r>
            <a:br>
              <a:rPr lang="en-US" sz="4400" b="1" dirty="0">
                <a:solidFill>
                  <a:schemeClr val="tx2">
                    <a:lumMod val="75000"/>
                  </a:schemeClr>
                </a:solidFill>
              </a:rPr>
            </a:br>
            <a:r>
              <a:rPr lang="en-US" sz="4400" b="1" dirty="0">
                <a:solidFill>
                  <a:schemeClr val="tx2">
                    <a:lumMod val="75000"/>
                  </a:schemeClr>
                </a:solidFill>
              </a:rPr>
              <a:t>diabetic lead a healthy</a:t>
            </a:r>
            <a:br>
              <a:rPr lang="en-US" sz="4400" b="1" dirty="0">
                <a:solidFill>
                  <a:schemeClr val="tx2">
                    <a:lumMod val="75000"/>
                  </a:schemeClr>
                </a:solidFill>
              </a:rPr>
            </a:br>
            <a:r>
              <a:rPr lang="en-US" sz="4400" b="1" dirty="0">
                <a:solidFill>
                  <a:schemeClr val="tx2">
                    <a:lumMod val="75000"/>
                  </a:schemeClr>
                </a:solidFill>
              </a:rPr>
              <a:t>happy life?</a:t>
            </a:r>
            <a:endParaRPr lang="en-US" sz="44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pic>
        <p:nvPicPr>
          <p:cNvPr id="3" name="Picture 2" descr="diabetes-endo-3.jpg"/>
          <p:cNvPicPr>
            <a:picLocks noChangeAspect="1"/>
          </p:cNvPicPr>
          <p:nvPr/>
        </p:nvPicPr>
        <p:blipFill>
          <a:blip r:embed="rId2" cstate="email"/>
          <a:srcRect/>
          <a:stretch>
            <a:fillRect/>
          </a:stretch>
        </p:blipFill>
        <p:spPr>
          <a:xfrm>
            <a:off x="762000" y="228600"/>
            <a:ext cx="2667000" cy="1933575"/>
          </a:xfrm>
          <a:prstGeom prst="rect">
            <a:avLst/>
          </a:prstGeom>
          <a:ln w="28575">
            <a:solidFill>
              <a:schemeClr val="tx2">
                <a:lumMod val="75000"/>
              </a:schemeClr>
            </a:solidFill>
          </a:ln>
        </p:spPr>
      </p:pic>
      <p:pic>
        <p:nvPicPr>
          <p:cNvPr id="4" name="Picture 3" descr="exercise11.jpg"/>
          <p:cNvPicPr>
            <a:picLocks noChangeAspect="1"/>
          </p:cNvPicPr>
          <p:nvPr/>
        </p:nvPicPr>
        <p:blipFill>
          <a:blip r:embed="rId3" cstate="email"/>
          <a:srcRect/>
          <a:stretch>
            <a:fillRect/>
          </a:stretch>
        </p:blipFill>
        <p:spPr>
          <a:xfrm>
            <a:off x="762000" y="4648200"/>
            <a:ext cx="2667000" cy="1930400"/>
          </a:xfrm>
          <a:prstGeom prst="rect">
            <a:avLst/>
          </a:prstGeom>
          <a:ln w="28575">
            <a:solidFill>
              <a:schemeClr val="tx2">
                <a:lumMod val="75000"/>
              </a:schemeClr>
            </a:solidFill>
          </a:ln>
        </p:spPr>
      </p:pic>
      <p:pic>
        <p:nvPicPr>
          <p:cNvPr id="5" name="Picture 4" descr="couple-eating-healthy-meal.jpg"/>
          <p:cNvPicPr>
            <a:picLocks noChangeAspect="1"/>
          </p:cNvPicPr>
          <p:nvPr/>
        </p:nvPicPr>
        <p:blipFill>
          <a:blip r:embed="rId4" cstate="email"/>
          <a:stretch>
            <a:fillRect/>
          </a:stretch>
        </p:blipFill>
        <p:spPr>
          <a:xfrm>
            <a:off x="762000" y="2330450"/>
            <a:ext cx="2667000" cy="2133600"/>
          </a:xfrm>
          <a:prstGeom prst="rect">
            <a:avLst/>
          </a:prstGeom>
          <a:ln w="28575">
            <a:solidFill>
              <a:schemeClr val="tx2">
                <a:lumMod val="75000"/>
              </a:schemeClr>
            </a:solidFill>
          </a:ln>
        </p:spPr>
      </p:pic>
      <p:sp>
        <p:nvSpPr>
          <p:cNvPr id="6" name="TextBox 5"/>
          <p:cNvSpPr txBox="1"/>
          <p:nvPr/>
        </p:nvSpPr>
        <p:spPr>
          <a:xfrm>
            <a:off x="3505200" y="990600"/>
            <a:ext cx="1981200" cy="523875"/>
          </a:xfrm>
          <a:prstGeom prst="rect">
            <a:avLst/>
          </a:prstGeom>
          <a:noFill/>
        </p:spPr>
        <p:txBody>
          <a:bodyPr>
            <a:spAutoFit/>
          </a:bodyPr>
          <a:lstStyle/>
          <a:p>
            <a:pPr fontAlgn="auto">
              <a:spcBef>
                <a:spcPts val="0"/>
              </a:spcBef>
              <a:spcAft>
                <a:spcPts val="0"/>
              </a:spcAft>
              <a:defRPr/>
            </a:pPr>
            <a:r>
              <a:rPr lang="en-US" sz="2800" b="1" dirty="0">
                <a:solidFill>
                  <a:schemeClr val="tx2">
                    <a:lumMod val="75000"/>
                  </a:schemeClr>
                </a:solidFill>
                <a:latin typeface="+mn-lt"/>
                <a:cs typeface="+mn-cs"/>
              </a:rPr>
              <a:t>Education</a:t>
            </a:r>
            <a:endParaRPr lang="en-US" sz="2800" b="1" dirty="0">
              <a:solidFill>
                <a:schemeClr val="tx2">
                  <a:lumMod val="75000"/>
                </a:schemeClr>
              </a:solidFill>
              <a:latin typeface="+mn-lt"/>
              <a:cs typeface="+mn-cs"/>
            </a:endParaRPr>
          </a:p>
        </p:txBody>
      </p:sp>
      <p:sp>
        <p:nvSpPr>
          <p:cNvPr id="7" name="TextBox 6"/>
          <p:cNvSpPr txBox="1"/>
          <p:nvPr/>
        </p:nvSpPr>
        <p:spPr>
          <a:xfrm>
            <a:off x="3505200" y="3076575"/>
            <a:ext cx="1981200" cy="522288"/>
          </a:xfrm>
          <a:prstGeom prst="rect">
            <a:avLst/>
          </a:prstGeom>
          <a:noFill/>
        </p:spPr>
        <p:txBody>
          <a:bodyPr>
            <a:spAutoFit/>
          </a:bodyPr>
          <a:lstStyle/>
          <a:p>
            <a:pPr fontAlgn="auto">
              <a:spcBef>
                <a:spcPts val="0"/>
              </a:spcBef>
              <a:spcAft>
                <a:spcPts val="0"/>
              </a:spcAft>
              <a:defRPr/>
            </a:pPr>
            <a:r>
              <a:rPr lang="en-US" sz="2800" b="1" dirty="0">
                <a:solidFill>
                  <a:schemeClr val="tx2">
                    <a:lumMod val="75000"/>
                  </a:schemeClr>
                </a:solidFill>
                <a:latin typeface="+mn-lt"/>
                <a:cs typeface="+mn-cs"/>
              </a:rPr>
              <a:t>Proper Diet</a:t>
            </a:r>
            <a:endParaRPr lang="en-US" sz="2800" b="1" dirty="0">
              <a:solidFill>
                <a:schemeClr val="tx2">
                  <a:lumMod val="75000"/>
                </a:schemeClr>
              </a:solidFill>
              <a:latin typeface="+mn-lt"/>
              <a:cs typeface="+mn-cs"/>
            </a:endParaRPr>
          </a:p>
        </p:txBody>
      </p:sp>
      <p:sp>
        <p:nvSpPr>
          <p:cNvPr id="8" name="TextBox 7"/>
          <p:cNvSpPr txBox="1"/>
          <p:nvPr/>
        </p:nvSpPr>
        <p:spPr>
          <a:xfrm>
            <a:off x="3505200" y="5257800"/>
            <a:ext cx="1981200" cy="523875"/>
          </a:xfrm>
          <a:prstGeom prst="rect">
            <a:avLst/>
          </a:prstGeom>
          <a:noFill/>
        </p:spPr>
        <p:txBody>
          <a:bodyPr>
            <a:spAutoFit/>
          </a:bodyPr>
          <a:lstStyle/>
          <a:p>
            <a:pPr fontAlgn="auto">
              <a:spcBef>
                <a:spcPts val="0"/>
              </a:spcBef>
              <a:spcAft>
                <a:spcPts val="0"/>
              </a:spcAft>
              <a:defRPr/>
            </a:pPr>
            <a:r>
              <a:rPr lang="en-US" sz="2800" b="1" dirty="0">
                <a:solidFill>
                  <a:schemeClr val="tx2">
                    <a:lumMod val="75000"/>
                  </a:schemeClr>
                </a:solidFill>
                <a:latin typeface="+mn-lt"/>
                <a:cs typeface="+mn-cs"/>
              </a:rPr>
              <a:t>Exercise</a:t>
            </a:r>
            <a:endParaRPr lang="en-US" sz="2800" b="1" dirty="0">
              <a:solidFill>
                <a:schemeClr val="tx2">
                  <a:lumMod val="75000"/>
                </a:schemeClr>
              </a:solidFill>
              <a:latin typeface="+mn-lt"/>
              <a:cs typeface="+mn-cs"/>
            </a:endParaRPr>
          </a:p>
        </p:txBody>
      </p:sp>
      <p:grpSp>
        <p:nvGrpSpPr>
          <p:cNvPr id="12" name="Group 12"/>
          <p:cNvGrpSpPr>
            <a:grpSpLocks/>
          </p:cNvGrpSpPr>
          <p:nvPr/>
        </p:nvGrpSpPr>
        <p:grpSpPr bwMode="auto">
          <a:xfrm>
            <a:off x="5334000" y="914400"/>
            <a:ext cx="3200400" cy="4876800"/>
            <a:chOff x="5334000" y="914400"/>
            <a:chExt cx="3200400" cy="4876800"/>
          </a:xfrm>
        </p:grpSpPr>
        <p:grpSp>
          <p:nvGrpSpPr>
            <p:cNvPr id="17418" name="Group 11"/>
            <p:cNvGrpSpPr>
              <a:grpSpLocks/>
            </p:cNvGrpSpPr>
            <p:nvPr/>
          </p:nvGrpSpPr>
          <p:grpSpPr bwMode="auto">
            <a:xfrm>
              <a:off x="5334000" y="914400"/>
              <a:ext cx="3200400" cy="4876800"/>
              <a:chOff x="5334000" y="914400"/>
              <a:chExt cx="3200400" cy="4876800"/>
            </a:xfrm>
          </p:grpSpPr>
          <p:sp>
            <p:nvSpPr>
              <p:cNvPr id="9" name="Right Brace 8"/>
              <p:cNvSpPr/>
              <p:nvPr/>
            </p:nvSpPr>
            <p:spPr>
              <a:xfrm>
                <a:off x="5334000" y="914400"/>
                <a:ext cx="609600" cy="4876800"/>
              </a:xfrm>
              <a:prstGeom prst="rightBrace">
                <a:avLst>
                  <a:gd name="adj1" fmla="val 42157"/>
                  <a:gd name="adj2" fmla="val 50000"/>
                </a:avLst>
              </a:prstGeom>
              <a:ln w="762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TextBox 9"/>
              <p:cNvSpPr txBox="1"/>
              <p:nvPr/>
            </p:nvSpPr>
            <p:spPr>
              <a:xfrm>
                <a:off x="6172200" y="2514600"/>
                <a:ext cx="2362200" cy="2062163"/>
              </a:xfrm>
              <a:prstGeom prst="rect">
                <a:avLst/>
              </a:prstGeom>
              <a:noFill/>
            </p:spPr>
            <p:txBody>
              <a:bodyPr>
                <a:spAutoFit/>
              </a:bodyPr>
              <a:lstStyle/>
              <a:p>
                <a:pPr fontAlgn="auto">
                  <a:spcBef>
                    <a:spcPts val="0"/>
                  </a:spcBef>
                  <a:spcAft>
                    <a:spcPts val="0"/>
                  </a:spcAft>
                  <a:defRPr/>
                </a:pPr>
                <a:r>
                  <a:rPr lang="en-US" sz="3200" b="1" dirty="0">
                    <a:solidFill>
                      <a:schemeClr val="tx2">
                        <a:lumMod val="75000"/>
                      </a:schemeClr>
                    </a:solidFill>
                    <a:latin typeface="+mn-lt"/>
                    <a:cs typeface="+mn-cs"/>
                  </a:rPr>
                  <a:t>Of course, </a:t>
                </a:r>
              </a:p>
              <a:p>
                <a:pPr fontAlgn="auto">
                  <a:spcBef>
                    <a:spcPts val="0"/>
                  </a:spcBef>
                  <a:spcAft>
                    <a:spcPts val="0"/>
                  </a:spcAft>
                  <a:defRPr/>
                </a:pPr>
                <a:r>
                  <a:rPr lang="en-US" sz="3200" b="1" dirty="0">
                    <a:solidFill>
                      <a:schemeClr val="tx2">
                        <a:lumMod val="75000"/>
                      </a:schemeClr>
                    </a:solidFill>
                    <a:latin typeface="+mn-lt"/>
                    <a:cs typeface="+mn-cs"/>
                  </a:rPr>
                  <a:t>diabetics all know WHAT to do!</a:t>
                </a:r>
                <a:endParaRPr lang="en-US" sz="3200" b="1" dirty="0">
                  <a:solidFill>
                    <a:schemeClr val="tx2">
                      <a:lumMod val="75000"/>
                    </a:schemeClr>
                  </a:solidFill>
                  <a:latin typeface="+mn-lt"/>
                  <a:cs typeface="+mn-cs"/>
                </a:endParaRPr>
              </a:p>
            </p:txBody>
          </p:sp>
        </p:grpSp>
        <p:sp>
          <p:nvSpPr>
            <p:cNvPr id="11" name="Arc 10"/>
            <p:cNvSpPr/>
            <p:nvPr/>
          </p:nvSpPr>
          <p:spPr>
            <a:xfrm>
              <a:off x="6373813" y="3994150"/>
              <a:ext cx="1905000" cy="76200"/>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1+#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sp>
        <p:nvSpPr>
          <p:cNvPr id="6" name="TextBox 5"/>
          <p:cNvSpPr txBox="1"/>
          <p:nvPr/>
        </p:nvSpPr>
        <p:spPr>
          <a:xfrm>
            <a:off x="990600" y="990600"/>
            <a:ext cx="7315200" cy="769938"/>
          </a:xfrm>
          <a:prstGeom prst="rect">
            <a:avLst/>
          </a:prstGeom>
          <a:noFill/>
        </p:spPr>
        <p:txBody>
          <a:bodyPr>
            <a:spAutoFit/>
          </a:bodyPr>
          <a:lstStyle/>
          <a:p>
            <a:pPr fontAlgn="auto">
              <a:spcBef>
                <a:spcPts val="0"/>
              </a:spcBef>
              <a:spcAft>
                <a:spcPts val="0"/>
              </a:spcAft>
              <a:defRPr/>
            </a:pPr>
            <a:r>
              <a:rPr lang="en-US" sz="4400" b="1" dirty="0">
                <a:solidFill>
                  <a:schemeClr val="tx2">
                    <a:lumMod val="75000"/>
                  </a:schemeClr>
                </a:solidFill>
                <a:latin typeface="+mn-lt"/>
                <a:cs typeface="+mn-cs"/>
              </a:rPr>
              <a:t>The real issue and question is</a:t>
            </a:r>
            <a:endParaRPr lang="en-US" sz="4400" b="1" dirty="0">
              <a:solidFill>
                <a:schemeClr val="tx2">
                  <a:lumMod val="75000"/>
                </a:schemeClr>
              </a:solidFill>
              <a:latin typeface="+mn-lt"/>
              <a:cs typeface="+mn-cs"/>
            </a:endParaRPr>
          </a:p>
        </p:txBody>
      </p:sp>
      <p:sp>
        <p:nvSpPr>
          <p:cNvPr id="7" name="TextBox 6"/>
          <p:cNvSpPr txBox="1"/>
          <p:nvPr/>
        </p:nvSpPr>
        <p:spPr>
          <a:xfrm>
            <a:off x="2743200" y="2667000"/>
            <a:ext cx="3733800" cy="1570038"/>
          </a:xfrm>
          <a:prstGeom prst="rect">
            <a:avLst/>
          </a:prstGeom>
          <a:noFill/>
        </p:spPr>
        <p:txBody>
          <a:bodyPr>
            <a:spAutoFit/>
          </a:bodyPr>
          <a:lstStyle/>
          <a:p>
            <a:pPr algn="ctr" fontAlgn="auto">
              <a:spcBef>
                <a:spcPts val="0"/>
              </a:spcBef>
              <a:spcAft>
                <a:spcPts val="0"/>
              </a:spcAft>
              <a:defRPr/>
            </a:pPr>
            <a:r>
              <a:rPr lang="en-US" sz="9600" b="1" dirty="0">
                <a:solidFill>
                  <a:schemeClr val="tx2">
                    <a:lumMod val="75000"/>
                  </a:schemeClr>
                </a:solidFill>
                <a:latin typeface="+mn-lt"/>
                <a:cs typeface="+mn-cs"/>
              </a:rPr>
              <a:t>HOW?</a:t>
            </a:r>
            <a:endParaRPr lang="en-US" sz="9600" b="1" dirty="0">
              <a:solidFill>
                <a:schemeClr val="tx2">
                  <a:lumMod val="75000"/>
                </a:schemeClr>
              </a:solidFill>
              <a:latin typeface="+mn-lt"/>
              <a:cs typeface="+mn-cs"/>
            </a:endParaRPr>
          </a:p>
        </p:txBody>
      </p:sp>
      <p:sp>
        <p:nvSpPr>
          <p:cNvPr id="8" name="Arc 7"/>
          <p:cNvSpPr/>
          <p:nvPr/>
        </p:nvSpPr>
        <p:spPr>
          <a:xfrm rot="21037249">
            <a:off x="-173038" y="4167188"/>
            <a:ext cx="6477001" cy="1371600"/>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par>
                                <p:cTn id="10" presetID="55"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sp>
        <p:nvSpPr>
          <p:cNvPr id="6" name="TextBox 5"/>
          <p:cNvSpPr txBox="1"/>
          <p:nvPr/>
        </p:nvSpPr>
        <p:spPr>
          <a:xfrm>
            <a:off x="990600" y="990600"/>
            <a:ext cx="73152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n-lt"/>
                <a:cs typeface="+mn-cs"/>
              </a:rPr>
              <a:t>What every diabetic needs is</a:t>
            </a:r>
            <a:endParaRPr lang="en-US" sz="4400" b="1" dirty="0">
              <a:solidFill>
                <a:schemeClr val="tx2">
                  <a:lumMod val="75000"/>
                </a:schemeClr>
              </a:solidFill>
              <a:latin typeface="+mn-lt"/>
              <a:cs typeface="+mn-cs"/>
            </a:endParaRPr>
          </a:p>
        </p:txBody>
      </p:sp>
      <p:grpSp>
        <p:nvGrpSpPr>
          <p:cNvPr id="2" name="Group 9"/>
          <p:cNvGrpSpPr>
            <a:grpSpLocks/>
          </p:cNvGrpSpPr>
          <p:nvPr/>
        </p:nvGrpSpPr>
        <p:grpSpPr bwMode="auto">
          <a:xfrm>
            <a:off x="-2641600" y="2667000"/>
            <a:ext cx="9956800" cy="3954463"/>
            <a:chOff x="-2641490" y="2667000"/>
            <a:chExt cx="9956690" cy="3954027"/>
          </a:xfrm>
        </p:grpSpPr>
        <p:sp>
          <p:nvSpPr>
            <p:cNvPr id="7" name="TextBox 6"/>
            <p:cNvSpPr txBox="1"/>
            <p:nvPr/>
          </p:nvSpPr>
          <p:spPr>
            <a:xfrm>
              <a:off x="1828861" y="2667000"/>
              <a:ext cx="5486339" cy="1569865"/>
            </a:xfrm>
            <a:prstGeom prst="rect">
              <a:avLst/>
            </a:prstGeom>
            <a:noFill/>
          </p:spPr>
          <p:txBody>
            <a:bodyPr>
              <a:spAutoFit/>
            </a:bodyPr>
            <a:lstStyle/>
            <a:p>
              <a:pPr algn="ctr" fontAlgn="auto">
                <a:spcBef>
                  <a:spcPts val="0"/>
                </a:spcBef>
                <a:spcAft>
                  <a:spcPts val="0"/>
                </a:spcAft>
                <a:defRPr/>
              </a:pPr>
              <a:r>
                <a:rPr lang="en-US" sz="9600" b="1" dirty="0">
                  <a:solidFill>
                    <a:schemeClr val="tx2">
                      <a:lumMod val="75000"/>
                    </a:schemeClr>
                  </a:solidFill>
                  <a:latin typeface="+mn-lt"/>
                  <a:cs typeface="+mn-cs"/>
                </a:rPr>
                <a:t>SUPPORT!</a:t>
              </a:r>
              <a:endParaRPr lang="en-US" sz="9600" b="1" dirty="0">
                <a:solidFill>
                  <a:schemeClr val="tx2">
                    <a:lumMod val="75000"/>
                  </a:schemeClr>
                </a:solidFill>
                <a:latin typeface="+mn-lt"/>
                <a:cs typeface="+mn-cs"/>
              </a:endParaRPr>
            </a:p>
          </p:txBody>
        </p:sp>
        <p:sp>
          <p:nvSpPr>
            <p:cNvPr id="8" name="Arc 7"/>
            <p:cNvSpPr/>
            <p:nvPr/>
          </p:nvSpPr>
          <p:spPr>
            <a:xfrm rot="21037249">
              <a:off x="-2489092" y="4274961"/>
              <a:ext cx="9621732" cy="2038125"/>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Arc 8"/>
            <p:cNvSpPr/>
            <p:nvPr/>
          </p:nvSpPr>
          <p:spPr>
            <a:xfrm rot="21037249">
              <a:off x="-2641490" y="4582902"/>
              <a:ext cx="9621732" cy="2038125"/>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sp>
        <p:nvSpPr>
          <p:cNvPr id="6" name="TextBox 5"/>
          <p:cNvSpPr txBox="1"/>
          <p:nvPr/>
        </p:nvSpPr>
        <p:spPr>
          <a:xfrm>
            <a:off x="990600" y="304800"/>
            <a:ext cx="7315200" cy="1446213"/>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n-lt"/>
                <a:cs typeface="+mn-cs"/>
              </a:rPr>
              <a:t>Some people seek it through therapy</a:t>
            </a:r>
            <a:endParaRPr lang="en-US" sz="4400" b="1" dirty="0">
              <a:solidFill>
                <a:schemeClr val="tx2">
                  <a:lumMod val="75000"/>
                </a:schemeClr>
              </a:solidFill>
              <a:latin typeface="+mn-lt"/>
              <a:cs typeface="+mn-cs"/>
            </a:endParaRPr>
          </a:p>
        </p:txBody>
      </p:sp>
      <p:pic>
        <p:nvPicPr>
          <p:cNvPr id="20484" name="Picture 9" descr="therapist-and-patient.jpg"/>
          <p:cNvPicPr>
            <a:picLocks noChangeAspect="1"/>
          </p:cNvPicPr>
          <p:nvPr/>
        </p:nvPicPr>
        <p:blipFill>
          <a:blip r:embed="rId2" cstate="email"/>
          <a:srcRect/>
          <a:stretch>
            <a:fillRect/>
          </a:stretch>
        </p:blipFill>
        <p:spPr bwMode="auto">
          <a:xfrm>
            <a:off x="1905000" y="1752600"/>
            <a:ext cx="5262563" cy="466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800" b="1" dirty="0">
              <a:solidFill>
                <a:schemeClr val="tx2">
                  <a:lumMod val="75000"/>
                </a:schemeClr>
              </a:solidFill>
            </a:endParaRPr>
          </a:p>
        </p:txBody>
      </p:sp>
      <p:sp>
        <p:nvSpPr>
          <p:cNvPr id="4" name="TextBox 3"/>
          <p:cNvSpPr txBox="1"/>
          <p:nvPr/>
        </p:nvSpPr>
        <p:spPr>
          <a:xfrm>
            <a:off x="1066800" y="1905000"/>
            <a:ext cx="6934200" cy="2092881"/>
          </a:xfrm>
          <a:prstGeom prst="rect">
            <a:avLst/>
          </a:prstGeom>
          <a:noFill/>
          <a:effectLst>
            <a:glow rad="63500">
              <a:schemeClr val="accent1">
                <a:satMod val="175000"/>
                <a:alpha val="40000"/>
              </a:schemeClr>
            </a:glow>
          </a:effectLst>
        </p:spPr>
        <p:txBody>
          <a:bodyPr>
            <a:spAutoFit/>
          </a:bodyPr>
          <a:lstStyle/>
          <a:p>
            <a:pPr fontAlgn="auto">
              <a:spcBef>
                <a:spcPts val="0"/>
              </a:spcBef>
              <a:spcAft>
                <a:spcPts val="0"/>
              </a:spcAft>
              <a:defRPr/>
            </a:pPr>
            <a:r>
              <a:rPr lang="en-US" sz="13000" b="1" dirty="0">
                <a:solidFill>
                  <a:schemeClr val="tx2">
                    <a:lumMod val="75000"/>
                  </a:schemeClr>
                </a:solidFill>
                <a:effectLst>
                  <a:outerShdw blurRad="38100" dist="38100" dir="2700000" algn="tl">
                    <a:srgbClr val="000000">
                      <a:alpha val="43137"/>
                    </a:srgbClr>
                  </a:outerShdw>
                </a:effectLst>
                <a:latin typeface="+mn-lt"/>
                <a:cs typeface="+mn-cs"/>
              </a:rPr>
              <a:t>DIABETES</a:t>
            </a:r>
            <a:endParaRPr lang="en-US" sz="13000" b="1" dirty="0">
              <a:solidFill>
                <a:schemeClr val="tx2">
                  <a:lumMod val="75000"/>
                </a:schemeClr>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sp>
        <p:nvSpPr>
          <p:cNvPr id="6" name="TextBox 5"/>
          <p:cNvSpPr txBox="1"/>
          <p:nvPr/>
        </p:nvSpPr>
        <p:spPr>
          <a:xfrm>
            <a:off x="5105400" y="1044575"/>
            <a:ext cx="3657600" cy="4524375"/>
          </a:xfrm>
          <a:prstGeom prst="rect">
            <a:avLst/>
          </a:prstGeom>
          <a:noFill/>
        </p:spPr>
        <p:txBody>
          <a:bodyPr>
            <a:spAutoFit/>
          </a:bodyPr>
          <a:lstStyle/>
          <a:p>
            <a:pPr algn="ctr" fontAlgn="auto">
              <a:spcBef>
                <a:spcPts val="0"/>
              </a:spcBef>
              <a:spcAft>
                <a:spcPts val="0"/>
              </a:spcAft>
              <a:defRPr/>
            </a:pPr>
            <a:r>
              <a:rPr lang="en-US" sz="3600" b="1" dirty="0">
                <a:solidFill>
                  <a:schemeClr val="tx2">
                    <a:lumMod val="75000"/>
                  </a:schemeClr>
                </a:solidFill>
                <a:latin typeface="+mn-lt"/>
                <a:cs typeface="+mn-cs"/>
              </a:rPr>
              <a:t>The only problem is that a therapist wants you to sit </a:t>
            </a:r>
            <a:br>
              <a:rPr lang="en-US" sz="3600" b="1" dirty="0">
                <a:solidFill>
                  <a:schemeClr val="tx2">
                    <a:lumMod val="75000"/>
                  </a:schemeClr>
                </a:solidFill>
                <a:latin typeface="+mn-lt"/>
                <a:cs typeface="+mn-cs"/>
              </a:rPr>
            </a:br>
            <a:r>
              <a:rPr lang="en-US" sz="3600" b="1" dirty="0">
                <a:solidFill>
                  <a:srgbClr val="FF0000"/>
                </a:solidFill>
                <a:latin typeface="+mn-lt"/>
                <a:cs typeface="+mn-cs"/>
              </a:rPr>
              <a:t>on the couch</a:t>
            </a:r>
            <a:r>
              <a:rPr lang="en-US" sz="3600" b="1" dirty="0">
                <a:solidFill>
                  <a:schemeClr val="tx2">
                    <a:lumMod val="75000"/>
                  </a:schemeClr>
                </a:solidFill>
                <a:latin typeface="+mn-lt"/>
                <a:cs typeface="+mn-cs"/>
              </a:rPr>
              <a:t>.</a:t>
            </a:r>
            <a:br>
              <a:rPr lang="en-US" sz="3600" b="1" dirty="0">
                <a:solidFill>
                  <a:schemeClr val="tx2">
                    <a:lumMod val="75000"/>
                  </a:schemeClr>
                </a:solidFill>
                <a:latin typeface="+mn-lt"/>
                <a:cs typeface="+mn-cs"/>
              </a:rPr>
            </a:br>
            <a:r>
              <a:rPr lang="en-US" sz="3600" b="1" dirty="0">
                <a:solidFill>
                  <a:schemeClr val="tx2">
                    <a:lumMod val="75000"/>
                  </a:schemeClr>
                </a:solidFill>
                <a:latin typeface="+mn-lt"/>
                <a:cs typeface="+mn-cs"/>
              </a:rPr>
              <a:t>Diabetics need someone who can get them</a:t>
            </a:r>
            <a:br>
              <a:rPr lang="en-US" sz="3600" b="1" dirty="0">
                <a:solidFill>
                  <a:schemeClr val="tx2">
                    <a:lumMod val="75000"/>
                  </a:schemeClr>
                </a:solidFill>
                <a:latin typeface="+mn-lt"/>
                <a:cs typeface="+mn-cs"/>
              </a:rPr>
            </a:br>
            <a:r>
              <a:rPr lang="en-US" sz="3600" b="1" dirty="0">
                <a:solidFill>
                  <a:srgbClr val="FF0000"/>
                </a:solidFill>
                <a:latin typeface="+mn-lt"/>
                <a:cs typeface="+mn-cs"/>
              </a:rPr>
              <a:t>off the couch!</a:t>
            </a:r>
            <a:endParaRPr lang="en-US" sz="3600" b="1" dirty="0">
              <a:solidFill>
                <a:srgbClr val="FF0000"/>
              </a:solidFill>
              <a:latin typeface="+mn-lt"/>
              <a:cs typeface="+mn-cs"/>
            </a:endParaRPr>
          </a:p>
        </p:txBody>
      </p:sp>
      <p:pic>
        <p:nvPicPr>
          <p:cNvPr id="9" name="Picture 8" descr="Couch Potatol.jpg"/>
          <p:cNvPicPr>
            <a:picLocks noChangeAspect="1"/>
          </p:cNvPicPr>
          <p:nvPr/>
        </p:nvPicPr>
        <p:blipFill>
          <a:blip r:embed="rId2" cstate="email"/>
          <a:stretch>
            <a:fillRect/>
          </a:stretch>
        </p:blipFill>
        <p:spPr>
          <a:xfrm>
            <a:off x="609600" y="1295400"/>
            <a:ext cx="4102100" cy="4027488"/>
          </a:xfrm>
          <a:prstGeom prst="rect">
            <a:avLst/>
          </a:prstGeom>
          <a:ln w="76200">
            <a:solidFill>
              <a:schemeClr val="tx2">
                <a:lumMod val="75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sp>
        <p:nvSpPr>
          <p:cNvPr id="22531" name="TextBox 5"/>
          <p:cNvSpPr txBox="1">
            <a:spLocks noChangeArrowheads="1"/>
          </p:cNvSpPr>
          <p:nvPr/>
        </p:nvSpPr>
        <p:spPr bwMode="auto">
          <a:xfrm>
            <a:off x="609600" y="1044575"/>
            <a:ext cx="8153400" cy="2862263"/>
          </a:xfrm>
          <a:prstGeom prst="rect">
            <a:avLst/>
          </a:prstGeom>
          <a:noFill/>
          <a:ln w="9525">
            <a:noFill/>
            <a:miter lim="800000"/>
            <a:headEnd/>
            <a:tailEnd/>
          </a:ln>
        </p:spPr>
        <p:txBody>
          <a:bodyPr>
            <a:spAutoFit/>
          </a:bodyPr>
          <a:lstStyle/>
          <a:p>
            <a:pPr algn="ctr"/>
            <a:r>
              <a:rPr lang="en-US" sz="3600" b="1">
                <a:solidFill>
                  <a:srgbClr val="FFDD61"/>
                </a:solidFill>
                <a:latin typeface="Calibri" pitchFamily="34" charset="0"/>
              </a:rPr>
              <a:t>“You see, in life, lots of people know</a:t>
            </a:r>
            <a:br>
              <a:rPr lang="en-US" sz="3600" b="1">
                <a:solidFill>
                  <a:srgbClr val="FFDD61"/>
                </a:solidFill>
                <a:latin typeface="Calibri" pitchFamily="34" charset="0"/>
              </a:rPr>
            </a:br>
            <a:r>
              <a:rPr lang="en-US" sz="3600" b="1">
                <a:solidFill>
                  <a:srgbClr val="FFDD61"/>
                </a:solidFill>
                <a:latin typeface="Calibri" pitchFamily="34" charset="0"/>
              </a:rPr>
              <a:t>what to do, but few people actually </a:t>
            </a:r>
            <a:br>
              <a:rPr lang="en-US" sz="3600" b="1">
                <a:solidFill>
                  <a:srgbClr val="FFDD61"/>
                </a:solidFill>
                <a:latin typeface="Calibri" pitchFamily="34" charset="0"/>
              </a:rPr>
            </a:br>
            <a:r>
              <a:rPr lang="en-US" sz="3600" b="1">
                <a:solidFill>
                  <a:srgbClr val="FFDD61"/>
                </a:solidFill>
                <a:latin typeface="Calibri" pitchFamily="34" charset="0"/>
              </a:rPr>
              <a:t>do what they know.</a:t>
            </a:r>
            <a:br>
              <a:rPr lang="en-US" sz="3600" b="1">
                <a:solidFill>
                  <a:srgbClr val="FFDD61"/>
                </a:solidFill>
                <a:latin typeface="Calibri" pitchFamily="34" charset="0"/>
              </a:rPr>
            </a:br>
            <a:r>
              <a:rPr lang="en-US" sz="3600" b="1">
                <a:solidFill>
                  <a:srgbClr val="FFDD61"/>
                </a:solidFill>
                <a:latin typeface="Calibri" pitchFamily="34" charset="0"/>
              </a:rPr>
              <a:t>Knowing is not enough!</a:t>
            </a:r>
            <a:br>
              <a:rPr lang="en-US" sz="3600" b="1">
                <a:solidFill>
                  <a:srgbClr val="FFDD61"/>
                </a:solidFill>
                <a:latin typeface="Calibri" pitchFamily="34" charset="0"/>
              </a:rPr>
            </a:br>
            <a:r>
              <a:rPr lang="en-US" sz="3600" b="1">
                <a:solidFill>
                  <a:srgbClr val="FFDD61"/>
                </a:solidFill>
                <a:latin typeface="Calibri" pitchFamily="34" charset="0"/>
              </a:rPr>
              <a:t>You must take action.”</a:t>
            </a:r>
          </a:p>
        </p:txBody>
      </p:sp>
      <p:sp>
        <p:nvSpPr>
          <p:cNvPr id="22532" name="TextBox 7"/>
          <p:cNvSpPr txBox="1">
            <a:spLocks noChangeArrowheads="1"/>
          </p:cNvSpPr>
          <p:nvPr/>
        </p:nvSpPr>
        <p:spPr bwMode="auto">
          <a:xfrm>
            <a:off x="533400" y="4800600"/>
            <a:ext cx="8153400" cy="646113"/>
          </a:xfrm>
          <a:prstGeom prst="rect">
            <a:avLst/>
          </a:prstGeom>
          <a:noFill/>
          <a:ln w="9525">
            <a:noFill/>
            <a:miter lim="800000"/>
            <a:headEnd/>
            <a:tailEnd/>
          </a:ln>
        </p:spPr>
        <p:txBody>
          <a:bodyPr>
            <a:spAutoFit/>
          </a:bodyPr>
          <a:lstStyle/>
          <a:p>
            <a:pPr algn="ctr"/>
            <a:r>
              <a:rPr lang="en-US" sz="3600" b="1">
                <a:solidFill>
                  <a:srgbClr val="FFDD61"/>
                </a:solidFill>
                <a:latin typeface="Calibri" pitchFamily="34" charset="0"/>
              </a:rPr>
              <a:t>Tony Robbins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sp>
        <p:nvSpPr>
          <p:cNvPr id="6" name="TextBox 5"/>
          <p:cNvSpPr txBox="1"/>
          <p:nvPr/>
        </p:nvSpPr>
        <p:spPr>
          <a:xfrm>
            <a:off x="990600" y="990600"/>
            <a:ext cx="7315200" cy="1446213"/>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n-lt"/>
                <a:cs typeface="+mn-cs"/>
              </a:rPr>
              <a:t>What everyone really needs to achieve their goals is</a:t>
            </a:r>
            <a:endParaRPr lang="en-US" sz="4400" b="1" dirty="0">
              <a:solidFill>
                <a:schemeClr val="tx2">
                  <a:lumMod val="75000"/>
                </a:schemeClr>
              </a:solidFill>
              <a:latin typeface="+mn-lt"/>
              <a:cs typeface="+mn-cs"/>
            </a:endParaRPr>
          </a:p>
        </p:txBody>
      </p:sp>
      <p:grpSp>
        <p:nvGrpSpPr>
          <p:cNvPr id="2" name="Group 9"/>
          <p:cNvGrpSpPr>
            <a:grpSpLocks/>
          </p:cNvGrpSpPr>
          <p:nvPr/>
        </p:nvGrpSpPr>
        <p:grpSpPr bwMode="auto">
          <a:xfrm>
            <a:off x="-2641600" y="2667000"/>
            <a:ext cx="9956800" cy="3954463"/>
            <a:chOff x="-2641490" y="2667000"/>
            <a:chExt cx="9956690" cy="3954027"/>
          </a:xfrm>
        </p:grpSpPr>
        <p:sp>
          <p:nvSpPr>
            <p:cNvPr id="7" name="TextBox 6"/>
            <p:cNvSpPr txBox="1"/>
            <p:nvPr/>
          </p:nvSpPr>
          <p:spPr>
            <a:xfrm>
              <a:off x="1828861" y="2667000"/>
              <a:ext cx="5486339" cy="1569865"/>
            </a:xfrm>
            <a:prstGeom prst="rect">
              <a:avLst/>
            </a:prstGeom>
            <a:noFill/>
          </p:spPr>
          <p:txBody>
            <a:bodyPr>
              <a:spAutoFit/>
            </a:bodyPr>
            <a:lstStyle/>
            <a:p>
              <a:pPr algn="ctr" fontAlgn="auto">
                <a:spcBef>
                  <a:spcPts val="0"/>
                </a:spcBef>
                <a:spcAft>
                  <a:spcPts val="0"/>
                </a:spcAft>
                <a:defRPr/>
              </a:pPr>
              <a:r>
                <a:rPr lang="en-US" sz="9600" b="1" dirty="0">
                  <a:solidFill>
                    <a:schemeClr val="tx2">
                      <a:lumMod val="75000"/>
                    </a:schemeClr>
                  </a:solidFill>
                  <a:latin typeface="+mn-lt"/>
                  <a:cs typeface="+mn-cs"/>
                </a:rPr>
                <a:t>A COACH</a:t>
              </a:r>
              <a:endParaRPr lang="en-US" sz="9600" b="1" dirty="0">
                <a:solidFill>
                  <a:schemeClr val="tx2">
                    <a:lumMod val="75000"/>
                  </a:schemeClr>
                </a:solidFill>
                <a:latin typeface="+mn-lt"/>
                <a:cs typeface="+mn-cs"/>
              </a:endParaRPr>
            </a:p>
          </p:txBody>
        </p:sp>
        <p:sp>
          <p:nvSpPr>
            <p:cNvPr id="8" name="Arc 7"/>
            <p:cNvSpPr/>
            <p:nvPr/>
          </p:nvSpPr>
          <p:spPr>
            <a:xfrm rot="21037249">
              <a:off x="-2489092" y="4274961"/>
              <a:ext cx="9621732" cy="2038125"/>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Arc 8"/>
            <p:cNvSpPr/>
            <p:nvPr/>
          </p:nvSpPr>
          <p:spPr>
            <a:xfrm rot="21037249">
              <a:off x="-2641490" y="4582902"/>
              <a:ext cx="9621732" cy="2038125"/>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pic>
        <p:nvPicPr>
          <p:cNvPr id="24579" name="Picture 2" descr="serena-williams.jpg"/>
          <p:cNvPicPr>
            <a:picLocks noChangeAspect="1"/>
          </p:cNvPicPr>
          <p:nvPr/>
        </p:nvPicPr>
        <p:blipFill>
          <a:blip r:embed="rId2" cstate="email"/>
          <a:srcRect/>
          <a:stretch>
            <a:fillRect/>
          </a:stretch>
        </p:blipFill>
        <p:spPr bwMode="auto">
          <a:xfrm>
            <a:off x="762000" y="2209800"/>
            <a:ext cx="3862388" cy="3810000"/>
          </a:xfrm>
          <a:prstGeom prst="rect">
            <a:avLst/>
          </a:prstGeom>
          <a:noFill/>
          <a:ln w="9525">
            <a:noFill/>
            <a:miter lim="800000"/>
            <a:headEnd/>
            <a:tailEnd/>
          </a:ln>
        </p:spPr>
      </p:pic>
      <p:sp>
        <p:nvSpPr>
          <p:cNvPr id="5" name="TextBox 4"/>
          <p:cNvSpPr txBox="1"/>
          <p:nvPr/>
        </p:nvSpPr>
        <p:spPr>
          <a:xfrm>
            <a:off x="914400" y="609600"/>
            <a:ext cx="7315200" cy="1446213"/>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n-lt"/>
                <a:cs typeface="+mn-cs"/>
              </a:rPr>
              <a:t>Who is behind every great tennis player?</a:t>
            </a:r>
            <a:endParaRPr lang="en-US" sz="4400" b="1" dirty="0">
              <a:solidFill>
                <a:schemeClr val="tx2">
                  <a:lumMod val="75000"/>
                </a:schemeClr>
              </a:solidFill>
              <a:latin typeface="+mn-lt"/>
              <a:cs typeface="+mn-cs"/>
            </a:endParaRPr>
          </a:p>
        </p:txBody>
      </p:sp>
      <p:grpSp>
        <p:nvGrpSpPr>
          <p:cNvPr id="7" name="Group 6"/>
          <p:cNvGrpSpPr>
            <a:grpSpLocks/>
          </p:cNvGrpSpPr>
          <p:nvPr/>
        </p:nvGrpSpPr>
        <p:grpSpPr bwMode="auto">
          <a:xfrm>
            <a:off x="5334000" y="2209800"/>
            <a:ext cx="2857500" cy="4271963"/>
            <a:chOff x="5334000" y="2209800"/>
            <a:chExt cx="2857500" cy="4271665"/>
          </a:xfrm>
        </p:grpSpPr>
        <p:pic>
          <p:nvPicPr>
            <p:cNvPr id="24582" name="Picture 3" descr="tennis_coach.jpg"/>
            <p:cNvPicPr>
              <a:picLocks noChangeAspect="1"/>
            </p:cNvPicPr>
            <p:nvPr/>
          </p:nvPicPr>
          <p:blipFill>
            <a:blip r:embed="rId3" cstate="email"/>
            <a:srcRect/>
            <a:stretch>
              <a:fillRect/>
            </a:stretch>
          </p:blipFill>
          <p:spPr bwMode="auto">
            <a:xfrm>
              <a:off x="5334000" y="2209800"/>
              <a:ext cx="2857500" cy="3810000"/>
            </a:xfrm>
            <a:prstGeom prst="rect">
              <a:avLst/>
            </a:prstGeom>
            <a:noFill/>
            <a:ln w="9525">
              <a:noFill/>
              <a:miter lim="800000"/>
              <a:headEnd/>
              <a:tailEnd/>
            </a:ln>
          </p:spPr>
        </p:pic>
        <p:sp>
          <p:nvSpPr>
            <p:cNvPr id="6" name="TextBox 5"/>
            <p:cNvSpPr txBox="1"/>
            <p:nvPr/>
          </p:nvSpPr>
          <p:spPr>
            <a:xfrm>
              <a:off x="6096000" y="6019534"/>
              <a:ext cx="1524000" cy="461931"/>
            </a:xfrm>
            <a:prstGeom prst="rect">
              <a:avLst/>
            </a:prstGeom>
            <a:noFill/>
          </p:spPr>
          <p:txBody>
            <a:bodyPr>
              <a:spAutoFit/>
            </a:bodyPr>
            <a:lstStyle/>
            <a:p>
              <a:pPr algn="ctr" fontAlgn="auto">
                <a:spcBef>
                  <a:spcPts val="0"/>
                </a:spcBef>
                <a:spcAft>
                  <a:spcPts val="0"/>
                </a:spcAft>
                <a:defRPr/>
              </a:pPr>
              <a:r>
                <a:rPr lang="en-US" sz="2400" b="1" dirty="0">
                  <a:solidFill>
                    <a:schemeClr val="tx2">
                      <a:lumMod val="75000"/>
                    </a:schemeClr>
                  </a:solidFill>
                  <a:latin typeface="+mn-lt"/>
                  <a:cs typeface="+mn-cs"/>
                </a:rPr>
                <a:t>A Coach</a:t>
              </a:r>
              <a:endParaRPr lang="en-US" sz="2400" b="1" dirty="0">
                <a:solidFill>
                  <a:schemeClr val="tx2">
                    <a:lumMod val="75000"/>
                  </a:schemeClr>
                </a:solidFill>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pic>
        <p:nvPicPr>
          <p:cNvPr id="25603" name="Picture 3" descr="cassadeepope1_210x305.jpg"/>
          <p:cNvPicPr>
            <a:picLocks noChangeAspect="1"/>
          </p:cNvPicPr>
          <p:nvPr/>
        </p:nvPicPr>
        <p:blipFill>
          <a:blip r:embed="rId2" cstate="email"/>
          <a:srcRect/>
          <a:stretch>
            <a:fillRect/>
          </a:stretch>
        </p:blipFill>
        <p:spPr bwMode="auto">
          <a:xfrm>
            <a:off x="838200" y="2438400"/>
            <a:ext cx="2438400" cy="3541713"/>
          </a:xfrm>
          <a:prstGeom prst="rect">
            <a:avLst/>
          </a:prstGeom>
          <a:noFill/>
          <a:ln w="9525">
            <a:noFill/>
            <a:miter lim="800000"/>
            <a:headEnd/>
            <a:tailEnd/>
          </a:ln>
        </p:spPr>
      </p:pic>
      <p:sp>
        <p:nvSpPr>
          <p:cNvPr id="5" name="TextBox 4"/>
          <p:cNvSpPr txBox="1"/>
          <p:nvPr/>
        </p:nvSpPr>
        <p:spPr>
          <a:xfrm>
            <a:off x="914400" y="609600"/>
            <a:ext cx="7315200" cy="1446213"/>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n-lt"/>
                <a:cs typeface="+mn-cs"/>
              </a:rPr>
              <a:t>Who is behind every great singer?</a:t>
            </a:r>
            <a:endParaRPr lang="en-US" sz="4400" b="1" dirty="0">
              <a:solidFill>
                <a:schemeClr val="tx2">
                  <a:lumMod val="75000"/>
                </a:schemeClr>
              </a:solidFill>
              <a:latin typeface="+mn-lt"/>
              <a:cs typeface="+mn-cs"/>
            </a:endParaRPr>
          </a:p>
        </p:txBody>
      </p:sp>
      <p:grpSp>
        <p:nvGrpSpPr>
          <p:cNvPr id="3" name="Group 7"/>
          <p:cNvGrpSpPr>
            <a:grpSpLocks/>
          </p:cNvGrpSpPr>
          <p:nvPr/>
        </p:nvGrpSpPr>
        <p:grpSpPr bwMode="auto">
          <a:xfrm>
            <a:off x="3886200" y="2438400"/>
            <a:ext cx="4648200" cy="4016375"/>
            <a:chOff x="3886200" y="2438400"/>
            <a:chExt cx="4648200" cy="4016170"/>
          </a:xfrm>
        </p:grpSpPr>
        <p:pic>
          <p:nvPicPr>
            <p:cNvPr id="25606" name="Picture 5" descr="blake-shelton-3.jpg"/>
            <p:cNvPicPr>
              <a:picLocks noChangeAspect="1"/>
            </p:cNvPicPr>
            <p:nvPr/>
          </p:nvPicPr>
          <p:blipFill>
            <a:blip r:embed="rId3" cstate="email"/>
            <a:srcRect/>
            <a:stretch>
              <a:fillRect/>
            </a:stretch>
          </p:blipFill>
          <p:spPr bwMode="auto">
            <a:xfrm>
              <a:off x="3886200" y="2438400"/>
              <a:ext cx="4648200" cy="3549534"/>
            </a:xfrm>
            <a:prstGeom prst="rect">
              <a:avLst/>
            </a:prstGeom>
            <a:noFill/>
            <a:ln w="9525">
              <a:noFill/>
              <a:miter lim="800000"/>
              <a:headEnd/>
              <a:tailEnd/>
            </a:ln>
          </p:spPr>
        </p:pic>
        <p:sp>
          <p:nvSpPr>
            <p:cNvPr id="7" name="TextBox 6"/>
            <p:cNvSpPr txBox="1"/>
            <p:nvPr/>
          </p:nvSpPr>
          <p:spPr>
            <a:xfrm>
              <a:off x="5562600" y="5992632"/>
              <a:ext cx="1524000" cy="461938"/>
            </a:xfrm>
            <a:prstGeom prst="rect">
              <a:avLst/>
            </a:prstGeom>
            <a:noFill/>
          </p:spPr>
          <p:txBody>
            <a:bodyPr>
              <a:spAutoFit/>
            </a:bodyPr>
            <a:lstStyle/>
            <a:p>
              <a:pPr algn="ctr" fontAlgn="auto">
                <a:spcBef>
                  <a:spcPts val="0"/>
                </a:spcBef>
                <a:spcAft>
                  <a:spcPts val="0"/>
                </a:spcAft>
                <a:defRPr/>
              </a:pPr>
              <a:r>
                <a:rPr lang="en-US" sz="2400" b="1" dirty="0">
                  <a:solidFill>
                    <a:schemeClr val="tx2">
                      <a:lumMod val="75000"/>
                    </a:schemeClr>
                  </a:solidFill>
                  <a:latin typeface="+mn-lt"/>
                  <a:cs typeface="+mn-cs"/>
                </a:rPr>
                <a:t>A Coach</a:t>
              </a:r>
              <a:endParaRPr lang="en-US" sz="2400" b="1" dirty="0">
                <a:solidFill>
                  <a:schemeClr val="tx2">
                    <a:lumMod val="75000"/>
                  </a:schemeClr>
                </a:solidFill>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pic>
        <p:nvPicPr>
          <p:cNvPr id="26627" name="Picture 2" descr="biggest loser.jpg"/>
          <p:cNvPicPr>
            <a:picLocks noChangeAspect="1"/>
          </p:cNvPicPr>
          <p:nvPr/>
        </p:nvPicPr>
        <p:blipFill>
          <a:blip r:embed="rId2" cstate="email"/>
          <a:srcRect/>
          <a:stretch>
            <a:fillRect/>
          </a:stretch>
        </p:blipFill>
        <p:spPr bwMode="auto">
          <a:xfrm>
            <a:off x="990600" y="2209800"/>
            <a:ext cx="3352800" cy="3668713"/>
          </a:xfrm>
          <a:prstGeom prst="rect">
            <a:avLst/>
          </a:prstGeom>
          <a:noFill/>
          <a:ln w="9525">
            <a:noFill/>
            <a:miter lim="800000"/>
            <a:headEnd/>
            <a:tailEnd/>
          </a:ln>
        </p:spPr>
      </p:pic>
      <p:sp>
        <p:nvSpPr>
          <p:cNvPr id="9" name="TextBox 8"/>
          <p:cNvSpPr txBox="1"/>
          <p:nvPr/>
        </p:nvSpPr>
        <p:spPr>
          <a:xfrm>
            <a:off x="914400" y="609600"/>
            <a:ext cx="7315200" cy="1446213"/>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n-lt"/>
                <a:cs typeface="+mn-cs"/>
              </a:rPr>
              <a:t>Who is behind the </a:t>
            </a:r>
            <a:br>
              <a:rPr lang="en-US" sz="4400" b="1" dirty="0">
                <a:solidFill>
                  <a:schemeClr val="tx2">
                    <a:lumMod val="75000"/>
                  </a:schemeClr>
                </a:solidFill>
                <a:latin typeface="+mn-lt"/>
                <a:cs typeface="+mn-cs"/>
              </a:rPr>
            </a:br>
            <a:r>
              <a:rPr lang="en-US" sz="4400" b="1" dirty="0">
                <a:solidFill>
                  <a:schemeClr val="tx2">
                    <a:lumMod val="75000"/>
                  </a:schemeClr>
                </a:solidFill>
                <a:latin typeface="+mn-lt"/>
                <a:cs typeface="+mn-cs"/>
              </a:rPr>
              <a:t>Biggest Losers?</a:t>
            </a:r>
            <a:endParaRPr lang="en-US" sz="4400" b="1" dirty="0">
              <a:solidFill>
                <a:schemeClr val="tx2">
                  <a:lumMod val="75000"/>
                </a:schemeClr>
              </a:solidFill>
              <a:latin typeface="+mn-lt"/>
              <a:cs typeface="+mn-cs"/>
            </a:endParaRPr>
          </a:p>
        </p:txBody>
      </p:sp>
      <p:grpSp>
        <p:nvGrpSpPr>
          <p:cNvPr id="5" name="Group 10"/>
          <p:cNvGrpSpPr>
            <a:grpSpLocks/>
          </p:cNvGrpSpPr>
          <p:nvPr/>
        </p:nvGrpSpPr>
        <p:grpSpPr bwMode="auto">
          <a:xfrm>
            <a:off x="5105400" y="2209800"/>
            <a:ext cx="3108325" cy="4119563"/>
            <a:chOff x="5105400" y="2209800"/>
            <a:chExt cx="3108960" cy="4119265"/>
          </a:xfrm>
        </p:grpSpPr>
        <p:pic>
          <p:nvPicPr>
            <p:cNvPr id="26630" name="Picture 3" descr="biglosercoach.jpg"/>
            <p:cNvPicPr>
              <a:picLocks noChangeAspect="1"/>
            </p:cNvPicPr>
            <p:nvPr/>
          </p:nvPicPr>
          <p:blipFill>
            <a:blip r:embed="rId3" cstate="email"/>
            <a:srcRect/>
            <a:stretch>
              <a:fillRect/>
            </a:stretch>
          </p:blipFill>
          <p:spPr bwMode="auto">
            <a:xfrm>
              <a:off x="5105400" y="2209800"/>
              <a:ext cx="3108960" cy="3657600"/>
            </a:xfrm>
            <a:prstGeom prst="rect">
              <a:avLst/>
            </a:prstGeom>
            <a:noFill/>
            <a:ln w="9525">
              <a:noFill/>
              <a:miter lim="800000"/>
              <a:headEnd/>
              <a:tailEnd/>
            </a:ln>
          </p:spPr>
        </p:pic>
        <p:sp>
          <p:nvSpPr>
            <p:cNvPr id="10" name="TextBox 9"/>
            <p:cNvSpPr txBox="1"/>
            <p:nvPr/>
          </p:nvSpPr>
          <p:spPr>
            <a:xfrm>
              <a:off x="5943771" y="5867135"/>
              <a:ext cx="1524311" cy="461930"/>
            </a:xfrm>
            <a:prstGeom prst="rect">
              <a:avLst/>
            </a:prstGeom>
            <a:noFill/>
          </p:spPr>
          <p:txBody>
            <a:bodyPr>
              <a:spAutoFit/>
            </a:bodyPr>
            <a:lstStyle/>
            <a:p>
              <a:pPr algn="ctr" fontAlgn="auto">
                <a:spcBef>
                  <a:spcPts val="0"/>
                </a:spcBef>
                <a:spcAft>
                  <a:spcPts val="0"/>
                </a:spcAft>
                <a:defRPr/>
              </a:pPr>
              <a:r>
                <a:rPr lang="en-US" sz="2400" b="1" dirty="0">
                  <a:solidFill>
                    <a:schemeClr val="tx2">
                      <a:lumMod val="75000"/>
                    </a:schemeClr>
                  </a:solidFill>
                  <a:latin typeface="+mn-lt"/>
                  <a:cs typeface="+mn-cs"/>
                </a:rPr>
                <a:t>A Coach</a:t>
              </a:r>
              <a:endParaRPr lang="en-US" sz="2400" b="1" dirty="0">
                <a:solidFill>
                  <a:schemeClr val="tx2">
                    <a:lumMod val="75000"/>
                  </a:schemeClr>
                </a:solidFill>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sp>
        <p:nvSpPr>
          <p:cNvPr id="9" name="TextBox 8"/>
          <p:cNvSpPr txBox="1"/>
          <p:nvPr/>
        </p:nvSpPr>
        <p:spPr>
          <a:xfrm>
            <a:off x="914400" y="609600"/>
            <a:ext cx="7315200" cy="1446213"/>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n-lt"/>
                <a:cs typeface="+mn-cs"/>
              </a:rPr>
              <a:t>Who can help a diabetic lead a healthy and happy life?</a:t>
            </a:r>
            <a:endParaRPr lang="en-US" sz="4400" b="1" dirty="0">
              <a:solidFill>
                <a:schemeClr val="tx2">
                  <a:lumMod val="75000"/>
                </a:schemeClr>
              </a:solidFill>
              <a:latin typeface="+mn-lt"/>
              <a:cs typeface="+mn-cs"/>
            </a:endParaRPr>
          </a:p>
        </p:txBody>
      </p:sp>
      <p:pic>
        <p:nvPicPr>
          <p:cNvPr id="27652" name="Picture 7" descr="diabetes_img.jpg"/>
          <p:cNvPicPr>
            <a:picLocks noChangeAspect="1"/>
          </p:cNvPicPr>
          <p:nvPr/>
        </p:nvPicPr>
        <p:blipFill>
          <a:blip r:embed="rId2" cstate="email"/>
          <a:srcRect/>
          <a:stretch>
            <a:fillRect/>
          </a:stretch>
        </p:blipFill>
        <p:spPr bwMode="auto">
          <a:xfrm>
            <a:off x="457200" y="2362200"/>
            <a:ext cx="5181600" cy="3268663"/>
          </a:xfrm>
          <a:prstGeom prst="rect">
            <a:avLst/>
          </a:prstGeom>
          <a:noFill/>
          <a:ln w="9525">
            <a:noFill/>
            <a:miter lim="800000"/>
            <a:headEnd/>
            <a:tailEnd/>
          </a:ln>
        </p:spPr>
      </p:pic>
      <p:grpSp>
        <p:nvGrpSpPr>
          <p:cNvPr id="3" name="Group 13"/>
          <p:cNvGrpSpPr>
            <a:grpSpLocks/>
          </p:cNvGrpSpPr>
          <p:nvPr/>
        </p:nvGrpSpPr>
        <p:grpSpPr bwMode="auto">
          <a:xfrm>
            <a:off x="6019800" y="2286000"/>
            <a:ext cx="2438400" cy="3814763"/>
            <a:chOff x="6019800" y="2286000"/>
            <a:chExt cx="2438400" cy="3814465"/>
          </a:xfrm>
        </p:grpSpPr>
        <p:sp>
          <p:nvSpPr>
            <p:cNvPr id="11" name="TextBox 10"/>
            <p:cNvSpPr txBox="1"/>
            <p:nvPr/>
          </p:nvSpPr>
          <p:spPr>
            <a:xfrm>
              <a:off x="6553200" y="5638538"/>
              <a:ext cx="1524000" cy="461927"/>
            </a:xfrm>
            <a:prstGeom prst="rect">
              <a:avLst/>
            </a:prstGeom>
            <a:noFill/>
          </p:spPr>
          <p:txBody>
            <a:bodyPr>
              <a:spAutoFit/>
            </a:bodyPr>
            <a:lstStyle/>
            <a:p>
              <a:pPr algn="ctr" fontAlgn="auto">
                <a:spcBef>
                  <a:spcPts val="0"/>
                </a:spcBef>
                <a:spcAft>
                  <a:spcPts val="0"/>
                </a:spcAft>
                <a:defRPr/>
              </a:pPr>
              <a:r>
                <a:rPr lang="en-US" sz="2400" b="1" dirty="0">
                  <a:solidFill>
                    <a:schemeClr val="tx2">
                      <a:lumMod val="75000"/>
                    </a:schemeClr>
                  </a:solidFill>
                  <a:latin typeface="+mn-lt"/>
                  <a:cs typeface="+mn-cs"/>
                </a:rPr>
                <a:t>A Coach</a:t>
              </a:r>
              <a:endParaRPr lang="en-US" sz="2400" b="1" dirty="0">
                <a:solidFill>
                  <a:schemeClr val="tx2">
                    <a:lumMod val="75000"/>
                  </a:schemeClr>
                </a:solidFill>
                <a:latin typeface="+mn-lt"/>
                <a:cs typeface="+mn-cs"/>
              </a:endParaRPr>
            </a:p>
          </p:txBody>
        </p:sp>
        <p:sp>
          <p:nvSpPr>
            <p:cNvPr id="13" name="Rectangle 12"/>
            <p:cNvSpPr/>
            <p:nvPr/>
          </p:nvSpPr>
          <p:spPr>
            <a:xfrm>
              <a:off x="6019800" y="2362194"/>
              <a:ext cx="2438400" cy="327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56" name="Picture 11" descr="Taylor_siloette_72px.png"/>
            <p:cNvPicPr>
              <a:picLocks noChangeAspect="1"/>
            </p:cNvPicPr>
            <p:nvPr/>
          </p:nvPicPr>
          <p:blipFill>
            <a:blip r:embed="rId3" cstate="email"/>
            <a:srcRect/>
            <a:stretch>
              <a:fillRect/>
            </a:stretch>
          </p:blipFill>
          <p:spPr bwMode="auto">
            <a:xfrm>
              <a:off x="6019800" y="2286000"/>
              <a:ext cx="2438400" cy="335280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sp>
        <p:nvSpPr>
          <p:cNvPr id="6" name="TextBox 5"/>
          <p:cNvSpPr txBox="1"/>
          <p:nvPr/>
        </p:nvSpPr>
        <p:spPr>
          <a:xfrm>
            <a:off x="990600" y="762000"/>
            <a:ext cx="73152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n-lt"/>
                <a:cs typeface="+mn-cs"/>
              </a:rPr>
              <a:t>A Personal Coach who..</a:t>
            </a:r>
            <a:endParaRPr lang="en-US" sz="4400" b="1" dirty="0">
              <a:solidFill>
                <a:schemeClr val="tx2">
                  <a:lumMod val="75000"/>
                </a:schemeClr>
              </a:solidFill>
              <a:latin typeface="+mn-lt"/>
              <a:cs typeface="+mn-cs"/>
            </a:endParaRPr>
          </a:p>
        </p:txBody>
      </p:sp>
      <p:sp>
        <p:nvSpPr>
          <p:cNvPr id="10" name="TextBox 9"/>
          <p:cNvSpPr txBox="1"/>
          <p:nvPr/>
        </p:nvSpPr>
        <p:spPr>
          <a:xfrm>
            <a:off x="609600" y="1752600"/>
            <a:ext cx="7924800" cy="646113"/>
          </a:xfrm>
          <a:prstGeom prst="rect">
            <a:avLst/>
          </a:prstGeom>
          <a:noFill/>
        </p:spPr>
        <p:txBody>
          <a:bodyPr>
            <a:spAutoFit/>
          </a:bodyPr>
          <a:lstStyle/>
          <a:p>
            <a:pPr fontAlgn="auto">
              <a:spcBef>
                <a:spcPts val="0"/>
              </a:spcBef>
              <a:spcAft>
                <a:spcPts val="0"/>
              </a:spcAft>
              <a:buFont typeface="Wingdings" pitchFamily="2" charset="2"/>
              <a:buChar char="Ø"/>
              <a:defRPr/>
            </a:pPr>
            <a:r>
              <a:rPr lang="en-US" sz="3600" b="1" dirty="0">
                <a:solidFill>
                  <a:schemeClr val="tx2">
                    <a:lumMod val="75000"/>
                  </a:schemeClr>
                </a:solidFill>
                <a:latin typeface="+mn-lt"/>
                <a:cs typeface="+mn-cs"/>
              </a:rPr>
              <a:t>Understands their struggles &amp; goals</a:t>
            </a:r>
            <a:endParaRPr lang="en-US" sz="3600" b="1" dirty="0">
              <a:solidFill>
                <a:schemeClr val="tx2">
                  <a:lumMod val="75000"/>
                </a:schemeClr>
              </a:solidFill>
              <a:latin typeface="+mn-lt"/>
              <a:cs typeface="+mn-cs"/>
            </a:endParaRPr>
          </a:p>
        </p:txBody>
      </p:sp>
      <p:sp>
        <p:nvSpPr>
          <p:cNvPr id="11" name="TextBox 10"/>
          <p:cNvSpPr txBox="1"/>
          <p:nvPr/>
        </p:nvSpPr>
        <p:spPr>
          <a:xfrm>
            <a:off x="609600" y="2590800"/>
            <a:ext cx="7924800" cy="646113"/>
          </a:xfrm>
          <a:prstGeom prst="rect">
            <a:avLst/>
          </a:prstGeom>
          <a:noFill/>
        </p:spPr>
        <p:txBody>
          <a:bodyPr>
            <a:spAutoFit/>
          </a:bodyPr>
          <a:lstStyle/>
          <a:p>
            <a:pPr fontAlgn="auto">
              <a:spcBef>
                <a:spcPts val="0"/>
              </a:spcBef>
              <a:spcAft>
                <a:spcPts val="0"/>
              </a:spcAft>
              <a:buFont typeface="Wingdings" pitchFamily="2" charset="2"/>
              <a:buChar char="Ø"/>
              <a:defRPr/>
            </a:pPr>
            <a:r>
              <a:rPr lang="en-US" sz="3600" b="1" dirty="0">
                <a:solidFill>
                  <a:schemeClr val="tx2">
                    <a:lumMod val="75000"/>
                  </a:schemeClr>
                </a:solidFill>
                <a:latin typeface="+mn-lt"/>
                <a:cs typeface="+mn-cs"/>
              </a:rPr>
              <a:t>Provides valuable resources &amp; tips</a:t>
            </a:r>
            <a:endParaRPr lang="en-US" sz="3600" b="1" dirty="0">
              <a:solidFill>
                <a:schemeClr val="tx2">
                  <a:lumMod val="75000"/>
                </a:schemeClr>
              </a:solidFill>
              <a:latin typeface="+mn-lt"/>
              <a:cs typeface="+mn-cs"/>
            </a:endParaRPr>
          </a:p>
        </p:txBody>
      </p:sp>
      <p:sp>
        <p:nvSpPr>
          <p:cNvPr id="12" name="TextBox 11"/>
          <p:cNvSpPr txBox="1"/>
          <p:nvPr/>
        </p:nvSpPr>
        <p:spPr>
          <a:xfrm>
            <a:off x="609600" y="3429000"/>
            <a:ext cx="7924800" cy="646113"/>
          </a:xfrm>
          <a:prstGeom prst="rect">
            <a:avLst/>
          </a:prstGeom>
          <a:noFill/>
        </p:spPr>
        <p:txBody>
          <a:bodyPr>
            <a:spAutoFit/>
          </a:bodyPr>
          <a:lstStyle/>
          <a:p>
            <a:pPr fontAlgn="auto">
              <a:spcBef>
                <a:spcPts val="0"/>
              </a:spcBef>
              <a:spcAft>
                <a:spcPts val="0"/>
              </a:spcAft>
              <a:buFont typeface="Wingdings" pitchFamily="2" charset="2"/>
              <a:buChar char="Ø"/>
              <a:defRPr/>
            </a:pPr>
            <a:r>
              <a:rPr lang="en-US" sz="3600" b="1" dirty="0">
                <a:solidFill>
                  <a:schemeClr val="tx2">
                    <a:lumMod val="75000"/>
                  </a:schemeClr>
                </a:solidFill>
                <a:latin typeface="+mn-lt"/>
                <a:cs typeface="+mn-cs"/>
              </a:rPr>
              <a:t>Gives manageable steps toward goals</a:t>
            </a:r>
            <a:endParaRPr lang="en-US" sz="3600" b="1" dirty="0">
              <a:solidFill>
                <a:schemeClr val="tx2">
                  <a:lumMod val="75000"/>
                </a:schemeClr>
              </a:solidFill>
              <a:latin typeface="+mn-lt"/>
              <a:cs typeface="+mn-cs"/>
            </a:endParaRPr>
          </a:p>
        </p:txBody>
      </p:sp>
      <p:sp>
        <p:nvSpPr>
          <p:cNvPr id="13" name="TextBox 12"/>
          <p:cNvSpPr txBox="1"/>
          <p:nvPr/>
        </p:nvSpPr>
        <p:spPr>
          <a:xfrm>
            <a:off x="609600" y="4267200"/>
            <a:ext cx="8382000" cy="646113"/>
          </a:xfrm>
          <a:prstGeom prst="rect">
            <a:avLst/>
          </a:prstGeom>
          <a:noFill/>
        </p:spPr>
        <p:txBody>
          <a:bodyPr>
            <a:spAutoFit/>
          </a:bodyPr>
          <a:lstStyle/>
          <a:p>
            <a:pPr fontAlgn="auto">
              <a:spcBef>
                <a:spcPts val="0"/>
              </a:spcBef>
              <a:spcAft>
                <a:spcPts val="0"/>
              </a:spcAft>
              <a:buFont typeface="Wingdings" pitchFamily="2" charset="2"/>
              <a:buChar char="Ø"/>
              <a:defRPr/>
            </a:pPr>
            <a:r>
              <a:rPr lang="en-US" sz="3600" b="1" dirty="0">
                <a:solidFill>
                  <a:schemeClr val="tx2">
                    <a:lumMod val="75000"/>
                  </a:schemeClr>
                </a:solidFill>
                <a:latin typeface="+mn-lt"/>
                <a:cs typeface="+mn-cs"/>
              </a:rPr>
              <a:t>Offers encouragement and praise</a:t>
            </a:r>
            <a:endParaRPr lang="en-US" sz="3600" b="1" dirty="0">
              <a:solidFill>
                <a:schemeClr val="tx2">
                  <a:lumMod val="75000"/>
                </a:schemeClr>
              </a:solidFill>
              <a:latin typeface="+mn-lt"/>
              <a:cs typeface="+mn-cs"/>
            </a:endParaRPr>
          </a:p>
        </p:txBody>
      </p:sp>
      <p:sp>
        <p:nvSpPr>
          <p:cNvPr id="14" name="TextBox 13"/>
          <p:cNvSpPr txBox="1"/>
          <p:nvPr/>
        </p:nvSpPr>
        <p:spPr>
          <a:xfrm>
            <a:off x="609600" y="5105400"/>
            <a:ext cx="8382000" cy="646113"/>
          </a:xfrm>
          <a:prstGeom prst="rect">
            <a:avLst/>
          </a:prstGeom>
          <a:noFill/>
        </p:spPr>
        <p:txBody>
          <a:bodyPr>
            <a:spAutoFit/>
          </a:bodyPr>
          <a:lstStyle/>
          <a:p>
            <a:pPr fontAlgn="auto">
              <a:spcBef>
                <a:spcPts val="0"/>
              </a:spcBef>
              <a:spcAft>
                <a:spcPts val="0"/>
              </a:spcAft>
              <a:buFont typeface="Wingdings" pitchFamily="2" charset="2"/>
              <a:buChar char="Ø"/>
              <a:defRPr/>
            </a:pPr>
            <a:r>
              <a:rPr lang="en-US" sz="3600" b="1" dirty="0">
                <a:solidFill>
                  <a:schemeClr val="tx2">
                    <a:lumMod val="75000"/>
                  </a:schemeClr>
                </a:solidFill>
                <a:latin typeface="+mn-lt"/>
                <a:cs typeface="+mn-cs"/>
              </a:rPr>
              <a:t>Follows up on their follow through</a:t>
            </a:r>
            <a:endParaRPr lang="en-US" sz="3600" b="1" dirty="0">
              <a:solidFill>
                <a:schemeClr val="tx2">
                  <a:lumMod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sp>
        <p:nvSpPr>
          <p:cNvPr id="6" name="TextBox 5"/>
          <p:cNvSpPr txBox="1"/>
          <p:nvPr/>
        </p:nvSpPr>
        <p:spPr>
          <a:xfrm>
            <a:off x="990600" y="990600"/>
            <a:ext cx="73152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n-lt"/>
                <a:cs typeface="+mn-cs"/>
              </a:rPr>
              <a:t>Someone who provides them</a:t>
            </a:r>
            <a:endParaRPr lang="en-US" sz="4400" b="1" dirty="0">
              <a:solidFill>
                <a:schemeClr val="tx2">
                  <a:lumMod val="75000"/>
                </a:schemeClr>
              </a:solidFill>
              <a:latin typeface="+mn-lt"/>
              <a:cs typeface="+mn-cs"/>
            </a:endParaRPr>
          </a:p>
        </p:txBody>
      </p:sp>
      <p:grpSp>
        <p:nvGrpSpPr>
          <p:cNvPr id="2" name="Group 9"/>
          <p:cNvGrpSpPr>
            <a:grpSpLocks/>
          </p:cNvGrpSpPr>
          <p:nvPr/>
        </p:nvGrpSpPr>
        <p:grpSpPr bwMode="auto">
          <a:xfrm>
            <a:off x="-2641600" y="2667000"/>
            <a:ext cx="9956800" cy="3954463"/>
            <a:chOff x="-2641490" y="2667000"/>
            <a:chExt cx="9956690" cy="3954027"/>
          </a:xfrm>
        </p:grpSpPr>
        <p:sp>
          <p:nvSpPr>
            <p:cNvPr id="7" name="TextBox 6"/>
            <p:cNvSpPr txBox="1"/>
            <p:nvPr/>
          </p:nvSpPr>
          <p:spPr>
            <a:xfrm>
              <a:off x="1828861" y="2667000"/>
              <a:ext cx="5486339" cy="1569865"/>
            </a:xfrm>
            <a:prstGeom prst="rect">
              <a:avLst/>
            </a:prstGeom>
            <a:noFill/>
          </p:spPr>
          <p:txBody>
            <a:bodyPr>
              <a:spAutoFit/>
            </a:bodyPr>
            <a:lstStyle/>
            <a:p>
              <a:pPr algn="ctr" fontAlgn="auto">
                <a:spcBef>
                  <a:spcPts val="0"/>
                </a:spcBef>
                <a:spcAft>
                  <a:spcPts val="0"/>
                </a:spcAft>
                <a:defRPr/>
              </a:pPr>
              <a:r>
                <a:rPr lang="en-US" sz="9600" b="1" dirty="0">
                  <a:solidFill>
                    <a:schemeClr val="tx2">
                      <a:lumMod val="75000"/>
                    </a:schemeClr>
                  </a:solidFill>
                  <a:latin typeface="+mn-lt"/>
                  <a:cs typeface="+mn-cs"/>
                </a:rPr>
                <a:t>SUPPORT!</a:t>
              </a:r>
              <a:endParaRPr lang="en-US" sz="9600" b="1" dirty="0">
                <a:solidFill>
                  <a:schemeClr val="tx2">
                    <a:lumMod val="75000"/>
                  </a:schemeClr>
                </a:solidFill>
                <a:latin typeface="+mn-lt"/>
                <a:cs typeface="+mn-cs"/>
              </a:endParaRPr>
            </a:p>
          </p:txBody>
        </p:sp>
        <p:sp>
          <p:nvSpPr>
            <p:cNvPr id="8" name="Arc 7"/>
            <p:cNvSpPr/>
            <p:nvPr/>
          </p:nvSpPr>
          <p:spPr>
            <a:xfrm rot="21037249">
              <a:off x="-2489092" y="4274961"/>
              <a:ext cx="9621732" cy="2038125"/>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Arc 8"/>
            <p:cNvSpPr/>
            <p:nvPr/>
          </p:nvSpPr>
          <p:spPr>
            <a:xfrm rot="21037249">
              <a:off x="-2641490" y="4582902"/>
              <a:ext cx="9621732" cy="2038125"/>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sunrisel.jpg"/>
          <p:cNvPicPr>
            <a:picLocks noChangeAspect="1"/>
          </p:cNvPicPr>
          <p:nvPr/>
        </p:nvPicPr>
        <p:blipFill>
          <a:blip r:embed="rId2" cstate="email"/>
          <a:srcRect/>
          <a:stretch>
            <a:fillRect/>
          </a:stretch>
        </p:blipFill>
        <p:spPr bwMode="auto">
          <a:xfrm>
            <a:off x="-63500" y="-152400"/>
            <a:ext cx="9271000" cy="7162800"/>
          </a:xfrm>
          <a:prstGeom prst="rect">
            <a:avLst/>
          </a:prstGeom>
          <a:noFill/>
          <a:ln w="9525">
            <a:noFill/>
            <a:miter lim="800000"/>
            <a:headEnd/>
            <a:tailEnd/>
          </a:ln>
        </p:spPr>
      </p:pic>
      <p:pic>
        <p:nvPicPr>
          <p:cNvPr id="5" name="Picture 4" descr="Fit4Life2A.jpg"/>
          <p:cNvPicPr>
            <a:picLocks noChangeAspect="1"/>
          </p:cNvPicPr>
          <p:nvPr/>
        </p:nvPicPr>
        <p:blipFill>
          <a:blip r:embed="rId3" cstate="email"/>
          <a:srcRect/>
          <a:stretch>
            <a:fillRect/>
          </a:stretch>
        </p:blipFill>
        <p:spPr bwMode="auto">
          <a:xfrm>
            <a:off x="2867025" y="2895600"/>
            <a:ext cx="3516313" cy="3340100"/>
          </a:xfrm>
          <a:prstGeom prst="rect">
            <a:avLst/>
          </a:prstGeom>
          <a:noFill/>
          <a:ln w="9525">
            <a:noFill/>
            <a:miter lim="800000"/>
            <a:headEnd/>
            <a:tailEnd/>
          </a:ln>
        </p:spPr>
      </p:pic>
      <p:sp>
        <p:nvSpPr>
          <p:cNvPr id="7" name="TextBox 6"/>
          <p:cNvSpPr txBox="1"/>
          <p:nvPr/>
        </p:nvSpPr>
        <p:spPr>
          <a:xfrm>
            <a:off x="990600" y="990600"/>
            <a:ext cx="73152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n-lt"/>
                <a:cs typeface="+mn-cs"/>
              </a:rPr>
              <a:t>To Be</a:t>
            </a:r>
            <a:endParaRPr lang="en-US" sz="4400" b="1" dirty="0">
              <a:solidFill>
                <a:schemeClr val="tx2">
                  <a:lumMod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1"/>
              </a:solidFill>
            </a:endParaRPr>
          </a:p>
        </p:txBody>
      </p:sp>
      <p:sp>
        <p:nvSpPr>
          <p:cNvPr id="3" name="TextBox 2"/>
          <p:cNvSpPr txBox="1">
            <a:spLocks noChangeArrowheads="1"/>
          </p:cNvSpPr>
          <p:nvPr/>
        </p:nvSpPr>
        <p:spPr bwMode="auto">
          <a:xfrm>
            <a:off x="1066800" y="4191000"/>
            <a:ext cx="7034213" cy="1046163"/>
          </a:xfrm>
          <a:prstGeom prst="rect">
            <a:avLst/>
          </a:prstGeom>
          <a:noFill/>
          <a:ln w="9525">
            <a:noFill/>
            <a:miter lim="800000"/>
            <a:headEnd/>
            <a:tailEnd/>
          </a:ln>
        </p:spPr>
        <p:txBody>
          <a:bodyPr wrap="none">
            <a:spAutoFit/>
          </a:bodyPr>
          <a:lstStyle/>
          <a:p>
            <a:r>
              <a:rPr lang="en-US" sz="4400" b="1">
                <a:solidFill>
                  <a:srgbClr val="FFDD61"/>
                </a:solidFill>
                <a:latin typeface="Calibri" pitchFamily="34" charset="0"/>
              </a:rPr>
              <a:t>1 in 3 people are pre-diabetic</a:t>
            </a:r>
          </a:p>
          <a:p>
            <a:endParaRPr lang="en-US">
              <a:solidFill>
                <a:srgbClr val="FFDD61"/>
              </a:solidFill>
              <a:latin typeface="Calibri" pitchFamily="34" charset="0"/>
            </a:endParaRPr>
          </a:p>
        </p:txBody>
      </p:sp>
      <p:sp>
        <p:nvSpPr>
          <p:cNvPr id="4100" name="TextBox 3"/>
          <p:cNvSpPr txBox="1">
            <a:spLocks noChangeArrowheads="1"/>
          </p:cNvSpPr>
          <p:nvPr/>
        </p:nvSpPr>
        <p:spPr bwMode="auto">
          <a:xfrm>
            <a:off x="2674938" y="990600"/>
            <a:ext cx="4154487" cy="1046163"/>
          </a:xfrm>
          <a:prstGeom prst="rect">
            <a:avLst/>
          </a:prstGeom>
          <a:noFill/>
          <a:ln w="9525">
            <a:noFill/>
            <a:miter lim="800000"/>
            <a:headEnd/>
            <a:tailEnd/>
          </a:ln>
        </p:spPr>
        <p:txBody>
          <a:bodyPr wrap="none">
            <a:spAutoFit/>
          </a:bodyPr>
          <a:lstStyle/>
          <a:p>
            <a:endParaRPr lang="en-US" sz="4400" b="1">
              <a:latin typeface="Calibri" pitchFamily="34" charset="0"/>
            </a:endParaRPr>
          </a:p>
          <a:p>
            <a:endParaRPr lang="en-US">
              <a:latin typeface="Calibri" pitchFamily="34" charset="0"/>
            </a:endParaRPr>
          </a:p>
        </p:txBody>
      </p:sp>
      <p:sp>
        <p:nvSpPr>
          <p:cNvPr id="4101" name="TextBox 4"/>
          <p:cNvSpPr txBox="1">
            <a:spLocks noChangeArrowheads="1"/>
          </p:cNvSpPr>
          <p:nvPr/>
        </p:nvSpPr>
        <p:spPr bwMode="auto">
          <a:xfrm>
            <a:off x="307975" y="1890713"/>
            <a:ext cx="8524875" cy="1538287"/>
          </a:xfrm>
          <a:prstGeom prst="rect">
            <a:avLst/>
          </a:prstGeom>
          <a:noFill/>
          <a:ln w="9525">
            <a:noFill/>
            <a:miter lim="800000"/>
            <a:headEnd/>
            <a:tailEnd/>
          </a:ln>
        </p:spPr>
        <p:txBody>
          <a:bodyPr wrap="none">
            <a:spAutoFit/>
          </a:bodyPr>
          <a:lstStyle/>
          <a:p>
            <a:r>
              <a:rPr lang="en-US" sz="4400" b="1">
                <a:solidFill>
                  <a:srgbClr val="FFDD61"/>
                </a:solidFill>
                <a:latin typeface="Calibri" pitchFamily="34" charset="0"/>
              </a:rPr>
              <a:t>26 million Americans have diabetes</a:t>
            </a:r>
            <a:br>
              <a:rPr lang="en-US" sz="4400" b="1">
                <a:solidFill>
                  <a:srgbClr val="FFDD61"/>
                </a:solidFill>
                <a:latin typeface="Calibri" pitchFamily="34" charset="0"/>
              </a:rPr>
            </a:br>
            <a:r>
              <a:rPr lang="en-US" sz="3200" b="1">
                <a:solidFill>
                  <a:srgbClr val="FFDD61"/>
                </a:solidFill>
                <a:latin typeface="Calibri" pitchFamily="34" charset="0"/>
              </a:rPr>
              <a:t>18 million diagnosed, 7 million undiagnosed</a:t>
            </a:r>
            <a:endParaRPr lang="en-US" sz="4400" b="1">
              <a:solidFill>
                <a:srgbClr val="FFDD61"/>
              </a:solidFill>
              <a:latin typeface="Calibri" pitchFamily="34" charset="0"/>
            </a:endParaRPr>
          </a:p>
          <a:p>
            <a:endParaRPr lang="en-US">
              <a:solidFill>
                <a:srgbClr val="FFDD6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1"/>
              </a:solidFill>
            </a:endParaRPr>
          </a:p>
        </p:txBody>
      </p:sp>
      <p:sp>
        <p:nvSpPr>
          <p:cNvPr id="3" name="TextBox 2"/>
          <p:cNvSpPr txBox="1"/>
          <p:nvPr/>
        </p:nvSpPr>
        <p:spPr>
          <a:xfrm>
            <a:off x="2971800" y="2895600"/>
            <a:ext cx="5715000" cy="1754188"/>
          </a:xfrm>
          <a:prstGeom prst="rect">
            <a:avLst/>
          </a:prstGeom>
          <a:noFill/>
        </p:spPr>
        <p:txBody>
          <a:bodyPr>
            <a:spAutoFit/>
          </a:bodyPr>
          <a:lstStyle/>
          <a:p>
            <a:pPr fontAlgn="auto">
              <a:spcBef>
                <a:spcPts val="0"/>
              </a:spcBef>
              <a:spcAft>
                <a:spcPts val="0"/>
              </a:spcAft>
              <a:defRPr/>
            </a:pPr>
            <a:r>
              <a:rPr lang="en-US" sz="3600" b="1" dirty="0">
                <a:solidFill>
                  <a:schemeClr val="tx2">
                    <a:lumMod val="75000"/>
                  </a:schemeClr>
                </a:solidFill>
                <a:latin typeface="+mn-lt"/>
                <a:cs typeface="+mn-cs"/>
              </a:rPr>
              <a:t>I have been a healthy diabetic for 11 years</a:t>
            </a:r>
          </a:p>
          <a:p>
            <a:pPr fontAlgn="auto">
              <a:spcBef>
                <a:spcPts val="0"/>
              </a:spcBef>
              <a:spcAft>
                <a:spcPts val="0"/>
              </a:spcAft>
              <a:defRPr/>
            </a:pPr>
            <a:endParaRPr lang="en-US" sz="3600" dirty="0">
              <a:latin typeface="+mn-lt"/>
              <a:cs typeface="+mn-cs"/>
            </a:endParaRPr>
          </a:p>
        </p:txBody>
      </p:sp>
      <p:sp>
        <p:nvSpPr>
          <p:cNvPr id="31748" name="TextBox 3"/>
          <p:cNvSpPr txBox="1">
            <a:spLocks noChangeArrowheads="1"/>
          </p:cNvSpPr>
          <p:nvPr/>
        </p:nvSpPr>
        <p:spPr bwMode="auto">
          <a:xfrm>
            <a:off x="2674938" y="990600"/>
            <a:ext cx="4154487" cy="1046163"/>
          </a:xfrm>
          <a:prstGeom prst="rect">
            <a:avLst/>
          </a:prstGeom>
          <a:noFill/>
          <a:ln w="9525">
            <a:noFill/>
            <a:miter lim="800000"/>
            <a:headEnd/>
            <a:tailEnd/>
          </a:ln>
        </p:spPr>
        <p:txBody>
          <a:bodyPr wrap="none">
            <a:spAutoFit/>
          </a:bodyPr>
          <a:lstStyle/>
          <a:p>
            <a:endParaRPr lang="en-US" sz="4400" b="1">
              <a:latin typeface="Calibri" pitchFamily="34" charset="0"/>
            </a:endParaRPr>
          </a:p>
          <a:p>
            <a:endParaRPr lang="en-US">
              <a:latin typeface="Calibri" pitchFamily="34" charset="0"/>
            </a:endParaRPr>
          </a:p>
        </p:txBody>
      </p:sp>
      <p:sp>
        <p:nvSpPr>
          <p:cNvPr id="5" name="TextBox 4"/>
          <p:cNvSpPr txBox="1"/>
          <p:nvPr/>
        </p:nvSpPr>
        <p:spPr>
          <a:xfrm>
            <a:off x="2971800" y="1447800"/>
            <a:ext cx="5257800" cy="1754188"/>
          </a:xfrm>
          <a:prstGeom prst="rect">
            <a:avLst/>
          </a:prstGeom>
          <a:noFill/>
        </p:spPr>
        <p:txBody>
          <a:bodyPr>
            <a:spAutoFit/>
          </a:bodyPr>
          <a:lstStyle/>
          <a:p>
            <a:pPr fontAlgn="auto">
              <a:spcBef>
                <a:spcPts val="0"/>
              </a:spcBef>
              <a:spcAft>
                <a:spcPts val="0"/>
              </a:spcAft>
              <a:defRPr/>
            </a:pPr>
            <a:r>
              <a:rPr lang="en-US" sz="3600" b="1" dirty="0">
                <a:solidFill>
                  <a:schemeClr val="tx2">
                    <a:lumMod val="75000"/>
                  </a:schemeClr>
                </a:solidFill>
                <a:latin typeface="+mn-lt"/>
                <a:cs typeface="+mn-cs"/>
              </a:rPr>
              <a:t>I have been a diabetic </a:t>
            </a:r>
            <a:br>
              <a:rPr lang="en-US" sz="3600" b="1" dirty="0">
                <a:solidFill>
                  <a:schemeClr val="tx2">
                    <a:lumMod val="75000"/>
                  </a:schemeClr>
                </a:solidFill>
                <a:latin typeface="+mn-lt"/>
                <a:cs typeface="+mn-cs"/>
              </a:rPr>
            </a:br>
            <a:r>
              <a:rPr lang="en-US" sz="3600" b="1" dirty="0">
                <a:solidFill>
                  <a:schemeClr val="tx2">
                    <a:lumMod val="75000"/>
                  </a:schemeClr>
                </a:solidFill>
                <a:latin typeface="+mn-lt"/>
                <a:cs typeface="+mn-cs"/>
              </a:rPr>
              <a:t>for 12 years</a:t>
            </a:r>
          </a:p>
          <a:p>
            <a:pPr fontAlgn="auto">
              <a:spcBef>
                <a:spcPts val="0"/>
              </a:spcBef>
              <a:spcAft>
                <a:spcPts val="0"/>
              </a:spcAft>
              <a:defRPr/>
            </a:pPr>
            <a:endParaRPr lang="en-US" sz="3600" dirty="0">
              <a:latin typeface="+mn-lt"/>
              <a:cs typeface="+mn-cs"/>
            </a:endParaRPr>
          </a:p>
        </p:txBody>
      </p:sp>
      <p:pic>
        <p:nvPicPr>
          <p:cNvPr id="6" name="Picture 5" descr="Taylor_siloette_white_bkg72px.png"/>
          <p:cNvPicPr>
            <a:picLocks noChangeAspect="1"/>
          </p:cNvPicPr>
          <p:nvPr/>
        </p:nvPicPr>
        <p:blipFill>
          <a:blip r:embed="rId2" cstate="email"/>
          <a:stretch>
            <a:fillRect/>
          </a:stretch>
        </p:blipFill>
        <p:spPr>
          <a:xfrm>
            <a:off x="762000" y="762000"/>
            <a:ext cx="1835150" cy="2514600"/>
          </a:xfrm>
          <a:prstGeom prst="rect">
            <a:avLst/>
          </a:prstGeom>
          <a:ln w="28575">
            <a:solidFill>
              <a:schemeClr val="tx2">
                <a:lumMod val="75000"/>
              </a:schemeClr>
            </a:solidFill>
          </a:ln>
        </p:spPr>
      </p:pic>
      <p:sp>
        <p:nvSpPr>
          <p:cNvPr id="7" name="TextBox 6"/>
          <p:cNvSpPr txBox="1"/>
          <p:nvPr/>
        </p:nvSpPr>
        <p:spPr>
          <a:xfrm>
            <a:off x="2971800" y="685800"/>
            <a:ext cx="5257800" cy="1200150"/>
          </a:xfrm>
          <a:prstGeom prst="rect">
            <a:avLst/>
          </a:prstGeom>
          <a:noFill/>
        </p:spPr>
        <p:txBody>
          <a:bodyPr>
            <a:spAutoFit/>
          </a:bodyPr>
          <a:lstStyle/>
          <a:p>
            <a:pPr fontAlgn="auto">
              <a:spcBef>
                <a:spcPts val="0"/>
              </a:spcBef>
              <a:spcAft>
                <a:spcPts val="0"/>
              </a:spcAft>
              <a:defRPr/>
            </a:pPr>
            <a:r>
              <a:rPr lang="en-US" sz="3600" b="1" dirty="0">
                <a:solidFill>
                  <a:schemeClr val="tx2">
                    <a:lumMod val="75000"/>
                  </a:schemeClr>
                </a:solidFill>
                <a:latin typeface="+mn-lt"/>
                <a:cs typeface="+mn-cs"/>
              </a:rPr>
              <a:t>I am Taylore Caldwell</a:t>
            </a:r>
          </a:p>
          <a:p>
            <a:pPr fontAlgn="auto">
              <a:spcBef>
                <a:spcPts val="0"/>
              </a:spcBef>
              <a:spcAft>
                <a:spcPts val="0"/>
              </a:spcAft>
              <a:defRPr/>
            </a:pPr>
            <a:endParaRPr lang="en-US" sz="3600" dirty="0">
              <a:latin typeface="+mn-lt"/>
              <a:cs typeface="+mn-cs"/>
            </a:endParaRPr>
          </a:p>
        </p:txBody>
      </p:sp>
      <p:sp>
        <p:nvSpPr>
          <p:cNvPr id="8" name="TextBox 7"/>
          <p:cNvSpPr txBox="1"/>
          <p:nvPr/>
        </p:nvSpPr>
        <p:spPr>
          <a:xfrm>
            <a:off x="2971800" y="4267200"/>
            <a:ext cx="5715000" cy="2308225"/>
          </a:xfrm>
          <a:prstGeom prst="rect">
            <a:avLst/>
          </a:prstGeom>
          <a:noFill/>
        </p:spPr>
        <p:txBody>
          <a:bodyPr>
            <a:spAutoFit/>
          </a:bodyPr>
          <a:lstStyle/>
          <a:p>
            <a:pPr fontAlgn="auto">
              <a:spcBef>
                <a:spcPts val="0"/>
              </a:spcBef>
              <a:spcAft>
                <a:spcPts val="0"/>
              </a:spcAft>
              <a:defRPr/>
            </a:pPr>
            <a:r>
              <a:rPr lang="en-US" sz="3600" b="1" dirty="0">
                <a:solidFill>
                  <a:schemeClr val="tx2">
                    <a:lumMod val="75000"/>
                  </a:schemeClr>
                </a:solidFill>
                <a:latin typeface="+mn-lt"/>
                <a:cs typeface="+mn-cs"/>
              </a:rPr>
              <a:t>I am a coach to diabetics </a:t>
            </a:r>
            <a:br>
              <a:rPr lang="en-US" sz="3600" b="1" dirty="0">
                <a:solidFill>
                  <a:schemeClr val="tx2">
                    <a:lumMod val="75000"/>
                  </a:schemeClr>
                </a:solidFill>
                <a:latin typeface="+mn-lt"/>
                <a:cs typeface="+mn-cs"/>
              </a:rPr>
            </a:br>
            <a:r>
              <a:rPr lang="en-US" sz="3600" b="1" dirty="0">
                <a:solidFill>
                  <a:schemeClr val="tx2">
                    <a:lumMod val="75000"/>
                  </a:schemeClr>
                </a:solidFill>
                <a:latin typeface="+mn-lt"/>
                <a:cs typeface="+mn-cs"/>
              </a:rPr>
              <a:t>and their caretakers, both in person and long distance</a:t>
            </a:r>
          </a:p>
          <a:p>
            <a:pPr fontAlgn="auto">
              <a:spcBef>
                <a:spcPts val="0"/>
              </a:spcBef>
              <a:spcAft>
                <a:spcPts val="0"/>
              </a:spcAft>
              <a:defRPr/>
            </a:pPr>
            <a:endParaRPr lang="en-US" sz="3600" dirty="0">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sp>
        <p:nvSpPr>
          <p:cNvPr id="32771" name="TextBox 5"/>
          <p:cNvSpPr txBox="1">
            <a:spLocks noChangeArrowheads="1"/>
          </p:cNvSpPr>
          <p:nvPr/>
        </p:nvSpPr>
        <p:spPr bwMode="auto">
          <a:xfrm>
            <a:off x="609600" y="1044575"/>
            <a:ext cx="8153400" cy="3416300"/>
          </a:xfrm>
          <a:prstGeom prst="rect">
            <a:avLst/>
          </a:prstGeom>
          <a:noFill/>
          <a:ln w="9525">
            <a:noFill/>
            <a:miter lim="800000"/>
            <a:headEnd/>
            <a:tailEnd/>
          </a:ln>
        </p:spPr>
        <p:txBody>
          <a:bodyPr>
            <a:spAutoFit/>
          </a:bodyPr>
          <a:lstStyle/>
          <a:p>
            <a:pPr algn="ctr"/>
            <a:r>
              <a:rPr lang="en-US" sz="3600" b="1">
                <a:solidFill>
                  <a:srgbClr val="FFDD61"/>
                </a:solidFill>
                <a:latin typeface="Calibri" pitchFamily="34" charset="0"/>
              </a:rPr>
              <a:t>In coaching, as in life,</a:t>
            </a:r>
            <a:br>
              <a:rPr lang="en-US" sz="3600" b="1">
                <a:solidFill>
                  <a:srgbClr val="FFDD61"/>
                </a:solidFill>
                <a:latin typeface="Calibri" pitchFamily="34" charset="0"/>
              </a:rPr>
            </a:br>
            <a:r>
              <a:rPr lang="en-US" sz="3600" b="1">
                <a:solidFill>
                  <a:srgbClr val="FFDD61"/>
                </a:solidFill>
                <a:latin typeface="Calibri" pitchFamily="34" charset="0"/>
              </a:rPr>
              <a:t>one size does not fit all.</a:t>
            </a:r>
          </a:p>
          <a:p>
            <a:pPr algn="ctr"/>
            <a:endParaRPr lang="en-US" sz="3600" b="1">
              <a:solidFill>
                <a:srgbClr val="FFDD61"/>
              </a:solidFill>
              <a:latin typeface="Calibri" pitchFamily="34" charset="0"/>
            </a:endParaRPr>
          </a:p>
          <a:p>
            <a:pPr algn="ctr"/>
            <a:r>
              <a:rPr lang="en-US" sz="3600" b="1">
                <a:solidFill>
                  <a:srgbClr val="FFDD61"/>
                </a:solidFill>
                <a:latin typeface="Calibri" pitchFamily="34" charset="0"/>
              </a:rPr>
              <a:t>I offer several unique coaching programs designed to fulfill different needs and budgets.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450013"/>
            <a:ext cx="9144000" cy="228600"/>
          </a:xfrm>
          <a:prstGeom prst="rect">
            <a:avLst/>
          </a:prstGeom>
          <a:solidFill>
            <a:srgbClr val="FFDD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3796" name="Picture 4" descr="Fit4Life2A.jpg"/>
          <p:cNvPicPr>
            <a:picLocks noChangeAspect="1"/>
          </p:cNvPicPr>
          <p:nvPr/>
        </p:nvPicPr>
        <p:blipFill>
          <a:blip r:embed="rId2" cstate="email"/>
          <a:srcRect/>
          <a:stretch>
            <a:fillRect/>
          </a:stretch>
        </p:blipFill>
        <p:spPr bwMode="auto">
          <a:xfrm>
            <a:off x="304800" y="5334000"/>
            <a:ext cx="1219200" cy="1341438"/>
          </a:xfrm>
          <a:prstGeom prst="rect">
            <a:avLst/>
          </a:prstGeom>
          <a:noFill/>
          <a:ln w="9525">
            <a:noFill/>
            <a:miter lim="800000"/>
            <a:headEnd/>
            <a:tailEnd/>
          </a:ln>
        </p:spPr>
      </p:pic>
      <p:pic>
        <p:nvPicPr>
          <p:cNvPr id="33797" name="Picture 8" descr="Graduate-Seal.png"/>
          <p:cNvPicPr>
            <a:picLocks noChangeAspect="1"/>
          </p:cNvPicPr>
          <p:nvPr/>
        </p:nvPicPr>
        <p:blipFill>
          <a:blip r:embed="rId3" cstate="email"/>
          <a:srcRect/>
          <a:stretch>
            <a:fillRect/>
          </a:stretch>
        </p:blipFill>
        <p:spPr bwMode="auto">
          <a:xfrm>
            <a:off x="7543800" y="5334000"/>
            <a:ext cx="1371600" cy="1371600"/>
          </a:xfrm>
          <a:prstGeom prst="rect">
            <a:avLst/>
          </a:prstGeom>
          <a:noFill/>
          <a:ln w="9525">
            <a:noFill/>
            <a:miter lim="800000"/>
            <a:headEnd/>
            <a:tailEnd/>
          </a:ln>
        </p:spPr>
      </p:pic>
      <p:pic>
        <p:nvPicPr>
          <p:cNvPr id="33798" name="Picture 9" descr="Group Therapy.jpg"/>
          <p:cNvPicPr>
            <a:picLocks noChangeAspect="1"/>
          </p:cNvPicPr>
          <p:nvPr/>
        </p:nvPicPr>
        <p:blipFill>
          <a:blip r:embed="rId4" cstate="email"/>
          <a:srcRect/>
          <a:stretch>
            <a:fillRect/>
          </a:stretch>
        </p:blipFill>
        <p:spPr bwMode="auto">
          <a:xfrm>
            <a:off x="3538538" y="1524000"/>
            <a:ext cx="2139950" cy="2133600"/>
          </a:xfrm>
          <a:prstGeom prst="rect">
            <a:avLst/>
          </a:prstGeom>
          <a:noFill/>
          <a:ln w="28575">
            <a:solidFill>
              <a:srgbClr val="FFDD61"/>
            </a:solidFill>
            <a:miter lim="800000"/>
            <a:headEnd/>
            <a:tailEnd/>
          </a:ln>
        </p:spPr>
      </p:pic>
      <p:pic>
        <p:nvPicPr>
          <p:cNvPr id="33799" name="Picture 10" descr="1on1-Test2.jpg"/>
          <p:cNvPicPr>
            <a:picLocks noChangeAspect="1"/>
          </p:cNvPicPr>
          <p:nvPr/>
        </p:nvPicPr>
        <p:blipFill>
          <a:blip r:embed="rId5" cstate="email"/>
          <a:srcRect/>
          <a:stretch>
            <a:fillRect/>
          </a:stretch>
        </p:blipFill>
        <p:spPr bwMode="auto">
          <a:xfrm>
            <a:off x="685800" y="1524000"/>
            <a:ext cx="2133600" cy="2133600"/>
          </a:xfrm>
          <a:prstGeom prst="rect">
            <a:avLst/>
          </a:prstGeom>
          <a:noFill/>
          <a:ln w="28575">
            <a:solidFill>
              <a:srgbClr val="FFDD61"/>
            </a:solidFill>
            <a:miter lim="800000"/>
            <a:headEnd/>
            <a:tailEnd/>
          </a:ln>
        </p:spPr>
      </p:pic>
      <p:pic>
        <p:nvPicPr>
          <p:cNvPr id="33800" name="Picture 11" descr="organizing_kitchen_food_pantry.jpg"/>
          <p:cNvPicPr>
            <a:picLocks noChangeAspect="1"/>
          </p:cNvPicPr>
          <p:nvPr/>
        </p:nvPicPr>
        <p:blipFill>
          <a:blip r:embed="rId6" cstate="email"/>
          <a:srcRect/>
          <a:stretch>
            <a:fillRect/>
          </a:stretch>
        </p:blipFill>
        <p:spPr bwMode="auto">
          <a:xfrm>
            <a:off x="6324600" y="1524000"/>
            <a:ext cx="2263775" cy="2133600"/>
          </a:xfrm>
          <a:prstGeom prst="rect">
            <a:avLst/>
          </a:prstGeom>
          <a:noFill/>
          <a:ln w="28575">
            <a:solidFill>
              <a:srgbClr val="FFDD61"/>
            </a:solidFill>
            <a:miter lim="800000"/>
            <a:headEnd/>
            <a:tailEnd/>
          </a:ln>
        </p:spPr>
      </p:pic>
      <p:sp>
        <p:nvSpPr>
          <p:cNvPr id="33801" name="TextBox 12"/>
          <p:cNvSpPr txBox="1">
            <a:spLocks noChangeArrowheads="1"/>
          </p:cNvSpPr>
          <p:nvPr/>
        </p:nvSpPr>
        <p:spPr bwMode="auto">
          <a:xfrm>
            <a:off x="914400" y="228600"/>
            <a:ext cx="7315200" cy="769938"/>
          </a:xfrm>
          <a:prstGeom prst="rect">
            <a:avLst/>
          </a:prstGeom>
          <a:noFill/>
          <a:ln w="9525">
            <a:noFill/>
            <a:miter lim="800000"/>
            <a:headEnd/>
            <a:tailEnd/>
          </a:ln>
        </p:spPr>
        <p:txBody>
          <a:bodyPr>
            <a:spAutoFit/>
          </a:bodyPr>
          <a:lstStyle/>
          <a:p>
            <a:pPr algn="ctr"/>
            <a:r>
              <a:rPr lang="en-US" sz="4400" b="1">
                <a:solidFill>
                  <a:srgbClr val="FFDD61"/>
                </a:solidFill>
                <a:latin typeface="Calibri" pitchFamily="34" charset="0"/>
              </a:rPr>
              <a:t>Coaching Programs</a:t>
            </a:r>
          </a:p>
        </p:txBody>
      </p:sp>
      <p:sp>
        <p:nvSpPr>
          <p:cNvPr id="33802" name="TextBox 13"/>
          <p:cNvSpPr txBox="1">
            <a:spLocks noChangeArrowheads="1"/>
          </p:cNvSpPr>
          <p:nvPr/>
        </p:nvSpPr>
        <p:spPr bwMode="auto">
          <a:xfrm>
            <a:off x="762000" y="1066800"/>
            <a:ext cx="1981200" cy="461963"/>
          </a:xfrm>
          <a:prstGeom prst="rect">
            <a:avLst/>
          </a:prstGeom>
          <a:noFill/>
          <a:ln w="9525">
            <a:noFill/>
            <a:miter lim="800000"/>
            <a:headEnd/>
            <a:tailEnd/>
          </a:ln>
        </p:spPr>
        <p:txBody>
          <a:bodyPr>
            <a:spAutoFit/>
          </a:bodyPr>
          <a:lstStyle/>
          <a:p>
            <a:pPr algn="ctr"/>
            <a:r>
              <a:rPr lang="en-US" sz="2400" b="1">
                <a:solidFill>
                  <a:schemeClr val="bg1"/>
                </a:solidFill>
                <a:latin typeface="Calibri" pitchFamily="34" charset="0"/>
              </a:rPr>
              <a:t>Individual</a:t>
            </a:r>
          </a:p>
        </p:txBody>
      </p:sp>
      <p:sp>
        <p:nvSpPr>
          <p:cNvPr id="33803" name="TextBox 14"/>
          <p:cNvSpPr txBox="1">
            <a:spLocks noChangeArrowheads="1"/>
          </p:cNvSpPr>
          <p:nvPr/>
        </p:nvSpPr>
        <p:spPr bwMode="auto">
          <a:xfrm>
            <a:off x="3608388" y="1066800"/>
            <a:ext cx="1981200" cy="461963"/>
          </a:xfrm>
          <a:prstGeom prst="rect">
            <a:avLst/>
          </a:prstGeom>
          <a:noFill/>
          <a:ln w="9525">
            <a:noFill/>
            <a:miter lim="800000"/>
            <a:headEnd/>
            <a:tailEnd/>
          </a:ln>
        </p:spPr>
        <p:txBody>
          <a:bodyPr>
            <a:spAutoFit/>
          </a:bodyPr>
          <a:lstStyle/>
          <a:p>
            <a:pPr algn="ctr"/>
            <a:r>
              <a:rPr lang="en-US" sz="2400" b="1">
                <a:solidFill>
                  <a:schemeClr val="bg1"/>
                </a:solidFill>
                <a:latin typeface="Calibri" pitchFamily="34" charset="0"/>
              </a:rPr>
              <a:t>Group</a:t>
            </a:r>
          </a:p>
        </p:txBody>
      </p:sp>
      <p:sp>
        <p:nvSpPr>
          <p:cNvPr id="33804" name="TextBox 15"/>
          <p:cNvSpPr txBox="1">
            <a:spLocks noChangeArrowheads="1"/>
          </p:cNvSpPr>
          <p:nvPr/>
        </p:nvSpPr>
        <p:spPr bwMode="auto">
          <a:xfrm>
            <a:off x="6172200" y="1066800"/>
            <a:ext cx="2514600" cy="461963"/>
          </a:xfrm>
          <a:prstGeom prst="rect">
            <a:avLst/>
          </a:prstGeom>
          <a:noFill/>
          <a:ln w="9525">
            <a:noFill/>
            <a:miter lim="800000"/>
            <a:headEnd/>
            <a:tailEnd/>
          </a:ln>
        </p:spPr>
        <p:txBody>
          <a:bodyPr>
            <a:spAutoFit/>
          </a:bodyPr>
          <a:lstStyle/>
          <a:p>
            <a:pPr algn="ctr"/>
            <a:r>
              <a:rPr lang="en-US" sz="2400" b="1">
                <a:solidFill>
                  <a:schemeClr val="bg1"/>
                </a:solidFill>
                <a:latin typeface="Calibri" pitchFamily="34" charset="0"/>
              </a:rPr>
              <a:t>Pantry Makeover</a:t>
            </a:r>
          </a:p>
        </p:txBody>
      </p:sp>
      <p:sp>
        <p:nvSpPr>
          <p:cNvPr id="33805" name="TextBox 16"/>
          <p:cNvSpPr txBox="1">
            <a:spLocks noChangeArrowheads="1"/>
          </p:cNvSpPr>
          <p:nvPr/>
        </p:nvSpPr>
        <p:spPr bwMode="auto">
          <a:xfrm>
            <a:off x="762000" y="3810000"/>
            <a:ext cx="1981200" cy="369888"/>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6 and 12 Week</a:t>
            </a:r>
          </a:p>
        </p:txBody>
      </p:sp>
      <p:sp>
        <p:nvSpPr>
          <p:cNvPr id="33806" name="TextBox 17"/>
          <p:cNvSpPr txBox="1">
            <a:spLocks noChangeArrowheads="1"/>
          </p:cNvSpPr>
          <p:nvPr/>
        </p:nvSpPr>
        <p:spPr bwMode="auto">
          <a:xfrm>
            <a:off x="3621088" y="3810000"/>
            <a:ext cx="1981200" cy="369888"/>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6 and 10 Week</a:t>
            </a:r>
          </a:p>
        </p:txBody>
      </p:sp>
      <p:sp>
        <p:nvSpPr>
          <p:cNvPr id="33807" name="TextBox 18"/>
          <p:cNvSpPr txBox="1">
            <a:spLocks noChangeArrowheads="1"/>
          </p:cNvSpPr>
          <p:nvPr/>
        </p:nvSpPr>
        <p:spPr bwMode="auto">
          <a:xfrm>
            <a:off x="6499225" y="3810000"/>
            <a:ext cx="1981200" cy="369888"/>
          </a:xfrm>
          <a:prstGeom prst="rect">
            <a:avLst/>
          </a:prstGeom>
          <a:noFill/>
          <a:ln w="9525">
            <a:noFill/>
            <a:miter lim="800000"/>
            <a:headEnd/>
            <a:tailEnd/>
          </a:ln>
        </p:spPr>
        <p:txBody>
          <a:bodyPr>
            <a:spAutoFit/>
          </a:bodyPr>
          <a:lstStyle/>
          <a:p>
            <a:pPr algn="ctr"/>
            <a:r>
              <a:rPr lang="en-US" b="1">
                <a:solidFill>
                  <a:schemeClr val="bg1"/>
                </a:solidFill>
                <a:latin typeface="Calibri" pitchFamily="34" charset="0"/>
              </a:rPr>
              <a:t>3 and 6 Hour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sunrisel.jpg"/>
          <p:cNvPicPr>
            <a:picLocks noChangeAspect="1"/>
          </p:cNvPicPr>
          <p:nvPr/>
        </p:nvPicPr>
        <p:blipFill>
          <a:blip r:embed="rId2" cstate="email"/>
          <a:srcRect/>
          <a:stretch>
            <a:fillRect/>
          </a:stretch>
        </p:blipFill>
        <p:spPr bwMode="auto">
          <a:xfrm>
            <a:off x="-63500" y="-152400"/>
            <a:ext cx="9271000" cy="7162800"/>
          </a:xfrm>
          <a:prstGeom prst="rect">
            <a:avLst/>
          </a:prstGeom>
          <a:noFill/>
          <a:ln w="9525">
            <a:noFill/>
            <a:miter lim="800000"/>
            <a:headEnd/>
            <a:tailEnd/>
          </a:ln>
        </p:spPr>
      </p:pic>
      <p:pic>
        <p:nvPicPr>
          <p:cNvPr id="34819" name="Picture 4" descr="Fit4Life2A.jpg"/>
          <p:cNvPicPr>
            <a:picLocks noChangeAspect="1"/>
          </p:cNvPicPr>
          <p:nvPr/>
        </p:nvPicPr>
        <p:blipFill>
          <a:blip r:embed="rId3" cstate="email"/>
          <a:srcRect/>
          <a:stretch>
            <a:fillRect/>
          </a:stretch>
        </p:blipFill>
        <p:spPr bwMode="auto">
          <a:xfrm>
            <a:off x="3657600" y="3505200"/>
            <a:ext cx="1828800" cy="2011363"/>
          </a:xfrm>
          <a:prstGeom prst="rect">
            <a:avLst/>
          </a:prstGeom>
          <a:noFill/>
          <a:ln w="9525">
            <a:noFill/>
            <a:miter lim="800000"/>
            <a:headEnd/>
            <a:tailEnd/>
          </a:ln>
        </p:spPr>
      </p:pic>
      <p:sp>
        <p:nvSpPr>
          <p:cNvPr id="34820" name="TextBox 5"/>
          <p:cNvSpPr txBox="1">
            <a:spLocks noChangeArrowheads="1"/>
          </p:cNvSpPr>
          <p:nvPr/>
        </p:nvSpPr>
        <p:spPr bwMode="auto">
          <a:xfrm>
            <a:off x="381000" y="5581650"/>
            <a:ext cx="8382000" cy="1200150"/>
          </a:xfrm>
          <a:prstGeom prst="rect">
            <a:avLst/>
          </a:prstGeom>
          <a:noFill/>
          <a:ln w="9525">
            <a:noFill/>
            <a:miter lim="800000"/>
            <a:headEnd/>
            <a:tailEnd/>
          </a:ln>
        </p:spPr>
        <p:txBody>
          <a:bodyPr>
            <a:spAutoFit/>
          </a:bodyPr>
          <a:lstStyle/>
          <a:p>
            <a:pPr algn="ctr"/>
            <a:r>
              <a:rPr lang="en-US" sz="2400">
                <a:solidFill>
                  <a:schemeClr val="bg1"/>
                </a:solidFill>
                <a:latin typeface="Myriad Pro" pitchFamily="34" charset="0"/>
              </a:rPr>
              <a:t>Find out if coaching will work for you! Visit me online at</a:t>
            </a:r>
            <a:br>
              <a:rPr lang="en-US" sz="2400">
                <a:solidFill>
                  <a:schemeClr val="bg1"/>
                </a:solidFill>
                <a:latin typeface="Myriad Pro" pitchFamily="34" charset="0"/>
              </a:rPr>
            </a:br>
            <a:r>
              <a:rPr lang="en-US" sz="2400">
                <a:solidFill>
                  <a:schemeClr val="bg1"/>
                </a:solidFill>
                <a:latin typeface="Myriad Pro" pitchFamily="34" charset="0"/>
              </a:rPr>
              <a:t>Fit4lifediabetescoach.com or on my Facebook Page,</a:t>
            </a:r>
          </a:p>
          <a:p>
            <a:pPr algn="ctr"/>
            <a:r>
              <a:rPr lang="en-US" sz="2400">
                <a:solidFill>
                  <a:schemeClr val="bg1"/>
                </a:solidFill>
                <a:latin typeface="Myriad Pro" pitchFamily="34" charset="0"/>
              </a:rPr>
              <a:t>Fit4Life Diabetes Coaching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1"/>
              </a:solidFill>
            </a:endParaRPr>
          </a:p>
        </p:txBody>
      </p:sp>
      <p:sp>
        <p:nvSpPr>
          <p:cNvPr id="5123" name="TextBox 3"/>
          <p:cNvSpPr txBox="1">
            <a:spLocks noChangeArrowheads="1"/>
          </p:cNvSpPr>
          <p:nvPr/>
        </p:nvSpPr>
        <p:spPr bwMode="auto">
          <a:xfrm>
            <a:off x="2674938" y="990600"/>
            <a:ext cx="4154487" cy="1046163"/>
          </a:xfrm>
          <a:prstGeom prst="rect">
            <a:avLst/>
          </a:prstGeom>
          <a:noFill/>
          <a:ln w="9525">
            <a:noFill/>
            <a:miter lim="800000"/>
            <a:headEnd/>
            <a:tailEnd/>
          </a:ln>
        </p:spPr>
        <p:txBody>
          <a:bodyPr wrap="none">
            <a:spAutoFit/>
          </a:bodyPr>
          <a:lstStyle/>
          <a:p>
            <a:endParaRPr lang="en-US" sz="4400" b="1">
              <a:latin typeface="Calibri" pitchFamily="34" charset="0"/>
            </a:endParaRPr>
          </a:p>
          <a:p>
            <a:endParaRPr lang="en-US">
              <a:latin typeface="Calibri" pitchFamily="34" charset="0"/>
            </a:endParaRPr>
          </a:p>
        </p:txBody>
      </p:sp>
      <p:sp>
        <p:nvSpPr>
          <p:cNvPr id="5" name="TextBox 4"/>
          <p:cNvSpPr txBox="1"/>
          <p:nvPr/>
        </p:nvSpPr>
        <p:spPr>
          <a:xfrm>
            <a:off x="1458913" y="609600"/>
            <a:ext cx="6072187" cy="1046163"/>
          </a:xfrm>
          <a:prstGeom prst="rect">
            <a:avLst/>
          </a:prstGeom>
          <a:noFill/>
        </p:spPr>
        <p:txBody>
          <a:bodyPr wrap="none">
            <a:spAutoFit/>
          </a:bodyPr>
          <a:lstStyle/>
          <a:p>
            <a:pPr algn="ctr" fontAlgn="auto">
              <a:spcBef>
                <a:spcPts val="0"/>
              </a:spcBef>
              <a:spcAft>
                <a:spcPts val="0"/>
              </a:spcAft>
              <a:defRPr/>
            </a:pPr>
            <a:r>
              <a:rPr lang="en-US" sz="4400" b="1" dirty="0">
                <a:solidFill>
                  <a:schemeClr val="tx2">
                    <a:lumMod val="75000"/>
                  </a:schemeClr>
                </a:solidFill>
                <a:latin typeface="+mn-lt"/>
                <a:cs typeface="+mn-cs"/>
              </a:rPr>
              <a:t>What are the symptoms?</a:t>
            </a:r>
          </a:p>
          <a:p>
            <a:pPr fontAlgn="auto">
              <a:spcBef>
                <a:spcPts val="0"/>
              </a:spcBef>
              <a:spcAft>
                <a:spcPts val="0"/>
              </a:spcAft>
              <a:defRPr/>
            </a:pPr>
            <a:endParaRPr lang="en-US" dirty="0">
              <a:latin typeface="+mn-lt"/>
              <a:cs typeface="+mn-cs"/>
            </a:endParaRPr>
          </a:p>
        </p:txBody>
      </p:sp>
      <p:grpSp>
        <p:nvGrpSpPr>
          <p:cNvPr id="3" name="Group 34"/>
          <p:cNvGrpSpPr>
            <a:grpSpLocks/>
          </p:cNvGrpSpPr>
          <p:nvPr/>
        </p:nvGrpSpPr>
        <p:grpSpPr bwMode="auto">
          <a:xfrm>
            <a:off x="6858000" y="4495800"/>
            <a:ext cx="1943100" cy="1695450"/>
            <a:chOff x="6858000" y="4495800"/>
            <a:chExt cx="1943100" cy="1695510"/>
          </a:xfrm>
        </p:grpSpPr>
        <p:sp>
          <p:nvSpPr>
            <p:cNvPr id="14" name="TextBox 13"/>
            <p:cNvSpPr txBox="1"/>
            <p:nvPr/>
          </p:nvSpPr>
          <p:spPr>
            <a:xfrm>
              <a:off x="6961188" y="5791246"/>
              <a:ext cx="1752600" cy="40006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Blurred Vision</a:t>
              </a:r>
              <a:endParaRPr lang="en-US" sz="2000" b="1" dirty="0">
                <a:solidFill>
                  <a:schemeClr val="tx2">
                    <a:lumMod val="75000"/>
                  </a:schemeClr>
                </a:solidFill>
              </a:endParaRPr>
            </a:p>
          </p:txBody>
        </p:sp>
        <p:pic>
          <p:nvPicPr>
            <p:cNvPr id="20" name="Picture 19" descr="Blurred-vision.jpg"/>
            <p:cNvPicPr>
              <a:picLocks noChangeAspect="1"/>
            </p:cNvPicPr>
            <p:nvPr/>
          </p:nvPicPr>
          <p:blipFill>
            <a:blip r:embed="rId2" cstate="email"/>
            <a:stretch>
              <a:fillRect/>
            </a:stretch>
          </p:blipFill>
          <p:spPr>
            <a:xfrm>
              <a:off x="6858000" y="4495800"/>
              <a:ext cx="1943100" cy="1295446"/>
            </a:xfrm>
            <a:prstGeom prst="rect">
              <a:avLst/>
            </a:prstGeom>
          </p:spPr>
          <p:style>
            <a:lnRef idx="1">
              <a:schemeClr val="accent5"/>
            </a:lnRef>
            <a:fillRef idx="2">
              <a:schemeClr val="accent5"/>
            </a:fillRef>
            <a:effectRef idx="1">
              <a:schemeClr val="accent5"/>
            </a:effectRef>
            <a:fontRef idx="minor">
              <a:schemeClr val="dk1"/>
            </a:fontRef>
          </p:style>
        </p:pic>
      </p:grpSp>
      <p:grpSp>
        <p:nvGrpSpPr>
          <p:cNvPr id="6" name="Group 29"/>
          <p:cNvGrpSpPr>
            <a:grpSpLocks/>
          </p:cNvGrpSpPr>
          <p:nvPr/>
        </p:nvGrpSpPr>
        <p:grpSpPr bwMode="auto">
          <a:xfrm>
            <a:off x="4572000" y="1835150"/>
            <a:ext cx="1714500" cy="1822450"/>
            <a:chOff x="4800600" y="1834896"/>
            <a:chExt cx="1713976" cy="1822704"/>
          </a:xfrm>
        </p:grpSpPr>
        <p:sp>
          <p:nvSpPr>
            <p:cNvPr id="12" name="TextBox 11"/>
            <p:cNvSpPr txBox="1"/>
            <p:nvPr/>
          </p:nvSpPr>
          <p:spPr>
            <a:xfrm>
              <a:off x="5181484" y="3257494"/>
              <a:ext cx="1066474" cy="40010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Fatigue</a:t>
              </a:r>
              <a:endParaRPr lang="en-US" sz="2000" b="1" dirty="0">
                <a:solidFill>
                  <a:schemeClr val="tx2">
                    <a:lumMod val="75000"/>
                  </a:schemeClr>
                </a:solidFill>
              </a:endParaRPr>
            </a:p>
          </p:txBody>
        </p:sp>
        <p:pic>
          <p:nvPicPr>
            <p:cNvPr id="21" name="Picture 20" descr="fatigue.jpg"/>
            <p:cNvPicPr>
              <a:picLocks noChangeAspect="1"/>
            </p:cNvPicPr>
            <p:nvPr/>
          </p:nvPicPr>
          <p:blipFill>
            <a:blip r:embed="rId3" cstate="email"/>
            <a:srcRect/>
            <a:stretch>
              <a:fillRect/>
            </a:stretch>
          </p:blipFill>
          <p:spPr>
            <a:xfrm>
              <a:off x="4800600" y="1834896"/>
              <a:ext cx="1713976" cy="1441651"/>
            </a:xfrm>
            <a:prstGeom prst="rect">
              <a:avLst/>
            </a:prstGeom>
          </p:spPr>
          <p:style>
            <a:lnRef idx="1">
              <a:schemeClr val="accent5"/>
            </a:lnRef>
            <a:fillRef idx="2">
              <a:schemeClr val="accent5"/>
            </a:fillRef>
            <a:effectRef idx="1">
              <a:schemeClr val="accent5"/>
            </a:effectRef>
            <a:fontRef idx="minor">
              <a:schemeClr val="dk1"/>
            </a:fontRef>
          </p:style>
        </p:pic>
      </p:grpSp>
      <p:grpSp>
        <p:nvGrpSpPr>
          <p:cNvPr id="7" name="Group 32"/>
          <p:cNvGrpSpPr>
            <a:grpSpLocks/>
          </p:cNvGrpSpPr>
          <p:nvPr/>
        </p:nvGrpSpPr>
        <p:grpSpPr bwMode="auto">
          <a:xfrm>
            <a:off x="2286000" y="4495800"/>
            <a:ext cx="1976438" cy="1981200"/>
            <a:chOff x="2286000" y="4495800"/>
            <a:chExt cx="1977096" cy="1981200"/>
          </a:xfrm>
        </p:grpSpPr>
        <p:sp>
          <p:nvSpPr>
            <p:cNvPr id="17" name="TextBox 16"/>
            <p:cNvSpPr txBox="1"/>
            <p:nvPr/>
          </p:nvSpPr>
          <p:spPr>
            <a:xfrm>
              <a:off x="2420983" y="5768975"/>
              <a:ext cx="1751595" cy="7080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Tingling hands and feet</a:t>
              </a:r>
              <a:endParaRPr lang="en-US" sz="2000" b="1" dirty="0">
                <a:solidFill>
                  <a:schemeClr val="tx2">
                    <a:lumMod val="75000"/>
                  </a:schemeClr>
                </a:solidFill>
              </a:endParaRPr>
            </a:p>
          </p:txBody>
        </p:sp>
        <p:pic>
          <p:nvPicPr>
            <p:cNvPr id="22" name="Picture 21" descr="hands.jpg"/>
            <p:cNvPicPr>
              <a:picLocks noChangeAspect="1"/>
            </p:cNvPicPr>
            <p:nvPr/>
          </p:nvPicPr>
          <p:blipFill>
            <a:blip r:embed="rId4" cstate="email"/>
            <a:stretch>
              <a:fillRect/>
            </a:stretch>
          </p:blipFill>
          <p:spPr>
            <a:xfrm>
              <a:off x="2286000" y="4495800"/>
              <a:ext cx="1977096" cy="1303338"/>
            </a:xfrm>
            <a:prstGeom prst="rect">
              <a:avLst/>
            </a:prstGeom>
          </p:spPr>
          <p:style>
            <a:lnRef idx="1">
              <a:schemeClr val="accent5"/>
            </a:lnRef>
            <a:fillRef idx="2">
              <a:schemeClr val="accent5"/>
            </a:fillRef>
            <a:effectRef idx="1">
              <a:schemeClr val="accent5"/>
            </a:effectRef>
            <a:fontRef idx="minor">
              <a:schemeClr val="dk1"/>
            </a:fontRef>
          </p:style>
        </p:pic>
      </p:grpSp>
      <p:grpSp>
        <p:nvGrpSpPr>
          <p:cNvPr id="8" name="Group 35"/>
          <p:cNvGrpSpPr>
            <a:grpSpLocks/>
          </p:cNvGrpSpPr>
          <p:nvPr/>
        </p:nvGrpSpPr>
        <p:grpSpPr bwMode="auto">
          <a:xfrm>
            <a:off x="2667000" y="1600200"/>
            <a:ext cx="1447800" cy="2365375"/>
            <a:chOff x="2846295" y="1600200"/>
            <a:chExt cx="1447800" cy="2365176"/>
          </a:xfrm>
        </p:grpSpPr>
        <p:sp>
          <p:nvSpPr>
            <p:cNvPr id="19" name="TextBox 18"/>
            <p:cNvSpPr txBox="1"/>
            <p:nvPr/>
          </p:nvSpPr>
          <p:spPr>
            <a:xfrm>
              <a:off x="2846295" y="3257411"/>
              <a:ext cx="1447800" cy="70796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rgbClr val="1F497D">
                      <a:lumMod val="75000"/>
                    </a:srgbClr>
                  </a:solidFill>
                </a:rPr>
                <a:t>Increased urination</a:t>
              </a:r>
              <a:endParaRPr lang="en-US" sz="2000" dirty="0"/>
            </a:p>
          </p:txBody>
        </p:sp>
        <p:pic>
          <p:nvPicPr>
            <p:cNvPr id="23" name="Picture 22" descr="need.jpg"/>
            <p:cNvPicPr>
              <a:picLocks noChangeAspect="1"/>
            </p:cNvPicPr>
            <p:nvPr/>
          </p:nvPicPr>
          <p:blipFill>
            <a:blip r:embed="rId5" cstate="email"/>
            <a:srcRect/>
            <a:stretch>
              <a:fillRect/>
            </a:stretch>
          </p:blipFill>
          <p:spPr>
            <a:xfrm>
              <a:off x="3092358" y="1600200"/>
              <a:ext cx="977900" cy="1676259"/>
            </a:xfrm>
            <a:prstGeom prst="rect">
              <a:avLst/>
            </a:prstGeom>
          </p:spPr>
          <p:style>
            <a:lnRef idx="1">
              <a:schemeClr val="accent5"/>
            </a:lnRef>
            <a:fillRef idx="2">
              <a:schemeClr val="accent5"/>
            </a:fillRef>
            <a:effectRef idx="1">
              <a:schemeClr val="accent5"/>
            </a:effectRef>
            <a:fontRef idx="minor">
              <a:schemeClr val="dk1"/>
            </a:fontRef>
          </p:style>
        </p:pic>
      </p:grpSp>
      <p:grpSp>
        <p:nvGrpSpPr>
          <p:cNvPr id="9" name="Group 27"/>
          <p:cNvGrpSpPr>
            <a:grpSpLocks/>
          </p:cNvGrpSpPr>
          <p:nvPr/>
        </p:nvGrpSpPr>
        <p:grpSpPr bwMode="auto">
          <a:xfrm>
            <a:off x="381000" y="1600200"/>
            <a:ext cx="1828800" cy="2057400"/>
            <a:chOff x="381000" y="1600200"/>
            <a:chExt cx="1828800" cy="2057400"/>
          </a:xfrm>
        </p:grpSpPr>
        <p:sp>
          <p:nvSpPr>
            <p:cNvPr id="11" name="TextBox 10"/>
            <p:cNvSpPr txBox="1"/>
            <p:nvPr/>
          </p:nvSpPr>
          <p:spPr>
            <a:xfrm>
              <a:off x="381000" y="3257550"/>
              <a:ext cx="18288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n-US" sz="2000" b="1" dirty="0">
                  <a:solidFill>
                    <a:schemeClr val="tx2">
                      <a:lumMod val="75000"/>
                    </a:schemeClr>
                  </a:solidFill>
                </a:rPr>
                <a:t>Excessive thirst</a:t>
              </a:r>
              <a:endParaRPr lang="en-US" sz="2000" b="1" dirty="0">
                <a:solidFill>
                  <a:schemeClr val="tx2">
                    <a:lumMod val="75000"/>
                  </a:schemeClr>
                </a:solidFill>
              </a:endParaRPr>
            </a:p>
          </p:txBody>
        </p:sp>
        <p:pic>
          <p:nvPicPr>
            <p:cNvPr id="24" name="Picture 23" descr="quench-thirst-50s-400x400.jpg"/>
            <p:cNvPicPr>
              <a:picLocks noChangeAspect="1"/>
            </p:cNvPicPr>
            <p:nvPr/>
          </p:nvPicPr>
          <p:blipFill>
            <a:blip r:embed="rId6" cstate="email"/>
            <a:stretch>
              <a:fillRect/>
            </a:stretch>
          </p:blipFill>
          <p:spPr>
            <a:xfrm>
              <a:off x="457200" y="1600200"/>
              <a:ext cx="1676400" cy="1676400"/>
            </a:xfrm>
            <a:prstGeom prst="rect">
              <a:avLst/>
            </a:prstGeom>
          </p:spPr>
          <p:style>
            <a:lnRef idx="1">
              <a:schemeClr val="accent5"/>
            </a:lnRef>
            <a:fillRef idx="2">
              <a:schemeClr val="accent5"/>
            </a:fillRef>
            <a:effectRef idx="1">
              <a:schemeClr val="accent5"/>
            </a:effectRef>
            <a:fontRef idx="minor">
              <a:schemeClr val="dk1"/>
            </a:fontRef>
          </p:style>
        </p:pic>
      </p:grpSp>
      <p:grpSp>
        <p:nvGrpSpPr>
          <p:cNvPr id="10" name="Group 31"/>
          <p:cNvGrpSpPr>
            <a:grpSpLocks/>
          </p:cNvGrpSpPr>
          <p:nvPr/>
        </p:nvGrpSpPr>
        <p:grpSpPr bwMode="auto">
          <a:xfrm>
            <a:off x="344488" y="3940175"/>
            <a:ext cx="1752600" cy="2519363"/>
            <a:chOff x="345140" y="3939990"/>
            <a:chExt cx="1752600" cy="2518756"/>
          </a:xfrm>
        </p:grpSpPr>
        <p:sp>
          <p:nvSpPr>
            <p:cNvPr id="18" name="TextBox 17"/>
            <p:cNvSpPr txBox="1"/>
            <p:nvPr/>
          </p:nvSpPr>
          <p:spPr>
            <a:xfrm>
              <a:off x="345140" y="5750892"/>
              <a:ext cx="1752600" cy="70785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Red, swollen, tender gums</a:t>
              </a:r>
              <a:endParaRPr lang="en-US" sz="2000" b="1" dirty="0">
                <a:solidFill>
                  <a:schemeClr val="tx2">
                    <a:lumMod val="75000"/>
                  </a:schemeClr>
                </a:solidFill>
              </a:endParaRPr>
            </a:p>
          </p:txBody>
        </p:sp>
        <p:pic>
          <p:nvPicPr>
            <p:cNvPr id="25" name="Picture 24" descr="swollen gums.jpg"/>
            <p:cNvPicPr>
              <a:picLocks noChangeAspect="1"/>
            </p:cNvPicPr>
            <p:nvPr/>
          </p:nvPicPr>
          <p:blipFill>
            <a:blip r:embed="rId7" cstate="email"/>
            <a:stretch>
              <a:fillRect/>
            </a:stretch>
          </p:blipFill>
          <p:spPr>
            <a:xfrm>
              <a:off x="610252" y="3939990"/>
              <a:ext cx="1219200" cy="1826773"/>
            </a:xfrm>
            <a:prstGeom prst="rect">
              <a:avLst/>
            </a:prstGeom>
          </p:spPr>
          <p:style>
            <a:lnRef idx="1">
              <a:schemeClr val="accent5"/>
            </a:lnRef>
            <a:fillRef idx="2">
              <a:schemeClr val="accent5"/>
            </a:fillRef>
            <a:effectRef idx="1">
              <a:schemeClr val="accent5"/>
            </a:effectRef>
            <a:fontRef idx="minor">
              <a:schemeClr val="dk1"/>
            </a:fontRef>
          </p:style>
        </p:pic>
      </p:grpSp>
      <p:grpSp>
        <p:nvGrpSpPr>
          <p:cNvPr id="15" name="Group 30"/>
          <p:cNvGrpSpPr>
            <a:grpSpLocks/>
          </p:cNvGrpSpPr>
          <p:nvPr/>
        </p:nvGrpSpPr>
        <p:grpSpPr bwMode="auto">
          <a:xfrm>
            <a:off x="6781800" y="1893888"/>
            <a:ext cx="1905000" cy="1763712"/>
            <a:chOff x="6781800" y="1894000"/>
            <a:chExt cx="1905000" cy="1763600"/>
          </a:xfrm>
        </p:grpSpPr>
        <p:sp>
          <p:nvSpPr>
            <p:cNvPr id="13" name="TextBox 12"/>
            <p:cNvSpPr txBox="1"/>
            <p:nvPr/>
          </p:nvSpPr>
          <p:spPr>
            <a:xfrm>
              <a:off x="6907213" y="3257575"/>
              <a:ext cx="1676400" cy="4000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Weight Loss</a:t>
              </a:r>
              <a:endParaRPr lang="en-US" sz="2000" b="1" dirty="0">
                <a:solidFill>
                  <a:schemeClr val="tx2">
                    <a:lumMod val="75000"/>
                  </a:schemeClr>
                </a:solidFill>
              </a:endParaRPr>
            </a:p>
          </p:txBody>
        </p:sp>
        <p:pic>
          <p:nvPicPr>
            <p:cNvPr id="26" name="Picture 25" descr="weight loss.jpeg"/>
            <p:cNvPicPr>
              <a:picLocks noChangeAspect="1"/>
            </p:cNvPicPr>
            <p:nvPr/>
          </p:nvPicPr>
          <p:blipFill>
            <a:blip r:embed="rId8" cstate="email"/>
            <a:srcRect/>
            <a:stretch>
              <a:fillRect/>
            </a:stretch>
          </p:blipFill>
          <p:spPr>
            <a:xfrm>
              <a:off x="6781800" y="1894000"/>
              <a:ext cx="1905000" cy="1382624"/>
            </a:xfrm>
            <a:prstGeom prst="rect">
              <a:avLst/>
            </a:prstGeom>
          </p:spPr>
          <p:style>
            <a:lnRef idx="1">
              <a:schemeClr val="accent5"/>
            </a:lnRef>
            <a:fillRef idx="2">
              <a:schemeClr val="accent5"/>
            </a:fillRef>
            <a:effectRef idx="1">
              <a:schemeClr val="accent5"/>
            </a:effectRef>
            <a:fontRef idx="minor">
              <a:schemeClr val="dk1"/>
            </a:fontRef>
          </p:style>
        </p:pic>
      </p:grpSp>
      <p:grpSp>
        <p:nvGrpSpPr>
          <p:cNvPr id="28" name="Group 33"/>
          <p:cNvGrpSpPr>
            <a:grpSpLocks/>
          </p:cNvGrpSpPr>
          <p:nvPr/>
        </p:nvGrpSpPr>
        <p:grpSpPr bwMode="auto">
          <a:xfrm>
            <a:off x="4437063" y="4219575"/>
            <a:ext cx="2344737" cy="2257425"/>
            <a:chOff x="4437530" y="4220292"/>
            <a:chExt cx="2344270" cy="2256708"/>
          </a:xfrm>
        </p:grpSpPr>
        <p:sp>
          <p:nvSpPr>
            <p:cNvPr id="16" name="TextBox 15"/>
            <p:cNvSpPr txBox="1"/>
            <p:nvPr/>
          </p:nvSpPr>
          <p:spPr>
            <a:xfrm>
              <a:off x="4437530" y="5769200"/>
              <a:ext cx="2344270" cy="7078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Slow-healing sores, </a:t>
              </a:r>
              <a:br>
                <a:rPr lang="en-US" sz="2000" b="1" dirty="0">
                  <a:solidFill>
                    <a:schemeClr val="tx2">
                      <a:lumMod val="75000"/>
                    </a:schemeClr>
                  </a:solidFill>
                </a:rPr>
              </a:br>
              <a:r>
                <a:rPr lang="en-US" sz="2000" b="1" dirty="0">
                  <a:solidFill>
                    <a:schemeClr val="tx2">
                      <a:lumMod val="75000"/>
                    </a:schemeClr>
                  </a:solidFill>
                </a:rPr>
                <a:t>frequent infections</a:t>
              </a:r>
              <a:endParaRPr lang="en-US" sz="2000" b="1" dirty="0">
                <a:solidFill>
                  <a:schemeClr val="tx2">
                    <a:lumMod val="75000"/>
                  </a:schemeClr>
                </a:solidFill>
              </a:endParaRPr>
            </a:p>
          </p:txBody>
        </p:sp>
        <p:pic>
          <p:nvPicPr>
            <p:cNvPr id="27" name="Picture 26" descr="wound-2.jpg"/>
            <p:cNvPicPr>
              <a:picLocks noChangeAspect="1"/>
            </p:cNvPicPr>
            <p:nvPr/>
          </p:nvPicPr>
          <p:blipFill>
            <a:blip r:embed="rId9" cstate="email"/>
            <a:srcRect/>
            <a:stretch>
              <a:fillRect/>
            </a:stretch>
          </p:blipFill>
          <p:spPr>
            <a:xfrm>
              <a:off x="4800995" y="4220292"/>
              <a:ext cx="1607818" cy="1571126"/>
            </a:xfrm>
            <a:prstGeom prst="rect">
              <a:avLst/>
            </a:prstGeom>
          </p:spPr>
          <p:style>
            <a:lnRef idx="1">
              <a:schemeClr val="accent5"/>
            </a:lnRef>
            <a:fillRef idx="2">
              <a:schemeClr val="accent5"/>
            </a:fillRef>
            <a:effectRef idx="1">
              <a:schemeClr val="accent5"/>
            </a:effectRef>
            <a:fontRef idx="minor">
              <a:schemeClr val="dk1"/>
            </a:fontRef>
          </p:style>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1000"/>
                                        <p:tgtEl>
                                          <p:spTgt spid="9"/>
                                        </p:tgtEl>
                                      </p:cBhvr>
                                    </p:animEffect>
                                  </p:childTnLst>
                                </p:cTn>
                              </p:par>
                            </p:childTnLst>
                          </p:cTn>
                        </p:par>
                        <p:par>
                          <p:cTn id="8" fill="hold">
                            <p:stCondLst>
                              <p:cond delay="2500"/>
                            </p:stCondLst>
                            <p:childTnLst>
                              <p:par>
                                <p:cTn id="9" presetID="8" presetClass="entr" presetSubtype="32"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1000"/>
                                        <p:tgtEl>
                                          <p:spTgt spid="8"/>
                                        </p:tgtEl>
                                      </p:cBhvr>
                                    </p:animEffect>
                                  </p:childTnLst>
                                </p:cTn>
                              </p:par>
                            </p:childTnLst>
                          </p:cTn>
                        </p:par>
                        <p:par>
                          <p:cTn id="12" fill="hold">
                            <p:stCondLst>
                              <p:cond delay="4500"/>
                            </p:stCondLst>
                            <p:childTnLst>
                              <p:par>
                                <p:cTn id="13" presetID="8" presetClass="entr" presetSubtype="32"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1000"/>
                                        <p:tgtEl>
                                          <p:spTgt spid="6"/>
                                        </p:tgtEl>
                                      </p:cBhvr>
                                    </p:animEffect>
                                  </p:childTnLst>
                                </p:cTn>
                              </p:par>
                            </p:childTnLst>
                          </p:cTn>
                        </p:par>
                        <p:par>
                          <p:cTn id="16" fill="hold">
                            <p:stCondLst>
                              <p:cond delay="6500"/>
                            </p:stCondLst>
                            <p:childTnLst>
                              <p:par>
                                <p:cTn id="17" presetID="8" presetClass="entr" presetSubtype="32"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diamond(out)">
                                      <p:cBhvr>
                                        <p:cTn id="19" dur="1000"/>
                                        <p:tgtEl>
                                          <p:spTgt spid="15"/>
                                        </p:tgtEl>
                                      </p:cBhvr>
                                    </p:animEffect>
                                  </p:childTnLst>
                                </p:cTn>
                              </p:par>
                            </p:childTnLst>
                          </p:cTn>
                        </p:par>
                        <p:par>
                          <p:cTn id="20" fill="hold">
                            <p:stCondLst>
                              <p:cond delay="8500"/>
                            </p:stCondLst>
                            <p:childTnLst>
                              <p:par>
                                <p:cTn id="21" presetID="8" presetClass="entr" presetSubtype="32" fill="hold"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diamond(out)">
                                      <p:cBhvr>
                                        <p:cTn id="23" dur="1000"/>
                                        <p:tgtEl>
                                          <p:spTgt spid="10"/>
                                        </p:tgtEl>
                                      </p:cBhvr>
                                    </p:animEffect>
                                  </p:childTnLst>
                                </p:cTn>
                              </p:par>
                            </p:childTnLst>
                          </p:cTn>
                        </p:par>
                        <p:par>
                          <p:cTn id="24" fill="hold">
                            <p:stCondLst>
                              <p:cond delay="10500"/>
                            </p:stCondLst>
                            <p:childTnLst>
                              <p:par>
                                <p:cTn id="25" presetID="8" presetClass="entr" presetSubtype="32" fill="hold"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diamond(out)">
                                      <p:cBhvr>
                                        <p:cTn id="27" dur="1000"/>
                                        <p:tgtEl>
                                          <p:spTgt spid="7"/>
                                        </p:tgtEl>
                                      </p:cBhvr>
                                    </p:animEffect>
                                  </p:childTnLst>
                                </p:cTn>
                              </p:par>
                            </p:childTnLst>
                          </p:cTn>
                        </p:par>
                        <p:par>
                          <p:cTn id="28" fill="hold">
                            <p:stCondLst>
                              <p:cond delay="12500"/>
                            </p:stCondLst>
                            <p:childTnLst>
                              <p:par>
                                <p:cTn id="29" presetID="8" presetClass="entr" presetSubtype="32" fill="hold" nodeType="afterEffect">
                                  <p:stCondLst>
                                    <p:cond delay="1000"/>
                                  </p:stCondLst>
                                  <p:childTnLst>
                                    <p:set>
                                      <p:cBhvr>
                                        <p:cTn id="30" dur="1" fill="hold">
                                          <p:stCondLst>
                                            <p:cond delay="0"/>
                                          </p:stCondLst>
                                        </p:cTn>
                                        <p:tgtEl>
                                          <p:spTgt spid="28"/>
                                        </p:tgtEl>
                                        <p:attrNameLst>
                                          <p:attrName>style.visibility</p:attrName>
                                        </p:attrNameLst>
                                      </p:cBhvr>
                                      <p:to>
                                        <p:strVal val="visible"/>
                                      </p:to>
                                    </p:set>
                                    <p:animEffect transition="in" filter="diamond(out)">
                                      <p:cBhvr>
                                        <p:cTn id="31" dur="1000"/>
                                        <p:tgtEl>
                                          <p:spTgt spid="28"/>
                                        </p:tgtEl>
                                      </p:cBhvr>
                                    </p:animEffect>
                                  </p:childTnLst>
                                </p:cTn>
                              </p:par>
                            </p:childTnLst>
                          </p:cTn>
                        </p:par>
                        <p:par>
                          <p:cTn id="32" fill="hold">
                            <p:stCondLst>
                              <p:cond delay="14500"/>
                            </p:stCondLst>
                            <p:childTnLst>
                              <p:par>
                                <p:cTn id="33" presetID="8" presetClass="entr" presetSubtype="32" fill="hold" nodeType="afterEffect">
                                  <p:stCondLst>
                                    <p:cond delay="1000"/>
                                  </p:stCondLst>
                                  <p:childTnLst>
                                    <p:set>
                                      <p:cBhvr>
                                        <p:cTn id="34" dur="1" fill="hold">
                                          <p:stCondLst>
                                            <p:cond delay="0"/>
                                          </p:stCondLst>
                                        </p:cTn>
                                        <p:tgtEl>
                                          <p:spTgt spid="3"/>
                                        </p:tgtEl>
                                        <p:attrNameLst>
                                          <p:attrName>style.visibility</p:attrName>
                                        </p:attrNameLst>
                                      </p:cBhvr>
                                      <p:to>
                                        <p:strVal val="visible"/>
                                      </p:to>
                                    </p:set>
                                    <p:animEffect transition="in" filter="diamond(out)">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dirty="0">
              <a:solidFill>
                <a:schemeClr val="tx2">
                  <a:lumMod val="75000"/>
                </a:schemeClr>
              </a:solidFill>
            </a:endParaRPr>
          </a:p>
        </p:txBody>
      </p:sp>
      <p:sp>
        <p:nvSpPr>
          <p:cNvPr id="13" name="Rectangle 12"/>
          <p:cNvSpPr/>
          <p:nvPr/>
        </p:nvSpPr>
        <p:spPr>
          <a:xfrm>
            <a:off x="685800" y="609600"/>
            <a:ext cx="3581400" cy="259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1524000" y="914400"/>
            <a:ext cx="18288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n-US" sz="2000" b="1" dirty="0">
                <a:solidFill>
                  <a:schemeClr val="tx2">
                    <a:lumMod val="75000"/>
                  </a:schemeClr>
                </a:solidFill>
              </a:rPr>
              <a:t>Excessive thirst</a:t>
            </a:r>
            <a:endParaRPr lang="en-US" sz="2000" b="1" dirty="0">
              <a:solidFill>
                <a:schemeClr val="tx2">
                  <a:lumMod val="75000"/>
                </a:schemeClr>
              </a:solidFill>
            </a:endParaRPr>
          </a:p>
        </p:txBody>
      </p:sp>
      <p:sp>
        <p:nvSpPr>
          <p:cNvPr id="6" name="TextBox 5"/>
          <p:cNvSpPr txBox="1"/>
          <p:nvPr/>
        </p:nvSpPr>
        <p:spPr>
          <a:xfrm>
            <a:off x="762000" y="1477963"/>
            <a:ext cx="3429000" cy="1570037"/>
          </a:xfrm>
          <a:prstGeom prst="rect">
            <a:avLst/>
          </a:prstGeom>
          <a:noFill/>
        </p:spPr>
        <p:txBody>
          <a:bodyPr>
            <a:spAutoFit/>
          </a:bodyPr>
          <a:lstStyle/>
          <a:p>
            <a:pPr algn="ctr" fontAlgn="auto">
              <a:spcBef>
                <a:spcPts val="0"/>
              </a:spcBef>
              <a:spcAft>
                <a:spcPts val="0"/>
              </a:spcAft>
              <a:defRPr/>
            </a:pPr>
            <a:r>
              <a:rPr lang="en-US" sz="1600" b="1" dirty="0">
                <a:solidFill>
                  <a:schemeClr val="tx2">
                    <a:lumMod val="75000"/>
                  </a:schemeClr>
                </a:solidFill>
                <a:latin typeface="+mn-lt"/>
                <a:cs typeface="+mn-cs"/>
              </a:rPr>
              <a:t>The body needs plenty of water as it tries to flush out the excess sugars in your blood.  Basically, your thirst is unquenchable at some point.  A diabetic becomes thirsty as well because of the increased urination.</a:t>
            </a:r>
            <a:endParaRPr lang="en-US" sz="1600" dirty="0">
              <a:latin typeface="+mn-lt"/>
              <a:cs typeface="+mn-cs"/>
            </a:endParaRPr>
          </a:p>
        </p:txBody>
      </p:sp>
      <p:sp>
        <p:nvSpPr>
          <p:cNvPr id="14" name="Rectangle 13"/>
          <p:cNvSpPr/>
          <p:nvPr/>
        </p:nvSpPr>
        <p:spPr>
          <a:xfrm>
            <a:off x="685800" y="3657600"/>
            <a:ext cx="3581400" cy="259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143000" y="3943350"/>
            <a:ext cx="25146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rgbClr val="1F497D">
                    <a:lumMod val="75000"/>
                  </a:srgbClr>
                </a:solidFill>
              </a:rPr>
              <a:t>Increased urination</a:t>
            </a:r>
            <a:endParaRPr lang="en-US" sz="2000" dirty="0"/>
          </a:p>
        </p:txBody>
      </p:sp>
      <p:sp>
        <p:nvSpPr>
          <p:cNvPr id="10" name="TextBox 9"/>
          <p:cNvSpPr txBox="1"/>
          <p:nvPr/>
        </p:nvSpPr>
        <p:spPr>
          <a:xfrm>
            <a:off x="762000" y="4525963"/>
            <a:ext cx="3429000" cy="1570037"/>
          </a:xfrm>
          <a:prstGeom prst="rect">
            <a:avLst/>
          </a:prstGeom>
          <a:noFill/>
        </p:spPr>
        <p:txBody>
          <a:bodyPr>
            <a:spAutoFit/>
          </a:bodyPr>
          <a:lstStyle/>
          <a:p>
            <a:pPr algn="ctr" fontAlgn="auto">
              <a:spcBef>
                <a:spcPts val="0"/>
              </a:spcBef>
              <a:spcAft>
                <a:spcPts val="0"/>
              </a:spcAft>
              <a:defRPr/>
            </a:pPr>
            <a:r>
              <a:rPr lang="en-US" sz="1600" b="1" dirty="0">
                <a:solidFill>
                  <a:schemeClr val="tx2">
                    <a:lumMod val="75000"/>
                  </a:schemeClr>
                </a:solidFill>
                <a:latin typeface="+mn-lt"/>
                <a:cs typeface="+mn-cs"/>
              </a:rPr>
              <a:t>When you have extra glucose in your blood, due to diabetes, your kidneys work overtime to get rid of it.  The extra glucose sucks up water every where in your body, causing you to urinate more often.</a:t>
            </a:r>
          </a:p>
        </p:txBody>
      </p:sp>
      <p:sp>
        <p:nvSpPr>
          <p:cNvPr id="15" name="Rectangle 14"/>
          <p:cNvSpPr/>
          <p:nvPr/>
        </p:nvSpPr>
        <p:spPr>
          <a:xfrm>
            <a:off x="4827588" y="609600"/>
            <a:ext cx="3581400" cy="259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4827588" y="3657600"/>
            <a:ext cx="3581400" cy="259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6113463" y="914400"/>
            <a:ext cx="10668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Fatigue</a:t>
            </a:r>
            <a:endParaRPr lang="en-US" sz="2000" b="1" dirty="0">
              <a:solidFill>
                <a:schemeClr val="tx2">
                  <a:lumMod val="75000"/>
                </a:schemeClr>
              </a:solidFill>
            </a:endParaRPr>
          </a:p>
        </p:txBody>
      </p:sp>
      <p:sp>
        <p:nvSpPr>
          <p:cNvPr id="9" name="TextBox 8"/>
          <p:cNvSpPr txBox="1"/>
          <p:nvPr/>
        </p:nvSpPr>
        <p:spPr>
          <a:xfrm>
            <a:off x="5791200" y="3943350"/>
            <a:ext cx="16764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Weight Loss</a:t>
            </a:r>
            <a:endParaRPr lang="en-US" sz="2000" b="1" dirty="0">
              <a:solidFill>
                <a:schemeClr val="tx2">
                  <a:lumMod val="75000"/>
                </a:schemeClr>
              </a:solidFill>
            </a:endParaRPr>
          </a:p>
        </p:txBody>
      </p:sp>
      <p:sp>
        <p:nvSpPr>
          <p:cNvPr id="11" name="TextBox 10"/>
          <p:cNvSpPr txBox="1"/>
          <p:nvPr/>
        </p:nvSpPr>
        <p:spPr>
          <a:xfrm>
            <a:off x="4903788" y="1477963"/>
            <a:ext cx="3429000" cy="1323975"/>
          </a:xfrm>
          <a:prstGeom prst="rect">
            <a:avLst/>
          </a:prstGeom>
          <a:noFill/>
        </p:spPr>
        <p:txBody>
          <a:bodyPr>
            <a:spAutoFit/>
          </a:bodyPr>
          <a:lstStyle/>
          <a:p>
            <a:pPr algn="ctr" fontAlgn="auto">
              <a:spcBef>
                <a:spcPts val="0"/>
              </a:spcBef>
              <a:spcAft>
                <a:spcPts val="0"/>
              </a:spcAft>
              <a:defRPr/>
            </a:pPr>
            <a:r>
              <a:rPr lang="en-US" sz="1600" b="1" dirty="0">
                <a:solidFill>
                  <a:schemeClr val="tx2">
                    <a:lumMod val="75000"/>
                  </a:schemeClr>
                </a:solidFill>
                <a:latin typeface="+mn-lt"/>
                <a:cs typeface="+mn-cs"/>
              </a:rPr>
              <a:t>With diabetes, your cells are starved for glucose which your body uses as a source of energy.  When the sugar stays in your blood and locked out of the cells, you become very tired.</a:t>
            </a:r>
          </a:p>
        </p:txBody>
      </p:sp>
      <p:sp>
        <p:nvSpPr>
          <p:cNvPr id="12" name="TextBox 11"/>
          <p:cNvSpPr txBox="1"/>
          <p:nvPr/>
        </p:nvSpPr>
        <p:spPr>
          <a:xfrm>
            <a:off x="4916488" y="4525963"/>
            <a:ext cx="3429000" cy="1077912"/>
          </a:xfrm>
          <a:prstGeom prst="rect">
            <a:avLst/>
          </a:prstGeom>
          <a:noFill/>
        </p:spPr>
        <p:txBody>
          <a:bodyPr>
            <a:spAutoFit/>
          </a:bodyPr>
          <a:lstStyle/>
          <a:p>
            <a:pPr algn="ctr" fontAlgn="auto">
              <a:spcBef>
                <a:spcPts val="0"/>
              </a:spcBef>
              <a:spcAft>
                <a:spcPts val="0"/>
              </a:spcAft>
              <a:defRPr/>
            </a:pPr>
            <a:r>
              <a:rPr lang="en-US" sz="1600" b="1" dirty="0">
                <a:solidFill>
                  <a:schemeClr val="tx2">
                    <a:lumMod val="75000"/>
                  </a:schemeClr>
                </a:solidFill>
                <a:latin typeface="+mn-lt"/>
                <a:cs typeface="+mn-cs"/>
              </a:rPr>
              <a:t>When the cells are not getting the energy they need in the form of glucose, the body starts to break down muscle and fat for energy.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2">
                  <a:lumMod val="75000"/>
                </a:schemeClr>
              </a:solidFill>
            </a:endParaRPr>
          </a:p>
        </p:txBody>
      </p:sp>
      <p:sp>
        <p:nvSpPr>
          <p:cNvPr id="12" name="Rectangle 11"/>
          <p:cNvSpPr/>
          <p:nvPr/>
        </p:nvSpPr>
        <p:spPr>
          <a:xfrm>
            <a:off x="685800" y="609600"/>
            <a:ext cx="3581400" cy="259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685800" y="3657600"/>
            <a:ext cx="3581400" cy="259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4827588" y="609600"/>
            <a:ext cx="3581400" cy="259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4827588" y="3657600"/>
            <a:ext cx="3581400" cy="259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p:nvPr/>
        </p:nvSpPr>
        <p:spPr>
          <a:xfrm>
            <a:off x="954088" y="863600"/>
            <a:ext cx="30480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Red, swollen, tender gums</a:t>
            </a:r>
            <a:endParaRPr lang="en-US" sz="2000" b="1" dirty="0">
              <a:solidFill>
                <a:schemeClr val="tx2">
                  <a:lumMod val="75000"/>
                </a:schemeClr>
              </a:solidFill>
            </a:endParaRPr>
          </a:p>
        </p:txBody>
      </p:sp>
      <p:sp>
        <p:nvSpPr>
          <p:cNvPr id="4" name="TextBox 3"/>
          <p:cNvSpPr txBox="1"/>
          <p:nvPr/>
        </p:nvSpPr>
        <p:spPr>
          <a:xfrm>
            <a:off x="914400" y="3962400"/>
            <a:ext cx="29718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Tingling hands and feet</a:t>
            </a:r>
            <a:endParaRPr lang="en-US" sz="2000" b="1" dirty="0">
              <a:solidFill>
                <a:schemeClr val="tx2">
                  <a:lumMod val="75000"/>
                </a:schemeClr>
              </a:solidFill>
            </a:endParaRPr>
          </a:p>
        </p:txBody>
      </p:sp>
      <p:sp>
        <p:nvSpPr>
          <p:cNvPr id="6" name="TextBox 5"/>
          <p:cNvSpPr txBox="1"/>
          <p:nvPr/>
        </p:nvSpPr>
        <p:spPr>
          <a:xfrm>
            <a:off x="5715000" y="3943350"/>
            <a:ext cx="175260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Blurred Vision</a:t>
            </a:r>
            <a:endParaRPr lang="en-US" sz="2000" b="1" dirty="0">
              <a:solidFill>
                <a:schemeClr val="tx2">
                  <a:lumMod val="75000"/>
                </a:schemeClr>
              </a:solidFill>
            </a:endParaRPr>
          </a:p>
        </p:txBody>
      </p:sp>
      <p:sp>
        <p:nvSpPr>
          <p:cNvPr id="7" name="TextBox 6"/>
          <p:cNvSpPr txBox="1"/>
          <p:nvPr/>
        </p:nvSpPr>
        <p:spPr>
          <a:xfrm>
            <a:off x="762000" y="1447800"/>
            <a:ext cx="3505200" cy="1570038"/>
          </a:xfrm>
          <a:prstGeom prst="rect">
            <a:avLst/>
          </a:prstGeom>
          <a:noFill/>
        </p:spPr>
        <p:txBody>
          <a:bodyPr>
            <a:spAutoFit/>
          </a:bodyPr>
          <a:lstStyle/>
          <a:p>
            <a:pPr algn="ctr" fontAlgn="auto">
              <a:spcBef>
                <a:spcPts val="0"/>
              </a:spcBef>
              <a:spcAft>
                <a:spcPts val="0"/>
              </a:spcAft>
              <a:defRPr/>
            </a:pPr>
            <a:r>
              <a:rPr lang="en-US" sz="1600" b="1" dirty="0">
                <a:solidFill>
                  <a:schemeClr val="tx2">
                    <a:lumMod val="75000"/>
                  </a:schemeClr>
                </a:solidFill>
                <a:latin typeface="+mn-lt"/>
                <a:cs typeface="+mn-cs"/>
              </a:rPr>
              <a:t>High glucose levels weaken white blood cells  so they can’t kill germs as well.  Gum infections can raise blood glucose levels making it harder to fight infections.  Together, diabetes and gum disease create a vicious cycle.</a:t>
            </a:r>
          </a:p>
        </p:txBody>
      </p:sp>
      <p:sp>
        <p:nvSpPr>
          <p:cNvPr id="8" name="TextBox 7"/>
          <p:cNvSpPr txBox="1"/>
          <p:nvPr/>
        </p:nvSpPr>
        <p:spPr>
          <a:xfrm>
            <a:off x="762000" y="4525963"/>
            <a:ext cx="3429000" cy="1570037"/>
          </a:xfrm>
          <a:prstGeom prst="rect">
            <a:avLst/>
          </a:prstGeom>
          <a:noFill/>
        </p:spPr>
        <p:txBody>
          <a:bodyPr>
            <a:spAutoFit/>
          </a:bodyPr>
          <a:lstStyle/>
          <a:p>
            <a:pPr algn="ctr" fontAlgn="auto">
              <a:spcBef>
                <a:spcPts val="0"/>
              </a:spcBef>
              <a:spcAft>
                <a:spcPts val="0"/>
              </a:spcAft>
              <a:defRPr/>
            </a:pPr>
            <a:r>
              <a:rPr lang="en-US" sz="1600" b="1" dirty="0">
                <a:solidFill>
                  <a:schemeClr val="tx2">
                    <a:lumMod val="75000"/>
                  </a:schemeClr>
                </a:solidFill>
                <a:latin typeface="+mn-lt"/>
                <a:cs typeface="+mn-cs"/>
              </a:rPr>
              <a:t>Numbness or tingling in your hands or feet may be a sign of peripheral neuropathy caused by nerve damage.  This may be one of the first indicators of an individual discovering their diabetes.</a:t>
            </a:r>
          </a:p>
        </p:txBody>
      </p:sp>
      <p:sp>
        <p:nvSpPr>
          <p:cNvPr id="10" name="TextBox 9"/>
          <p:cNvSpPr txBox="1"/>
          <p:nvPr/>
        </p:nvSpPr>
        <p:spPr>
          <a:xfrm>
            <a:off x="4916488" y="4560888"/>
            <a:ext cx="3429000" cy="1077912"/>
          </a:xfrm>
          <a:prstGeom prst="rect">
            <a:avLst/>
          </a:prstGeom>
          <a:noFill/>
        </p:spPr>
        <p:txBody>
          <a:bodyPr>
            <a:spAutoFit/>
          </a:bodyPr>
          <a:lstStyle/>
          <a:p>
            <a:pPr algn="ctr" fontAlgn="auto">
              <a:spcBef>
                <a:spcPts val="0"/>
              </a:spcBef>
              <a:spcAft>
                <a:spcPts val="0"/>
              </a:spcAft>
              <a:defRPr/>
            </a:pPr>
            <a:r>
              <a:rPr lang="en-US" sz="1600" b="1" dirty="0">
                <a:solidFill>
                  <a:schemeClr val="tx2">
                    <a:lumMod val="75000"/>
                  </a:schemeClr>
                </a:solidFill>
                <a:latin typeface="+mn-lt"/>
                <a:cs typeface="+mn-cs"/>
              </a:rPr>
              <a:t>When blood sugar levels are high, it changes the shape of the lens and the eye.  It is reversible once blood sugar levels go down.</a:t>
            </a:r>
          </a:p>
        </p:txBody>
      </p:sp>
      <p:sp>
        <p:nvSpPr>
          <p:cNvPr id="5" name="TextBox 4"/>
          <p:cNvSpPr txBox="1"/>
          <p:nvPr/>
        </p:nvSpPr>
        <p:spPr>
          <a:xfrm>
            <a:off x="5427663" y="796925"/>
            <a:ext cx="2344737" cy="7080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2000" b="1" dirty="0">
                <a:solidFill>
                  <a:schemeClr val="tx2">
                    <a:lumMod val="75000"/>
                  </a:schemeClr>
                </a:solidFill>
              </a:rPr>
              <a:t>Slow-healing sores, </a:t>
            </a:r>
            <a:br>
              <a:rPr lang="en-US" sz="2000" b="1" dirty="0">
                <a:solidFill>
                  <a:schemeClr val="tx2">
                    <a:lumMod val="75000"/>
                  </a:schemeClr>
                </a:solidFill>
              </a:rPr>
            </a:br>
            <a:r>
              <a:rPr lang="en-US" sz="2000" b="1" dirty="0">
                <a:solidFill>
                  <a:schemeClr val="tx2">
                    <a:lumMod val="75000"/>
                  </a:schemeClr>
                </a:solidFill>
              </a:rPr>
              <a:t>frequent infections</a:t>
            </a:r>
            <a:endParaRPr lang="en-US" sz="2000" b="1" dirty="0">
              <a:solidFill>
                <a:schemeClr val="tx2">
                  <a:lumMod val="75000"/>
                </a:schemeClr>
              </a:solidFill>
            </a:endParaRPr>
          </a:p>
        </p:txBody>
      </p:sp>
      <p:sp>
        <p:nvSpPr>
          <p:cNvPr id="9" name="TextBox 8"/>
          <p:cNvSpPr txBox="1"/>
          <p:nvPr/>
        </p:nvSpPr>
        <p:spPr>
          <a:xfrm>
            <a:off x="4903788" y="1708150"/>
            <a:ext cx="3429000" cy="1076325"/>
          </a:xfrm>
          <a:prstGeom prst="rect">
            <a:avLst/>
          </a:prstGeom>
          <a:noFill/>
        </p:spPr>
        <p:txBody>
          <a:bodyPr>
            <a:spAutoFit/>
          </a:bodyPr>
          <a:lstStyle/>
          <a:p>
            <a:pPr algn="ctr" fontAlgn="auto">
              <a:spcBef>
                <a:spcPts val="0"/>
              </a:spcBef>
              <a:spcAft>
                <a:spcPts val="0"/>
              </a:spcAft>
              <a:defRPr/>
            </a:pPr>
            <a:r>
              <a:rPr lang="en-US" sz="1600" b="1" dirty="0">
                <a:solidFill>
                  <a:schemeClr val="tx2">
                    <a:lumMod val="75000"/>
                  </a:schemeClr>
                </a:solidFill>
                <a:latin typeface="+mn-lt"/>
                <a:cs typeface="+mn-cs"/>
              </a:rPr>
              <a:t>White blood cells are sent to heal damaged tissue.  When there is too much glucose in your blood stream, their work is hampered.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2">
                    <a:lumMod val="75000"/>
                  </a:schemeClr>
                </a:solidFill>
              </a:rPr>
              <a:t>If not dealt with </a:t>
            </a:r>
            <a:br>
              <a:rPr lang="en-US" sz="4400" b="1" dirty="0">
                <a:solidFill>
                  <a:schemeClr val="tx2">
                    <a:lumMod val="75000"/>
                  </a:schemeClr>
                </a:solidFill>
              </a:rPr>
            </a:br>
            <a:r>
              <a:rPr lang="en-US" sz="4400" b="1" dirty="0">
                <a:solidFill>
                  <a:schemeClr val="tx2">
                    <a:lumMod val="75000"/>
                  </a:schemeClr>
                </a:solidFill>
              </a:rPr>
              <a:t>from the beginning</a:t>
            </a:r>
            <a:br>
              <a:rPr lang="en-US" sz="4400" b="1" dirty="0">
                <a:solidFill>
                  <a:schemeClr val="tx2">
                    <a:lumMod val="75000"/>
                  </a:schemeClr>
                </a:solidFill>
              </a:rPr>
            </a:br>
            <a:r>
              <a:rPr lang="en-US" sz="4400" b="1" dirty="0">
                <a:solidFill>
                  <a:schemeClr val="tx2">
                    <a:lumMod val="75000"/>
                  </a:schemeClr>
                </a:solidFill>
              </a:rPr>
              <a:t>what can diabetes become?</a:t>
            </a:r>
            <a:endParaRPr lang="en-US" sz="44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b="1" dirty="0">
              <a:solidFill>
                <a:schemeClr val="tx1"/>
              </a:solidFill>
            </a:endParaRPr>
          </a:p>
        </p:txBody>
      </p:sp>
      <p:grpSp>
        <p:nvGrpSpPr>
          <p:cNvPr id="9" name="Group 8"/>
          <p:cNvGrpSpPr>
            <a:grpSpLocks/>
          </p:cNvGrpSpPr>
          <p:nvPr/>
        </p:nvGrpSpPr>
        <p:grpSpPr bwMode="auto">
          <a:xfrm>
            <a:off x="228600" y="228600"/>
            <a:ext cx="8763000" cy="6143625"/>
            <a:chOff x="228600" y="228600"/>
            <a:chExt cx="8763000" cy="6142990"/>
          </a:xfrm>
        </p:grpSpPr>
        <p:pic>
          <p:nvPicPr>
            <p:cNvPr id="6" name="Picture 5" descr="4d97629a8f348.image.jpg"/>
            <p:cNvPicPr>
              <a:picLocks noChangeAspect="1"/>
            </p:cNvPicPr>
            <p:nvPr/>
          </p:nvPicPr>
          <p:blipFill>
            <a:blip r:embed="rId2" cstate="email"/>
            <a:srcRect/>
            <a:stretch>
              <a:fillRect/>
            </a:stretch>
          </p:blipFill>
          <p:spPr>
            <a:xfrm>
              <a:off x="5943600" y="4114800"/>
              <a:ext cx="2895600" cy="22567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egs.jpg"/>
            <p:cNvPicPr>
              <a:picLocks noChangeAspect="1"/>
            </p:cNvPicPr>
            <p:nvPr/>
          </p:nvPicPr>
          <p:blipFill>
            <a:blip r:embed="rId3" cstate="email"/>
            <a:stretch>
              <a:fillRect/>
            </a:stretch>
          </p:blipFill>
          <p:spPr>
            <a:xfrm>
              <a:off x="2819400" y="3657600"/>
              <a:ext cx="3200400" cy="2400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Extended-care-site-wines-dines-city-politicians.jpg"/>
            <p:cNvPicPr>
              <a:picLocks noChangeAspect="1"/>
            </p:cNvPicPr>
            <p:nvPr/>
          </p:nvPicPr>
          <p:blipFill>
            <a:blip r:embed="rId4" cstate="email"/>
            <a:stretch>
              <a:fillRect/>
            </a:stretch>
          </p:blipFill>
          <p:spPr>
            <a:xfrm>
              <a:off x="6096000" y="1371600"/>
              <a:ext cx="2895600" cy="21608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diabetic foot.jpg"/>
            <p:cNvPicPr>
              <a:picLocks noChangeAspect="1"/>
            </p:cNvPicPr>
            <p:nvPr/>
          </p:nvPicPr>
          <p:blipFill>
            <a:blip r:embed="rId5" cstate="email"/>
            <a:stretch>
              <a:fillRect/>
            </a:stretch>
          </p:blipFill>
          <p:spPr>
            <a:xfrm>
              <a:off x="304800" y="3124200"/>
              <a:ext cx="2667000" cy="25234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marcianobig.jpg"/>
            <p:cNvPicPr>
              <a:picLocks noChangeAspect="1"/>
            </p:cNvPicPr>
            <p:nvPr/>
          </p:nvPicPr>
          <p:blipFill>
            <a:blip r:embed="rId6" cstate="email"/>
            <a:stretch>
              <a:fillRect/>
            </a:stretch>
          </p:blipFill>
          <p:spPr>
            <a:xfrm>
              <a:off x="3048000" y="810957"/>
              <a:ext cx="3198115"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blind.jpg"/>
            <p:cNvPicPr>
              <a:picLocks noChangeAspect="1"/>
            </p:cNvPicPr>
            <p:nvPr/>
          </p:nvPicPr>
          <p:blipFill>
            <a:blip r:embed="rId7" cstate="email"/>
            <a:stretch>
              <a:fillRect/>
            </a:stretch>
          </p:blipFill>
          <p:spPr>
            <a:xfrm>
              <a:off x="228600" y="228600"/>
              <a:ext cx="2971800" cy="222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0" name="TextBox 9"/>
          <p:cNvSpPr txBox="1"/>
          <p:nvPr/>
        </p:nvSpPr>
        <p:spPr>
          <a:xfrm>
            <a:off x="3657600" y="2971800"/>
            <a:ext cx="1905000" cy="369888"/>
          </a:xfrm>
          <a:prstGeom prst="rect">
            <a:avLst/>
          </a:prstGeom>
          <a:noFill/>
        </p:spPr>
        <p:txBody>
          <a:bodyPr>
            <a:spAutoFit/>
          </a:bodyPr>
          <a:lstStyle/>
          <a:p>
            <a:pPr algn="ctr" fontAlgn="auto">
              <a:spcBef>
                <a:spcPts val="0"/>
              </a:spcBef>
              <a:spcAft>
                <a:spcPts val="0"/>
              </a:spcAft>
              <a:defRPr/>
            </a:pPr>
            <a:r>
              <a:rPr lang="en-US" b="1" dirty="0">
                <a:solidFill>
                  <a:schemeClr val="tx2">
                    <a:lumMod val="75000"/>
                  </a:schemeClr>
                </a:solidFill>
                <a:latin typeface="+mn-lt"/>
                <a:cs typeface="+mn-cs"/>
              </a:rPr>
              <a:t>Dialysis</a:t>
            </a:r>
          </a:p>
        </p:txBody>
      </p:sp>
      <p:sp>
        <p:nvSpPr>
          <p:cNvPr id="12" name="TextBox 11"/>
          <p:cNvSpPr txBox="1"/>
          <p:nvPr/>
        </p:nvSpPr>
        <p:spPr>
          <a:xfrm>
            <a:off x="762000" y="2482850"/>
            <a:ext cx="1905000" cy="369888"/>
          </a:xfrm>
          <a:prstGeom prst="rect">
            <a:avLst/>
          </a:prstGeom>
          <a:noFill/>
        </p:spPr>
        <p:txBody>
          <a:bodyPr>
            <a:spAutoFit/>
          </a:bodyPr>
          <a:lstStyle/>
          <a:p>
            <a:pPr algn="ctr" fontAlgn="auto">
              <a:spcBef>
                <a:spcPts val="0"/>
              </a:spcBef>
              <a:spcAft>
                <a:spcPts val="0"/>
              </a:spcAft>
              <a:defRPr/>
            </a:pPr>
            <a:r>
              <a:rPr lang="en-US" b="1" dirty="0">
                <a:solidFill>
                  <a:schemeClr val="tx2">
                    <a:lumMod val="75000"/>
                  </a:schemeClr>
                </a:solidFill>
                <a:latin typeface="+mn-lt"/>
                <a:cs typeface="+mn-cs"/>
              </a:rPr>
              <a:t>Blindness</a:t>
            </a:r>
          </a:p>
        </p:txBody>
      </p:sp>
      <p:sp>
        <p:nvSpPr>
          <p:cNvPr id="13" name="TextBox 12"/>
          <p:cNvSpPr txBox="1"/>
          <p:nvPr/>
        </p:nvSpPr>
        <p:spPr>
          <a:xfrm>
            <a:off x="6553200" y="3554413"/>
            <a:ext cx="1905000" cy="369887"/>
          </a:xfrm>
          <a:prstGeom prst="rect">
            <a:avLst/>
          </a:prstGeom>
          <a:noFill/>
        </p:spPr>
        <p:txBody>
          <a:bodyPr>
            <a:spAutoFit/>
          </a:bodyPr>
          <a:lstStyle/>
          <a:p>
            <a:pPr algn="ctr" fontAlgn="auto">
              <a:spcBef>
                <a:spcPts val="0"/>
              </a:spcBef>
              <a:spcAft>
                <a:spcPts val="0"/>
              </a:spcAft>
              <a:defRPr/>
            </a:pPr>
            <a:r>
              <a:rPr lang="en-US" b="1" dirty="0">
                <a:solidFill>
                  <a:schemeClr val="tx2">
                    <a:lumMod val="75000"/>
                  </a:schemeClr>
                </a:solidFill>
                <a:latin typeface="+mn-lt"/>
                <a:cs typeface="+mn-cs"/>
              </a:rPr>
              <a:t>Extra Care</a:t>
            </a:r>
          </a:p>
        </p:txBody>
      </p:sp>
      <p:sp>
        <p:nvSpPr>
          <p:cNvPr id="14" name="TextBox 13"/>
          <p:cNvSpPr txBox="1"/>
          <p:nvPr/>
        </p:nvSpPr>
        <p:spPr>
          <a:xfrm>
            <a:off x="685800" y="5678488"/>
            <a:ext cx="1905000" cy="369887"/>
          </a:xfrm>
          <a:prstGeom prst="rect">
            <a:avLst/>
          </a:prstGeom>
          <a:noFill/>
        </p:spPr>
        <p:txBody>
          <a:bodyPr>
            <a:spAutoFit/>
          </a:bodyPr>
          <a:lstStyle/>
          <a:p>
            <a:pPr algn="ctr" fontAlgn="auto">
              <a:spcBef>
                <a:spcPts val="0"/>
              </a:spcBef>
              <a:spcAft>
                <a:spcPts val="0"/>
              </a:spcAft>
              <a:defRPr/>
            </a:pPr>
            <a:r>
              <a:rPr lang="en-US" b="1" dirty="0">
                <a:solidFill>
                  <a:schemeClr val="tx2">
                    <a:lumMod val="75000"/>
                  </a:schemeClr>
                </a:solidFill>
                <a:latin typeface="+mn-lt"/>
                <a:cs typeface="+mn-cs"/>
              </a:rPr>
              <a:t>Loss of toes</a:t>
            </a:r>
          </a:p>
        </p:txBody>
      </p:sp>
      <p:sp>
        <p:nvSpPr>
          <p:cNvPr id="15" name="TextBox 14"/>
          <p:cNvSpPr txBox="1"/>
          <p:nvPr/>
        </p:nvSpPr>
        <p:spPr>
          <a:xfrm>
            <a:off x="6477000" y="6378575"/>
            <a:ext cx="1905000" cy="369888"/>
          </a:xfrm>
          <a:prstGeom prst="rect">
            <a:avLst/>
          </a:prstGeom>
          <a:noFill/>
        </p:spPr>
        <p:txBody>
          <a:bodyPr>
            <a:spAutoFit/>
          </a:bodyPr>
          <a:lstStyle/>
          <a:p>
            <a:pPr algn="ctr" fontAlgn="auto">
              <a:spcBef>
                <a:spcPts val="0"/>
              </a:spcBef>
              <a:spcAft>
                <a:spcPts val="0"/>
              </a:spcAft>
              <a:defRPr/>
            </a:pPr>
            <a:r>
              <a:rPr lang="en-US" b="1" dirty="0">
                <a:solidFill>
                  <a:schemeClr val="tx2">
                    <a:lumMod val="75000"/>
                  </a:schemeClr>
                </a:solidFill>
                <a:latin typeface="+mn-lt"/>
                <a:cs typeface="+mn-cs"/>
              </a:rPr>
              <a:t>Loss of limbs</a:t>
            </a:r>
          </a:p>
        </p:txBody>
      </p:sp>
      <p:sp>
        <p:nvSpPr>
          <p:cNvPr id="16" name="TextBox 15"/>
          <p:cNvSpPr txBox="1"/>
          <p:nvPr/>
        </p:nvSpPr>
        <p:spPr>
          <a:xfrm>
            <a:off x="3581400" y="6073775"/>
            <a:ext cx="1905000" cy="369888"/>
          </a:xfrm>
          <a:prstGeom prst="rect">
            <a:avLst/>
          </a:prstGeom>
          <a:noFill/>
        </p:spPr>
        <p:txBody>
          <a:bodyPr>
            <a:spAutoFit/>
          </a:bodyPr>
          <a:lstStyle/>
          <a:p>
            <a:pPr algn="ctr" fontAlgn="auto">
              <a:spcBef>
                <a:spcPts val="0"/>
              </a:spcBef>
              <a:spcAft>
                <a:spcPts val="0"/>
              </a:spcAft>
              <a:defRPr/>
            </a:pPr>
            <a:r>
              <a:rPr lang="en-US" b="1" dirty="0">
                <a:solidFill>
                  <a:schemeClr val="tx2">
                    <a:lumMod val="75000"/>
                  </a:schemeClr>
                </a:solidFill>
                <a:latin typeface="+mn-lt"/>
                <a:cs typeface="+mn-cs"/>
              </a:rPr>
              <a:t>Loss of mobility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DD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2">
                    <a:lumMod val="75000"/>
                  </a:schemeClr>
                </a:solidFill>
              </a:rPr>
              <a:t/>
            </a:r>
            <a:br>
              <a:rPr lang="en-US" sz="4400" b="1" dirty="0">
                <a:solidFill>
                  <a:schemeClr val="tx2">
                    <a:lumMod val="75000"/>
                  </a:schemeClr>
                </a:solidFill>
              </a:rPr>
            </a:br>
            <a:endParaRPr lang="en-US" sz="4400" b="1" dirty="0">
              <a:solidFill>
                <a:schemeClr val="tx2">
                  <a:lumMod val="75000"/>
                </a:schemeClr>
              </a:solidFill>
            </a:endParaRPr>
          </a:p>
        </p:txBody>
      </p:sp>
      <p:grpSp>
        <p:nvGrpSpPr>
          <p:cNvPr id="17" name="Group 16"/>
          <p:cNvGrpSpPr>
            <a:grpSpLocks/>
          </p:cNvGrpSpPr>
          <p:nvPr/>
        </p:nvGrpSpPr>
        <p:grpSpPr bwMode="auto">
          <a:xfrm>
            <a:off x="457200" y="838200"/>
            <a:ext cx="2362200" cy="2041525"/>
            <a:chOff x="457200" y="838200"/>
            <a:chExt cx="2362200" cy="2042159"/>
          </a:xfrm>
        </p:grpSpPr>
        <p:pic>
          <p:nvPicPr>
            <p:cNvPr id="3" name="Picture 2" descr="angry-woman.jpg"/>
            <p:cNvPicPr>
              <a:picLocks noChangeAspect="1"/>
            </p:cNvPicPr>
            <p:nvPr/>
          </p:nvPicPr>
          <p:blipFill>
            <a:blip r:embed="rId2" cstate="email"/>
            <a:stretch>
              <a:fillRect/>
            </a:stretch>
          </p:blipFill>
          <p:spPr>
            <a:xfrm>
              <a:off x="914400" y="990600"/>
              <a:ext cx="1905000" cy="18897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457200" y="838200"/>
              <a:ext cx="865188" cy="370003"/>
            </a:xfrm>
            <a:prstGeom prst="rect">
              <a:avLst/>
            </a:prstGeom>
            <a:noFill/>
          </p:spPr>
          <p:txBody>
            <a:bodyPr wrap="none">
              <a:spAutoFit/>
            </a:bodyPr>
            <a:lstStyle/>
            <a:p>
              <a:pPr fontAlgn="auto">
                <a:spcBef>
                  <a:spcPts val="0"/>
                </a:spcBef>
                <a:spcAft>
                  <a:spcPts val="0"/>
                </a:spcAft>
                <a:defRPr/>
              </a:pPr>
              <a:r>
                <a:rPr lang="en-US" b="1" dirty="0">
                  <a:solidFill>
                    <a:schemeClr val="tx2">
                      <a:lumMod val="75000"/>
                    </a:schemeClr>
                  </a:solidFill>
                  <a:latin typeface="+mn-lt"/>
                  <a:cs typeface="+mn-cs"/>
                </a:rPr>
                <a:t>ANGER</a:t>
              </a:r>
              <a:endParaRPr lang="en-US" b="1" dirty="0">
                <a:solidFill>
                  <a:schemeClr val="tx2">
                    <a:lumMod val="75000"/>
                  </a:schemeClr>
                </a:solidFill>
                <a:latin typeface="+mn-lt"/>
                <a:cs typeface="+mn-cs"/>
              </a:endParaRPr>
            </a:p>
          </p:txBody>
        </p:sp>
      </p:grpSp>
      <p:grpSp>
        <p:nvGrpSpPr>
          <p:cNvPr id="18" name="Group 17"/>
          <p:cNvGrpSpPr>
            <a:grpSpLocks/>
          </p:cNvGrpSpPr>
          <p:nvPr/>
        </p:nvGrpSpPr>
        <p:grpSpPr bwMode="auto">
          <a:xfrm>
            <a:off x="2667000" y="228600"/>
            <a:ext cx="2286000" cy="2138363"/>
            <a:chOff x="2667000" y="228600"/>
            <a:chExt cx="2286000" cy="2137848"/>
          </a:xfrm>
        </p:grpSpPr>
        <p:pic>
          <p:nvPicPr>
            <p:cNvPr id="5" name="Picture 4" descr="Fear.jpg"/>
            <p:cNvPicPr>
              <a:picLocks noChangeAspect="1"/>
            </p:cNvPicPr>
            <p:nvPr/>
          </p:nvPicPr>
          <p:blipFill>
            <a:blip r:embed="rId3" cstate="email"/>
            <a:stretch>
              <a:fillRect/>
            </a:stretch>
          </p:blipFill>
          <p:spPr>
            <a:xfrm>
              <a:off x="3276600" y="228600"/>
              <a:ext cx="1676400" cy="21378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2667000" y="380963"/>
              <a:ext cx="669925" cy="369799"/>
            </a:xfrm>
            <a:prstGeom prst="rect">
              <a:avLst/>
            </a:prstGeom>
            <a:noFill/>
          </p:spPr>
          <p:txBody>
            <a:bodyPr wrap="none">
              <a:spAutoFit/>
            </a:bodyPr>
            <a:lstStyle/>
            <a:p>
              <a:pPr fontAlgn="auto">
                <a:spcBef>
                  <a:spcPts val="0"/>
                </a:spcBef>
                <a:spcAft>
                  <a:spcPts val="0"/>
                </a:spcAft>
                <a:defRPr/>
              </a:pPr>
              <a:r>
                <a:rPr lang="en-US" b="1" dirty="0">
                  <a:solidFill>
                    <a:schemeClr val="tx2">
                      <a:lumMod val="75000"/>
                    </a:schemeClr>
                  </a:solidFill>
                  <a:latin typeface="+mn-lt"/>
                  <a:cs typeface="+mn-cs"/>
                </a:rPr>
                <a:t>FEAR</a:t>
              </a:r>
              <a:endParaRPr lang="en-US" b="1" dirty="0">
                <a:solidFill>
                  <a:schemeClr val="tx2">
                    <a:lumMod val="75000"/>
                  </a:schemeClr>
                </a:solidFill>
                <a:latin typeface="+mn-lt"/>
                <a:cs typeface="+mn-cs"/>
              </a:endParaRPr>
            </a:p>
          </p:txBody>
        </p:sp>
      </p:grpSp>
      <p:grpSp>
        <p:nvGrpSpPr>
          <p:cNvPr id="19" name="Group 20"/>
          <p:cNvGrpSpPr>
            <a:grpSpLocks/>
          </p:cNvGrpSpPr>
          <p:nvPr/>
        </p:nvGrpSpPr>
        <p:grpSpPr bwMode="auto">
          <a:xfrm>
            <a:off x="5105400" y="4191000"/>
            <a:ext cx="2417763" cy="2235200"/>
            <a:chOff x="5105400" y="4191000"/>
            <a:chExt cx="2417193" cy="2235573"/>
          </a:xfrm>
        </p:grpSpPr>
        <p:pic>
          <p:nvPicPr>
            <p:cNvPr id="4" name="Picture 3" descr="denial.jpg"/>
            <p:cNvPicPr>
              <a:picLocks noChangeAspect="1"/>
            </p:cNvPicPr>
            <p:nvPr/>
          </p:nvPicPr>
          <p:blipFill>
            <a:blip r:embed="rId4" cstate="email"/>
            <a:stretch>
              <a:fillRect/>
            </a:stretch>
          </p:blipFill>
          <p:spPr>
            <a:xfrm>
              <a:off x="5105400" y="4191000"/>
              <a:ext cx="1600200" cy="22355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6629041" y="5791467"/>
              <a:ext cx="893552" cy="368361"/>
            </a:xfrm>
            <a:prstGeom prst="rect">
              <a:avLst/>
            </a:prstGeom>
            <a:noFill/>
          </p:spPr>
          <p:txBody>
            <a:bodyPr wrap="none">
              <a:spAutoFit/>
            </a:bodyPr>
            <a:lstStyle/>
            <a:p>
              <a:pPr fontAlgn="auto">
                <a:spcBef>
                  <a:spcPts val="0"/>
                </a:spcBef>
                <a:spcAft>
                  <a:spcPts val="0"/>
                </a:spcAft>
                <a:defRPr/>
              </a:pPr>
              <a:r>
                <a:rPr lang="en-US" b="1" dirty="0">
                  <a:solidFill>
                    <a:schemeClr val="tx2">
                      <a:lumMod val="75000"/>
                    </a:schemeClr>
                  </a:solidFill>
                  <a:latin typeface="+mn-lt"/>
                  <a:cs typeface="+mn-cs"/>
                </a:rPr>
                <a:t>DENIAL</a:t>
              </a:r>
              <a:endParaRPr lang="en-US" b="1" dirty="0">
                <a:solidFill>
                  <a:schemeClr val="tx2">
                    <a:lumMod val="75000"/>
                  </a:schemeClr>
                </a:solidFill>
                <a:latin typeface="+mn-lt"/>
                <a:cs typeface="+mn-cs"/>
              </a:endParaRPr>
            </a:p>
          </p:txBody>
        </p:sp>
      </p:grpSp>
      <p:grpSp>
        <p:nvGrpSpPr>
          <p:cNvPr id="20" name="Group 22"/>
          <p:cNvGrpSpPr>
            <a:grpSpLocks/>
          </p:cNvGrpSpPr>
          <p:nvPr/>
        </p:nvGrpSpPr>
        <p:grpSpPr bwMode="auto">
          <a:xfrm>
            <a:off x="457200" y="3200400"/>
            <a:ext cx="2209800" cy="2046288"/>
            <a:chOff x="457200" y="3200400"/>
            <a:chExt cx="2209800" cy="2045732"/>
          </a:xfrm>
        </p:grpSpPr>
        <p:pic>
          <p:nvPicPr>
            <p:cNvPr id="8" name="Picture 7" descr="pitiful.jpg"/>
            <p:cNvPicPr>
              <a:picLocks noChangeAspect="1"/>
            </p:cNvPicPr>
            <p:nvPr/>
          </p:nvPicPr>
          <p:blipFill>
            <a:blip r:embed="rId5" cstate="email"/>
            <a:stretch>
              <a:fillRect/>
            </a:stretch>
          </p:blipFill>
          <p:spPr>
            <a:xfrm>
              <a:off x="685800" y="3200400"/>
              <a:ext cx="1981200" cy="19019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457200" y="4876345"/>
              <a:ext cx="603250" cy="369787"/>
            </a:xfrm>
            <a:prstGeom prst="rect">
              <a:avLst/>
            </a:prstGeom>
            <a:noFill/>
          </p:spPr>
          <p:txBody>
            <a:bodyPr wrap="none">
              <a:spAutoFit/>
            </a:bodyPr>
            <a:lstStyle/>
            <a:p>
              <a:pPr fontAlgn="auto">
                <a:spcBef>
                  <a:spcPts val="0"/>
                </a:spcBef>
                <a:spcAft>
                  <a:spcPts val="0"/>
                </a:spcAft>
                <a:defRPr/>
              </a:pPr>
              <a:r>
                <a:rPr lang="en-US" b="1" dirty="0">
                  <a:solidFill>
                    <a:schemeClr val="tx2">
                      <a:lumMod val="75000"/>
                    </a:schemeClr>
                  </a:solidFill>
                  <a:latin typeface="+mn-lt"/>
                  <a:cs typeface="+mn-cs"/>
                </a:rPr>
                <a:t>PITY</a:t>
              </a:r>
              <a:endParaRPr lang="en-US" b="1" dirty="0">
                <a:solidFill>
                  <a:schemeClr val="tx2">
                    <a:lumMod val="75000"/>
                  </a:schemeClr>
                </a:solidFill>
                <a:latin typeface="+mn-lt"/>
                <a:cs typeface="+mn-cs"/>
              </a:endParaRPr>
            </a:p>
          </p:txBody>
        </p:sp>
      </p:grpSp>
      <p:grpSp>
        <p:nvGrpSpPr>
          <p:cNvPr id="21" name="Group 19"/>
          <p:cNvGrpSpPr>
            <a:grpSpLocks/>
          </p:cNvGrpSpPr>
          <p:nvPr/>
        </p:nvGrpSpPr>
        <p:grpSpPr bwMode="auto">
          <a:xfrm>
            <a:off x="6553200" y="2438400"/>
            <a:ext cx="2332038" cy="2427288"/>
            <a:chOff x="6553200" y="2438400"/>
            <a:chExt cx="2331982" cy="2426732"/>
          </a:xfrm>
        </p:grpSpPr>
        <p:pic>
          <p:nvPicPr>
            <p:cNvPr id="7" name="Picture 6" descr="hopeless.jpg"/>
            <p:cNvPicPr>
              <a:picLocks noChangeAspect="1"/>
            </p:cNvPicPr>
            <p:nvPr/>
          </p:nvPicPr>
          <p:blipFill>
            <a:blip r:embed="rId6" cstate="email"/>
            <a:stretch>
              <a:fillRect/>
            </a:stretch>
          </p:blipFill>
          <p:spPr>
            <a:xfrm>
              <a:off x="6553200" y="2438400"/>
              <a:ext cx="2057400"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p:cNvSpPr txBox="1"/>
            <p:nvPr/>
          </p:nvSpPr>
          <p:spPr>
            <a:xfrm>
              <a:off x="7315182" y="4495329"/>
              <a:ext cx="1570000" cy="369803"/>
            </a:xfrm>
            <a:prstGeom prst="rect">
              <a:avLst/>
            </a:prstGeom>
            <a:noFill/>
          </p:spPr>
          <p:txBody>
            <a:bodyPr wrap="none">
              <a:spAutoFit/>
            </a:bodyPr>
            <a:lstStyle/>
            <a:p>
              <a:pPr fontAlgn="auto">
                <a:spcBef>
                  <a:spcPts val="0"/>
                </a:spcBef>
                <a:spcAft>
                  <a:spcPts val="0"/>
                </a:spcAft>
                <a:defRPr/>
              </a:pPr>
              <a:r>
                <a:rPr lang="en-US" b="1" dirty="0">
                  <a:solidFill>
                    <a:schemeClr val="tx2">
                      <a:lumMod val="75000"/>
                    </a:schemeClr>
                  </a:solidFill>
                  <a:latin typeface="+mn-lt"/>
                  <a:cs typeface="+mn-cs"/>
                </a:rPr>
                <a:t>HELPLESSNESS</a:t>
              </a:r>
              <a:endParaRPr lang="en-US" b="1" dirty="0">
                <a:solidFill>
                  <a:schemeClr val="tx2">
                    <a:lumMod val="75000"/>
                  </a:schemeClr>
                </a:solidFill>
                <a:latin typeface="+mn-lt"/>
                <a:cs typeface="+mn-cs"/>
              </a:endParaRPr>
            </a:p>
          </p:txBody>
        </p:sp>
      </p:grpSp>
      <p:grpSp>
        <p:nvGrpSpPr>
          <p:cNvPr id="22" name="Group 18"/>
          <p:cNvGrpSpPr>
            <a:grpSpLocks/>
          </p:cNvGrpSpPr>
          <p:nvPr/>
        </p:nvGrpSpPr>
        <p:grpSpPr bwMode="auto">
          <a:xfrm>
            <a:off x="5334000" y="609600"/>
            <a:ext cx="3379788" cy="1843088"/>
            <a:chOff x="5334000" y="609600"/>
            <a:chExt cx="3380290" cy="1842977"/>
          </a:xfrm>
        </p:grpSpPr>
        <p:pic>
          <p:nvPicPr>
            <p:cNvPr id="6" name="Picture 5" descr="helpless.jpg"/>
            <p:cNvPicPr>
              <a:picLocks noChangeAspect="1"/>
            </p:cNvPicPr>
            <p:nvPr/>
          </p:nvPicPr>
          <p:blipFill>
            <a:blip r:embed="rId7" cstate="email"/>
            <a:stretch>
              <a:fillRect/>
            </a:stretch>
          </p:blipFill>
          <p:spPr>
            <a:xfrm>
              <a:off x="5334000" y="609600"/>
              <a:ext cx="1981200" cy="18429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7086860" y="609600"/>
              <a:ext cx="1627430" cy="369866"/>
            </a:xfrm>
            <a:prstGeom prst="rect">
              <a:avLst/>
            </a:prstGeom>
            <a:noFill/>
          </p:spPr>
          <p:txBody>
            <a:bodyPr wrap="none">
              <a:spAutoFit/>
            </a:bodyPr>
            <a:lstStyle/>
            <a:p>
              <a:pPr fontAlgn="auto">
                <a:spcBef>
                  <a:spcPts val="0"/>
                </a:spcBef>
                <a:spcAft>
                  <a:spcPts val="0"/>
                </a:spcAft>
                <a:defRPr/>
              </a:pPr>
              <a:r>
                <a:rPr lang="en-US" b="1" dirty="0">
                  <a:solidFill>
                    <a:schemeClr val="tx2">
                      <a:lumMod val="75000"/>
                    </a:schemeClr>
                  </a:solidFill>
                  <a:latin typeface="+mn-lt"/>
                  <a:cs typeface="+mn-cs"/>
                </a:rPr>
                <a:t>HOPELESSNESS</a:t>
              </a:r>
              <a:endParaRPr lang="en-US" b="1" dirty="0">
                <a:solidFill>
                  <a:schemeClr val="tx2">
                    <a:lumMod val="75000"/>
                  </a:schemeClr>
                </a:solidFill>
                <a:latin typeface="+mn-lt"/>
                <a:cs typeface="+mn-cs"/>
              </a:endParaRPr>
            </a:p>
          </p:txBody>
        </p:sp>
      </p:grpSp>
      <p:grpSp>
        <p:nvGrpSpPr>
          <p:cNvPr id="23" name="Group 21"/>
          <p:cNvGrpSpPr>
            <a:grpSpLocks/>
          </p:cNvGrpSpPr>
          <p:nvPr/>
        </p:nvGrpSpPr>
        <p:grpSpPr bwMode="auto">
          <a:xfrm>
            <a:off x="1905000" y="4419600"/>
            <a:ext cx="2749550" cy="2009775"/>
            <a:chOff x="1905000" y="4419600"/>
            <a:chExt cx="2749826" cy="2010230"/>
          </a:xfrm>
        </p:grpSpPr>
        <p:pic>
          <p:nvPicPr>
            <p:cNvPr id="9" name="Picture 8" descr="regret.jpg"/>
            <p:cNvPicPr>
              <a:picLocks noChangeAspect="1"/>
            </p:cNvPicPr>
            <p:nvPr/>
          </p:nvPicPr>
          <p:blipFill>
            <a:blip r:embed="rId8" cstate="email"/>
            <a:stretch>
              <a:fillRect/>
            </a:stretch>
          </p:blipFill>
          <p:spPr>
            <a:xfrm>
              <a:off x="2819400" y="4419600"/>
              <a:ext cx="1835426" cy="20102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p:cNvSpPr txBox="1"/>
            <p:nvPr/>
          </p:nvSpPr>
          <p:spPr>
            <a:xfrm>
              <a:off x="1905000" y="5715293"/>
              <a:ext cx="944658" cy="368383"/>
            </a:xfrm>
            <a:prstGeom prst="rect">
              <a:avLst/>
            </a:prstGeom>
            <a:noFill/>
          </p:spPr>
          <p:txBody>
            <a:bodyPr wrap="none">
              <a:spAutoFit/>
            </a:bodyPr>
            <a:lstStyle/>
            <a:p>
              <a:pPr fontAlgn="auto">
                <a:spcBef>
                  <a:spcPts val="0"/>
                </a:spcBef>
                <a:spcAft>
                  <a:spcPts val="0"/>
                </a:spcAft>
                <a:defRPr/>
              </a:pPr>
              <a:r>
                <a:rPr lang="en-US" b="1" dirty="0">
                  <a:solidFill>
                    <a:schemeClr val="tx2">
                      <a:lumMod val="75000"/>
                    </a:schemeClr>
                  </a:solidFill>
                  <a:latin typeface="+mn-lt"/>
                  <a:cs typeface="+mn-cs"/>
                </a:rPr>
                <a:t>REGRET</a:t>
              </a:r>
              <a:endParaRPr lang="en-US" b="1" dirty="0">
                <a:solidFill>
                  <a:schemeClr val="tx2">
                    <a:lumMod val="75000"/>
                  </a:schemeClr>
                </a:solidFill>
                <a:latin typeface="+mn-lt"/>
                <a:cs typeface="+mn-cs"/>
              </a:endParaRPr>
            </a:p>
          </p:txBody>
        </p:sp>
      </p:grpSp>
      <p:sp>
        <p:nvSpPr>
          <p:cNvPr id="24" name="TextBox 23"/>
          <p:cNvSpPr txBox="1"/>
          <p:nvPr/>
        </p:nvSpPr>
        <p:spPr>
          <a:xfrm>
            <a:off x="2971800" y="2514600"/>
            <a:ext cx="3276600" cy="1446213"/>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n-lt"/>
                <a:cs typeface="+mn-cs"/>
              </a:rPr>
              <a:t>What are</a:t>
            </a:r>
            <a:br>
              <a:rPr lang="en-US" sz="4400" b="1" dirty="0">
                <a:solidFill>
                  <a:schemeClr val="tx2">
                    <a:lumMod val="75000"/>
                  </a:schemeClr>
                </a:solidFill>
                <a:latin typeface="+mn-lt"/>
                <a:cs typeface="+mn-cs"/>
              </a:rPr>
            </a:br>
            <a:r>
              <a:rPr lang="en-US" sz="4400" b="1" dirty="0">
                <a:solidFill>
                  <a:schemeClr val="tx2">
                    <a:lumMod val="75000"/>
                  </a:schemeClr>
                </a:solidFill>
                <a:latin typeface="+mn-lt"/>
                <a:cs typeface="+mn-cs"/>
              </a:rPr>
              <a:t>they feeling?</a:t>
            </a:r>
            <a:endParaRPr lang="en-US" sz="4400" b="1" dirty="0">
              <a:solidFill>
                <a:schemeClr val="tx2">
                  <a:lumMod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1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3500"/>
                            </p:stCondLst>
                            <p:childTnLst>
                              <p:par>
                                <p:cTn id="11" presetID="1" presetClass="entr" presetSubtype="0" fill="hold" nodeType="afterEffect">
                                  <p:stCondLst>
                                    <p:cond delay="150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nodeType="afterEffect">
                                  <p:stCondLst>
                                    <p:cond delay="15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6500"/>
                            </p:stCondLst>
                            <p:childTnLst>
                              <p:par>
                                <p:cTn id="17" presetID="1" presetClass="entr" presetSubtype="0" fill="hold" nodeType="afterEffect">
                                  <p:stCondLst>
                                    <p:cond delay="15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nodeType="afterEffect">
                                  <p:stCondLst>
                                    <p:cond delay="150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p:stCondLst>
                              <p:cond delay="9500"/>
                            </p:stCondLst>
                            <p:childTnLst>
                              <p:par>
                                <p:cTn id="23" presetID="1" presetClass="entr" presetSubtype="0" fill="hold" nodeType="afterEffect">
                                  <p:stCondLst>
                                    <p:cond delay="150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2572</TotalTime>
  <Words>565</Words>
  <Application>Microsoft Office PowerPoint</Application>
  <PresentationFormat>On-screen Show (4:3)</PresentationFormat>
  <Paragraphs>114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Arial</vt:lpstr>
      <vt:lpstr>Wingdings</vt:lpstr>
      <vt:lpstr>Myriad Pro</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31</cp:revision>
  <dcterms:created xsi:type="dcterms:W3CDTF">2013-04-04T03:47:41Z</dcterms:created>
  <dcterms:modified xsi:type="dcterms:W3CDTF">2013-06-03T21:53:48Z</dcterms:modified>
</cp:coreProperties>
</file>