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0" r:id="rId3"/>
    <p:sldId id="257" r:id="rId4"/>
    <p:sldId id="259" r:id="rId5"/>
    <p:sldId id="261" r:id="rId6"/>
    <p:sldId id="262" r:id="rId7"/>
    <p:sldId id="278" r:id="rId8"/>
    <p:sldId id="266" r:id="rId9"/>
    <p:sldId id="264" r:id="rId10"/>
    <p:sldId id="265" r:id="rId11"/>
    <p:sldId id="267" r:id="rId12"/>
    <p:sldId id="268" r:id="rId13"/>
    <p:sldId id="270" r:id="rId14"/>
    <p:sldId id="269" r:id="rId15"/>
    <p:sldId id="281" r:id="rId16"/>
    <p:sldId id="273" r:id="rId17"/>
    <p:sldId id="274" r:id="rId18"/>
    <p:sldId id="275" r:id="rId19"/>
    <p:sldId id="280" r:id="rId20"/>
    <p:sldId id="28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DCDEA"/>
    <a:srgbClr val="FEC6C6"/>
    <a:srgbClr val="84B4E0"/>
    <a:srgbClr val="567DB4"/>
    <a:srgbClr val="5076B5"/>
    <a:srgbClr val="6F9ABC"/>
    <a:srgbClr val="709BBD"/>
    <a:srgbClr val="739FC2"/>
    <a:srgbClr val="CB0707"/>
    <a:srgbClr val="9812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2" autoAdjust="0"/>
    <p:restoredTop sz="94660"/>
  </p:normalViewPr>
  <p:slideViewPr>
    <p:cSldViewPr snapToGrid="0">
      <p:cViewPr varScale="1">
        <p:scale>
          <a:sx n="74" d="100"/>
          <a:sy n="74" d="100"/>
        </p:scale>
        <p:origin x="55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Column1</c:v>
                </c:pt>
              </c:strCache>
            </c:strRef>
          </c:tx>
          <c:explosion val="9"/>
          <c:dPt>
            <c:idx val="0"/>
            <c:bubble3D val="0"/>
            <c:spPr>
              <a:solidFill>
                <a:schemeClr val="accent1"/>
              </a:solidFill>
              <a:ln w="25400">
                <a:solidFill>
                  <a:schemeClr val="lt1"/>
                </a:solidFill>
              </a:ln>
              <a:effectLst/>
              <a:sp3d contourW="25400">
                <a:contourClr>
                  <a:schemeClr val="lt1"/>
                </a:contourClr>
              </a:sp3d>
            </c:spPr>
          </c:dPt>
          <c:dPt>
            <c:idx val="1"/>
            <c:bubble3D val="0"/>
            <c:spPr>
              <a:solidFill>
                <a:schemeClr val="accent2"/>
              </a:solidFill>
              <a:ln w="25400">
                <a:solidFill>
                  <a:schemeClr val="lt1"/>
                </a:solidFill>
              </a:ln>
              <a:effectLst/>
              <a:sp3d contourW="25400">
                <a:contourClr>
                  <a:schemeClr val="lt1"/>
                </a:contourClr>
              </a:sp3d>
            </c:spPr>
          </c:dPt>
          <c:dLbls>
            <c:dLbl>
              <c:idx val="1"/>
              <c:layout/>
              <c:tx>
                <c:rich>
                  <a:bodyPr/>
                  <a:lstStyle/>
                  <a:p>
                    <a:r>
                      <a:rPr lang="en-US" baseline="0" smtClean="0"/>
                      <a:t>Billing Support, </a:t>
                    </a:r>
                    <a:fld id="{DD4460CB-DA1D-4782-BF03-9F3CA6B7A903}" type="VALUE">
                      <a:rPr lang="en-US" baseline="0"/>
                      <a:pPr/>
                      <a:t>[VALUE]</a:t>
                    </a:fld>
                    <a:endParaRPr lang="en-US" baseline="0" smtClean="0"/>
                  </a:p>
                </c:rich>
              </c:tx>
              <c:showLegendKey val="0"/>
              <c:showVal val="1"/>
              <c:showCatName val="1"/>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extLst>
                <c:ext xmlns:c15="http://schemas.microsoft.com/office/drawing/2012/chart" uri="{02D57815-91ED-43cb-92C2-25804820EDAC}">
                  <c15:fullRef>
                    <c15:sqref>Sheet1!$A$2:$A$5</c15:sqref>
                  </c15:fullRef>
                </c:ext>
              </c:extLst>
              <c:f>Sheet1!$A$2:$A$3</c:f>
              <c:strCache>
                <c:ptCount val="2"/>
                <c:pt idx="0">
                  <c:v>Core Product</c:v>
                </c:pt>
                <c:pt idx="1">
                  <c:v>Add Ons</c:v>
                </c:pt>
              </c:strCache>
            </c:strRef>
          </c:cat>
          <c:val>
            <c:numRef>
              <c:extLst>
                <c:ext xmlns:c15="http://schemas.microsoft.com/office/drawing/2012/chart" uri="{02D57815-91ED-43cb-92C2-25804820EDAC}">
                  <c15:fullRef>
                    <c15:sqref>Sheet1!$B$2:$B$5</c15:sqref>
                  </c15:fullRef>
                </c:ext>
              </c:extLst>
              <c:f>Sheet1!$B$2:$B$3</c:f>
              <c:numCache>
                <c:formatCode>0%</c:formatCode>
                <c:ptCount val="2"/>
                <c:pt idx="0">
                  <c:v>0.7</c:v>
                </c:pt>
                <c:pt idx="1">
                  <c:v>0.3</c:v>
                </c:pt>
              </c:numCache>
            </c:numRef>
          </c:val>
          <c:extLst>
            <c:ext xmlns:c15="http://schemas.microsoft.com/office/drawing/2012/chart" uri="{02D57815-91ED-43cb-92C2-25804820EDAC}">
              <c15:categoryFilterExceptions/>
            </c:ext>
          </c:extLst>
        </c:ser>
        <c:dLbls>
          <c:showLegendKey val="0"/>
          <c:showVal val="0"/>
          <c:showCatName val="0"/>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354865-D462-496F-967B-60AA4D5ED2F2}" type="doc">
      <dgm:prSet loTypeId="urn:microsoft.com/office/officeart/2011/layout/CircleProcess" loCatId="process" qsTypeId="urn:microsoft.com/office/officeart/2005/8/quickstyle/simple5" qsCatId="simple" csTypeId="urn:microsoft.com/office/officeart/2005/8/colors/colorful5" csCatId="colorful" phldr="1"/>
      <dgm:spPr/>
      <dgm:t>
        <a:bodyPr/>
        <a:lstStyle/>
        <a:p>
          <a:endParaRPr lang="en-US"/>
        </a:p>
      </dgm:t>
    </dgm:pt>
    <dgm:pt modelId="{42247FBB-877B-43EA-9F55-20018131A6D0}">
      <dgm:prSet phldrT="[Text]"/>
      <dgm:spPr/>
      <dgm:t>
        <a:bodyPr/>
        <a:lstStyle/>
        <a:p>
          <a:r>
            <a:rPr lang="en-US" dirty="0" smtClean="0"/>
            <a:t>Launching a new product?</a:t>
          </a:r>
          <a:endParaRPr lang="en-US" dirty="0"/>
        </a:p>
      </dgm:t>
    </dgm:pt>
    <dgm:pt modelId="{E472C925-81CD-4B6F-9A16-E55D29BAD96B}" type="parTrans" cxnId="{7EC2FE4B-76AA-4F42-9F44-D18D89F062F0}">
      <dgm:prSet/>
      <dgm:spPr/>
      <dgm:t>
        <a:bodyPr/>
        <a:lstStyle/>
        <a:p>
          <a:endParaRPr lang="en-US"/>
        </a:p>
      </dgm:t>
    </dgm:pt>
    <dgm:pt modelId="{93980492-46BC-4B31-B8BE-9A60CC238BCF}" type="sibTrans" cxnId="{7EC2FE4B-76AA-4F42-9F44-D18D89F062F0}">
      <dgm:prSet/>
      <dgm:spPr/>
      <dgm:t>
        <a:bodyPr/>
        <a:lstStyle/>
        <a:p>
          <a:endParaRPr lang="en-US"/>
        </a:p>
      </dgm:t>
    </dgm:pt>
    <dgm:pt modelId="{31D84411-E736-496E-8097-A6609D2E78B0}">
      <dgm:prSet phldrT="[Text]"/>
      <dgm:spPr/>
      <dgm:t>
        <a:bodyPr/>
        <a:lstStyle/>
        <a:p>
          <a:r>
            <a:rPr lang="en-US" b="0" dirty="0" smtClean="0"/>
            <a:t>Fast-Cycle low cost experiments</a:t>
          </a:r>
          <a:endParaRPr lang="en-US" b="0" dirty="0"/>
        </a:p>
      </dgm:t>
    </dgm:pt>
    <dgm:pt modelId="{1F216DFC-2A33-4E24-AB90-30F3826CB7EE}" type="parTrans" cxnId="{470273E7-A1BE-48FB-B6A4-C05ABD7F3D47}">
      <dgm:prSet/>
      <dgm:spPr/>
      <dgm:t>
        <a:bodyPr/>
        <a:lstStyle/>
        <a:p>
          <a:endParaRPr lang="en-US"/>
        </a:p>
      </dgm:t>
    </dgm:pt>
    <dgm:pt modelId="{F780E35F-D5E7-440A-A437-1BF001A18756}" type="sibTrans" cxnId="{470273E7-A1BE-48FB-B6A4-C05ABD7F3D47}">
      <dgm:prSet/>
      <dgm:spPr/>
      <dgm:t>
        <a:bodyPr/>
        <a:lstStyle/>
        <a:p>
          <a:endParaRPr lang="en-US"/>
        </a:p>
      </dgm:t>
    </dgm:pt>
    <dgm:pt modelId="{5162B355-9DFA-44C3-83A6-2F7D7B7AF6CA}">
      <dgm:prSet phldrT="[Text]"/>
      <dgm:spPr/>
      <dgm:t>
        <a:bodyPr/>
        <a:lstStyle/>
        <a:p>
          <a:r>
            <a:rPr lang="en-US" b="0" dirty="0" smtClean="0"/>
            <a:t>3</a:t>
          </a:r>
          <a:r>
            <a:rPr lang="en-US" b="0" baseline="30000" dirty="0" smtClean="0"/>
            <a:t>rd</a:t>
          </a:r>
          <a:r>
            <a:rPr lang="en-US" b="0" dirty="0" smtClean="0"/>
            <a:t> Party Solutions</a:t>
          </a:r>
        </a:p>
      </dgm:t>
    </dgm:pt>
    <dgm:pt modelId="{61C1D97E-9C2E-4B4C-9F1D-C8BD62345917}" type="parTrans" cxnId="{31A563EE-2C70-446B-9139-1985C4295C43}">
      <dgm:prSet/>
      <dgm:spPr/>
      <dgm:t>
        <a:bodyPr/>
        <a:lstStyle/>
        <a:p>
          <a:endParaRPr lang="en-US"/>
        </a:p>
      </dgm:t>
    </dgm:pt>
    <dgm:pt modelId="{61B33C4E-4C00-412A-8ECC-1B6EAC94891D}" type="sibTrans" cxnId="{31A563EE-2C70-446B-9139-1985C4295C43}">
      <dgm:prSet/>
      <dgm:spPr/>
      <dgm:t>
        <a:bodyPr/>
        <a:lstStyle/>
        <a:p>
          <a:endParaRPr lang="en-US"/>
        </a:p>
      </dgm:t>
    </dgm:pt>
    <dgm:pt modelId="{4229B451-3A9F-4F71-8B65-71780561B4E1}">
      <dgm:prSet phldrT="[Text]"/>
      <dgm:spPr/>
      <dgm:t>
        <a:bodyPr/>
        <a:lstStyle/>
        <a:p>
          <a:r>
            <a:rPr lang="en-US" b="0" dirty="0" smtClean="0"/>
            <a:t>Minimum effort campaigns</a:t>
          </a:r>
        </a:p>
      </dgm:t>
    </dgm:pt>
    <dgm:pt modelId="{2A5A9522-484F-4712-83AE-927C01A216A1}" type="parTrans" cxnId="{4AA7BE14-C366-4934-841B-3C50C2EE43E5}">
      <dgm:prSet/>
      <dgm:spPr/>
      <dgm:t>
        <a:bodyPr/>
        <a:lstStyle/>
        <a:p>
          <a:endParaRPr lang="en-US"/>
        </a:p>
      </dgm:t>
    </dgm:pt>
    <dgm:pt modelId="{C1480EEA-5AB4-4541-986F-6196688EA59F}" type="sibTrans" cxnId="{4AA7BE14-C366-4934-841B-3C50C2EE43E5}">
      <dgm:prSet/>
      <dgm:spPr/>
      <dgm:t>
        <a:bodyPr/>
        <a:lstStyle/>
        <a:p>
          <a:endParaRPr lang="en-US"/>
        </a:p>
      </dgm:t>
    </dgm:pt>
    <dgm:pt modelId="{5A85FC7A-4C0F-42CA-ACF8-86654A628315}">
      <dgm:prSet phldrT="[Text]"/>
      <dgm:spPr/>
      <dgm:t>
        <a:bodyPr/>
        <a:lstStyle/>
        <a:p>
          <a:r>
            <a:rPr lang="en-US" b="0" dirty="0" smtClean="0"/>
            <a:t>Plug and Play</a:t>
          </a:r>
        </a:p>
      </dgm:t>
    </dgm:pt>
    <dgm:pt modelId="{0C0F8DDA-B1CA-431C-B4F1-138BEA494A8D}" type="parTrans" cxnId="{469594DD-1443-4215-A410-13B7D2FBD48D}">
      <dgm:prSet/>
      <dgm:spPr/>
      <dgm:t>
        <a:bodyPr/>
        <a:lstStyle/>
        <a:p>
          <a:endParaRPr lang="en-US"/>
        </a:p>
      </dgm:t>
    </dgm:pt>
    <dgm:pt modelId="{D17E040E-5767-4CF2-AFF0-40D5D064508F}" type="sibTrans" cxnId="{469594DD-1443-4215-A410-13B7D2FBD48D}">
      <dgm:prSet/>
      <dgm:spPr/>
      <dgm:t>
        <a:bodyPr/>
        <a:lstStyle/>
        <a:p>
          <a:endParaRPr lang="en-US"/>
        </a:p>
      </dgm:t>
    </dgm:pt>
    <dgm:pt modelId="{B59B671D-6271-4989-8A1F-A19F43172F55}">
      <dgm:prSet phldrT="[Text]"/>
      <dgm:spPr/>
      <dgm:t>
        <a:bodyPr/>
        <a:lstStyle/>
        <a:p>
          <a:r>
            <a:rPr lang="en-US" b="0" dirty="0" smtClean="0"/>
            <a:t>Subscription Billing</a:t>
          </a:r>
        </a:p>
      </dgm:t>
    </dgm:pt>
    <dgm:pt modelId="{D37634B7-280A-43A4-98DE-8C8F473C6B6E}" type="parTrans" cxnId="{70925A3B-7118-4E45-AD98-7675C5AAF58F}">
      <dgm:prSet/>
      <dgm:spPr/>
      <dgm:t>
        <a:bodyPr/>
        <a:lstStyle/>
        <a:p>
          <a:endParaRPr lang="en-US"/>
        </a:p>
      </dgm:t>
    </dgm:pt>
    <dgm:pt modelId="{27F90293-C09E-4DD9-8BDC-AC42C2669010}" type="sibTrans" cxnId="{70925A3B-7118-4E45-AD98-7675C5AAF58F}">
      <dgm:prSet/>
      <dgm:spPr/>
      <dgm:t>
        <a:bodyPr/>
        <a:lstStyle/>
        <a:p>
          <a:endParaRPr lang="en-US"/>
        </a:p>
      </dgm:t>
    </dgm:pt>
    <dgm:pt modelId="{BF55FA3A-2741-4C27-8604-E4FD95F6CD42}" type="pres">
      <dgm:prSet presAssocID="{A3354865-D462-496F-967B-60AA4D5ED2F2}" presName="Name0" presStyleCnt="0">
        <dgm:presLayoutVars>
          <dgm:chMax val="11"/>
          <dgm:chPref val="11"/>
          <dgm:dir/>
          <dgm:resizeHandles/>
        </dgm:presLayoutVars>
      </dgm:prSet>
      <dgm:spPr/>
      <dgm:t>
        <a:bodyPr/>
        <a:lstStyle/>
        <a:p>
          <a:endParaRPr lang="en-US"/>
        </a:p>
      </dgm:t>
    </dgm:pt>
    <dgm:pt modelId="{C80FB95D-1B6C-4408-866B-7027BA7905CB}" type="pres">
      <dgm:prSet presAssocID="{B59B671D-6271-4989-8A1F-A19F43172F55}" presName="Accent6" presStyleCnt="0"/>
      <dgm:spPr/>
      <dgm:t>
        <a:bodyPr/>
        <a:lstStyle/>
        <a:p>
          <a:endParaRPr lang="en-US"/>
        </a:p>
      </dgm:t>
    </dgm:pt>
    <dgm:pt modelId="{0105EA86-0C84-4F08-B5F2-A25250CCEE37}" type="pres">
      <dgm:prSet presAssocID="{B59B671D-6271-4989-8A1F-A19F43172F55}" presName="Accent" presStyleLbl="node1" presStyleIdx="0" presStyleCnt="6"/>
      <dgm:spPr/>
      <dgm:t>
        <a:bodyPr/>
        <a:lstStyle/>
        <a:p>
          <a:endParaRPr lang="en-US"/>
        </a:p>
      </dgm:t>
    </dgm:pt>
    <dgm:pt modelId="{D6693B73-3069-4235-9FAE-BC5724CBBC57}" type="pres">
      <dgm:prSet presAssocID="{B59B671D-6271-4989-8A1F-A19F43172F55}" presName="ParentBackground6" presStyleCnt="0"/>
      <dgm:spPr/>
      <dgm:t>
        <a:bodyPr/>
        <a:lstStyle/>
        <a:p>
          <a:endParaRPr lang="en-US"/>
        </a:p>
      </dgm:t>
    </dgm:pt>
    <dgm:pt modelId="{3665E9D2-4A1C-4291-9341-182CD202EE3E}" type="pres">
      <dgm:prSet presAssocID="{B59B671D-6271-4989-8A1F-A19F43172F55}" presName="ParentBackground" presStyleLbl="fgAcc1" presStyleIdx="0" presStyleCnt="6" custLinFactNeighborX="-1466"/>
      <dgm:spPr/>
      <dgm:t>
        <a:bodyPr/>
        <a:lstStyle/>
        <a:p>
          <a:endParaRPr lang="en-US"/>
        </a:p>
      </dgm:t>
    </dgm:pt>
    <dgm:pt modelId="{902D7047-BE2A-4F2D-B9C0-239588E8D157}" type="pres">
      <dgm:prSet presAssocID="{B59B671D-6271-4989-8A1F-A19F43172F55}" presName="Parent6" presStyleLbl="revTx" presStyleIdx="0" presStyleCnt="0">
        <dgm:presLayoutVars>
          <dgm:chMax val="1"/>
          <dgm:chPref val="1"/>
          <dgm:bulletEnabled val="1"/>
        </dgm:presLayoutVars>
      </dgm:prSet>
      <dgm:spPr/>
      <dgm:t>
        <a:bodyPr/>
        <a:lstStyle/>
        <a:p>
          <a:endParaRPr lang="en-US"/>
        </a:p>
      </dgm:t>
    </dgm:pt>
    <dgm:pt modelId="{CC08FA2A-358F-4AD0-8103-E46212042228}" type="pres">
      <dgm:prSet presAssocID="{5A85FC7A-4C0F-42CA-ACF8-86654A628315}" presName="Accent5" presStyleCnt="0"/>
      <dgm:spPr/>
      <dgm:t>
        <a:bodyPr/>
        <a:lstStyle/>
        <a:p>
          <a:endParaRPr lang="en-US"/>
        </a:p>
      </dgm:t>
    </dgm:pt>
    <dgm:pt modelId="{50027A08-9419-4B1D-A8E9-F531DE22A88F}" type="pres">
      <dgm:prSet presAssocID="{5A85FC7A-4C0F-42CA-ACF8-86654A628315}" presName="Accent" presStyleLbl="node1" presStyleIdx="1" presStyleCnt="6"/>
      <dgm:spPr/>
      <dgm:t>
        <a:bodyPr/>
        <a:lstStyle/>
        <a:p>
          <a:endParaRPr lang="en-US"/>
        </a:p>
      </dgm:t>
    </dgm:pt>
    <dgm:pt modelId="{C36FED87-9F5A-437B-9914-E4E8C6503DC6}" type="pres">
      <dgm:prSet presAssocID="{5A85FC7A-4C0F-42CA-ACF8-86654A628315}" presName="ParentBackground5" presStyleCnt="0"/>
      <dgm:spPr/>
      <dgm:t>
        <a:bodyPr/>
        <a:lstStyle/>
        <a:p>
          <a:endParaRPr lang="en-US"/>
        </a:p>
      </dgm:t>
    </dgm:pt>
    <dgm:pt modelId="{87FCDAEA-7305-4605-A533-F7FD659AA7D1}" type="pres">
      <dgm:prSet presAssocID="{5A85FC7A-4C0F-42CA-ACF8-86654A628315}" presName="ParentBackground" presStyleLbl="fgAcc1" presStyleIdx="1" presStyleCnt="6" custLinFactNeighborX="-1466"/>
      <dgm:spPr/>
      <dgm:t>
        <a:bodyPr/>
        <a:lstStyle/>
        <a:p>
          <a:endParaRPr lang="en-US"/>
        </a:p>
      </dgm:t>
    </dgm:pt>
    <dgm:pt modelId="{698C4EEA-E22F-4583-A0CA-841D00DD7099}" type="pres">
      <dgm:prSet presAssocID="{5A85FC7A-4C0F-42CA-ACF8-86654A628315}" presName="Parent5" presStyleLbl="revTx" presStyleIdx="0" presStyleCnt="0">
        <dgm:presLayoutVars>
          <dgm:chMax val="1"/>
          <dgm:chPref val="1"/>
          <dgm:bulletEnabled val="1"/>
        </dgm:presLayoutVars>
      </dgm:prSet>
      <dgm:spPr/>
      <dgm:t>
        <a:bodyPr/>
        <a:lstStyle/>
        <a:p>
          <a:endParaRPr lang="en-US"/>
        </a:p>
      </dgm:t>
    </dgm:pt>
    <dgm:pt modelId="{E6C89763-5BF6-44EB-957D-8404B8D65219}" type="pres">
      <dgm:prSet presAssocID="{4229B451-3A9F-4F71-8B65-71780561B4E1}" presName="Accent4" presStyleCnt="0"/>
      <dgm:spPr/>
      <dgm:t>
        <a:bodyPr/>
        <a:lstStyle/>
        <a:p>
          <a:endParaRPr lang="en-US"/>
        </a:p>
      </dgm:t>
    </dgm:pt>
    <dgm:pt modelId="{CFB78792-A513-4A8B-AA1A-2BE6CF0A9E92}" type="pres">
      <dgm:prSet presAssocID="{4229B451-3A9F-4F71-8B65-71780561B4E1}" presName="Accent" presStyleLbl="node1" presStyleIdx="2" presStyleCnt="6"/>
      <dgm:spPr/>
      <dgm:t>
        <a:bodyPr/>
        <a:lstStyle/>
        <a:p>
          <a:endParaRPr lang="en-US"/>
        </a:p>
      </dgm:t>
    </dgm:pt>
    <dgm:pt modelId="{9F785334-914E-4DFC-A1A4-13A8AAA47C9A}" type="pres">
      <dgm:prSet presAssocID="{4229B451-3A9F-4F71-8B65-71780561B4E1}" presName="ParentBackground4" presStyleCnt="0"/>
      <dgm:spPr/>
      <dgm:t>
        <a:bodyPr/>
        <a:lstStyle/>
        <a:p>
          <a:endParaRPr lang="en-US"/>
        </a:p>
      </dgm:t>
    </dgm:pt>
    <dgm:pt modelId="{A96A8337-A9A3-4BBD-9FFC-5F4783CC3F03}" type="pres">
      <dgm:prSet presAssocID="{4229B451-3A9F-4F71-8B65-71780561B4E1}" presName="ParentBackground" presStyleLbl="fgAcc1" presStyleIdx="2" presStyleCnt="6" custLinFactNeighborX="-1466"/>
      <dgm:spPr/>
      <dgm:t>
        <a:bodyPr/>
        <a:lstStyle/>
        <a:p>
          <a:endParaRPr lang="en-US"/>
        </a:p>
      </dgm:t>
    </dgm:pt>
    <dgm:pt modelId="{80A4DD16-3A73-4264-AC97-0F99DFB0A3A1}" type="pres">
      <dgm:prSet presAssocID="{4229B451-3A9F-4F71-8B65-71780561B4E1}" presName="Parent4" presStyleLbl="revTx" presStyleIdx="0" presStyleCnt="0">
        <dgm:presLayoutVars>
          <dgm:chMax val="1"/>
          <dgm:chPref val="1"/>
          <dgm:bulletEnabled val="1"/>
        </dgm:presLayoutVars>
      </dgm:prSet>
      <dgm:spPr/>
      <dgm:t>
        <a:bodyPr/>
        <a:lstStyle/>
        <a:p>
          <a:endParaRPr lang="en-US"/>
        </a:p>
      </dgm:t>
    </dgm:pt>
    <dgm:pt modelId="{37D2535B-1058-417D-B24D-78B63BEB12AB}" type="pres">
      <dgm:prSet presAssocID="{5162B355-9DFA-44C3-83A6-2F7D7B7AF6CA}" presName="Accent3" presStyleCnt="0"/>
      <dgm:spPr/>
      <dgm:t>
        <a:bodyPr/>
        <a:lstStyle/>
        <a:p>
          <a:endParaRPr lang="en-US"/>
        </a:p>
      </dgm:t>
    </dgm:pt>
    <dgm:pt modelId="{F74696EE-81EE-422E-A6E8-B8352ED9D55D}" type="pres">
      <dgm:prSet presAssocID="{5162B355-9DFA-44C3-83A6-2F7D7B7AF6CA}" presName="Accent" presStyleLbl="node1" presStyleIdx="3" presStyleCnt="6"/>
      <dgm:spPr/>
      <dgm:t>
        <a:bodyPr/>
        <a:lstStyle/>
        <a:p>
          <a:endParaRPr lang="en-US"/>
        </a:p>
      </dgm:t>
    </dgm:pt>
    <dgm:pt modelId="{E1624E77-1FD1-49DB-8FD6-5B9E79EE4646}" type="pres">
      <dgm:prSet presAssocID="{5162B355-9DFA-44C3-83A6-2F7D7B7AF6CA}" presName="ParentBackground3" presStyleCnt="0"/>
      <dgm:spPr/>
      <dgm:t>
        <a:bodyPr/>
        <a:lstStyle/>
        <a:p>
          <a:endParaRPr lang="en-US"/>
        </a:p>
      </dgm:t>
    </dgm:pt>
    <dgm:pt modelId="{1C15C8F0-11BB-4A09-BBB3-260C9BF1578F}" type="pres">
      <dgm:prSet presAssocID="{5162B355-9DFA-44C3-83A6-2F7D7B7AF6CA}" presName="ParentBackground" presStyleLbl="fgAcc1" presStyleIdx="3" presStyleCnt="6" custLinFactNeighborX="-1466"/>
      <dgm:spPr/>
      <dgm:t>
        <a:bodyPr/>
        <a:lstStyle/>
        <a:p>
          <a:endParaRPr lang="en-US"/>
        </a:p>
      </dgm:t>
    </dgm:pt>
    <dgm:pt modelId="{87507D73-5A93-4DD0-86C1-21F1C2D70543}" type="pres">
      <dgm:prSet presAssocID="{5162B355-9DFA-44C3-83A6-2F7D7B7AF6CA}" presName="Parent3" presStyleLbl="revTx" presStyleIdx="0" presStyleCnt="0">
        <dgm:presLayoutVars>
          <dgm:chMax val="1"/>
          <dgm:chPref val="1"/>
          <dgm:bulletEnabled val="1"/>
        </dgm:presLayoutVars>
      </dgm:prSet>
      <dgm:spPr/>
      <dgm:t>
        <a:bodyPr/>
        <a:lstStyle/>
        <a:p>
          <a:endParaRPr lang="en-US"/>
        </a:p>
      </dgm:t>
    </dgm:pt>
    <dgm:pt modelId="{6CA26CFE-9E1A-4E5F-8CD8-A64D1CA743AA}" type="pres">
      <dgm:prSet presAssocID="{31D84411-E736-496E-8097-A6609D2E78B0}" presName="Accent2" presStyleCnt="0"/>
      <dgm:spPr/>
      <dgm:t>
        <a:bodyPr/>
        <a:lstStyle/>
        <a:p>
          <a:endParaRPr lang="en-US"/>
        </a:p>
      </dgm:t>
    </dgm:pt>
    <dgm:pt modelId="{2C68BEED-2EAA-40BC-99B0-B808A5E12ADF}" type="pres">
      <dgm:prSet presAssocID="{31D84411-E736-496E-8097-A6609D2E78B0}" presName="Accent" presStyleLbl="node1" presStyleIdx="4" presStyleCnt="6"/>
      <dgm:spPr/>
      <dgm:t>
        <a:bodyPr/>
        <a:lstStyle/>
        <a:p>
          <a:endParaRPr lang="en-US"/>
        </a:p>
      </dgm:t>
    </dgm:pt>
    <dgm:pt modelId="{5774845D-509A-48C6-8B1C-1053B4A9CD07}" type="pres">
      <dgm:prSet presAssocID="{31D84411-E736-496E-8097-A6609D2E78B0}" presName="ParentBackground2" presStyleCnt="0"/>
      <dgm:spPr/>
      <dgm:t>
        <a:bodyPr/>
        <a:lstStyle/>
        <a:p>
          <a:endParaRPr lang="en-US"/>
        </a:p>
      </dgm:t>
    </dgm:pt>
    <dgm:pt modelId="{35B6DA5E-E768-49C5-A75E-AE6A1752B295}" type="pres">
      <dgm:prSet presAssocID="{31D84411-E736-496E-8097-A6609D2E78B0}" presName="ParentBackground" presStyleLbl="fgAcc1" presStyleIdx="4" presStyleCnt="6" custLinFactNeighborX="-1466"/>
      <dgm:spPr/>
      <dgm:t>
        <a:bodyPr/>
        <a:lstStyle/>
        <a:p>
          <a:endParaRPr lang="en-US"/>
        </a:p>
      </dgm:t>
    </dgm:pt>
    <dgm:pt modelId="{F718A0C4-EA2B-45BD-9593-9716A0C37A16}" type="pres">
      <dgm:prSet presAssocID="{31D84411-E736-496E-8097-A6609D2E78B0}" presName="Parent2" presStyleLbl="revTx" presStyleIdx="0" presStyleCnt="0">
        <dgm:presLayoutVars>
          <dgm:chMax val="1"/>
          <dgm:chPref val="1"/>
          <dgm:bulletEnabled val="1"/>
        </dgm:presLayoutVars>
      </dgm:prSet>
      <dgm:spPr/>
      <dgm:t>
        <a:bodyPr/>
        <a:lstStyle/>
        <a:p>
          <a:endParaRPr lang="en-US"/>
        </a:p>
      </dgm:t>
    </dgm:pt>
    <dgm:pt modelId="{32AD6E56-E7CB-4168-B4BC-AA138EF29166}" type="pres">
      <dgm:prSet presAssocID="{42247FBB-877B-43EA-9F55-20018131A6D0}" presName="Accent1" presStyleCnt="0"/>
      <dgm:spPr/>
      <dgm:t>
        <a:bodyPr/>
        <a:lstStyle/>
        <a:p>
          <a:endParaRPr lang="en-US"/>
        </a:p>
      </dgm:t>
    </dgm:pt>
    <dgm:pt modelId="{736194A1-FD9E-479C-9FB2-48BBE2DBB67E}" type="pres">
      <dgm:prSet presAssocID="{42247FBB-877B-43EA-9F55-20018131A6D0}" presName="Accent" presStyleLbl="node1" presStyleIdx="5" presStyleCnt="6"/>
      <dgm:spPr/>
      <dgm:t>
        <a:bodyPr/>
        <a:lstStyle/>
        <a:p>
          <a:endParaRPr lang="en-US"/>
        </a:p>
      </dgm:t>
    </dgm:pt>
    <dgm:pt modelId="{225A7C06-D23D-4D7D-A0C3-702707D302C5}" type="pres">
      <dgm:prSet presAssocID="{42247FBB-877B-43EA-9F55-20018131A6D0}" presName="ParentBackground1" presStyleCnt="0"/>
      <dgm:spPr/>
      <dgm:t>
        <a:bodyPr/>
        <a:lstStyle/>
        <a:p>
          <a:endParaRPr lang="en-US"/>
        </a:p>
      </dgm:t>
    </dgm:pt>
    <dgm:pt modelId="{9C837EC4-37A1-486E-A973-2D72E429A33A}" type="pres">
      <dgm:prSet presAssocID="{42247FBB-877B-43EA-9F55-20018131A6D0}" presName="ParentBackground" presStyleLbl="fgAcc1" presStyleIdx="5" presStyleCnt="6" custLinFactNeighborX="-1466"/>
      <dgm:spPr/>
      <dgm:t>
        <a:bodyPr/>
        <a:lstStyle/>
        <a:p>
          <a:endParaRPr lang="en-US"/>
        </a:p>
      </dgm:t>
    </dgm:pt>
    <dgm:pt modelId="{90714968-B903-4380-9A16-BE63E59C27B4}" type="pres">
      <dgm:prSet presAssocID="{42247FBB-877B-43EA-9F55-20018131A6D0}" presName="Parent1" presStyleLbl="revTx" presStyleIdx="0" presStyleCnt="0">
        <dgm:presLayoutVars>
          <dgm:chMax val="1"/>
          <dgm:chPref val="1"/>
          <dgm:bulletEnabled val="1"/>
        </dgm:presLayoutVars>
      </dgm:prSet>
      <dgm:spPr/>
      <dgm:t>
        <a:bodyPr/>
        <a:lstStyle/>
        <a:p>
          <a:endParaRPr lang="en-US"/>
        </a:p>
      </dgm:t>
    </dgm:pt>
  </dgm:ptLst>
  <dgm:cxnLst>
    <dgm:cxn modelId="{70925A3B-7118-4E45-AD98-7675C5AAF58F}" srcId="{A3354865-D462-496F-967B-60AA4D5ED2F2}" destId="{B59B671D-6271-4989-8A1F-A19F43172F55}" srcOrd="5" destOrd="0" parTransId="{D37634B7-280A-43A4-98DE-8C8F473C6B6E}" sibTransId="{27F90293-C09E-4DD9-8BDC-AC42C2669010}"/>
    <dgm:cxn modelId="{7EC2FE4B-76AA-4F42-9F44-D18D89F062F0}" srcId="{A3354865-D462-496F-967B-60AA4D5ED2F2}" destId="{42247FBB-877B-43EA-9F55-20018131A6D0}" srcOrd="0" destOrd="0" parTransId="{E472C925-81CD-4B6F-9A16-E55D29BAD96B}" sibTransId="{93980492-46BC-4B31-B8BE-9A60CC238BCF}"/>
    <dgm:cxn modelId="{B8CC88C5-B814-4751-B6D3-C2A36E894409}" type="presOf" srcId="{5A85FC7A-4C0F-42CA-ACF8-86654A628315}" destId="{87FCDAEA-7305-4605-A533-F7FD659AA7D1}" srcOrd="0" destOrd="0" presId="urn:microsoft.com/office/officeart/2011/layout/CircleProcess"/>
    <dgm:cxn modelId="{39BF8927-1D9F-45FF-B212-9833DC4F6E25}" type="presOf" srcId="{A3354865-D462-496F-967B-60AA4D5ED2F2}" destId="{BF55FA3A-2741-4C27-8604-E4FD95F6CD42}" srcOrd="0" destOrd="0" presId="urn:microsoft.com/office/officeart/2011/layout/CircleProcess"/>
    <dgm:cxn modelId="{469594DD-1443-4215-A410-13B7D2FBD48D}" srcId="{A3354865-D462-496F-967B-60AA4D5ED2F2}" destId="{5A85FC7A-4C0F-42CA-ACF8-86654A628315}" srcOrd="4" destOrd="0" parTransId="{0C0F8DDA-B1CA-431C-B4F1-138BEA494A8D}" sibTransId="{D17E040E-5767-4CF2-AFF0-40D5D064508F}"/>
    <dgm:cxn modelId="{0BA10401-B6D9-4F11-9640-7148CDD572A6}" type="presOf" srcId="{31D84411-E736-496E-8097-A6609D2E78B0}" destId="{F718A0C4-EA2B-45BD-9593-9716A0C37A16}" srcOrd="1" destOrd="0" presId="urn:microsoft.com/office/officeart/2011/layout/CircleProcess"/>
    <dgm:cxn modelId="{31A563EE-2C70-446B-9139-1985C4295C43}" srcId="{A3354865-D462-496F-967B-60AA4D5ED2F2}" destId="{5162B355-9DFA-44C3-83A6-2F7D7B7AF6CA}" srcOrd="2" destOrd="0" parTransId="{61C1D97E-9C2E-4B4C-9F1D-C8BD62345917}" sibTransId="{61B33C4E-4C00-412A-8ECC-1B6EAC94891D}"/>
    <dgm:cxn modelId="{C1712FF5-46BE-42BB-AACA-AD8033E78BD7}" type="presOf" srcId="{42247FBB-877B-43EA-9F55-20018131A6D0}" destId="{90714968-B903-4380-9A16-BE63E59C27B4}" srcOrd="1" destOrd="0" presId="urn:microsoft.com/office/officeart/2011/layout/CircleProcess"/>
    <dgm:cxn modelId="{2F73FFBD-27B8-47D3-8AAA-D4FA969BBAD6}" type="presOf" srcId="{5162B355-9DFA-44C3-83A6-2F7D7B7AF6CA}" destId="{87507D73-5A93-4DD0-86C1-21F1C2D70543}" srcOrd="1" destOrd="0" presId="urn:microsoft.com/office/officeart/2011/layout/CircleProcess"/>
    <dgm:cxn modelId="{C0A7C7D6-96EA-471A-8852-B8E6EF724202}" type="presOf" srcId="{5162B355-9DFA-44C3-83A6-2F7D7B7AF6CA}" destId="{1C15C8F0-11BB-4A09-BBB3-260C9BF1578F}" srcOrd="0" destOrd="0" presId="urn:microsoft.com/office/officeart/2011/layout/CircleProcess"/>
    <dgm:cxn modelId="{378A5F9A-666F-4376-A052-9392FD2121B5}" type="presOf" srcId="{4229B451-3A9F-4F71-8B65-71780561B4E1}" destId="{80A4DD16-3A73-4264-AC97-0F99DFB0A3A1}" srcOrd="1" destOrd="0" presId="urn:microsoft.com/office/officeart/2011/layout/CircleProcess"/>
    <dgm:cxn modelId="{0A9161F3-8B4E-4D36-9819-ABFEBCDA8D64}" type="presOf" srcId="{4229B451-3A9F-4F71-8B65-71780561B4E1}" destId="{A96A8337-A9A3-4BBD-9FFC-5F4783CC3F03}" srcOrd="0" destOrd="0" presId="urn:microsoft.com/office/officeart/2011/layout/CircleProcess"/>
    <dgm:cxn modelId="{1679799A-3CA0-4EAC-9E64-A86219C35208}" type="presOf" srcId="{B59B671D-6271-4989-8A1F-A19F43172F55}" destId="{902D7047-BE2A-4F2D-B9C0-239588E8D157}" srcOrd="1" destOrd="0" presId="urn:microsoft.com/office/officeart/2011/layout/CircleProcess"/>
    <dgm:cxn modelId="{C4B99FF5-343F-4190-8F56-CCC4505ED0A1}" type="presOf" srcId="{5A85FC7A-4C0F-42CA-ACF8-86654A628315}" destId="{698C4EEA-E22F-4583-A0CA-841D00DD7099}" srcOrd="1" destOrd="0" presId="urn:microsoft.com/office/officeart/2011/layout/CircleProcess"/>
    <dgm:cxn modelId="{DBBCDEF2-F696-4EE8-8E7C-498EB2E6C20A}" type="presOf" srcId="{B59B671D-6271-4989-8A1F-A19F43172F55}" destId="{3665E9D2-4A1C-4291-9341-182CD202EE3E}" srcOrd="0" destOrd="0" presId="urn:microsoft.com/office/officeart/2011/layout/CircleProcess"/>
    <dgm:cxn modelId="{809780EC-8C61-4EEC-AB2C-90F1062F3AC3}" type="presOf" srcId="{42247FBB-877B-43EA-9F55-20018131A6D0}" destId="{9C837EC4-37A1-486E-A973-2D72E429A33A}" srcOrd="0" destOrd="0" presId="urn:microsoft.com/office/officeart/2011/layout/CircleProcess"/>
    <dgm:cxn modelId="{4AA7BE14-C366-4934-841B-3C50C2EE43E5}" srcId="{A3354865-D462-496F-967B-60AA4D5ED2F2}" destId="{4229B451-3A9F-4F71-8B65-71780561B4E1}" srcOrd="3" destOrd="0" parTransId="{2A5A9522-484F-4712-83AE-927C01A216A1}" sibTransId="{C1480EEA-5AB4-4541-986F-6196688EA59F}"/>
    <dgm:cxn modelId="{F5220369-F432-449E-9505-E0EFE5DBBDA9}" type="presOf" srcId="{31D84411-E736-496E-8097-A6609D2E78B0}" destId="{35B6DA5E-E768-49C5-A75E-AE6A1752B295}" srcOrd="0" destOrd="0" presId="urn:microsoft.com/office/officeart/2011/layout/CircleProcess"/>
    <dgm:cxn modelId="{470273E7-A1BE-48FB-B6A4-C05ABD7F3D47}" srcId="{A3354865-D462-496F-967B-60AA4D5ED2F2}" destId="{31D84411-E736-496E-8097-A6609D2E78B0}" srcOrd="1" destOrd="0" parTransId="{1F216DFC-2A33-4E24-AB90-30F3826CB7EE}" sibTransId="{F780E35F-D5E7-440A-A437-1BF001A18756}"/>
    <dgm:cxn modelId="{721304DD-DDF2-4B6D-B620-FBC404930103}" type="presParOf" srcId="{BF55FA3A-2741-4C27-8604-E4FD95F6CD42}" destId="{C80FB95D-1B6C-4408-866B-7027BA7905CB}" srcOrd="0" destOrd="0" presId="urn:microsoft.com/office/officeart/2011/layout/CircleProcess"/>
    <dgm:cxn modelId="{1A4322BA-FB6F-4A64-BE4C-A738E77C9EA6}" type="presParOf" srcId="{C80FB95D-1B6C-4408-866B-7027BA7905CB}" destId="{0105EA86-0C84-4F08-B5F2-A25250CCEE37}" srcOrd="0" destOrd="0" presId="urn:microsoft.com/office/officeart/2011/layout/CircleProcess"/>
    <dgm:cxn modelId="{116E3A54-1B2C-41DC-9BAE-B55916DD2AE3}" type="presParOf" srcId="{BF55FA3A-2741-4C27-8604-E4FD95F6CD42}" destId="{D6693B73-3069-4235-9FAE-BC5724CBBC57}" srcOrd="1" destOrd="0" presId="urn:microsoft.com/office/officeart/2011/layout/CircleProcess"/>
    <dgm:cxn modelId="{AFE21FC1-2354-422E-80C4-4850F8618FA2}" type="presParOf" srcId="{D6693B73-3069-4235-9FAE-BC5724CBBC57}" destId="{3665E9D2-4A1C-4291-9341-182CD202EE3E}" srcOrd="0" destOrd="0" presId="urn:microsoft.com/office/officeart/2011/layout/CircleProcess"/>
    <dgm:cxn modelId="{A9C562C4-6C22-4E40-A1AA-5ADB709E6B8A}" type="presParOf" srcId="{BF55FA3A-2741-4C27-8604-E4FD95F6CD42}" destId="{902D7047-BE2A-4F2D-B9C0-239588E8D157}" srcOrd="2" destOrd="0" presId="urn:microsoft.com/office/officeart/2011/layout/CircleProcess"/>
    <dgm:cxn modelId="{B4729C93-2631-43B0-942D-0CB41A560E7D}" type="presParOf" srcId="{BF55FA3A-2741-4C27-8604-E4FD95F6CD42}" destId="{CC08FA2A-358F-4AD0-8103-E46212042228}" srcOrd="3" destOrd="0" presId="urn:microsoft.com/office/officeart/2011/layout/CircleProcess"/>
    <dgm:cxn modelId="{0055D740-E4B8-4CE9-9C36-0C03241718F5}" type="presParOf" srcId="{CC08FA2A-358F-4AD0-8103-E46212042228}" destId="{50027A08-9419-4B1D-A8E9-F531DE22A88F}" srcOrd="0" destOrd="0" presId="urn:microsoft.com/office/officeart/2011/layout/CircleProcess"/>
    <dgm:cxn modelId="{18B5D342-0C71-4A43-8BBE-043EB01DA6E6}" type="presParOf" srcId="{BF55FA3A-2741-4C27-8604-E4FD95F6CD42}" destId="{C36FED87-9F5A-437B-9914-E4E8C6503DC6}" srcOrd="4" destOrd="0" presId="urn:microsoft.com/office/officeart/2011/layout/CircleProcess"/>
    <dgm:cxn modelId="{9675F72A-3A6C-4AFA-8DA7-8A80A75625AE}" type="presParOf" srcId="{C36FED87-9F5A-437B-9914-E4E8C6503DC6}" destId="{87FCDAEA-7305-4605-A533-F7FD659AA7D1}" srcOrd="0" destOrd="0" presId="urn:microsoft.com/office/officeart/2011/layout/CircleProcess"/>
    <dgm:cxn modelId="{2A877BB1-CC2B-440F-A79B-4EA1E298B6DE}" type="presParOf" srcId="{BF55FA3A-2741-4C27-8604-E4FD95F6CD42}" destId="{698C4EEA-E22F-4583-A0CA-841D00DD7099}" srcOrd="5" destOrd="0" presId="urn:microsoft.com/office/officeart/2011/layout/CircleProcess"/>
    <dgm:cxn modelId="{8B73B278-DD3C-4C69-BF76-F4F6308C4C3F}" type="presParOf" srcId="{BF55FA3A-2741-4C27-8604-E4FD95F6CD42}" destId="{E6C89763-5BF6-44EB-957D-8404B8D65219}" srcOrd="6" destOrd="0" presId="urn:microsoft.com/office/officeart/2011/layout/CircleProcess"/>
    <dgm:cxn modelId="{C6757E85-9555-4550-928F-1F8CBDC20549}" type="presParOf" srcId="{E6C89763-5BF6-44EB-957D-8404B8D65219}" destId="{CFB78792-A513-4A8B-AA1A-2BE6CF0A9E92}" srcOrd="0" destOrd="0" presId="urn:microsoft.com/office/officeart/2011/layout/CircleProcess"/>
    <dgm:cxn modelId="{9022DA0A-33A3-475A-BFCB-45317C15381C}" type="presParOf" srcId="{BF55FA3A-2741-4C27-8604-E4FD95F6CD42}" destId="{9F785334-914E-4DFC-A1A4-13A8AAA47C9A}" srcOrd="7" destOrd="0" presId="urn:microsoft.com/office/officeart/2011/layout/CircleProcess"/>
    <dgm:cxn modelId="{CBC1E4C5-8958-4AF8-8D46-E159420EDAF6}" type="presParOf" srcId="{9F785334-914E-4DFC-A1A4-13A8AAA47C9A}" destId="{A96A8337-A9A3-4BBD-9FFC-5F4783CC3F03}" srcOrd="0" destOrd="0" presId="urn:microsoft.com/office/officeart/2011/layout/CircleProcess"/>
    <dgm:cxn modelId="{B9647ECD-FEE4-4D6E-8790-5603A91C5FA2}" type="presParOf" srcId="{BF55FA3A-2741-4C27-8604-E4FD95F6CD42}" destId="{80A4DD16-3A73-4264-AC97-0F99DFB0A3A1}" srcOrd="8" destOrd="0" presId="urn:microsoft.com/office/officeart/2011/layout/CircleProcess"/>
    <dgm:cxn modelId="{2E784BA1-8D64-492B-A570-89C7BA1B56DE}" type="presParOf" srcId="{BF55FA3A-2741-4C27-8604-E4FD95F6CD42}" destId="{37D2535B-1058-417D-B24D-78B63BEB12AB}" srcOrd="9" destOrd="0" presId="urn:microsoft.com/office/officeart/2011/layout/CircleProcess"/>
    <dgm:cxn modelId="{0B415EA0-450A-4A82-BA14-0A0B9A0AD03E}" type="presParOf" srcId="{37D2535B-1058-417D-B24D-78B63BEB12AB}" destId="{F74696EE-81EE-422E-A6E8-B8352ED9D55D}" srcOrd="0" destOrd="0" presId="urn:microsoft.com/office/officeart/2011/layout/CircleProcess"/>
    <dgm:cxn modelId="{3DA7C636-4434-4D00-8D63-A8701A857C5C}" type="presParOf" srcId="{BF55FA3A-2741-4C27-8604-E4FD95F6CD42}" destId="{E1624E77-1FD1-49DB-8FD6-5B9E79EE4646}" srcOrd="10" destOrd="0" presId="urn:microsoft.com/office/officeart/2011/layout/CircleProcess"/>
    <dgm:cxn modelId="{4E1F9C6D-9839-4F8A-BF6C-F158F8AA5A4C}" type="presParOf" srcId="{E1624E77-1FD1-49DB-8FD6-5B9E79EE4646}" destId="{1C15C8F0-11BB-4A09-BBB3-260C9BF1578F}" srcOrd="0" destOrd="0" presId="urn:microsoft.com/office/officeart/2011/layout/CircleProcess"/>
    <dgm:cxn modelId="{38EA6415-D4DF-431C-A3D7-245EE905A12E}" type="presParOf" srcId="{BF55FA3A-2741-4C27-8604-E4FD95F6CD42}" destId="{87507D73-5A93-4DD0-86C1-21F1C2D70543}" srcOrd="11" destOrd="0" presId="urn:microsoft.com/office/officeart/2011/layout/CircleProcess"/>
    <dgm:cxn modelId="{D8BD226E-D38E-40E1-B6AE-9EC9E3761EA3}" type="presParOf" srcId="{BF55FA3A-2741-4C27-8604-E4FD95F6CD42}" destId="{6CA26CFE-9E1A-4E5F-8CD8-A64D1CA743AA}" srcOrd="12" destOrd="0" presId="urn:microsoft.com/office/officeart/2011/layout/CircleProcess"/>
    <dgm:cxn modelId="{6A5EB564-CCF6-46EC-B3E3-6EDFFD5BE954}" type="presParOf" srcId="{6CA26CFE-9E1A-4E5F-8CD8-A64D1CA743AA}" destId="{2C68BEED-2EAA-40BC-99B0-B808A5E12ADF}" srcOrd="0" destOrd="0" presId="urn:microsoft.com/office/officeart/2011/layout/CircleProcess"/>
    <dgm:cxn modelId="{B5B60747-4E53-4F90-B5F7-E446BE064352}" type="presParOf" srcId="{BF55FA3A-2741-4C27-8604-E4FD95F6CD42}" destId="{5774845D-509A-48C6-8B1C-1053B4A9CD07}" srcOrd="13" destOrd="0" presId="urn:microsoft.com/office/officeart/2011/layout/CircleProcess"/>
    <dgm:cxn modelId="{FEEC45F0-4A5F-45C4-88F7-313C1F7FF209}" type="presParOf" srcId="{5774845D-509A-48C6-8B1C-1053B4A9CD07}" destId="{35B6DA5E-E768-49C5-A75E-AE6A1752B295}" srcOrd="0" destOrd="0" presId="urn:microsoft.com/office/officeart/2011/layout/CircleProcess"/>
    <dgm:cxn modelId="{EEC96B5D-6ED7-47DE-A527-E3391E7DDDC6}" type="presParOf" srcId="{BF55FA3A-2741-4C27-8604-E4FD95F6CD42}" destId="{F718A0C4-EA2B-45BD-9593-9716A0C37A16}" srcOrd="14" destOrd="0" presId="urn:microsoft.com/office/officeart/2011/layout/CircleProcess"/>
    <dgm:cxn modelId="{8C3439EE-2BD1-4D97-AC6A-213E19EEC33D}" type="presParOf" srcId="{BF55FA3A-2741-4C27-8604-E4FD95F6CD42}" destId="{32AD6E56-E7CB-4168-B4BC-AA138EF29166}" srcOrd="15" destOrd="0" presId="urn:microsoft.com/office/officeart/2011/layout/CircleProcess"/>
    <dgm:cxn modelId="{2E8F57F3-B8AF-45AA-8B7E-6FBA0E83D126}" type="presParOf" srcId="{32AD6E56-E7CB-4168-B4BC-AA138EF29166}" destId="{736194A1-FD9E-479C-9FB2-48BBE2DBB67E}" srcOrd="0" destOrd="0" presId="urn:microsoft.com/office/officeart/2011/layout/CircleProcess"/>
    <dgm:cxn modelId="{EA5CFC6D-A2AF-44D6-9426-3F3CC6908EB9}" type="presParOf" srcId="{BF55FA3A-2741-4C27-8604-E4FD95F6CD42}" destId="{225A7C06-D23D-4D7D-A0C3-702707D302C5}" srcOrd="16" destOrd="0" presId="urn:microsoft.com/office/officeart/2011/layout/CircleProcess"/>
    <dgm:cxn modelId="{FDD713C3-9049-44FF-9BA4-5EBBFEABCD5B}" type="presParOf" srcId="{225A7C06-D23D-4D7D-A0C3-702707D302C5}" destId="{9C837EC4-37A1-486E-A973-2D72E429A33A}" srcOrd="0" destOrd="0" presId="urn:microsoft.com/office/officeart/2011/layout/CircleProcess"/>
    <dgm:cxn modelId="{653AB06F-1B57-405D-9C7D-813CD6F5C2B2}" type="presParOf" srcId="{BF55FA3A-2741-4C27-8604-E4FD95F6CD42}" destId="{90714968-B903-4380-9A16-BE63E59C27B4}" srcOrd="17" destOrd="0" presId="urn:microsoft.com/office/officeart/2011/layout/Circle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3BFE670-06DF-4B86-BF1C-D26625432DBE}" type="doc">
      <dgm:prSet loTypeId="urn:microsoft.com/office/officeart/2005/8/layout/target2" loCatId="relationship" qsTypeId="urn:microsoft.com/office/officeart/2005/8/quickstyle/3d9" qsCatId="3D" csTypeId="urn:microsoft.com/office/officeart/2005/8/colors/accent1_2" csCatId="accent1" phldr="1"/>
      <dgm:spPr/>
      <dgm:t>
        <a:bodyPr/>
        <a:lstStyle/>
        <a:p>
          <a:endParaRPr lang="en-US"/>
        </a:p>
      </dgm:t>
    </dgm:pt>
    <dgm:pt modelId="{D9A8187A-DEC6-4FC8-BED4-31CFB9180CF3}">
      <dgm:prSet phldrT="[Text]"/>
      <dgm:spPr/>
      <dgm:t>
        <a:bodyPr/>
        <a:lstStyle/>
        <a:p>
          <a:r>
            <a:rPr lang="en-US" b="1" dirty="0" smtClean="0">
              <a:effectLst>
                <a:outerShdw blurRad="38100" dist="38100" dir="2700000" algn="tl">
                  <a:srgbClr val="000000">
                    <a:alpha val="43137"/>
                  </a:srgbClr>
                </a:outerShdw>
              </a:effectLst>
            </a:rPr>
            <a:t>Fast-Cycle Low Cost Experiments</a:t>
          </a:r>
          <a:endParaRPr lang="en-US" b="1" dirty="0">
            <a:effectLst>
              <a:outerShdw blurRad="38100" dist="38100" dir="2700000" algn="tl">
                <a:srgbClr val="000000">
                  <a:alpha val="43137"/>
                </a:srgbClr>
              </a:outerShdw>
            </a:effectLst>
          </a:endParaRPr>
        </a:p>
      </dgm:t>
    </dgm:pt>
    <dgm:pt modelId="{01E28CBF-BAEF-407C-A9F3-4A61FD89F6A5}" type="parTrans" cxnId="{4B5F9360-C480-480F-B1CA-7AFC03BAD0FA}">
      <dgm:prSet/>
      <dgm:spPr/>
      <dgm:t>
        <a:bodyPr/>
        <a:lstStyle/>
        <a:p>
          <a:endParaRPr lang="en-US"/>
        </a:p>
      </dgm:t>
    </dgm:pt>
    <dgm:pt modelId="{A19AEC76-06B2-483E-8A18-4AB4B966700F}" type="sibTrans" cxnId="{4B5F9360-C480-480F-B1CA-7AFC03BAD0FA}">
      <dgm:prSet/>
      <dgm:spPr/>
      <dgm:t>
        <a:bodyPr/>
        <a:lstStyle/>
        <a:p>
          <a:endParaRPr lang="en-US"/>
        </a:p>
      </dgm:t>
    </dgm:pt>
    <dgm:pt modelId="{7870D9AC-8717-4556-A3FB-6DA632FCCA58}">
      <dgm:prSet phldrT="[Text]"/>
      <dgm:spPr/>
      <dgm:t>
        <a:bodyPr/>
        <a:lstStyle/>
        <a:p>
          <a:r>
            <a:rPr lang="en-US" b="1" dirty="0" smtClean="0">
              <a:effectLst/>
            </a:rPr>
            <a:t>Experiments</a:t>
          </a:r>
        </a:p>
      </dgm:t>
    </dgm:pt>
    <dgm:pt modelId="{B9101746-93C3-4971-A866-D03535668D21}" type="parTrans" cxnId="{6793CA53-A653-426B-A27A-CCBB42D0AB0E}">
      <dgm:prSet/>
      <dgm:spPr/>
      <dgm:t>
        <a:bodyPr/>
        <a:lstStyle/>
        <a:p>
          <a:endParaRPr lang="en-US"/>
        </a:p>
      </dgm:t>
    </dgm:pt>
    <dgm:pt modelId="{42A70936-6BB4-49E0-8347-57C96AC21A88}" type="sibTrans" cxnId="{6793CA53-A653-426B-A27A-CCBB42D0AB0E}">
      <dgm:prSet/>
      <dgm:spPr/>
      <dgm:t>
        <a:bodyPr/>
        <a:lstStyle/>
        <a:p>
          <a:endParaRPr lang="en-US"/>
        </a:p>
      </dgm:t>
    </dgm:pt>
    <dgm:pt modelId="{C5895F7C-9CC7-440A-A1F3-85113E10BEAA}">
      <dgm:prSet phldrT="[Text]"/>
      <dgm:spPr/>
      <dgm:t>
        <a:bodyPr/>
        <a:lstStyle/>
        <a:p>
          <a:r>
            <a:rPr lang="en-US" b="1" dirty="0" smtClean="0">
              <a:effectLst/>
            </a:rPr>
            <a:t>Accumulate Results</a:t>
          </a:r>
          <a:endParaRPr lang="en-US" b="1" dirty="0">
            <a:effectLst/>
          </a:endParaRPr>
        </a:p>
      </dgm:t>
    </dgm:pt>
    <dgm:pt modelId="{FC71CB28-2F45-4E55-AA5D-BC1BA1158C5B}" type="parTrans" cxnId="{9C8370E1-916A-4595-812A-A2018A5F35F8}">
      <dgm:prSet/>
      <dgm:spPr/>
      <dgm:t>
        <a:bodyPr/>
        <a:lstStyle/>
        <a:p>
          <a:endParaRPr lang="en-US"/>
        </a:p>
      </dgm:t>
    </dgm:pt>
    <dgm:pt modelId="{C09BA546-0B5C-46AD-A72E-426EFCBBBAE9}" type="sibTrans" cxnId="{9C8370E1-916A-4595-812A-A2018A5F35F8}">
      <dgm:prSet/>
      <dgm:spPr/>
      <dgm:t>
        <a:bodyPr/>
        <a:lstStyle/>
        <a:p>
          <a:endParaRPr lang="en-US"/>
        </a:p>
      </dgm:t>
    </dgm:pt>
    <dgm:pt modelId="{C6DC0301-6C62-46B8-9E0B-E6806A345A27}">
      <dgm:prSet phldrT="[Text]"/>
      <dgm:spPr/>
      <dgm:t>
        <a:bodyPr/>
        <a:lstStyle/>
        <a:p>
          <a:r>
            <a:rPr lang="en-US" b="1" dirty="0" smtClean="0">
              <a:effectLst/>
            </a:rPr>
            <a:t>Grow Knowledge</a:t>
          </a:r>
          <a:endParaRPr lang="en-US" b="1" dirty="0">
            <a:effectLst/>
          </a:endParaRPr>
        </a:p>
      </dgm:t>
    </dgm:pt>
    <dgm:pt modelId="{ECFB0940-2996-4C3F-BE5D-6F2BC13ED375}" type="parTrans" cxnId="{6E4661AD-5764-4833-9E17-39316DFAC160}">
      <dgm:prSet/>
      <dgm:spPr/>
      <dgm:t>
        <a:bodyPr/>
        <a:lstStyle/>
        <a:p>
          <a:endParaRPr lang="en-US"/>
        </a:p>
      </dgm:t>
    </dgm:pt>
    <dgm:pt modelId="{4253757D-13AA-4308-B7F7-A448760070D2}" type="sibTrans" cxnId="{6E4661AD-5764-4833-9E17-39316DFAC160}">
      <dgm:prSet/>
      <dgm:spPr/>
      <dgm:t>
        <a:bodyPr/>
        <a:lstStyle/>
        <a:p>
          <a:endParaRPr lang="en-US"/>
        </a:p>
      </dgm:t>
    </dgm:pt>
    <dgm:pt modelId="{C588A4EA-5601-432C-94C9-64A9D6A6E97C}">
      <dgm:prSet phldrT="[Text]"/>
      <dgm:spPr/>
      <dgm:t>
        <a:bodyPr/>
        <a:lstStyle/>
        <a:p>
          <a:r>
            <a:rPr lang="en-US" b="1" dirty="0" smtClean="0">
              <a:effectLst/>
            </a:rPr>
            <a:t>Insights to Improve Product</a:t>
          </a:r>
          <a:endParaRPr lang="en-US" b="1" dirty="0">
            <a:effectLst/>
          </a:endParaRPr>
        </a:p>
      </dgm:t>
    </dgm:pt>
    <dgm:pt modelId="{0ACEBA5F-3B03-40DF-B8B1-0DE374D7A4CB}" type="parTrans" cxnId="{5A3BB184-8B4D-4670-A585-CCD1FFE407A8}">
      <dgm:prSet/>
      <dgm:spPr/>
      <dgm:t>
        <a:bodyPr/>
        <a:lstStyle/>
        <a:p>
          <a:endParaRPr lang="en-US"/>
        </a:p>
      </dgm:t>
    </dgm:pt>
    <dgm:pt modelId="{15C26661-D2BD-4C0E-8627-C880422C08CA}" type="sibTrans" cxnId="{5A3BB184-8B4D-4670-A585-CCD1FFE407A8}">
      <dgm:prSet/>
      <dgm:spPr/>
      <dgm:t>
        <a:bodyPr/>
        <a:lstStyle/>
        <a:p>
          <a:endParaRPr lang="en-US"/>
        </a:p>
      </dgm:t>
    </dgm:pt>
    <dgm:pt modelId="{23B09C94-A8E1-46CB-A730-759CEC79B0FD}" type="pres">
      <dgm:prSet presAssocID="{13BFE670-06DF-4B86-BF1C-D26625432DBE}" presName="Name0" presStyleCnt="0">
        <dgm:presLayoutVars>
          <dgm:chMax val="3"/>
          <dgm:chPref val="1"/>
          <dgm:dir/>
          <dgm:animLvl val="lvl"/>
          <dgm:resizeHandles/>
        </dgm:presLayoutVars>
      </dgm:prSet>
      <dgm:spPr/>
      <dgm:t>
        <a:bodyPr/>
        <a:lstStyle/>
        <a:p>
          <a:endParaRPr lang="en-US"/>
        </a:p>
      </dgm:t>
    </dgm:pt>
    <dgm:pt modelId="{A36DE9E2-64AB-4495-A68B-ADE343D163E5}" type="pres">
      <dgm:prSet presAssocID="{13BFE670-06DF-4B86-BF1C-D26625432DBE}" presName="outerBox" presStyleCnt="0"/>
      <dgm:spPr/>
    </dgm:pt>
    <dgm:pt modelId="{6DA6DBC8-745A-4064-B1DC-25522AF7FE76}" type="pres">
      <dgm:prSet presAssocID="{13BFE670-06DF-4B86-BF1C-D26625432DBE}" presName="outerBoxParent" presStyleLbl="node1" presStyleIdx="0" presStyleCnt="1" custLinFactNeighborX="1641" custLinFactNeighborY="-2567"/>
      <dgm:spPr/>
      <dgm:t>
        <a:bodyPr/>
        <a:lstStyle/>
        <a:p>
          <a:endParaRPr lang="en-US"/>
        </a:p>
      </dgm:t>
    </dgm:pt>
    <dgm:pt modelId="{EE2720F2-9A88-40A2-8023-C7BBE25324C1}" type="pres">
      <dgm:prSet presAssocID="{13BFE670-06DF-4B86-BF1C-D26625432DBE}" presName="outerBoxChildren" presStyleCnt="0"/>
      <dgm:spPr/>
    </dgm:pt>
    <dgm:pt modelId="{10061C67-87C3-40A1-8A0A-032B9E7D63CE}" type="pres">
      <dgm:prSet presAssocID="{7870D9AC-8717-4556-A3FB-6DA632FCCA58}" presName="oChild" presStyleLbl="fgAcc1" presStyleIdx="0" presStyleCnt="4">
        <dgm:presLayoutVars>
          <dgm:bulletEnabled val="1"/>
        </dgm:presLayoutVars>
      </dgm:prSet>
      <dgm:spPr/>
      <dgm:t>
        <a:bodyPr/>
        <a:lstStyle/>
        <a:p>
          <a:endParaRPr lang="en-US"/>
        </a:p>
      </dgm:t>
    </dgm:pt>
    <dgm:pt modelId="{F5D7078F-BC8B-4583-9993-BAB92AC73050}" type="pres">
      <dgm:prSet presAssocID="{42A70936-6BB4-49E0-8347-57C96AC21A88}" presName="outerSibTrans" presStyleCnt="0"/>
      <dgm:spPr/>
    </dgm:pt>
    <dgm:pt modelId="{B3EECB06-9FD9-4148-B0C0-0813E5C570A0}" type="pres">
      <dgm:prSet presAssocID="{C5895F7C-9CC7-440A-A1F3-85113E10BEAA}" presName="oChild" presStyleLbl="fgAcc1" presStyleIdx="1" presStyleCnt="4">
        <dgm:presLayoutVars>
          <dgm:bulletEnabled val="1"/>
        </dgm:presLayoutVars>
      </dgm:prSet>
      <dgm:spPr/>
      <dgm:t>
        <a:bodyPr/>
        <a:lstStyle/>
        <a:p>
          <a:endParaRPr lang="en-US"/>
        </a:p>
      </dgm:t>
    </dgm:pt>
    <dgm:pt modelId="{46E4DD8C-709E-4D55-8932-7555D850C639}" type="pres">
      <dgm:prSet presAssocID="{C09BA546-0B5C-46AD-A72E-426EFCBBBAE9}" presName="outerSibTrans" presStyleCnt="0"/>
      <dgm:spPr/>
    </dgm:pt>
    <dgm:pt modelId="{FE190953-E4B8-409E-A97C-51526A02882F}" type="pres">
      <dgm:prSet presAssocID="{C6DC0301-6C62-46B8-9E0B-E6806A345A27}" presName="oChild" presStyleLbl="fgAcc1" presStyleIdx="2" presStyleCnt="4">
        <dgm:presLayoutVars>
          <dgm:bulletEnabled val="1"/>
        </dgm:presLayoutVars>
      </dgm:prSet>
      <dgm:spPr/>
      <dgm:t>
        <a:bodyPr/>
        <a:lstStyle/>
        <a:p>
          <a:endParaRPr lang="en-US"/>
        </a:p>
      </dgm:t>
    </dgm:pt>
    <dgm:pt modelId="{3F46903F-F20E-495B-A2B4-F0E1DA977620}" type="pres">
      <dgm:prSet presAssocID="{4253757D-13AA-4308-B7F7-A448760070D2}" presName="outerSibTrans" presStyleCnt="0"/>
      <dgm:spPr/>
    </dgm:pt>
    <dgm:pt modelId="{392AE2E7-5078-4B13-973E-DD1A084441DA}" type="pres">
      <dgm:prSet presAssocID="{C588A4EA-5601-432C-94C9-64A9D6A6E97C}" presName="oChild" presStyleLbl="fgAcc1" presStyleIdx="3" presStyleCnt="4">
        <dgm:presLayoutVars>
          <dgm:bulletEnabled val="1"/>
        </dgm:presLayoutVars>
      </dgm:prSet>
      <dgm:spPr/>
      <dgm:t>
        <a:bodyPr/>
        <a:lstStyle/>
        <a:p>
          <a:endParaRPr lang="en-US"/>
        </a:p>
      </dgm:t>
    </dgm:pt>
  </dgm:ptLst>
  <dgm:cxnLst>
    <dgm:cxn modelId="{6793CA53-A653-426B-A27A-CCBB42D0AB0E}" srcId="{D9A8187A-DEC6-4FC8-BED4-31CFB9180CF3}" destId="{7870D9AC-8717-4556-A3FB-6DA632FCCA58}" srcOrd="0" destOrd="0" parTransId="{B9101746-93C3-4971-A866-D03535668D21}" sibTransId="{42A70936-6BB4-49E0-8347-57C96AC21A88}"/>
    <dgm:cxn modelId="{9C8370E1-916A-4595-812A-A2018A5F35F8}" srcId="{D9A8187A-DEC6-4FC8-BED4-31CFB9180CF3}" destId="{C5895F7C-9CC7-440A-A1F3-85113E10BEAA}" srcOrd="1" destOrd="0" parTransId="{FC71CB28-2F45-4E55-AA5D-BC1BA1158C5B}" sibTransId="{C09BA546-0B5C-46AD-A72E-426EFCBBBAE9}"/>
    <dgm:cxn modelId="{2DCBFB3D-99A0-4723-A850-9B0AC8B62BBD}" type="presOf" srcId="{C6DC0301-6C62-46B8-9E0B-E6806A345A27}" destId="{FE190953-E4B8-409E-A97C-51526A02882F}" srcOrd="0" destOrd="0" presId="urn:microsoft.com/office/officeart/2005/8/layout/target2"/>
    <dgm:cxn modelId="{7D8C5BA0-0587-4276-8326-2DF58A2E5D6A}" type="presOf" srcId="{C5895F7C-9CC7-440A-A1F3-85113E10BEAA}" destId="{B3EECB06-9FD9-4148-B0C0-0813E5C570A0}" srcOrd="0" destOrd="0" presId="urn:microsoft.com/office/officeart/2005/8/layout/target2"/>
    <dgm:cxn modelId="{4B5F9360-C480-480F-B1CA-7AFC03BAD0FA}" srcId="{13BFE670-06DF-4B86-BF1C-D26625432DBE}" destId="{D9A8187A-DEC6-4FC8-BED4-31CFB9180CF3}" srcOrd="0" destOrd="0" parTransId="{01E28CBF-BAEF-407C-A9F3-4A61FD89F6A5}" sibTransId="{A19AEC76-06B2-483E-8A18-4AB4B966700F}"/>
    <dgm:cxn modelId="{6E4661AD-5764-4833-9E17-39316DFAC160}" srcId="{D9A8187A-DEC6-4FC8-BED4-31CFB9180CF3}" destId="{C6DC0301-6C62-46B8-9E0B-E6806A345A27}" srcOrd="2" destOrd="0" parTransId="{ECFB0940-2996-4C3F-BE5D-6F2BC13ED375}" sibTransId="{4253757D-13AA-4308-B7F7-A448760070D2}"/>
    <dgm:cxn modelId="{5A3BB184-8B4D-4670-A585-CCD1FFE407A8}" srcId="{D9A8187A-DEC6-4FC8-BED4-31CFB9180CF3}" destId="{C588A4EA-5601-432C-94C9-64A9D6A6E97C}" srcOrd="3" destOrd="0" parTransId="{0ACEBA5F-3B03-40DF-B8B1-0DE374D7A4CB}" sibTransId="{15C26661-D2BD-4C0E-8627-C880422C08CA}"/>
    <dgm:cxn modelId="{46F30AEC-89B3-46E1-AF78-548509E18BBB}" type="presOf" srcId="{7870D9AC-8717-4556-A3FB-6DA632FCCA58}" destId="{10061C67-87C3-40A1-8A0A-032B9E7D63CE}" srcOrd="0" destOrd="0" presId="urn:microsoft.com/office/officeart/2005/8/layout/target2"/>
    <dgm:cxn modelId="{9E7FCEA4-B2FF-40BD-BD4F-0D9B9CFC8731}" type="presOf" srcId="{13BFE670-06DF-4B86-BF1C-D26625432DBE}" destId="{23B09C94-A8E1-46CB-A730-759CEC79B0FD}" srcOrd="0" destOrd="0" presId="urn:microsoft.com/office/officeart/2005/8/layout/target2"/>
    <dgm:cxn modelId="{1BFD2934-AC4B-4E5B-9318-B4D1EAC4C3E3}" type="presOf" srcId="{C588A4EA-5601-432C-94C9-64A9D6A6E97C}" destId="{392AE2E7-5078-4B13-973E-DD1A084441DA}" srcOrd="0" destOrd="0" presId="urn:microsoft.com/office/officeart/2005/8/layout/target2"/>
    <dgm:cxn modelId="{36B8ACA3-06BE-4151-B812-1791A295974F}" type="presOf" srcId="{D9A8187A-DEC6-4FC8-BED4-31CFB9180CF3}" destId="{6DA6DBC8-745A-4064-B1DC-25522AF7FE76}" srcOrd="0" destOrd="0" presId="urn:microsoft.com/office/officeart/2005/8/layout/target2"/>
    <dgm:cxn modelId="{70144E7B-A367-426A-B73B-FA0AE34612AE}" type="presParOf" srcId="{23B09C94-A8E1-46CB-A730-759CEC79B0FD}" destId="{A36DE9E2-64AB-4495-A68B-ADE343D163E5}" srcOrd="0" destOrd="0" presId="urn:microsoft.com/office/officeart/2005/8/layout/target2"/>
    <dgm:cxn modelId="{344F1A1D-9332-4698-90F7-6AE59BD2B9E5}" type="presParOf" srcId="{A36DE9E2-64AB-4495-A68B-ADE343D163E5}" destId="{6DA6DBC8-745A-4064-B1DC-25522AF7FE76}" srcOrd="0" destOrd="0" presId="urn:microsoft.com/office/officeart/2005/8/layout/target2"/>
    <dgm:cxn modelId="{5B3D2026-E3F4-41E4-A402-616CEC777C29}" type="presParOf" srcId="{A36DE9E2-64AB-4495-A68B-ADE343D163E5}" destId="{EE2720F2-9A88-40A2-8023-C7BBE25324C1}" srcOrd="1" destOrd="0" presId="urn:microsoft.com/office/officeart/2005/8/layout/target2"/>
    <dgm:cxn modelId="{D3946263-19ED-4AB0-97B4-0FCB4FCF4A46}" type="presParOf" srcId="{EE2720F2-9A88-40A2-8023-C7BBE25324C1}" destId="{10061C67-87C3-40A1-8A0A-032B9E7D63CE}" srcOrd="0" destOrd="0" presId="urn:microsoft.com/office/officeart/2005/8/layout/target2"/>
    <dgm:cxn modelId="{B1477E9B-D77B-4E92-A25C-920A5EB70043}" type="presParOf" srcId="{EE2720F2-9A88-40A2-8023-C7BBE25324C1}" destId="{F5D7078F-BC8B-4583-9993-BAB92AC73050}" srcOrd="1" destOrd="0" presId="urn:microsoft.com/office/officeart/2005/8/layout/target2"/>
    <dgm:cxn modelId="{6F040051-6406-4D76-AF6A-50CF63F13B86}" type="presParOf" srcId="{EE2720F2-9A88-40A2-8023-C7BBE25324C1}" destId="{B3EECB06-9FD9-4148-B0C0-0813E5C570A0}" srcOrd="2" destOrd="0" presId="urn:microsoft.com/office/officeart/2005/8/layout/target2"/>
    <dgm:cxn modelId="{C4BD088F-3515-4361-9D27-2B558CF45C97}" type="presParOf" srcId="{EE2720F2-9A88-40A2-8023-C7BBE25324C1}" destId="{46E4DD8C-709E-4D55-8932-7555D850C639}" srcOrd="3" destOrd="0" presId="urn:microsoft.com/office/officeart/2005/8/layout/target2"/>
    <dgm:cxn modelId="{990C75EA-011F-4E23-AC26-0D74390EB8A4}" type="presParOf" srcId="{EE2720F2-9A88-40A2-8023-C7BBE25324C1}" destId="{FE190953-E4B8-409E-A97C-51526A02882F}" srcOrd="4" destOrd="0" presId="urn:microsoft.com/office/officeart/2005/8/layout/target2"/>
    <dgm:cxn modelId="{ABB407D3-3238-4058-AC85-352D621C2B98}" type="presParOf" srcId="{EE2720F2-9A88-40A2-8023-C7BBE25324C1}" destId="{3F46903F-F20E-495B-A2B4-F0E1DA977620}" srcOrd="5" destOrd="0" presId="urn:microsoft.com/office/officeart/2005/8/layout/target2"/>
    <dgm:cxn modelId="{D42BBDBA-B278-4119-B063-5B371650F081}" type="presParOf" srcId="{EE2720F2-9A88-40A2-8023-C7BBE25324C1}" destId="{392AE2E7-5078-4B13-973E-DD1A084441DA}" srcOrd="6" destOrd="0" presId="urn:microsoft.com/office/officeart/2005/8/layout/target2"/>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41E98AD-E01F-4015-88D9-87847C8985E0}" type="doc">
      <dgm:prSet loTypeId="urn:microsoft.com/office/officeart/2005/8/layout/radial5" loCatId="cycle" qsTypeId="urn:microsoft.com/office/officeart/2005/8/quickstyle/simple1" qsCatId="simple" csTypeId="urn:microsoft.com/office/officeart/2005/8/colors/colorful1" csCatId="colorful" phldr="1"/>
      <dgm:spPr/>
      <dgm:t>
        <a:bodyPr/>
        <a:lstStyle/>
        <a:p>
          <a:endParaRPr lang="en-US"/>
        </a:p>
      </dgm:t>
    </dgm:pt>
    <dgm:pt modelId="{31304FA7-F4DA-416D-A2AA-F8DEFAD29807}">
      <dgm:prSet phldrT="[Text]"/>
      <dgm:spPr/>
      <dgm:t>
        <a:bodyPr/>
        <a:lstStyle/>
        <a:p>
          <a:r>
            <a:rPr lang="en-US" b="1" dirty="0" smtClean="0"/>
            <a:t>Unable to find resources to do it all?</a:t>
          </a:r>
          <a:endParaRPr lang="en-US" b="1" dirty="0"/>
        </a:p>
      </dgm:t>
    </dgm:pt>
    <dgm:pt modelId="{43F40543-850E-4607-8658-808316456176}" type="parTrans" cxnId="{857A3673-06C3-4BD0-9F2D-5FA09A162837}">
      <dgm:prSet/>
      <dgm:spPr/>
      <dgm:t>
        <a:bodyPr/>
        <a:lstStyle/>
        <a:p>
          <a:endParaRPr lang="en-US" b="1"/>
        </a:p>
      </dgm:t>
    </dgm:pt>
    <dgm:pt modelId="{7867BAE6-38AD-42C4-AEB3-3D84A118A53F}" type="sibTrans" cxnId="{857A3673-06C3-4BD0-9F2D-5FA09A162837}">
      <dgm:prSet/>
      <dgm:spPr/>
      <dgm:t>
        <a:bodyPr/>
        <a:lstStyle/>
        <a:p>
          <a:endParaRPr lang="en-US" b="1"/>
        </a:p>
      </dgm:t>
    </dgm:pt>
    <dgm:pt modelId="{4A441250-1283-49BE-A7A8-4CB110BF28A4}">
      <dgm:prSet phldrT="[Text]"/>
      <dgm:spPr/>
      <dgm:t>
        <a:bodyPr/>
        <a:lstStyle/>
        <a:p>
          <a:r>
            <a:rPr lang="en-US" b="1" dirty="0" smtClean="0"/>
            <a:t>Limited Time</a:t>
          </a:r>
          <a:endParaRPr lang="en-US" b="1" dirty="0"/>
        </a:p>
      </dgm:t>
    </dgm:pt>
    <dgm:pt modelId="{24BC6E5C-3181-4955-B1F1-3238F286CDC7}" type="parTrans" cxnId="{A025A874-FD06-4A1C-9F34-37DDA43E20E0}">
      <dgm:prSet/>
      <dgm:spPr/>
      <dgm:t>
        <a:bodyPr/>
        <a:lstStyle/>
        <a:p>
          <a:endParaRPr lang="en-US" b="1"/>
        </a:p>
      </dgm:t>
    </dgm:pt>
    <dgm:pt modelId="{1F7D08E4-57A3-4E09-90CD-155E67DFF582}" type="sibTrans" cxnId="{A025A874-FD06-4A1C-9F34-37DDA43E20E0}">
      <dgm:prSet/>
      <dgm:spPr/>
      <dgm:t>
        <a:bodyPr/>
        <a:lstStyle/>
        <a:p>
          <a:endParaRPr lang="en-US" b="1"/>
        </a:p>
      </dgm:t>
    </dgm:pt>
    <dgm:pt modelId="{ED2E84D2-1616-4D7B-B984-53E2E7FC421F}">
      <dgm:prSet phldrT="[Text]"/>
      <dgm:spPr/>
      <dgm:t>
        <a:bodyPr/>
        <a:lstStyle/>
        <a:p>
          <a:r>
            <a:rPr lang="en-US" b="1" dirty="0" smtClean="0"/>
            <a:t>High Direct Costs</a:t>
          </a:r>
          <a:endParaRPr lang="en-US" b="1" dirty="0"/>
        </a:p>
      </dgm:t>
    </dgm:pt>
    <dgm:pt modelId="{11779D3F-BAA5-4961-A4DD-BC1ED6875355}" type="parTrans" cxnId="{9B033F03-1C79-4E8A-89BE-6C8D959102A3}">
      <dgm:prSet/>
      <dgm:spPr/>
      <dgm:t>
        <a:bodyPr/>
        <a:lstStyle/>
        <a:p>
          <a:endParaRPr lang="en-US" b="1"/>
        </a:p>
      </dgm:t>
    </dgm:pt>
    <dgm:pt modelId="{ABAF8AC2-07B4-4415-BF85-FBAC7E8B63C7}" type="sibTrans" cxnId="{9B033F03-1C79-4E8A-89BE-6C8D959102A3}">
      <dgm:prSet/>
      <dgm:spPr/>
      <dgm:t>
        <a:bodyPr/>
        <a:lstStyle/>
        <a:p>
          <a:endParaRPr lang="en-US" b="1"/>
        </a:p>
      </dgm:t>
    </dgm:pt>
    <dgm:pt modelId="{7919A6E6-83BA-4C35-9D6E-730E7CE22255}">
      <dgm:prSet phldrT="[Text]"/>
      <dgm:spPr/>
      <dgm:t>
        <a:bodyPr/>
        <a:lstStyle/>
        <a:p>
          <a:r>
            <a:rPr lang="en-US" b="1" dirty="0" smtClean="0"/>
            <a:t>Limited People</a:t>
          </a:r>
          <a:endParaRPr lang="en-US" b="1" dirty="0"/>
        </a:p>
      </dgm:t>
    </dgm:pt>
    <dgm:pt modelId="{8DFDCBF4-71D1-4076-8C96-9323F4C76692}" type="parTrans" cxnId="{33A7EF09-05E7-4953-8AD1-AC7361645E76}">
      <dgm:prSet/>
      <dgm:spPr/>
      <dgm:t>
        <a:bodyPr/>
        <a:lstStyle/>
        <a:p>
          <a:endParaRPr lang="en-US" b="1"/>
        </a:p>
      </dgm:t>
    </dgm:pt>
    <dgm:pt modelId="{47FA63ED-F2D7-4C14-800A-4EAA62E24CDE}" type="sibTrans" cxnId="{33A7EF09-05E7-4953-8AD1-AC7361645E76}">
      <dgm:prSet/>
      <dgm:spPr/>
      <dgm:t>
        <a:bodyPr/>
        <a:lstStyle/>
        <a:p>
          <a:endParaRPr lang="en-US" b="1"/>
        </a:p>
      </dgm:t>
    </dgm:pt>
    <dgm:pt modelId="{247734AD-022E-45FD-B40B-06BE1CB9E9D5}">
      <dgm:prSet phldrT="[Text]"/>
      <dgm:spPr/>
      <dgm:t>
        <a:bodyPr/>
        <a:lstStyle/>
        <a:p>
          <a:r>
            <a:rPr lang="en-US" b="1" dirty="0" smtClean="0"/>
            <a:t>High Complexity</a:t>
          </a:r>
          <a:endParaRPr lang="en-US" b="1" dirty="0"/>
        </a:p>
      </dgm:t>
    </dgm:pt>
    <dgm:pt modelId="{B4D949C4-0CC5-462F-8F5B-70B5406CFA4F}" type="parTrans" cxnId="{F5187FFC-8831-44FA-9E0B-BD0826111FCA}">
      <dgm:prSet/>
      <dgm:spPr/>
      <dgm:t>
        <a:bodyPr/>
        <a:lstStyle/>
        <a:p>
          <a:endParaRPr lang="en-US" b="1"/>
        </a:p>
      </dgm:t>
    </dgm:pt>
    <dgm:pt modelId="{93E4FDD6-F5A5-44D7-844C-E58681092CF0}" type="sibTrans" cxnId="{F5187FFC-8831-44FA-9E0B-BD0826111FCA}">
      <dgm:prSet/>
      <dgm:spPr/>
      <dgm:t>
        <a:bodyPr/>
        <a:lstStyle/>
        <a:p>
          <a:endParaRPr lang="en-US" b="1"/>
        </a:p>
      </dgm:t>
    </dgm:pt>
    <dgm:pt modelId="{8DB05EFA-A530-4D39-ACF3-0664200D29EA}">
      <dgm:prSet phldrT="[Text]"/>
      <dgm:spPr/>
      <dgm:t>
        <a:bodyPr/>
        <a:lstStyle/>
        <a:p>
          <a:r>
            <a:rPr lang="en-US" b="1" dirty="0" smtClean="0"/>
            <a:t>Need for High Quality</a:t>
          </a:r>
          <a:endParaRPr lang="en-US" b="1" dirty="0"/>
        </a:p>
      </dgm:t>
    </dgm:pt>
    <dgm:pt modelId="{36370999-8C57-44B2-A44B-2F2FD2CB18B0}" type="parTrans" cxnId="{042535FD-39EB-40EB-A0F3-59F9BC7AF4BB}">
      <dgm:prSet/>
      <dgm:spPr/>
      <dgm:t>
        <a:bodyPr/>
        <a:lstStyle/>
        <a:p>
          <a:endParaRPr lang="en-US" b="1"/>
        </a:p>
      </dgm:t>
    </dgm:pt>
    <dgm:pt modelId="{06F85A3C-F202-4281-8785-A4E6F2672329}" type="sibTrans" cxnId="{042535FD-39EB-40EB-A0F3-59F9BC7AF4BB}">
      <dgm:prSet/>
      <dgm:spPr/>
      <dgm:t>
        <a:bodyPr/>
        <a:lstStyle/>
        <a:p>
          <a:endParaRPr lang="en-US" b="1"/>
        </a:p>
      </dgm:t>
    </dgm:pt>
    <dgm:pt modelId="{A5CC285E-779A-42A6-B5C8-F65590CA0DDD}" type="pres">
      <dgm:prSet presAssocID="{141E98AD-E01F-4015-88D9-87847C8985E0}" presName="Name0" presStyleCnt="0">
        <dgm:presLayoutVars>
          <dgm:chMax val="1"/>
          <dgm:dir/>
          <dgm:animLvl val="ctr"/>
          <dgm:resizeHandles val="exact"/>
        </dgm:presLayoutVars>
      </dgm:prSet>
      <dgm:spPr/>
      <dgm:t>
        <a:bodyPr/>
        <a:lstStyle/>
        <a:p>
          <a:endParaRPr lang="en-US"/>
        </a:p>
      </dgm:t>
    </dgm:pt>
    <dgm:pt modelId="{F88FCE5E-FB13-4919-B5DA-BC8FAB909A41}" type="pres">
      <dgm:prSet presAssocID="{31304FA7-F4DA-416D-A2AA-F8DEFAD29807}" presName="centerShape" presStyleLbl="node0" presStyleIdx="0" presStyleCnt="1" custScaleX="139168" custScaleY="136125"/>
      <dgm:spPr/>
      <dgm:t>
        <a:bodyPr/>
        <a:lstStyle/>
        <a:p>
          <a:endParaRPr lang="en-US"/>
        </a:p>
      </dgm:t>
    </dgm:pt>
    <dgm:pt modelId="{AB010253-3A3B-467C-8DCF-B624E98F692A}" type="pres">
      <dgm:prSet presAssocID="{24BC6E5C-3181-4955-B1F1-3238F286CDC7}" presName="parTrans" presStyleLbl="sibTrans2D1" presStyleIdx="0" presStyleCnt="5"/>
      <dgm:spPr/>
      <dgm:t>
        <a:bodyPr/>
        <a:lstStyle/>
        <a:p>
          <a:endParaRPr lang="en-US"/>
        </a:p>
      </dgm:t>
    </dgm:pt>
    <dgm:pt modelId="{6AED5EF5-C3DF-4950-8237-26EBB29A26FD}" type="pres">
      <dgm:prSet presAssocID="{24BC6E5C-3181-4955-B1F1-3238F286CDC7}" presName="connectorText" presStyleLbl="sibTrans2D1" presStyleIdx="0" presStyleCnt="5"/>
      <dgm:spPr/>
      <dgm:t>
        <a:bodyPr/>
        <a:lstStyle/>
        <a:p>
          <a:endParaRPr lang="en-US"/>
        </a:p>
      </dgm:t>
    </dgm:pt>
    <dgm:pt modelId="{48F9B2EA-6EC1-41A9-9702-76780D58DBFB}" type="pres">
      <dgm:prSet presAssocID="{4A441250-1283-49BE-A7A8-4CB110BF28A4}" presName="node" presStyleLbl="node1" presStyleIdx="0" presStyleCnt="5">
        <dgm:presLayoutVars>
          <dgm:bulletEnabled val="1"/>
        </dgm:presLayoutVars>
      </dgm:prSet>
      <dgm:spPr/>
      <dgm:t>
        <a:bodyPr/>
        <a:lstStyle/>
        <a:p>
          <a:endParaRPr lang="en-US"/>
        </a:p>
      </dgm:t>
    </dgm:pt>
    <dgm:pt modelId="{2D9C233D-A34E-45F3-9802-47481BA39C65}" type="pres">
      <dgm:prSet presAssocID="{11779D3F-BAA5-4961-A4DD-BC1ED6875355}" presName="parTrans" presStyleLbl="sibTrans2D1" presStyleIdx="1" presStyleCnt="5"/>
      <dgm:spPr/>
      <dgm:t>
        <a:bodyPr/>
        <a:lstStyle/>
        <a:p>
          <a:endParaRPr lang="en-US"/>
        </a:p>
      </dgm:t>
    </dgm:pt>
    <dgm:pt modelId="{4F3CCCB9-8276-4103-B50B-6D9385570798}" type="pres">
      <dgm:prSet presAssocID="{11779D3F-BAA5-4961-A4DD-BC1ED6875355}" presName="connectorText" presStyleLbl="sibTrans2D1" presStyleIdx="1" presStyleCnt="5"/>
      <dgm:spPr/>
      <dgm:t>
        <a:bodyPr/>
        <a:lstStyle/>
        <a:p>
          <a:endParaRPr lang="en-US"/>
        </a:p>
      </dgm:t>
    </dgm:pt>
    <dgm:pt modelId="{4758FAA5-5606-4670-852C-7DDF9FEA308B}" type="pres">
      <dgm:prSet presAssocID="{ED2E84D2-1616-4D7B-B984-53E2E7FC421F}" presName="node" presStyleLbl="node1" presStyleIdx="1" presStyleCnt="5">
        <dgm:presLayoutVars>
          <dgm:bulletEnabled val="1"/>
        </dgm:presLayoutVars>
      </dgm:prSet>
      <dgm:spPr/>
      <dgm:t>
        <a:bodyPr/>
        <a:lstStyle/>
        <a:p>
          <a:endParaRPr lang="en-US"/>
        </a:p>
      </dgm:t>
    </dgm:pt>
    <dgm:pt modelId="{D2DDB1C2-936B-467E-BAD5-0A9342048FC7}" type="pres">
      <dgm:prSet presAssocID="{8DFDCBF4-71D1-4076-8C96-9323F4C76692}" presName="parTrans" presStyleLbl="sibTrans2D1" presStyleIdx="2" presStyleCnt="5"/>
      <dgm:spPr/>
      <dgm:t>
        <a:bodyPr/>
        <a:lstStyle/>
        <a:p>
          <a:endParaRPr lang="en-US"/>
        </a:p>
      </dgm:t>
    </dgm:pt>
    <dgm:pt modelId="{F0B7F3B0-B10C-4487-960C-8BAA1561A187}" type="pres">
      <dgm:prSet presAssocID="{8DFDCBF4-71D1-4076-8C96-9323F4C76692}" presName="connectorText" presStyleLbl="sibTrans2D1" presStyleIdx="2" presStyleCnt="5"/>
      <dgm:spPr/>
      <dgm:t>
        <a:bodyPr/>
        <a:lstStyle/>
        <a:p>
          <a:endParaRPr lang="en-US"/>
        </a:p>
      </dgm:t>
    </dgm:pt>
    <dgm:pt modelId="{63CC93B6-6B11-4F6E-99A8-658F671766BB}" type="pres">
      <dgm:prSet presAssocID="{7919A6E6-83BA-4C35-9D6E-730E7CE22255}" presName="node" presStyleLbl="node1" presStyleIdx="2" presStyleCnt="5">
        <dgm:presLayoutVars>
          <dgm:bulletEnabled val="1"/>
        </dgm:presLayoutVars>
      </dgm:prSet>
      <dgm:spPr/>
      <dgm:t>
        <a:bodyPr/>
        <a:lstStyle/>
        <a:p>
          <a:endParaRPr lang="en-US"/>
        </a:p>
      </dgm:t>
    </dgm:pt>
    <dgm:pt modelId="{EB54BE38-D53E-48D4-A347-13BD17676F10}" type="pres">
      <dgm:prSet presAssocID="{B4D949C4-0CC5-462F-8F5B-70B5406CFA4F}" presName="parTrans" presStyleLbl="sibTrans2D1" presStyleIdx="3" presStyleCnt="5"/>
      <dgm:spPr/>
      <dgm:t>
        <a:bodyPr/>
        <a:lstStyle/>
        <a:p>
          <a:endParaRPr lang="en-US"/>
        </a:p>
      </dgm:t>
    </dgm:pt>
    <dgm:pt modelId="{BA9C97BE-0D8D-41EE-A0A9-C3DE665654E4}" type="pres">
      <dgm:prSet presAssocID="{B4D949C4-0CC5-462F-8F5B-70B5406CFA4F}" presName="connectorText" presStyleLbl="sibTrans2D1" presStyleIdx="3" presStyleCnt="5"/>
      <dgm:spPr/>
      <dgm:t>
        <a:bodyPr/>
        <a:lstStyle/>
        <a:p>
          <a:endParaRPr lang="en-US"/>
        </a:p>
      </dgm:t>
    </dgm:pt>
    <dgm:pt modelId="{EFD5CDC3-8FD6-414B-AE77-63691C3A8ED5}" type="pres">
      <dgm:prSet presAssocID="{247734AD-022E-45FD-B40B-06BE1CB9E9D5}" presName="node" presStyleLbl="node1" presStyleIdx="3" presStyleCnt="5">
        <dgm:presLayoutVars>
          <dgm:bulletEnabled val="1"/>
        </dgm:presLayoutVars>
      </dgm:prSet>
      <dgm:spPr/>
      <dgm:t>
        <a:bodyPr/>
        <a:lstStyle/>
        <a:p>
          <a:endParaRPr lang="en-US"/>
        </a:p>
      </dgm:t>
    </dgm:pt>
    <dgm:pt modelId="{B1D4223A-7BAE-4A7D-9625-41C926D6976D}" type="pres">
      <dgm:prSet presAssocID="{36370999-8C57-44B2-A44B-2F2FD2CB18B0}" presName="parTrans" presStyleLbl="sibTrans2D1" presStyleIdx="4" presStyleCnt="5"/>
      <dgm:spPr/>
      <dgm:t>
        <a:bodyPr/>
        <a:lstStyle/>
        <a:p>
          <a:endParaRPr lang="en-US"/>
        </a:p>
      </dgm:t>
    </dgm:pt>
    <dgm:pt modelId="{0569EEAF-056B-43BD-992B-7D4EB1730EE7}" type="pres">
      <dgm:prSet presAssocID="{36370999-8C57-44B2-A44B-2F2FD2CB18B0}" presName="connectorText" presStyleLbl="sibTrans2D1" presStyleIdx="4" presStyleCnt="5"/>
      <dgm:spPr/>
      <dgm:t>
        <a:bodyPr/>
        <a:lstStyle/>
        <a:p>
          <a:endParaRPr lang="en-US"/>
        </a:p>
      </dgm:t>
    </dgm:pt>
    <dgm:pt modelId="{0C2566F1-A42E-4E6E-9CC8-587BEAAD7CFF}" type="pres">
      <dgm:prSet presAssocID="{8DB05EFA-A530-4D39-ACF3-0664200D29EA}" presName="node" presStyleLbl="node1" presStyleIdx="4" presStyleCnt="5">
        <dgm:presLayoutVars>
          <dgm:bulletEnabled val="1"/>
        </dgm:presLayoutVars>
      </dgm:prSet>
      <dgm:spPr/>
      <dgm:t>
        <a:bodyPr/>
        <a:lstStyle/>
        <a:p>
          <a:endParaRPr lang="en-US"/>
        </a:p>
      </dgm:t>
    </dgm:pt>
  </dgm:ptLst>
  <dgm:cxnLst>
    <dgm:cxn modelId="{AB1A4B39-8546-4928-A44F-11CBE05C50DC}" type="presOf" srcId="{31304FA7-F4DA-416D-A2AA-F8DEFAD29807}" destId="{F88FCE5E-FB13-4919-B5DA-BC8FAB909A41}" srcOrd="0" destOrd="0" presId="urn:microsoft.com/office/officeart/2005/8/layout/radial5"/>
    <dgm:cxn modelId="{F714320E-81AF-43EC-BCFE-68ACC5D13AD5}" type="presOf" srcId="{36370999-8C57-44B2-A44B-2F2FD2CB18B0}" destId="{0569EEAF-056B-43BD-992B-7D4EB1730EE7}" srcOrd="1" destOrd="0" presId="urn:microsoft.com/office/officeart/2005/8/layout/radial5"/>
    <dgm:cxn modelId="{B05C261F-FEB3-44DE-A24C-5B5CC9993849}" type="presOf" srcId="{7919A6E6-83BA-4C35-9D6E-730E7CE22255}" destId="{63CC93B6-6B11-4F6E-99A8-658F671766BB}" srcOrd="0" destOrd="0" presId="urn:microsoft.com/office/officeart/2005/8/layout/radial5"/>
    <dgm:cxn modelId="{857A3673-06C3-4BD0-9F2D-5FA09A162837}" srcId="{141E98AD-E01F-4015-88D9-87847C8985E0}" destId="{31304FA7-F4DA-416D-A2AA-F8DEFAD29807}" srcOrd="0" destOrd="0" parTransId="{43F40543-850E-4607-8658-808316456176}" sibTransId="{7867BAE6-38AD-42C4-AEB3-3D84A118A53F}"/>
    <dgm:cxn modelId="{37D1BE1C-EAA5-4E22-B839-1B331FE23FD9}" type="presOf" srcId="{8DFDCBF4-71D1-4076-8C96-9323F4C76692}" destId="{F0B7F3B0-B10C-4487-960C-8BAA1561A187}" srcOrd="1" destOrd="0" presId="urn:microsoft.com/office/officeart/2005/8/layout/radial5"/>
    <dgm:cxn modelId="{4DA17840-D018-4F41-B5D3-3E684B4EC57A}" type="presOf" srcId="{8DB05EFA-A530-4D39-ACF3-0664200D29EA}" destId="{0C2566F1-A42E-4E6E-9CC8-587BEAAD7CFF}" srcOrd="0" destOrd="0" presId="urn:microsoft.com/office/officeart/2005/8/layout/radial5"/>
    <dgm:cxn modelId="{734E6616-6B08-43C5-BA2F-0611D5F76B4A}" type="presOf" srcId="{B4D949C4-0CC5-462F-8F5B-70B5406CFA4F}" destId="{BA9C97BE-0D8D-41EE-A0A9-C3DE665654E4}" srcOrd="1" destOrd="0" presId="urn:microsoft.com/office/officeart/2005/8/layout/radial5"/>
    <dgm:cxn modelId="{7E312541-9704-4DA8-917E-87B84EC69924}" type="presOf" srcId="{B4D949C4-0CC5-462F-8F5B-70B5406CFA4F}" destId="{EB54BE38-D53E-48D4-A347-13BD17676F10}" srcOrd="0" destOrd="0" presId="urn:microsoft.com/office/officeart/2005/8/layout/radial5"/>
    <dgm:cxn modelId="{E5A4AFA8-9B55-4499-BFF7-9B51D1EF024A}" type="presOf" srcId="{36370999-8C57-44B2-A44B-2F2FD2CB18B0}" destId="{B1D4223A-7BAE-4A7D-9625-41C926D6976D}" srcOrd="0" destOrd="0" presId="urn:microsoft.com/office/officeart/2005/8/layout/radial5"/>
    <dgm:cxn modelId="{33826C3D-3B36-4F46-BD03-3CA4AEE81C1F}" type="presOf" srcId="{4A441250-1283-49BE-A7A8-4CB110BF28A4}" destId="{48F9B2EA-6EC1-41A9-9702-76780D58DBFB}" srcOrd="0" destOrd="0" presId="urn:microsoft.com/office/officeart/2005/8/layout/radial5"/>
    <dgm:cxn modelId="{B85CB52B-9D2F-4E07-8FC3-6A81B50345A6}" type="presOf" srcId="{8DFDCBF4-71D1-4076-8C96-9323F4C76692}" destId="{D2DDB1C2-936B-467E-BAD5-0A9342048FC7}" srcOrd="0" destOrd="0" presId="urn:microsoft.com/office/officeart/2005/8/layout/radial5"/>
    <dgm:cxn modelId="{F59D7B0E-3C1F-406D-B8DB-F69F38B7C495}" type="presOf" srcId="{24BC6E5C-3181-4955-B1F1-3238F286CDC7}" destId="{AB010253-3A3B-467C-8DCF-B624E98F692A}" srcOrd="0" destOrd="0" presId="urn:microsoft.com/office/officeart/2005/8/layout/radial5"/>
    <dgm:cxn modelId="{042535FD-39EB-40EB-A0F3-59F9BC7AF4BB}" srcId="{31304FA7-F4DA-416D-A2AA-F8DEFAD29807}" destId="{8DB05EFA-A530-4D39-ACF3-0664200D29EA}" srcOrd="4" destOrd="0" parTransId="{36370999-8C57-44B2-A44B-2F2FD2CB18B0}" sibTransId="{06F85A3C-F202-4281-8785-A4E6F2672329}"/>
    <dgm:cxn modelId="{818BD17A-3359-4A0B-9E9D-9FD6E18AFB10}" type="presOf" srcId="{24BC6E5C-3181-4955-B1F1-3238F286CDC7}" destId="{6AED5EF5-C3DF-4950-8237-26EBB29A26FD}" srcOrd="1" destOrd="0" presId="urn:microsoft.com/office/officeart/2005/8/layout/radial5"/>
    <dgm:cxn modelId="{33A7EF09-05E7-4953-8AD1-AC7361645E76}" srcId="{31304FA7-F4DA-416D-A2AA-F8DEFAD29807}" destId="{7919A6E6-83BA-4C35-9D6E-730E7CE22255}" srcOrd="2" destOrd="0" parTransId="{8DFDCBF4-71D1-4076-8C96-9323F4C76692}" sibTransId="{47FA63ED-F2D7-4C14-800A-4EAA62E24CDE}"/>
    <dgm:cxn modelId="{F121B64E-90D1-4A3A-BEDF-EEBEB4B90497}" type="presOf" srcId="{11779D3F-BAA5-4961-A4DD-BC1ED6875355}" destId="{4F3CCCB9-8276-4103-B50B-6D9385570798}" srcOrd="1" destOrd="0" presId="urn:microsoft.com/office/officeart/2005/8/layout/radial5"/>
    <dgm:cxn modelId="{F5187FFC-8831-44FA-9E0B-BD0826111FCA}" srcId="{31304FA7-F4DA-416D-A2AA-F8DEFAD29807}" destId="{247734AD-022E-45FD-B40B-06BE1CB9E9D5}" srcOrd="3" destOrd="0" parTransId="{B4D949C4-0CC5-462F-8F5B-70B5406CFA4F}" sibTransId="{93E4FDD6-F5A5-44D7-844C-E58681092CF0}"/>
    <dgm:cxn modelId="{A025A874-FD06-4A1C-9F34-37DDA43E20E0}" srcId="{31304FA7-F4DA-416D-A2AA-F8DEFAD29807}" destId="{4A441250-1283-49BE-A7A8-4CB110BF28A4}" srcOrd="0" destOrd="0" parTransId="{24BC6E5C-3181-4955-B1F1-3238F286CDC7}" sibTransId="{1F7D08E4-57A3-4E09-90CD-155E67DFF582}"/>
    <dgm:cxn modelId="{D607D573-1C0C-4247-8F08-73BE1EFA065E}" type="presOf" srcId="{ED2E84D2-1616-4D7B-B984-53E2E7FC421F}" destId="{4758FAA5-5606-4670-852C-7DDF9FEA308B}" srcOrd="0" destOrd="0" presId="urn:microsoft.com/office/officeart/2005/8/layout/radial5"/>
    <dgm:cxn modelId="{7AE5B272-D92C-498C-8372-9159B88E9A74}" type="presOf" srcId="{11779D3F-BAA5-4961-A4DD-BC1ED6875355}" destId="{2D9C233D-A34E-45F3-9802-47481BA39C65}" srcOrd="0" destOrd="0" presId="urn:microsoft.com/office/officeart/2005/8/layout/radial5"/>
    <dgm:cxn modelId="{B51748F3-3BAF-40FC-990D-E1399952D313}" type="presOf" srcId="{247734AD-022E-45FD-B40B-06BE1CB9E9D5}" destId="{EFD5CDC3-8FD6-414B-AE77-63691C3A8ED5}" srcOrd="0" destOrd="0" presId="urn:microsoft.com/office/officeart/2005/8/layout/radial5"/>
    <dgm:cxn modelId="{9B033F03-1C79-4E8A-89BE-6C8D959102A3}" srcId="{31304FA7-F4DA-416D-A2AA-F8DEFAD29807}" destId="{ED2E84D2-1616-4D7B-B984-53E2E7FC421F}" srcOrd="1" destOrd="0" parTransId="{11779D3F-BAA5-4961-A4DD-BC1ED6875355}" sibTransId="{ABAF8AC2-07B4-4415-BF85-FBAC7E8B63C7}"/>
    <dgm:cxn modelId="{FD55E120-BD66-4F11-80BD-9C3B0E73366A}" type="presOf" srcId="{141E98AD-E01F-4015-88D9-87847C8985E0}" destId="{A5CC285E-779A-42A6-B5C8-F65590CA0DDD}" srcOrd="0" destOrd="0" presId="urn:microsoft.com/office/officeart/2005/8/layout/radial5"/>
    <dgm:cxn modelId="{374162D1-4A3A-4284-8252-0A97CE5DCC39}" type="presParOf" srcId="{A5CC285E-779A-42A6-B5C8-F65590CA0DDD}" destId="{F88FCE5E-FB13-4919-B5DA-BC8FAB909A41}" srcOrd="0" destOrd="0" presId="urn:microsoft.com/office/officeart/2005/8/layout/radial5"/>
    <dgm:cxn modelId="{24FCB375-33E5-444F-A9BC-C569A69BF777}" type="presParOf" srcId="{A5CC285E-779A-42A6-B5C8-F65590CA0DDD}" destId="{AB010253-3A3B-467C-8DCF-B624E98F692A}" srcOrd="1" destOrd="0" presId="urn:microsoft.com/office/officeart/2005/8/layout/radial5"/>
    <dgm:cxn modelId="{A2F72D93-C580-492E-8AC2-4015FE0F2061}" type="presParOf" srcId="{AB010253-3A3B-467C-8DCF-B624E98F692A}" destId="{6AED5EF5-C3DF-4950-8237-26EBB29A26FD}" srcOrd="0" destOrd="0" presId="urn:microsoft.com/office/officeart/2005/8/layout/radial5"/>
    <dgm:cxn modelId="{98EFD6F1-F8B2-4685-B245-8EB89EFA6ABA}" type="presParOf" srcId="{A5CC285E-779A-42A6-B5C8-F65590CA0DDD}" destId="{48F9B2EA-6EC1-41A9-9702-76780D58DBFB}" srcOrd="2" destOrd="0" presId="urn:microsoft.com/office/officeart/2005/8/layout/radial5"/>
    <dgm:cxn modelId="{009B8B6C-6D41-4621-BCD3-080548892741}" type="presParOf" srcId="{A5CC285E-779A-42A6-B5C8-F65590CA0DDD}" destId="{2D9C233D-A34E-45F3-9802-47481BA39C65}" srcOrd="3" destOrd="0" presId="urn:microsoft.com/office/officeart/2005/8/layout/radial5"/>
    <dgm:cxn modelId="{CD514816-71E9-4853-AC94-A7324B687FCE}" type="presParOf" srcId="{2D9C233D-A34E-45F3-9802-47481BA39C65}" destId="{4F3CCCB9-8276-4103-B50B-6D9385570798}" srcOrd="0" destOrd="0" presId="urn:microsoft.com/office/officeart/2005/8/layout/radial5"/>
    <dgm:cxn modelId="{B10E77D6-99CA-4D99-8DC6-2D052177504E}" type="presParOf" srcId="{A5CC285E-779A-42A6-B5C8-F65590CA0DDD}" destId="{4758FAA5-5606-4670-852C-7DDF9FEA308B}" srcOrd="4" destOrd="0" presId="urn:microsoft.com/office/officeart/2005/8/layout/radial5"/>
    <dgm:cxn modelId="{0B5ADAD4-D17B-4038-947C-E888EAE40816}" type="presParOf" srcId="{A5CC285E-779A-42A6-B5C8-F65590CA0DDD}" destId="{D2DDB1C2-936B-467E-BAD5-0A9342048FC7}" srcOrd="5" destOrd="0" presId="urn:microsoft.com/office/officeart/2005/8/layout/radial5"/>
    <dgm:cxn modelId="{2EE68997-71FF-4B21-A089-9D2B4BC85544}" type="presParOf" srcId="{D2DDB1C2-936B-467E-BAD5-0A9342048FC7}" destId="{F0B7F3B0-B10C-4487-960C-8BAA1561A187}" srcOrd="0" destOrd="0" presId="urn:microsoft.com/office/officeart/2005/8/layout/radial5"/>
    <dgm:cxn modelId="{4F41F83D-6454-438D-B1F3-949542388BAD}" type="presParOf" srcId="{A5CC285E-779A-42A6-B5C8-F65590CA0DDD}" destId="{63CC93B6-6B11-4F6E-99A8-658F671766BB}" srcOrd="6" destOrd="0" presId="urn:microsoft.com/office/officeart/2005/8/layout/radial5"/>
    <dgm:cxn modelId="{1EADDBD4-BED0-41C8-9B8E-F91C8EAC56DE}" type="presParOf" srcId="{A5CC285E-779A-42A6-B5C8-F65590CA0DDD}" destId="{EB54BE38-D53E-48D4-A347-13BD17676F10}" srcOrd="7" destOrd="0" presId="urn:microsoft.com/office/officeart/2005/8/layout/radial5"/>
    <dgm:cxn modelId="{72491452-2520-4608-8B94-F1642831188A}" type="presParOf" srcId="{EB54BE38-D53E-48D4-A347-13BD17676F10}" destId="{BA9C97BE-0D8D-41EE-A0A9-C3DE665654E4}" srcOrd="0" destOrd="0" presId="urn:microsoft.com/office/officeart/2005/8/layout/radial5"/>
    <dgm:cxn modelId="{128E6D86-E405-4291-B927-ECEF81BA6F85}" type="presParOf" srcId="{A5CC285E-779A-42A6-B5C8-F65590CA0DDD}" destId="{EFD5CDC3-8FD6-414B-AE77-63691C3A8ED5}" srcOrd="8" destOrd="0" presId="urn:microsoft.com/office/officeart/2005/8/layout/radial5"/>
    <dgm:cxn modelId="{AF1C4331-4344-4115-9228-8A6B1CB22375}" type="presParOf" srcId="{A5CC285E-779A-42A6-B5C8-F65590CA0DDD}" destId="{B1D4223A-7BAE-4A7D-9625-41C926D6976D}" srcOrd="9" destOrd="0" presId="urn:microsoft.com/office/officeart/2005/8/layout/radial5"/>
    <dgm:cxn modelId="{C4A912E0-93B8-4145-98BD-1B600C9877E1}" type="presParOf" srcId="{B1D4223A-7BAE-4A7D-9625-41C926D6976D}" destId="{0569EEAF-056B-43BD-992B-7D4EB1730EE7}" srcOrd="0" destOrd="0" presId="urn:microsoft.com/office/officeart/2005/8/layout/radial5"/>
    <dgm:cxn modelId="{CEFBF6CC-7791-41DE-B8EF-FF394DBD16E1}" type="presParOf" srcId="{A5CC285E-779A-42A6-B5C8-F65590CA0DDD}" destId="{0C2566F1-A42E-4E6E-9CC8-587BEAAD7CFF}" srcOrd="10"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9C34885E-FEC6-4A2E-B89C-374CD958C047}" type="doc">
      <dgm:prSet loTypeId="urn:microsoft.com/office/officeart/2005/8/layout/chart3" loCatId="cycle" qsTypeId="urn:microsoft.com/office/officeart/2005/8/quickstyle/simple1" qsCatId="simple" csTypeId="urn:microsoft.com/office/officeart/2005/8/colors/accent1_2" csCatId="accent1" phldr="1"/>
      <dgm:spPr/>
    </dgm:pt>
    <dgm:pt modelId="{7F322BA4-0FFE-4CB1-8901-9CDD9B2F0BDC}">
      <dgm:prSet phldrT="[Text]"/>
      <dgm:spPr/>
      <dgm:t>
        <a:bodyPr/>
        <a:lstStyle/>
        <a:p>
          <a:r>
            <a:rPr lang="en-US" b="1" dirty="0" smtClean="0">
              <a:effectLst>
                <a:outerShdw blurRad="38100" dist="38100" dir="2700000" algn="tl">
                  <a:srgbClr val="000000">
                    <a:alpha val="43137"/>
                  </a:srgbClr>
                </a:outerShdw>
              </a:effectLst>
            </a:rPr>
            <a:t>Core Product</a:t>
          </a:r>
          <a:endParaRPr lang="en-US" b="1" dirty="0">
            <a:effectLst>
              <a:outerShdw blurRad="38100" dist="38100" dir="2700000" algn="tl">
                <a:srgbClr val="000000">
                  <a:alpha val="43137"/>
                </a:srgbClr>
              </a:outerShdw>
            </a:effectLst>
          </a:endParaRPr>
        </a:p>
      </dgm:t>
    </dgm:pt>
    <dgm:pt modelId="{9C082A9A-EF65-402F-97E5-4EBA32ED3B1B}" type="parTrans" cxnId="{DAD2B118-243E-4B1E-B46B-4A3F1B149796}">
      <dgm:prSet/>
      <dgm:spPr/>
      <dgm:t>
        <a:bodyPr/>
        <a:lstStyle/>
        <a:p>
          <a:endParaRPr lang="en-US"/>
        </a:p>
      </dgm:t>
    </dgm:pt>
    <dgm:pt modelId="{278141E8-3D59-41CF-A0D8-5D19F165FA77}" type="sibTrans" cxnId="{DAD2B118-243E-4B1E-B46B-4A3F1B149796}">
      <dgm:prSet/>
      <dgm:spPr/>
      <dgm:t>
        <a:bodyPr/>
        <a:lstStyle/>
        <a:p>
          <a:endParaRPr lang="en-US"/>
        </a:p>
      </dgm:t>
    </dgm:pt>
    <dgm:pt modelId="{30C8E195-7D2C-4DC9-A0AF-A28602C993C5}">
      <dgm:prSet phldrT="[Text]"/>
      <dgm:spPr/>
      <dgm:t>
        <a:bodyPr/>
        <a:lstStyle/>
        <a:p>
          <a:r>
            <a:rPr lang="en-US" dirty="0" smtClean="0"/>
            <a:t>Helpdesk</a:t>
          </a:r>
          <a:endParaRPr lang="en-US" dirty="0"/>
        </a:p>
      </dgm:t>
    </dgm:pt>
    <dgm:pt modelId="{58489279-70D9-46A5-BC79-41C51EAB0405}" type="parTrans" cxnId="{75CDE94F-96AA-4D1A-8332-9B65DC595BFE}">
      <dgm:prSet/>
      <dgm:spPr/>
      <dgm:t>
        <a:bodyPr/>
        <a:lstStyle/>
        <a:p>
          <a:endParaRPr lang="en-US"/>
        </a:p>
      </dgm:t>
    </dgm:pt>
    <dgm:pt modelId="{47AB3A36-D5C4-4B04-BAA0-9C9FD1E7BD14}" type="sibTrans" cxnId="{75CDE94F-96AA-4D1A-8332-9B65DC595BFE}">
      <dgm:prSet/>
      <dgm:spPr/>
      <dgm:t>
        <a:bodyPr/>
        <a:lstStyle/>
        <a:p>
          <a:endParaRPr lang="en-US"/>
        </a:p>
      </dgm:t>
    </dgm:pt>
    <dgm:pt modelId="{3BA85A91-CB5E-486D-8170-DDD7B74DB115}">
      <dgm:prSet phldrT="[Text]"/>
      <dgm:spPr/>
      <dgm:t>
        <a:bodyPr/>
        <a:lstStyle/>
        <a:p>
          <a:r>
            <a:rPr lang="en-US" dirty="0" smtClean="0"/>
            <a:t>Accounting</a:t>
          </a:r>
          <a:endParaRPr lang="en-US" dirty="0"/>
        </a:p>
      </dgm:t>
    </dgm:pt>
    <dgm:pt modelId="{15FC89AE-0D2E-44C8-A613-B988220C430E}" type="parTrans" cxnId="{795011A7-1F58-49B4-99FC-2FD127C51722}">
      <dgm:prSet/>
      <dgm:spPr/>
      <dgm:t>
        <a:bodyPr/>
        <a:lstStyle/>
        <a:p>
          <a:endParaRPr lang="en-US"/>
        </a:p>
      </dgm:t>
    </dgm:pt>
    <dgm:pt modelId="{E1B8E236-0771-4D50-9F5C-CF9370737522}" type="sibTrans" cxnId="{795011A7-1F58-49B4-99FC-2FD127C51722}">
      <dgm:prSet/>
      <dgm:spPr/>
      <dgm:t>
        <a:bodyPr/>
        <a:lstStyle/>
        <a:p>
          <a:endParaRPr lang="en-US"/>
        </a:p>
      </dgm:t>
    </dgm:pt>
    <dgm:pt modelId="{3232A681-8D11-41B6-8C61-C634B9AACAD7}">
      <dgm:prSet phldrT="[Text]"/>
      <dgm:spPr/>
      <dgm:t>
        <a:bodyPr/>
        <a:lstStyle/>
        <a:p>
          <a:r>
            <a:rPr lang="en-US" dirty="0" smtClean="0"/>
            <a:t>Marketing</a:t>
          </a:r>
          <a:endParaRPr lang="en-US" dirty="0"/>
        </a:p>
      </dgm:t>
    </dgm:pt>
    <dgm:pt modelId="{0366EF24-D3F7-470D-8912-34566212F262}" type="parTrans" cxnId="{8B8DF4ED-D895-4626-ACF7-468B7CB6E441}">
      <dgm:prSet/>
      <dgm:spPr/>
      <dgm:t>
        <a:bodyPr/>
        <a:lstStyle/>
        <a:p>
          <a:endParaRPr lang="en-US"/>
        </a:p>
      </dgm:t>
    </dgm:pt>
    <dgm:pt modelId="{FBC8EAF6-DDEE-4077-A9B8-CA93A9206ECD}" type="sibTrans" cxnId="{8B8DF4ED-D895-4626-ACF7-468B7CB6E441}">
      <dgm:prSet/>
      <dgm:spPr/>
      <dgm:t>
        <a:bodyPr/>
        <a:lstStyle/>
        <a:p>
          <a:endParaRPr lang="en-US"/>
        </a:p>
      </dgm:t>
    </dgm:pt>
    <dgm:pt modelId="{E645456D-81C0-475F-8760-59B23308ED78}">
      <dgm:prSet phldrT="[Text]"/>
      <dgm:spPr/>
      <dgm:t>
        <a:bodyPr/>
        <a:lstStyle/>
        <a:p>
          <a:r>
            <a:rPr lang="en-US" dirty="0" smtClean="0"/>
            <a:t>Analytics and Reporting</a:t>
          </a:r>
          <a:endParaRPr lang="en-US" dirty="0"/>
        </a:p>
      </dgm:t>
    </dgm:pt>
    <dgm:pt modelId="{4BD5BC22-4361-4678-86DE-E0D4345F5941}" type="parTrans" cxnId="{5AED0F8B-9492-4B94-9868-326ECA0F28C0}">
      <dgm:prSet/>
      <dgm:spPr/>
      <dgm:t>
        <a:bodyPr/>
        <a:lstStyle/>
        <a:p>
          <a:endParaRPr lang="en-US"/>
        </a:p>
      </dgm:t>
    </dgm:pt>
    <dgm:pt modelId="{3CBF0314-6213-4A12-9936-1F1CDD1D1BD0}" type="sibTrans" cxnId="{5AED0F8B-9492-4B94-9868-326ECA0F28C0}">
      <dgm:prSet/>
      <dgm:spPr/>
      <dgm:t>
        <a:bodyPr/>
        <a:lstStyle/>
        <a:p>
          <a:endParaRPr lang="en-US"/>
        </a:p>
      </dgm:t>
    </dgm:pt>
    <dgm:pt modelId="{7CEA91A7-F7DC-43D1-80C6-EEC22F9E8036}">
      <dgm:prSet phldrT="[Text]"/>
      <dgm:spPr/>
      <dgm:t>
        <a:bodyPr/>
        <a:lstStyle/>
        <a:p>
          <a:r>
            <a:rPr lang="en-US" b="0" dirty="0" smtClean="0">
              <a:effectLst/>
            </a:rPr>
            <a:t>CRM</a:t>
          </a:r>
          <a:endParaRPr lang="en-US" b="0" dirty="0">
            <a:effectLst/>
          </a:endParaRPr>
        </a:p>
      </dgm:t>
    </dgm:pt>
    <dgm:pt modelId="{A75BF302-8A3B-4936-8894-F95793C7A3C4}" type="parTrans" cxnId="{41BD0334-6A58-4A29-8825-54236FA3F2A7}">
      <dgm:prSet/>
      <dgm:spPr/>
      <dgm:t>
        <a:bodyPr/>
        <a:lstStyle/>
        <a:p>
          <a:endParaRPr lang="en-US"/>
        </a:p>
      </dgm:t>
    </dgm:pt>
    <dgm:pt modelId="{BAA744E4-60C7-423C-B6C2-858490DA2F78}" type="sibTrans" cxnId="{41BD0334-6A58-4A29-8825-54236FA3F2A7}">
      <dgm:prSet/>
      <dgm:spPr/>
      <dgm:t>
        <a:bodyPr/>
        <a:lstStyle/>
        <a:p>
          <a:endParaRPr lang="en-US"/>
        </a:p>
      </dgm:t>
    </dgm:pt>
    <dgm:pt modelId="{EB60B06E-D349-42B8-BC8F-F8FFA12D99BC}" type="pres">
      <dgm:prSet presAssocID="{9C34885E-FEC6-4A2E-B89C-374CD958C047}" presName="compositeShape" presStyleCnt="0">
        <dgm:presLayoutVars>
          <dgm:chMax val="7"/>
          <dgm:dir/>
          <dgm:resizeHandles val="exact"/>
        </dgm:presLayoutVars>
      </dgm:prSet>
      <dgm:spPr/>
    </dgm:pt>
    <dgm:pt modelId="{6A8BD350-5FEB-41F4-8D97-10BA10DC92AA}" type="pres">
      <dgm:prSet presAssocID="{9C34885E-FEC6-4A2E-B89C-374CD958C047}" presName="wedge1" presStyleLbl="node1" presStyleIdx="0" presStyleCnt="6" custLinFactNeighborY="258"/>
      <dgm:spPr/>
      <dgm:t>
        <a:bodyPr/>
        <a:lstStyle/>
        <a:p>
          <a:endParaRPr lang="en-US"/>
        </a:p>
      </dgm:t>
    </dgm:pt>
    <dgm:pt modelId="{B6A9F9A4-5C15-41F4-97B9-6EB32C1D0A54}" type="pres">
      <dgm:prSet presAssocID="{9C34885E-FEC6-4A2E-B89C-374CD958C047}" presName="wedge1Tx" presStyleLbl="node1" presStyleIdx="0" presStyleCnt="6">
        <dgm:presLayoutVars>
          <dgm:chMax val="0"/>
          <dgm:chPref val="0"/>
          <dgm:bulletEnabled val="1"/>
        </dgm:presLayoutVars>
      </dgm:prSet>
      <dgm:spPr/>
      <dgm:t>
        <a:bodyPr/>
        <a:lstStyle/>
        <a:p>
          <a:endParaRPr lang="en-US"/>
        </a:p>
      </dgm:t>
    </dgm:pt>
    <dgm:pt modelId="{9A37626E-12D1-411B-83A0-EB8C2AF7BF8E}" type="pres">
      <dgm:prSet presAssocID="{9C34885E-FEC6-4A2E-B89C-374CD958C047}" presName="wedge2" presStyleLbl="node1" presStyleIdx="1" presStyleCnt="6"/>
      <dgm:spPr/>
      <dgm:t>
        <a:bodyPr/>
        <a:lstStyle/>
        <a:p>
          <a:endParaRPr lang="en-US"/>
        </a:p>
      </dgm:t>
    </dgm:pt>
    <dgm:pt modelId="{AB6C6D20-3FBF-4471-A6EA-8EBA398FB1A2}" type="pres">
      <dgm:prSet presAssocID="{9C34885E-FEC6-4A2E-B89C-374CD958C047}" presName="wedge2Tx" presStyleLbl="node1" presStyleIdx="1" presStyleCnt="6">
        <dgm:presLayoutVars>
          <dgm:chMax val="0"/>
          <dgm:chPref val="0"/>
          <dgm:bulletEnabled val="1"/>
        </dgm:presLayoutVars>
      </dgm:prSet>
      <dgm:spPr/>
      <dgm:t>
        <a:bodyPr/>
        <a:lstStyle/>
        <a:p>
          <a:endParaRPr lang="en-US"/>
        </a:p>
      </dgm:t>
    </dgm:pt>
    <dgm:pt modelId="{C8F559AB-3C55-4825-8FFF-846C17A7E3C3}" type="pres">
      <dgm:prSet presAssocID="{9C34885E-FEC6-4A2E-B89C-374CD958C047}" presName="wedge3" presStyleLbl="node1" presStyleIdx="2" presStyleCnt="6"/>
      <dgm:spPr/>
      <dgm:t>
        <a:bodyPr/>
        <a:lstStyle/>
        <a:p>
          <a:endParaRPr lang="en-US"/>
        </a:p>
      </dgm:t>
    </dgm:pt>
    <dgm:pt modelId="{655D45A3-007F-49AD-BC86-C9297E79C746}" type="pres">
      <dgm:prSet presAssocID="{9C34885E-FEC6-4A2E-B89C-374CD958C047}" presName="wedge3Tx" presStyleLbl="node1" presStyleIdx="2" presStyleCnt="6">
        <dgm:presLayoutVars>
          <dgm:chMax val="0"/>
          <dgm:chPref val="0"/>
          <dgm:bulletEnabled val="1"/>
        </dgm:presLayoutVars>
      </dgm:prSet>
      <dgm:spPr/>
      <dgm:t>
        <a:bodyPr/>
        <a:lstStyle/>
        <a:p>
          <a:endParaRPr lang="en-US"/>
        </a:p>
      </dgm:t>
    </dgm:pt>
    <dgm:pt modelId="{74A5FC7F-4E92-469A-A21A-46B3092632D6}" type="pres">
      <dgm:prSet presAssocID="{9C34885E-FEC6-4A2E-B89C-374CD958C047}" presName="wedge4" presStyleLbl="node1" presStyleIdx="3" presStyleCnt="6"/>
      <dgm:spPr/>
      <dgm:t>
        <a:bodyPr/>
        <a:lstStyle/>
        <a:p>
          <a:endParaRPr lang="en-US"/>
        </a:p>
      </dgm:t>
    </dgm:pt>
    <dgm:pt modelId="{51DF6398-2337-4875-9CC5-5C919EF0D157}" type="pres">
      <dgm:prSet presAssocID="{9C34885E-FEC6-4A2E-B89C-374CD958C047}" presName="wedge4Tx" presStyleLbl="node1" presStyleIdx="3" presStyleCnt="6">
        <dgm:presLayoutVars>
          <dgm:chMax val="0"/>
          <dgm:chPref val="0"/>
          <dgm:bulletEnabled val="1"/>
        </dgm:presLayoutVars>
      </dgm:prSet>
      <dgm:spPr/>
      <dgm:t>
        <a:bodyPr/>
        <a:lstStyle/>
        <a:p>
          <a:endParaRPr lang="en-US"/>
        </a:p>
      </dgm:t>
    </dgm:pt>
    <dgm:pt modelId="{51529F4A-564C-4D58-AA19-4F25252AB328}" type="pres">
      <dgm:prSet presAssocID="{9C34885E-FEC6-4A2E-B89C-374CD958C047}" presName="wedge5" presStyleLbl="node1" presStyleIdx="4" presStyleCnt="6"/>
      <dgm:spPr/>
      <dgm:t>
        <a:bodyPr/>
        <a:lstStyle/>
        <a:p>
          <a:endParaRPr lang="en-US"/>
        </a:p>
      </dgm:t>
    </dgm:pt>
    <dgm:pt modelId="{8ADC8769-CB74-45FC-A5B2-614B4BCA4298}" type="pres">
      <dgm:prSet presAssocID="{9C34885E-FEC6-4A2E-B89C-374CD958C047}" presName="wedge5Tx" presStyleLbl="node1" presStyleIdx="4" presStyleCnt="6">
        <dgm:presLayoutVars>
          <dgm:chMax val="0"/>
          <dgm:chPref val="0"/>
          <dgm:bulletEnabled val="1"/>
        </dgm:presLayoutVars>
      </dgm:prSet>
      <dgm:spPr/>
      <dgm:t>
        <a:bodyPr/>
        <a:lstStyle/>
        <a:p>
          <a:endParaRPr lang="en-US"/>
        </a:p>
      </dgm:t>
    </dgm:pt>
    <dgm:pt modelId="{6A765FF3-8D61-4C86-9312-28138BA22FBF}" type="pres">
      <dgm:prSet presAssocID="{9C34885E-FEC6-4A2E-B89C-374CD958C047}" presName="wedge6" presStyleLbl="node1" presStyleIdx="5" presStyleCnt="6"/>
      <dgm:spPr/>
      <dgm:t>
        <a:bodyPr/>
        <a:lstStyle/>
        <a:p>
          <a:endParaRPr lang="en-US"/>
        </a:p>
      </dgm:t>
    </dgm:pt>
    <dgm:pt modelId="{4651B271-B11F-44B7-B526-CB21B2E27AB4}" type="pres">
      <dgm:prSet presAssocID="{9C34885E-FEC6-4A2E-B89C-374CD958C047}" presName="wedge6Tx" presStyleLbl="node1" presStyleIdx="5" presStyleCnt="6">
        <dgm:presLayoutVars>
          <dgm:chMax val="0"/>
          <dgm:chPref val="0"/>
          <dgm:bulletEnabled val="1"/>
        </dgm:presLayoutVars>
      </dgm:prSet>
      <dgm:spPr/>
      <dgm:t>
        <a:bodyPr/>
        <a:lstStyle/>
        <a:p>
          <a:endParaRPr lang="en-US"/>
        </a:p>
      </dgm:t>
    </dgm:pt>
  </dgm:ptLst>
  <dgm:cxnLst>
    <dgm:cxn modelId="{795011A7-1F58-49B4-99FC-2FD127C51722}" srcId="{9C34885E-FEC6-4A2E-B89C-374CD958C047}" destId="{3BA85A91-CB5E-486D-8170-DDD7B74DB115}" srcOrd="5" destOrd="0" parTransId="{15FC89AE-0D2E-44C8-A613-B988220C430E}" sibTransId="{E1B8E236-0771-4D50-9F5C-CF9370737522}"/>
    <dgm:cxn modelId="{258603A0-3834-45D4-BC95-E23E0AEBCB52}" type="presOf" srcId="{30C8E195-7D2C-4DC9-A0AF-A28602C993C5}" destId="{74A5FC7F-4E92-469A-A21A-46B3092632D6}" srcOrd="0" destOrd="0" presId="urn:microsoft.com/office/officeart/2005/8/layout/chart3"/>
    <dgm:cxn modelId="{BAA2FF48-183A-44EF-85F4-7341046DC1B4}" type="presOf" srcId="{E645456D-81C0-475F-8760-59B23308ED78}" destId="{8ADC8769-CB74-45FC-A5B2-614B4BCA4298}" srcOrd="1" destOrd="0" presId="urn:microsoft.com/office/officeart/2005/8/layout/chart3"/>
    <dgm:cxn modelId="{EF1A0F83-395E-4CC8-9034-86871E7E1DB6}" type="presOf" srcId="{7CEA91A7-F7DC-43D1-80C6-EEC22F9E8036}" destId="{9A37626E-12D1-411B-83A0-EB8C2AF7BF8E}" srcOrd="0" destOrd="0" presId="urn:microsoft.com/office/officeart/2005/8/layout/chart3"/>
    <dgm:cxn modelId="{75CDE94F-96AA-4D1A-8332-9B65DC595BFE}" srcId="{9C34885E-FEC6-4A2E-B89C-374CD958C047}" destId="{30C8E195-7D2C-4DC9-A0AF-A28602C993C5}" srcOrd="3" destOrd="0" parTransId="{58489279-70D9-46A5-BC79-41C51EAB0405}" sibTransId="{47AB3A36-D5C4-4B04-BAA0-9C9FD1E7BD14}"/>
    <dgm:cxn modelId="{DAD2B118-243E-4B1E-B46B-4A3F1B149796}" srcId="{9C34885E-FEC6-4A2E-B89C-374CD958C047}" destId="{7F322BA4-0FFE-4CB1-8901-9CDD9B2F0BDC}" srcOrd="0" destOrd="0" parTransId="{9C082A9A-EF65-402F-97E5-4EBA32ED3B1B}" sibTransId="{278141E8-3D59-41CF-A0D8-5D19F165FA77}"/>
    <dgm:cxn modelId="{DF402EAD-8435-44BB-861A-DDDFBA6E270A}" type="presOf" srcId="{E645456D-81C0-475F-8760-59B23308ED78}" destId="{51529F4A-564C-4D58-AA19-4F25252AB328}" srcOrd="0" destOrd="0" presId="urn:microsoft.com/office/officeart/2005/8/layout/chart3"/>
    <dgm:cxn modelId="{8B8DF4ED-D895-4626-ACF7-468B7CB6E441}" srcId="{9C34885E-FEC6-4A2E-B89C-374CD958C047}" destId="{3232A681-8D11-41B6-8C61-C634B9AACAD7}" srcOrd="2" destOrd="0" parTransId="{0366EF24-D3F7-470D-8912-34566212F262}" sibTransId="{FBC8EAF6-DDEE-4077-A9B8-CA93A9206ECD}"/>
    <dgm:cxn modelId="{19B29DA9-5150-421B-A874-405F1324D671}" type="presOf" srcId="{9C34885E-FEC6-4A2E-B89C-374CD958C047}" destId="{EB60B06E-D349-42B8-BC8F-F8FFA12D99BC}" srcOrd="0" destOrd="0" presId="urn:microsoft.com/office/officeart/2005/8/layout/chart3"/>
    <dgm:cxn modelId="{41BD0334-6A58-4A29-8825-54236FA3F2A7}" srcId="{9C34885E-FEC6-4A2E-B89C-374CD958C047}" destId="{7CEA91A7-F7DC-43D1-80C6-EEC22F9E8036}" srcOrd="1" destOrd="0" parTransId="{A75BF302-8A3B-4936-8894-F95793C7A3C4}" sibTransId="{BAA744E4-60C7-423C-B6C2-858490DA2F78}"/>
    <dgm:cxn modelId="{23EA6DBF-F65C-48CA-8297-15754E19BE68}" type="presOf" srcId="{7CEA91A7-F7DC-43D1-80C6-EEC22F9E8036}" destId="{AB6C6D20-3FBF-4471-A6EA-8EBA398FB1A2}" srcOrd="1" destOrd="0" presId="urn:microsoft.com/office/officeart/2005/8/layout/chart3"/>
    <dgm:cxn modelId="{74E8BBBB-3CC2-48FF-91D5-5A1D27C3B86B}" type="presOf" srcId="{3BA85A91-CB5E-486D-8170-DDD7B74DB115}" destId="{4651B271-B11F-44B7-B526-CB21B2E27AB4}" srcOrd="1" destOrd="0" presId="urn:microsoft.com/office/officeart/2005/8/layout/chart3"/>
    <dgm:cxn modelId="{9F308D10-AFC3-400E-8F4F-539BECBBFBD4}" type="presOf" srcId="{3BA85A91-CB5E-486D-8170-DDD7B74DB115}" destId="{6A765FF3-8D61-4C86-9312-28138BA22FBF}" srcOrd="0" destOrd="0" presId="urn:microsoft.com/office/officeart/2005/8/layout/chart3"/>
    <dgm:cxn modelId="{FB0EB7C7-1ECE-4957-B365-5B526512E679}" type="presOf" srcId="{3232A681-8D11-41B6-8C61-C634B9AACAD7}" destId="{C8F559AB-3C55-4825-8FFF-846C17A7E3C3}" srcOrd="0" destOrd="0" presId="urn:microsoft.com/office/officeart/2005/8/layout/chart3"/>
    <dgm:cxn modelId="{9FC366A8-A8E9-4E51-B7D2-BA9AB63BF083}" type="presOf" srcId="{7F322BA4-0FFE-4CB1-8901-9CDD9B2F0BDC}" destId="{B6A9F9A4-5C15-41F4-97B9-6EB32C1D0A54}" srcOrd="1" destOrd="0" presId="urn:microsoft.com/office/officeart/2005/8/layout/chart3"/>
    <dgm:cxn modelId="{06291C3C-1FD9-44F2-97AA-D7B27A94E43F}" type="presOf" srcId="{3232A681-8D11-41B6-8C61-C634B9AACAD7}" destId="{655D45A3-007F-49AD-BC86-C9297E79C746}" srcOrd="1" destOrd="0" presId="urn:microsoft.com/office/officeart/2005/8/layout/chart3"/>
    <dgm:cxn modelId="{5AED0F8B-9492-4B94-9868-326ECA0F28C0}" srcId="{9C34885E-FEC6-4A2E-B89C-374CD958C047}" destId="{E645456D-81C0-475F-8760-59B23308ED78}" srcOrd="4" destOrd="0" parTransId="{4BD5BC22-4361-4678-86DE-E0D4345F5941}" sibTransId="{3CBF0314-6213-4A12-9936-1F1CDD1D1BD0}"/>
    <dgm:cxn modelId="{9D1B89AA-20C2-4383-93BF-74BEB9C8F2B3}" type="presOf" srcId="{7F322BA4-0FFE-4CB1-8901-9CDD9B2F0BDC}" destId="{6A8BD350-5FEB-41F4-8D97-10BA10DC92AA}" srcOrd="0" destOrd="0" presId="urn:microsoft.com/office/officeart/2005/8/layout/chart3"/>
    <dgm:cxn modelId="{CAEF4872-3770-438F-95E3-3A249EA5F096}" type="presOf" srcId="{30C8E195-7D2C-4DC9-A0AF-A28602C993C5}" destId="{51DF6398-2337-4875-9CC5-5C919EF0D157}" srcOrd="1" destOrd="0" presId="urn:microsoft.com/office/officeart/2005/8/layout/chart3"/>
    <dgm:cxn modelId="{E40678CD-A230-412F-8A05-FC54854A0D60}" type="presParOf" srcId="{EB60B06E-D349-42B8-BC8F-F8FFA12D99BC}" destId="{6A8BD350-5FEB-41F4-8D97-10BA10DC92AA}" srcOrd="0" destOrd="0" presId="urn:microsoft.com/office/officeart/2005/8/layout/chart3"/>
    <dgm:cxn modelId="{39B39C14-E9EB-4224-9E15-CFA67760F8EB}" type="presParOf" srcId="{EB60B06E-D349-42B8-BC8F-F8FFA12D99BC}" destId="{B6A9F9A4-5C15-41F4-97B9-6EB32C1D0A54}" srcOrd="1" destOrd="0" presId="urn:microsoft.com/office/officeart/2005/8/layout/chart3"/>
    <dgm:cxn modelId="{6F2925E7-EC4C-44D2-9B79-63AF2C19F9BD}" type="presParOf" srcId="{EB60B06E-D349-42B8-BC8F-F8FFA12D99BC}" destId="{9A37626E-12D1-411B-83A0-EB8C2AF7BF8E}" srcOrd="2" destOrd="0" presId="urn:microsoft.com/office/officeart/2005/8/layout/chart3"/>
    <dgm:cxn modelId="{4D3B1CED-E60C-4077-8FA7-DBC371246B73}" type="presParOf" srcId="{EB60B06E-D349-42B8-BC8F-F8FFA12D99BC}" destId="{AB6C6D20-3FBF-4471-A6EA-8EBA398FB1A2}" srcOrd="3" destOrd="0" presId="urn:microsoft.com/office/officeart/2005/8/layout/chart3"/>
    <dgm:cxn modelId="{B72C66B5-F223-45B7-A301-DB4ED5B8BF59}" type="presParOf" srcId="{EB60B06E-D349-42B8-BC8F-F8FFA12D99BC}" destId="{C8F559AB-3C55-4825-8FFF-846C17A7E3C3}" srcOrd="4" destOrd="0" presId="urn:microsoft.com/office/officeart/2005/8/layout/chart3"/>
    <dgm:cxn modelId="{2FAEB0FA-F697-4527-BD2A-34A4D7C7B4C6}" type="presParOf" srcId="{EB60B06E-D349-42B8-BC8F-F8FFA12D99BC}" destId="{655D45A3-007F-49AD-BC86-C9297E79C746}" srcOrd="5" destOrd="0" presId="urn:microsoft.com/office/officeart/2005/8/layout/chart3"/>
    <dgm:cxn modelId="{559328BA-0D2E-4413-9384-E00A21E3BD49}" type="presParOf" srcId="{EB60B06E-D349-42B8-BC8F-F8FFA12D99BC}" destId="{74A5FC7F-4E92-469A-A21A-46B3092632D6}" srcOrd="6" destOrd="0" presId="urn:microsoft.com/office/officeart/2005/8/layout/chart3"/>
    <dgm:cxn modelId="{C95946B3-1FA6-49AF-B980-03E3C50EAC3F}" type="presParOf" srcId="{EB60B06E-D349-42B8-BC8F-F8FFA12D99BC}" destId="{51DF6398-2337-4875-9CC5-5C919EF0D157}" srcOrd="7" destOrd="0" presId="urn:microsoft.com/office/officeart/2005/8/layout/chart3"/>
    <dgm:cxn modelId="{22C882E8-4104-472F-90EA-9D0ABDB65FEA}" type="presParOf" srcId="{EB60B06E-D349-42B8-BC8F-F8FFA12D99BC}" destId="{51529F4A-564C-4D58-AA19-4F25252AB328}" srcOrd="8" destOrd="0" presId="urn:microsoft.com/office/officeart/2005/8/layout/chart3"/>
    <dgm:cxn modelId="{73F2E6DB-7F9D-4D80-92BC-9A13D7189342}" type="presParOf" srcId="{EB60B06E-D349-42B8-BC8F-F8FFA12D99BC}" destId="{8ADC8769-CB74-45FC-A5B2-614B4BCA4298}" srcOrd="9" destOrd="0" presId="urn:microsoft.com/office/officeart/2005/8/layout/chart3"/>
    <dgm:cxn modelId="{E31FF7FD-2607-45F1-AB8A-062D534B6211}" type="presParOf" srcId="{EB60B06E-D349-42B8-BC8F-F8FFA12D99BC}" destId="{6A765FF3-8D61-4C86-9312-28138BA22FBF}" srcOrd="10" destOrd="0" presId="urn:microsoft.com/office/officeart/2005/8/layout/chart3"/>
    <dgm:cxn modelId="{3404EF1D-BC66-43BD-8DAD-A624DDE0288C}" type="presParOf" srcId="{EB60B06E-D349-42B8-BC8F-F8FFA12D99BC}" destId="{4651B271-B11F-44B7-B526-CB21B2E27AB4}" srcOrd="11"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88B6C49-F36D-462D-8D40-54FFE46F3E5C}" type="doc">
      <dgm:prSet loTypeId="urn:microsoft.com/office/officeart/2005/8/layout/radial3" loCatId="cycle" qsTypeId="urn:microsoft.com/office/officeart/2005/8/quickstyle/3d4" qsCatId="3D" csTypeId="urn:microsoft.com/office/officeart/2005/8/colors/colorful1" csCatId="colorful" phldr="1"/>
      <dgm:spPr/>
      <dgm:t>
        <a:bodyPr/>
        <a:lstStyle/>
        <a:p>
          <a:endParaRPr lang="en-US"/>
        </a:p>
      </dgm:t>
    </dgm:pt>
    <dgm:pt modelId="{8CC4D0FD-4644-4006-85A6-C510D4F3E40D}">
      <dgm:prSet phldrT="[Text]"/>
      <dgm:spPr/>
      <dgm:t>
        <a:bodyPr/>
        <a:lstStyle/>
        <a:p>
          <a:r>
            <a:rPr lang="en-US" dirty="0" smtClean="0"/>
            <a:t>Core Product</a:t>
          </a:r>
          <a:endParaRPr lang="en-US" dirty="0"/>
        </a:p>
      </dgm:t>
    </dgm:pt>
    <dgm:pt modelId="{73247DB4-63E6-4177-BC23-44FFF81341ED}" type="parTrans" cxnId="{403DFD7E-8DB3-43B6-BFA8-98F3AF8047DA}">
      <dgm:prSet/>
      <dgm:spPr/>
      <dgm:t>
        <a:bodyPr/>
        <a:lstStyle/>
        <a:p>
          <a:endParaRPr lang="en-US"/>
        </a:p>
      </dgm:t>
    </dgm:pt>
    <dgm:pt modelId="{367D0C9A-EC36-438E-8EB3-691DAEBD4DE1}" type="sibTrans" cxnId="{403DFD7E-8DB3-43B6-BFA8-98F3AF8047DA}">
      <dgm:prSet/>
      <dgm:spPr/>
      <dgm:t>
        <a:bodyPr/>
        <a:lstStyle/>
        <a:p>
          <a:endParaRPr lang="en-US"/>
        </a:p>
      </dgm:t>
    </dgm:pt>
    <dgm:pt modelId="{4FCC9A9D-EB2D-48BD-965D-CA4F58BFA63F}">
      <dgm:prSet phldrT="[Text]"/>
      <dgm:spPr/>
      <dgm:t>
        <a:bodyPr/>
        <a:lstStyle/>
        <a:p>
          <a:r>
            <a:rPr lang="en-US" dirty="0" smtClean="0"/>
            <a:t>Customer Lifecycle Management</a:t>
          </a:r>
          <a:endParaRPr lang="en-US" dirty="0"/>
        </a:p>
      </dgm:t>
    </dgm:pt>
    <dgm:pt modelId="{CE71A08B-7EDA-49BA-B75F-EEB0BF49FE80}" type="parTrans" cxnId="{55918B2C-A364-4C0B-B414-BC3E6A329BC7}">
      <dgm:prSet/>
      <dgm:spPr/>
      <dgm:t>
        <a:bodyPr/>
        <a:lstStyle/>
        <a:p>
          <a:endParaRPr lang="en-US"/>
        </a:p>
      </dgm:t>
    </dgm:pt>
    <dgm:pt modelId="{82B08D64-2223-4AA5-80D1-5BE03E298369}" type="sibTrans" cxnId="{55918B2C-A364-4C0B-B414-BC3E6A329BC7}">
      <dgm:prSet/>
      <dgm:spPr/>
      <dgm:t>
        <a:bodyPr/>
        <a:lstStyle/>
        <a:p>
          <a:endParaRPr lang="en-US"/>
        </a:p>
      </dgm:t>
    </dgm:pt>
    <dgm:pt modelId="{7E68E597-1B58-47D7-9242-60C0E8F9FCA6}">
      <dgm:prSet phldrT="[Text]"/>
      <dgm:spPr/>
      <dgm:t>
        <a:bodyPr/>
        <a:lstStyle/>
        <a:p>
          <a:r>
            <a:rPr lang="en-US" dirty="0" smtClean="0"/>
            <a:t>Billing and Invoicing</a:t>
          </a:r>
          <a:endParaRPr lang="en-US" dirty="0"/>
        </a:p>
      </dgm:t>
    </dgm:pt>
    <dgm:pt modelId="{91D6885E-514C-4BBF-BD75-66E6A3A91813}" type="parTrans" cxnId="{AE50F441-58D1-414C-ABB1-31AD453A7626}">
      <dgm:prSet/>
      <dgm:spPr/>
      <dgm:t>
        <a:bodyPr/>
        <a:lstStyle/>
        <a:p>
          <a:endParaRPr lang="en-US"/>
        </a:p>
      </dgm:t>
    </dgm:pt>
    <dgm:pt modelId="{81EDD231-7051-444A-A376-D294997F69C8}" type="sibTrans" cxnId="{AE50F441-58D1-414C-ABB1-31AD453A7626}">
      <dgm:prSet/>
      <dgm:spPr/>
      <dgm:t>
        <a:bodyPr/>
        <a:lstStyle/>
        <a:p>
          <a:endParaRPr lang="en-US"/>
        </a:p>
      </dgm:t>
    </dgm:pt>
    <dgm:pt modelId="{AC7D6140-2C02-4A04-B352-392D872E6BC5}">
      <dgm:prSet phldrT="[Text]"/>
      <dgm:spPr/>
      <dgm:t>
        <a:bodyPr/>
        <a:lstStyle/>
        <a:p>
          <a:r>
            <a:rPr lang="en-US" dirty="0" smtClean="0"/>
            <a:t>Customer Connect</a:t>
          </a:r>
          <a:endParaRPr lang="en-US" dirty="0"/>
        </a:p>
      </dgm:t>
    </dgm:pt>
    <dgm:pt modelId="{5C82EC99-3E48-4826-B294-B65D967F374C}" type="parTrans" cxnId="{D69278AE-7488-4839-AA7E-B5D81B6C1E51}">
      <dgm:prSet/>
      <dgm:spPr/>
      <dgm:t>
        <a:bodyPr/>
        <a:lstStyle/>
        <a:p>
          <a:endParaRPr lang="en-US"/>
        </a:p>
      </dgm:t>
    </dgm:pt>
    <dgm:pt modelId="{FD3CE564-687A-42BB-9CD0-40469236B773}" type="sibTrans" cxnId="{D69278AE-7488-4839-AA7E-B5D81B6C1E51}">
      <dgm:prSet/>
      <dgm:spPr/>
      <dgm:t>
        <a:bodyPr/>
        <a:lstStyle/>
        <a:p>
          <a:endParaRPr lang="en-US"/>
        </a:p>
      </dgm:t>
    </dgm:pt>
    <dgm:pt modelId="{D35EF2C3-F0F5-4348-8C9D-AFF69C22C2A4}">
      <dgm:prSet phldrT="[Text]"/>
      <dgm:spPr/>
      <dgm:t>
        <a:bodyPr/>
        <a:lstStyle/>
        <a:p>
          <a:r>
            <a:rPr lang="en-US" dirty="0" smtClean="0"/>
            <a:t>Analytics</a:t>
          </a:r>
          <a:endParaRPr lang="en-US" dirty="0"/>
        </a:p>
      </dgm:t>
    </dgm:pt>
    <dgm:pt modelId="{45A0BE3E-3697-486E-A489-04613D6E0C50}" type="parTrans" cxnId="{31C8DC3B-A8B2-428C-A8AF-DBC265E68B0B}">
      <dgm:prSet/>
      <dgm:spPr/>
      <dgm:t>
        <a:bodyPr/>
        <a:lstStyle/>
        <a:p>
          <a:endParaRPr lang="en-US"/>
        </a:p>
      </dgm:t>
    </dgm:pt>
    <dgm:pt modelId="{A4D21E10-1F9F-47D1-AE53-EE121FC4E3AA}" type="sibTrans" cxnId="{31C8DC3B-A8B2-428C-A8AF-DBC265E68B0B}">
      <dgm:prSet/>
      <dgm:spPr/>
      <dgm:t>
        <a:bodyPr/>
        <a:lstStyle/>
        <a:p>
          <a:endParaRPr lang="en-US"/>
        </a:p>
      </dgm:t>
    </dgm:pt>
    <dgm:pt modelId="{A8C4AEBC-F134-4354-84B1-2AFA7861A7CB}" type="pres">
      <dgm:prSet presAssocID="{488B6C49-F36D-462D-8D40-54FFE46F3E5C}" presName="composite" presStyleCnt="0">
        <dgm:presLayoutVars>
          <dgm:chMax val="1"/>
          <dgm:dir/>
          <dgm:resizeHandles val="exact"/>
        </dgm:presLayoutVars>
      </dgm:prSet>
      <dgm:spPr/>
      <dgm:t>
        <a:bodyPr/>
        <a:lstStyle/>
        <a:p>
          <a:endParaRPr lang="en-US"/>
        </a:p>
      </dgm:t>
    </dgm:pt>
    <dgm:pt modelId="{404FC252-E8FD-47AD-ADA1-135C964898F1}" type="pres">
      <dgm:prSet presAssocID="{488B6C49-F36D-462D-8D40-54FFE46F3E5C}" presName="radial" presStyleCnt="0">
        <dgm:presLayoutVars>
          <dgm:animLvl val="ctr"/>
        </dgm:presLayoutVars>
      </dgm:prSet>
      <dgm:spPr/>
      <dgm:t>
        <a:bodyPr/>
        <a:lstStyle/>
        <a:p>
          <a:endParaRPr lang="en-US"/>
        </a:p>
      </dgm:t>
    </dgm:pt>
    <dgm:pt modelId="{964496AE-7DFF-4A54-84BF-184F395D7F06}" type="pres">
      <dgm:prSet presAssocID="{8CC4D0FD-4644-4006-85A6-C510D4F3E40D}" presName="centerShape" presStyleLbl="vennNode1" presStyleIdx="0" presStyleCnt="5"/>
      <dgm:spPr/>
      <dgm:t>
        <a:bodyPr/>
        <a:lstStyle/>
        <a:p>
          <a:endParaRPr lang="en-US"/>
        </a:p>
      </dgm:t>
    </dgm:pt>
    <dgm:pt modelId="{E83D4CC6-EE72-418A-9BCD-73DFE63DFD60}" type="pres">
      <dgm:prSet presAssocID="{4FCC9A9D-EB2D-48BD-965D-CA4F58BFA63F}" presName="node" presStyleLbl="vennNode1" presStyleIdx="1" presStyleCnt="5" custScaleX="112066" custScaleY="106663">
        <dgm:presLayoutVars>
          <dgm:bulletEnabled val="1"/>
        </dgm:presLayoutVars>
      </dgm:prSet>
      <dgm:spPr/>
      <dgm:t>
        <a:bodyPr/>
        <a:lstStyle/>
        <a:p>
          <a:endParaRPr lang="en-US"/>
        </a:p>
      </dgm:t>
    </dgm:pt>
    <dgm:pt modelId="{471EDC4D-C8A0-4E0D-84A0-B80F37CA3368}" type="pres">
      <dgm:prSet presAssocID="{7E68E597-1B58-47D7-9242-60C0E8F9FCA6}" presName="node" presStyleLbl="vennNode1" presStyleIdx="2" presStyleCnt="5" custScaleX="112066" custScaleY="106663">
        <dgm:presLayoutVars>
          <dgm:bulletEnabled val="1"/>
        </dgm:presLayoutVars>
      </dgm:prSet>
      <dgm:spPr/>
      <dgm:t>
        <a:bodyPr/>
        <a:lstStyle/>
        <a:p>
          <a:endParaRPr lang="en-US"/>
        </a:p>
      </dgm:t>
    </dgm:pt>
    <dgm:pt modelId="{405EBDAF-5A37-4667-9EB0-D096E7378E55}" type="pres">
      <dgm:prSet presAssocID="{AC7D6140-2C02-4A04-B352-392D872E6BC5}" presName="node" presStyleLbl="vennNode1" presStyleIdx="3" presStyleCnt="5" custScaleX="112066" custScaleY="106663">
        <dgm:presLayoutVars>
          <dgm:bulletEnabled val="1"/>
        </dgm:presLayoutVars>
      </dgm:prSet>
      <dgm:spPr/>
      <dgm:t>
        <a:bodyPr/>
        <a:lstStyle/>
        <a:p>
          <a:endParaRPr lang="en-US"/>
        </a:p>
      </dgm:t>
    </dgm:pt>
    <dgm:pt modelId="{7C814EA0-C22C-4426-A739-9821D6E9E636}" type="pres">
      <dgm:prSet presAssocID="{D35EF2C3-F0F5-4348-8C9D-AFF69C22C2A4}" presName="node" presStyleLbl="vennNode1" presStyleIdx="4" presStyleCnt="5" custScaleX="112066" custScaleY="106663">
        <dgm:presLayoutVars>
          <dgm:bulletEnabled val="1"/>
        </dgm:presLayoutVars>
      </dgm:prSet>
      <dgm:spPr/>
      <dgm:t>
        <a:bodyPr/>
        <a:lstStyle/>
        <a:p>
          <a:endParaRPr lang="en-US"/>
        </a:p>
      </dgm:t>
    </dgm:pt>
  </dgm:ptLst>
  <dgm:cxnLst>
    <dgm:cxn modelId="{50616D03-3BD2-403F-9F06-7F62CB1900A0}" type="presOf" srcId="{4FCC9A9D-EB2D-48BD-965D-CA4F58BFA63F}" destId="{E83D4CC6-EE72-418A-9BCD-73DFE63DFD60}" srcOrd="0" destOrd="0" presId="urn:microsoft.com/office/officeart/2005/8/layout/radial3"/>
    <dgm:cxn modelId="{AE50F441-58D1-414C-ABB1-31AD453A7626}" srcId="{8CC4D0FD-4644-4006-85A6-C510D4F3E40D}" destId="{7E68E597-1B58-47D7-9242-60C0E8F9FCA6}" srcOrd="1" destOrd="0" parTransId="{91D6885E-514C-4BBF-BD75-66E6A3A91813}" sibTransId="{81EDD231-7051-444A-A376-D294997F69C8}"/>
    <dgm:cxn modelId="{84288D39-EBAD-4450-B533-0CD96DDCD0C5}" type="presOf" srcId="{AC7D6140-2C02-4A04-B352-392D872E6BC5}" destId="{405EBDAF-5A37-4667-9EB0-D096E7378E55}" srcOrd="0" destOrd="0" presId="urn:microsoft.com/office/officeart/2005/8/layout/radial3"/>
    <dgm:cxn modelId="{55918B2C-A364-4C0B-B414-BC3E6A329BC7}" srcId="{8CC4D0FD-4644-4006-85A6-C510D4F3E40D}" destId="{4FCC9A9D-EB2D-48BD-965D-CA4F58BFA63F}" srcOrd="0" destOrd="0" parTransId="{CE71A08B-7EDA-49BA-B75F-EEB0BF49FE80}" sibTransId="{82B08D64-2223-4AA5-80D1-5BE03E298369}"/>
    <dgm:cxn modelId="{21FC95AA-5056-4043-A299-6026E8E999FD}" type="presOf" srcId="{7E68E597-1B58-47D7-9242-60C0E8F9FCA6}" destId="{471EDC4D-C8A0-4E0D-84A0-B80F37CA3368}" srcOrd="0" destOrd="0" presId="urn:microsoft.com/office/officeart/2005/8/layout/radial3"/>
    <dgm:cxn modelId="{625BCDA2-8C45-414D-BAF4-F0BC93D3F5A7}" type="presOf" srcId="{8CC4D0FD-4644-4006-85A6-C510D4F3E40D}" destId="{964496AE-7DFF-4A54-84BF-184F395D7F06}" srcOrd="0" destOrd="0" presId="urn:microsoft.com/office/officeart/2005/8/layout/radial3"/>
    <dgm:cxn modelId="{31C8DC3B-A8B2-428C-A8AF-DBC265E68B0B}" srcId="{8CC4D0FD-4644-4006-85A6-C510D4F3E40D}" destId="{D35EF2C3-F0F5-4348-8C9D-AFF69C22C2A4}" srcOrd="3" destOrd="0" parTransId="{45A0BE3E-3697-486E-A489-04613D6E0C50}" sibTransId="{A4D21E10-1F9F-47D1-AE53-EE121FC4E3AA}"/>
    <dgm:cxn modelId="{403DFD7E-8DB3-43B6-BFA8-98F3AF8047DA}" srcId="{488B6C49-F36D-462D-8D40-54FFE46F3E5C}" destId="{8CC4D0FD-4644-4006-85A6-C510D4F3E40D}" srcOrd="0" destOrd="0" parTransId="{73247DB4-63E6-4177-BC23-44FFF81341ED}" sibTransId="{367D0C9A-EC36-438E-8EB3-691DAEBD4DE1}"/>
    <dgm:cxn modelId="{035CADCA-C487-46D3-A80E-CA90F2E9BB04}" type="presOf" srcId="{D35EF2C3-F0F5-4348-8C9D-AFF69C22C2A4}" destId="{7C814EA0-C22C-4426-A739-9821D6E9E636}" srcOrd="0" destOrd="0" presId="urn:microsoft.com/office/officeart/2005/8/layout/radial3"/>
    <dgm:cxn modelId="{D69278AE-7488-4839-AA7E-B5D81B6C1E51}" srcId="{8CC4D0FD-4644-4006-85A6-C510D4F3E40D}" destId="{AC7D6140-2C02-4A04-B352-392D872E6BC5}" srcOrd="2" destOrd="0" parTransId="{5C82EC99-3E48-4826-B294-B65D967F374C}" sibTransId="{FD3CE564-687A-42BB-9CD0-40469236B773}"/>
    <dgm:cxn modelId="{1B1E75FA-6F35-4E9D-A263-C7BC453B920A}" type="presOf" srcId="{488B6C49-F36D-462D-8D40-54FFE46F3E5C}" destId="{A8C4AEBC-F134-4354-84B1-2AFA7861A7CB}" srcOrd="0" destOrd="0" presId="urn:microsoft.com/office/officeart/2005/8/layout/radial3"/>
    <dgm:cxn modelId="{32C83680-17BD-4762-8800-93E0117732F4}" type="presParOf" srcId="{A8C4AEBC-F134-4354-84B1-2AFA7861A7CB}" destId="{404FC252-E8FD-47AD-ADA1-135C964898F1}" srcOrd="0" destOrd="0" presId="urn:microsoft.com/office/officeart/2005/8/layout/radial3"/>
    <dgm:cxn modelId="{231B5934-36E5-4120-8019-9AE2970104DB}" type="presParOf" srcId="{404FC252-E8FD-47AD-ADA1-135C964898F1}" destId="{964496AE-7DFF-4A54-84BF-184F395D7F06}" srcOrd="0" destOrd="0" presId="urn:microsoft.com/office/officeart/2005/8/layout/radial3"/>
    <dgm:cxn modelId="{5C0B9B49-A29A-471D-94BA-0AB34B478B6F}" type="presParOf" srcId="{404FC252-E8FD-47AD-ADA1-135C964898F1}" destId="{E83D4CC6-EE72-418A-9BCD-73DFE63DFD60}" srcOrd="1" destOrd="0" presId="urn:microsoft.com/office/officeart/2005/8/layout/radial3"/>
    <dgm:cxn modelId="{E6FC1C92-1825-45DD-80AA-699E7886058E}" type="presParOf" srcId="{404FC252-E8FD-47AD-ADA1-135C964898F1}" destId="{471EDC4D-C8A0-4E0D-84A0-B80F37CA3368}" srcOrd="2" destOrd="0" presId="urn:microsoft.com/office/officeart/2005/8/layout/radial3"/>
    <dgm:cxn modelId="{BE4F2A13-5FA1-472E-B81D-E065F5218E3B}" type="presParOf" srcId="{404FC252-E8FD-47AD-ADA1-135C964898F1}" destId="{405EBDAF-5A37-4667-9EB0-D096E7378E55}" srcOrd="3" destOrd="0" presId="urn:microsoft.com/office/officeart/2005/8/layout/radial3"/>
    <dgm:cxn modelId="{8CFFE945-CC2B-40F8-9B8C-C065ED4B3CEC}" type="presParOf" srcId="{404FC252-E8FD-47AD-ADA1-135C964898F1}" destId="{7C814EA0-C22C-4426-A739-9821D6E9E636}" srcOrd="4" destOrd="0" presId="urn:microsoft.com/office/officeart/2005/8/layout/radial3"/>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9D44036-D72A-4CA9-B9E1-D9B56CE0576F}"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7C74C55A-2616-499D-AA72-C3BCD49570C7}">
      <dgm:prSet phldrT="[Text]"/>
      <dgm:spPr>
        <a:solidFill>
          <a:schemeClr val="bg2">
            <a:lumMod val="75000"/>
          </a:schemeClr>
        </a:solidFill>
      </dgm:spPr>
      <dgm:t>
        <a:bodyPr/>
        <a:lstStyle/>
        <a:p>
          <a:r>
            <a:rPr lang="en-US" b="0" dirty="0" smtClean="0">
              <a:ln>
                <a:solidFill>
                  <a:sysClr val="windowText" lastClr="000000"/>
                </a:solidFill>
              </a:ln>
              <a:solidFill>
                <a:sysClr val="windowText" lastClr="000000"/>
              </a:solidFill>
            </a:rPr>
            <a:t>Conversion, Retention &amp; Engagement</a:t>
          </a:r>
          <a:endParaRPr lang="en-US" b="0" dirty="0">
            <a:ln>
              <a:solidFill>
                <a:sysClr val="windowText" lastClr="000000"/>
              </a:solidFill>
            </a:ln>
            <a:solidFill>
              <a:sysClr val="windowText" lastClr="000000"/>
            </a:solidFill>
          </a:endParaRPr>
        </a:p>
      </dgm:t>
    </dgm:pt>
    <dgm:pt modelId="{78C25984-7FA3-4CC0-80B7-1CFF3AF96BB5}" type="parTrans" cxnId="{F5431842-47D5-4157-B99D-B5CFCD1F5E61}">
      <dgm:prSet/>
      <dgm:spPr/>
      <dgm:t>
        <a:bodyPr/>
        <a:lstStyle/>
        <a:p>
          <a:endParaRPr lang="en-US" b="0">
            <a:ln>
              <a:solidFill>
                <a:sysClr val="windowText" lastClr="000000"/>
              </a:solidFill>
            </a:ln>
            <a:solidFill>
              <a:sysClr val="windowText" lastClr="000000"/>
            </a:solidFill>
          </a:endParaRPr>
        </a:p>
      </dgm:t>
    </dgm:pt>
    <dgm:pt modelId="{4440FF3A-8ECE-4A25-BA81-52041048C031}" type="sibTrans" cxnId="{F5431842-47D5-4157-B99D-B5CFCD1F5E61}">
      <dgm:prSet>
        <dgm:style>
          <a:lnRef idx="2">
            <a:schemeClr val="dk1"/>
          </a:lnRef>
          <a:fillRef idx="1">
            <a:schemeClr val="lt1"/>
          </a:fillRef>
          <a:effectRef idx="0">
            <a:schemeClr val="dk1"/>
          </a:effectRef>
          <a:fontRef idx="minor">
            <a:schemeClr val="dk1"/>
          </a:fontRef>
        </dgm:style>
      </dgm:prSet>
      <dgm:spPr/>
      <dgm:t>
        <a:bodyPr/>
        <a:lstStyle/>
        <a:p>
          <a:endParaRPr lang="en-US" b="0">
            <a:ln>
              <a:solidFill>
                <a:sysClr val="windowText" lastClr="000000"/>
              </a:solidFill>
            </a:ln>
            <a:solidFill>
              <a:sysClr val="windowText" lastClr="000000"/>
            </a:solidFill>
          </a:endParaRPr>
        </a:p>
      </dgm:t>
    </dgm:pt>
    <dgm:pt modelId="{B8C1D65A-DD3D-4CD9-A44C-42148F917A37}">
      <dgm:prSet phldrT="[Text]"/>
      <dgm:spPr>
        <a:solidFill>
          <a:schemeClr val="accent4">
            <a:lumMod val="60000"/>
            <a:lumOff val="40000"/>
          </a:schemeClr>
        </a:solidFill>
      </dgm:spPr>
      <dgm:t>
        <a:bodyPr/>
        <a:lstStyle/>
        <a:p>
          <a:r>
            <a:rPr lang="en-US" b="0" dirty="0" smtClean="0">
              <a:ln>
                <a:solidFill>
                  <a:sysClr val="windowText" lastClr="000000"/>
                </a:solidFill>
              </a:ln>
              <a:solidFill>
                <a:sysClr val="windowText" lastClr="000000"/>
              </a:solidFill>
            </a:rPr>
            <a:t>Automated Payments collection</a:t>
          </a:r>
          <a:endParaRPr lang="en-US" b="0" dirty="0">
            <a:ln>
              <a:solidFill>
                <a:sysClr val="windowText" lastClr="000000"/>
              </a:solidFill>
            </a:ln>
            <a:solidFill>
              <a:sysClr val="windowText" lastClr="000000"/>
            </a:solidFill>
          </a:endParaRPr>
        </a:p>
      </dgm:t>
    </dgm:pt>
    <dgm:pt modelId="{7F532021-0F78-4F88-A478-D07112570A77}" type="parTrans" cxnId="{A4B8D5E0-ED22-4CB0-832C-E2C94C6DE10E}">
      <dgm:prSet/>
      <dgm:spPr/>
      <dgm:t>
        <a:bodyPr/>
        <a:lstStyle/>
        <a:p>
          <a:endParaRPr lang="en-US" b="0">
            <a:ln>
              <a:solidFill>
                <a:sysClr val="windowText" lastClr="000000"/>
              </a:solidFill>
            </a:ln>
            <a:solidFill>
              <a:sysClr val="windowText" lastClr="000000"/>
            </a:solidFill>
          </a:endParaRPr>
        </a:p>
      </dgm:t>
    </dgm:pt>
    <dgm:pt modelId="{5F6C5752-312E-4FE2-9840-547A9C6DCE61}" type="sibTrans" cxnId="{A4B8D5E0-ED22-4CB0-832C-E2C94C6DE10E}">
      <dgm:prSet/>
      <dgm:spPr/>
      <dgm:t>
        <a:bodyPr/>
        <a:lstStyle/>
        <a:p>
          <a:endParaRPr lang="en-US" b="0">
            <a:ln>
              <a:solidFill>
                <a:sysClr val="windowText" lastClr="000000"/>
              </a:solidFill>
            </a:ln>
            <a:solidFill>
              <a:sysClr val="windowText" lastClr="000000"/>
            </a:solidFill>
          </a:endParaRPr>
        </a:p>
      </dgm:t>
    </dgm:pt>
    <dgm:pt modelId="{A8DD0260-9D6B-473F-A705-42A3832D199B}">
      <dgm:prSet/>
      <dgm:spPr/>
      <dgm:t>
        <a:bodyPr/>
        <a:lstStyle/>
        <a:p>
          <a:r>
            <a:rPr lang="en-US" b="0" dirty="0" smtClean="0">
              <a:ln>
                <a:solidFill>
                  <a:sysClr val="windowText" lastClr="000000"/>
                </a:solidFill>
              </a:ln>
              <a:solidFill>
                <a:sysClr val="windowText" lastClr="000000"/>
              </a:solidFill>
            </a:rPr>
            <a:t>Transactional emails</a:t>
          </a:r>
          <a:endParaRPr lang="en-US" b="0" dirty="0">
            <a:ln>
              <a:solidFill>
                <a:sysClr val="windowText" lastClr="000000"/>
              </a:solidFill>
            </a:ln>
            <a:solidFill>
              <a:sysClr val="windowText" lastClr="000000"/>
            </a:solidFill>
          </a:endParaRPr>
        </a:p>
      </dgm:t>
    </dgm:pt>
    <dgm:pt modelId="{0BB8BD74-8BAD-496B-8FFB-BDE6DBFB390D}" type="parTrans" cxnId="{03B13679-B12F-43F9-9069-7DC0F788954D}">
      <dgm:prSet/>
      <dgm:spPr/>
      <dgm:t>
        <a:bodyPr/>
        <a:lstStyle/>
        <a:p>
          <a:endParaRPr lang="en-US" b="0">
            <a:ln>
              <a:solidFill>
                <a:sysClr val="windowText" lastClr="000000"/>
              </a:solidFill>
            </a:ln>
            <a:solidFill>
              <a:sysClr val="windowText" lastClr="000000"/>
            </a:solidFill>
          </a:endParaRPr>
        </a:p>
      </dgm:t>
    </dgm:pt>
    <dgm:pt modelId="{5830934A-F913-4E09-BF25-1FA53CA19DFC}" type="sibTrans" cxnId="{03B13679-B12F-43F9-9069-7DC0F788954D}">
      <dgm:prSet/>
      <dgm:spPr/>
      <dgm:t>
        <a:bodyPr/>
        <a:lstStyle/>
        <a:p>
          <a:endParaRPr lang="en-US" b="0">
            <a:ln>
              <a:solidFill>
                <a:sysClr val="windowText" lastClr="000000"/>
              </a:solidFill>
            </a:ln>
            <a:solidFill>
              <a:sysClr val="windowText" lastClr="000000"/>
            </a:solidFill>
          </a:endParaRPr>
        </a:p>
      </dgm:t>
    </dgm:pt>
    <dgm:pt modelId="{20CACA50-A6D0-41DD-87B1-843C80F31739}">
      <dgm:prSet phldrT="[Text]"/>
      <dgm:spPr>
        <a:solidFill>
          <a:schemeClr val="accent6">
            <a:lumMod val="60000"/>
            <a:lumOff val="40000"/>
          </a:schemeClr>
        </a:solidFill>
      </dgm:spPr>
      <dgm:t>
        <a:bodyPr/>
        <a:lstStyle/>
        <a:p>
          <a:r>
            <a:rPr lang="en-US" b="0" dirty="0" smtClean="0">
              <a:ln>
                <a:solidFill>
                  <a:sysClr val="windowText" lastClr="000000"/>
                </a:solidFill>
              </a:ln>
              <a:solidFill>
                <a:sysClr val="windowText" lastClr="000000"/>
              </a:solidFill>
            </a:rPr>
            <a:t>Business &amp; Transactional Analytics</a:t>
          </a:r>
          <a:endParaRPr lang="en-US" b="0" dirty="0">
            <a:ln>
              <a:solidFill>
                <a:sysClr val="windowText" lastClr="000000"/>
              </a:solidFill>
            </a:ln>
            <a:solidFill>
              <a:sysClr val="windowText" lastClr="000000"/>
            </a:solidFill>
          </a:endParaRPr>
        </a:p>
      </dgm:t>
    </dgm:pt>
    <dgm:pt modelId="{76A6B438-69E6-4F81-B14D-DE053D89961D}" type="parTrans" cxnId="{5B701C8A-26E5-42EB-BF85-73BA8F2C8B31}">
      <dgm:prSet/>
      <dgm:spPr/>
      <dgm:t>
        <a:bodyPr/>
        <a:lstStyle/>
        <a:p>
          <a:endParaRPr lang="en-US" b="0">
            <a:ln>
              <a:solidFill>
                <a:sysClr val="windowText" lastClr="000000"/>
              </a:solidFill>
            </a:ln>
            <a:solidFill>
              <a:sysClr val="windowText" lastClr="000000"/>
            </a:solidFill>
          </a:endParaRPr>
        </a:p>
      </dgm:t>
    </dgm:pt>
    <dgm:pt modelId="{AB5FC7EE-62E7-4E61-A1E2-B2D037B2E7D4}" type="sibTrans" cxnId="{5B701C8A-26E5-42EB-BF85-73BA8F2C8B31}">
      <dgm:prSet/>
      <dgm:spPr/>
      <dgm:t>
        <a:bodyPr/>
        <a:lstStyle/>
        <a:p>
          <a:endParaRPr lang="en-US" b="0">
            <a:ln>
              <a:solidFill>
                <a:sysClr val="windowText" lastClr="000000"/>
              </a:solidFill>
            </a:ln>
            <a:solidFill>
              <a:sysClr val="windowText" lastClr="000000"/>
            </a:solidFill>
          </a:endParaRPr>
        </a:p>
      </dgm:t>
    </dgm:pt>
    <dgm:pt modelId="{3276CD58-25EB-425C-B8DA-5311DA30E5E0}" type="pres">
      <dgm:prSet presAssocID="{79D44036-D72A-4CA9-B9E1-D9B56CE0576F}" presName="Name0" presStyleCnt="0">
        <dgm:presLayoutVars>
          <dgm:chMax val="7"/>
          <dgm:chPref val="7"/>
          <dgm:dir/>
        </dgm:presLayoutVars>
      </dgm:prSet>
      <dgm:spPr/>
      <dgm:t>
        <a:bodyPr/>
        <a:lstStyle/>
        <a:p>
          <a:endParaRPr lang="en-US"/>
        </a:p>
      </dgm:t>
    </dgm:pt>
    <dgm:pt modelId="{D962374A-2AB1-4CF9-AAB4-5A5D2F1D22A8}" type="pres">
      <dgm:prSet presAssocID="{79D44036-D72A-4CA9-B9E1-D9B56CE0576F}" presName="Name1" presStyleCnt="0"/>
      <dgm:spPr/>
    </dgm:pt>
    <dgm:pt modelId="{4DFF6D00-481F-4FD3-BA6A-8B3B024D8042}" type="pres">
      <dgm:prSet presAssocID="{79D44036-D72A-4CA9-B9E1-D9B56CE0576F}" presName="cycle" presStyleCnt="0"/>
      <dgm:spPr/>
    </dgm:pt>
    <dgm:pt modelId="{6354FD77-C7AC-41BB-BE26-C7FBBABA7BF7}" type="pres">
      <dgm:prSet presAssocID="{79D44036-D72A-4CA9-B9E1-D9B56CE0576F}" presName="srcNode" presStyleLbl="node1" presStyleIdx="0" presStyleCnt="4"/>
      <dgm:spPr/>
    </dgm:pt>
    <dgm:pt modelId="{3D5D0E59-8E97-4E12-8E3B-1017677689B6}" type="pres">
      <dgm:prSet presAssocID="{79D44036-D72A-4CA9-B9E1-D9B56CE0576F}" presName="conn" presStyleLbl="parChTrans1D2" presStyleIdx="0" presStyleCnt="1"/>
      <dgm:spPr/>
      <dgm:t>
        <a:bodyPr/>
        <a:lstStyle/>
        <a:p>
          <a:endParaRPr lang="en-US"/>
        </a:p>
      </dgm:t>
    </dgm:pt>
    <dgm:pt modelId="{F755D19B-CD64-4D2F-B134-97519D7310F6}" type="pres">
      <dgm:prSet presAssocID="{79D44036-D72A-4CA9-B9E1-D9B56CE0576F}" presName="extraNode" presStyleLbl="node1" presStyleIdx="0" presStyleCnt="4"/>
      <dgm:spPr/>
    </dgm:pt>
    <dgm:pt modelId="{CEEB0257-0473-4EF3-8294-7F066BB80C09}" type="pres">
      <dgm:prSet presAssocID="{79D44036-D72A-4CA9-B9E1-D9B56CE0576F}" presName="dstNode" presStyleLbl="node1" presStyleIdx="0" presStyleCnt="4"/>
      <dgm:spPr/>
    </dgm:pt>
    <dgm:pt modelId="{FCAAC533-36B0-4249-B8D3-E8A9BBA771D6}" type="pres">
      <dgm:prSet presAssocID="{7C74C55A-2616-499D-AA72-C3BCD49570C7}" presName="text_1" presStyleLbl="node1" presStyleIdx="0" presStyleCnt="4">
        <dgm:presLayoutVars>
          <dgm:bulletEnabled val="1"/>
        </dgm:presLayoutVars>
      </dgm:prSet>
      <dgm:spPr/>
      <dgm:t>
        <a:bodyPr/>
        <a:lstStyle/>
        <a:p>
          <a:endParaRPr lang="en-US"/>
        </a:p>
      </dgm:t>
    </dgm:pt>
    <dgm:pt modelId="{AE277DEB-7BD0-481B-BFE1-F196926689DA}" type="pres">
      <dgm:prSet presAssocID="{7C74C55A-2616-499D-AA72-C3BCD49570C7}" presName="accent_1" presStyleCnt="0"/>
      <dgm:spPr/>
    </dgm:pt>
    <dgm:pt modelId="{479206C4-7ECB-4C3B-81FC-323DABB16DE7}" type="pres">
      <dgm:prSet presAssocID="{7C74C55A-2616-499D-AA72-C3BCD49570C7}" presName="accentRepeatNode" presStyleLbl="solidFgAcc1" presStyleIdx="0" presStyleCnt="4">
        <dgm:style>
          <a:lnRef idx="2">
            <a:schemeClr val="dk1"/>
          </a:lnRef>
          <a:fillRef idx="1">
            <a:schemeClr val="lt1"/>
          </a:fillRef>
          <a:effectRef idx="0">
            <a:schemeClr val="dk1"/>
          </a:effectRef>
          <a:fontRef idx="minor">
            <a:schemeClr val="dk1"/>
          </a:fontRef>
        </dgm:style>
      </dgm:prSet>
      <dgm:spPr/>
    </dgm:pt>
    <dgm:pt modelId="{5A260AD4-1379-47B8-9768-D3C30ABA482F}" type="pres">
      <dgm:prSet presAssocID="{B8C1D65A-DD3D-4CD9-A44C-42148F917A37}" presName="text_2" presStyleLbl="node1" presStyleIdx="1" presStyleCnt="4">
        <dgm:presLayoutVars>
          <dgm:bulletEnabled val="1"/>
        </dgm:presLayoutVars>
      </dgm:prSet>
      <dgm:spPr/>
      <dgm:t>
        <a:bodyPr/>
        <a:lstStyle/>
        <a:p>
          <a:endParaRPr lang="en-US"/>
        </a:p>
      </dgm:t>
    </dgm:pt>
    <dgm:pt modelId="{E73C9EB4-96A5-4EE4-B645-B24683E89C7D}" type="pres">
      <dgm:prSet presAssocID="{B8C1D65A-DD3D-4CD9-A44C-42148F917A37}" presName="accent_2" presStyleCnt="0"/>
      <dgm:spPr/>
    </dgm:pt>
    <dgm:pt modelId="{FCC09BD3-F8F5-4DA1-AEC2-1F3F74DACF17}" type="pres">
      <dgm:prSet presAssocID="{B8C1D65A-DD3D-4CD9-A44C-42148F917A37}" presName="accentRepeatNode" presStyleLbl="solidFgAcc1" presStyleIdx="1" presStyleCnt="4">
        <dgm:style>
          <a:lnRef idx="2">
            <a:schemeClr val="dk1"/>
          </a:lnRef>
          <a:fillRef idx="1">
            <a:schemeClr val="lt1"/>
          </a:fillRef>
          <a:effectRef idx="0">
            <a:schemeClr val="dk1"/>
          </a:effectRef>
          <a:fontRef idx="minor">
            <a:schemeClr val="dk1"/>
          </a:fontRef>
        </dgm:style>
      </dgm:prSet>
      <dgm:spPr/>
    </dgm:pt>
    <dgm:pt modelId="{D14D8BEE-8A4F-4C23-88CD-1B8BF7084863}" type="pres">
      <dgm:prSet presAssocID="{A8DD0260-9D6B-473F-A705-42A3832D199B}" presName="text_3" presStyleLbl="node1" presStyleIdx="2" presStyleCnt="4">
        <dgm:presLayoutVars>
          <dgm:bulletEnabled val="1"/>
        </dgm:presLayoutVars>
      </dgm:prSet>
      <dgm:spPr/>
      <dgm:t>
        <a:bodyPr/>
        <a:lstStyle/>
        <a:p>
          <a:endParaRPr lang="en-US"/>
        </a:p>
      </dgm:t>
    </dgm:pt>
    <dgm:pt modelId="{1E3F9755-01DC-47F8-AA0B-C0B031B07D36}" type="pres">
      <dgm:prSet presAssocID="{A8DD0260-9D6B-473F-A705-42A3832D199B}" presName="accent_3" presStyleCnt="0"/>
      <dgm:spPr/>
    </dgm:pt>
    <dgm:pt modelId="{2161C5CB-CB84-4DF9-8547-8D54A1FDF5AA}" type="pres">
      <dgm:prSet presAssocID="{A8DD0260-9D6B-473F-A705-42A3832D199B}" presName="accentRepeatNode" presStyleLbl="solidFgAcc1" presStyleIdx="2" presStyleCnt="4">
        <dgm:style>
          <a:lnRef idx="2">
            <a:schemeClr val="dk1"/>
          </a:lnRef>
          <a:fillRef idx="1">
            <a:schemeClr val="lt1"/>
          </a:fillRef>
          <a:effectRef idx="0">
            <a:schemeClr val="dk1"/>
          </a:effectRef>
          <a:fontRef idx="minor">
            <a:schemeClr val="dk1"/>
          </a:fontRef>
        </dgm:style>
      </dgm:prSet>
      <dgm:spPr/>
    </dgm:pt>
    <dgm:pt modelId="{780B6A04-69A1-4E30-94FF-72688123674C}" type="pres">
      <dgm:prSet presAssocID="{20CACA50-A6D0-41DD-87B1-843C80F31739}" presName="text_4" presStyleLbl="node1" presStyleIdx="3" presStyleCnt="4">
        <dgm:presLayoutVars>
          <dgm:bulletEnabled val="1"/>
        </dgm:presLayoutVars>
      </dgm:prSet>
      <dgm:spPr/>
      <dgm:t>
        <a:bodyPr/>
        <a:lstStyle/>
        <a:p>
          <a:endParaRPr lang="en-US"/>
        </a:p>
      </dgm:t>
    </dgm:pt>
    <dgm:pt modelId="{D83B5934-0BCD-46DE-86D2-1CA7381B3DDE}" type="pres">
      <dgm:prSet presAssocID="{20CACA50-A6D0-41DD-87B1-843C80F31739}" presName="accent_4" presStyleCnt="0"/>
      <dgm:spPr/>
    </dgm:pt>
    <dgm:pt modelId="{05C7B8A7-B866-49C8-8B95-3909C7CC63B1}" type="pres">
      <dgm:prSet presAssocID="{20CACA50-A6D0-41DD-87B1-843C80F31739}" presName="accentRepeatNode" presStyleLbl="solidFgAcc1" presStyleIdx="3" presStyleCnt="4">
        <dgm:style>
          <a:lnRef idx="2">
            <a:schemeClr val="dk1"/>
          </a:lnRef>
          <a:fillRef idx="1">
            <a:schemeClr val="lt1"/>
          </a:fillRef>
          <a:effectRef idx="0">
            <a:schemeClr val="dk1"/>
          </a:effectRef>
          <a:fontRef idx="minor">
            <a:schemeClr val="dk1"/>
          </a:fontRef>
        </dgm:style>
      </dgm:prSet>
      <dgm:spPr/>
    </dgm:pt>
  </dgm:ptLst>
  <dgm:cxnLst>
    <dgm:cxn modelId="{F5431842-47D5-4157-B99D-B5CFCD1F5E61}" srcId="{79D44036-D72A-4CA9-B9E1-D9B56CE0576F}" destId="{7C74C55A-2616-499D-AA72-C3BCD49570C7}" srcOrd="0" destOrd="0" parTransId="{78C25984-7FA3-4CC0-80B7-1CFF3AF96BB5}" sibTransId="{4440FF3A-8ECE-4A25-BA81-52041048C031}"/>
    <dgm:cxn modelId="{CDA850E9-6D31-4456-B5EC-F9382738AE4E}" type="presOf" srcId="{79D44036-D72A-4CA9-B9E1-D9B56CE0576F}" destId="{3276CD58-25EB-425C-B8DA-5311DA30E5E0}" srcOrd="0" destOrd="0" presId="urn:microsoft.com/office/officeart/2008/layout/VerticalCurvedList"/>
    <dgm:cxn modelId="{9211AA74-D8FA-490D-B5EF-57FEDC3A00F8}" type="presOf" srcId="{B8C1D65A-DD3D-4CD9-A44C-42148F917A37}" destId="{5A260AD4-1379-47B8-9768-D3C30ABA482F}" srcOrd="0" destOrd="0" presId="urn:microsoft.com/office/officeart/2008/layout/VerticalCurvedList"/>
    <dgm:cxn modelId="{03B13679-B12F-43F9-9069-7DC0F788954D}" srcId="{79D44036-D72A-4CA9-B9E1-D9B56CE0576F}" destId="{A8DD0260-9D6B-473F-A705-42A3832D199B}" srcOrd="2" destOrd="0" parTransId="{0BB8BD74-8BAD-496B-8FFB-BDE6DBFB390D}" sibTransId="{5830934A-F913-4E09-BF25-1FA53CA19DFC}"/>
    <dgm:cxn modelId="{5B701C8A-26E5-42EB-BF85-73BA8F2C8B31}" srcId="{79D44036-D72A-4CA9-B9E1-D9B56CE0576F}" destId="{20CACA50-A6D0-41DD-87B1-843C80F31739}" srcOrd="3" destOrd="0" parTransId="{76A6B438-69E6-4F81-B14D-DE053D89961D}" sibTransId="{AB5FC7EE-62E7-4E61-A1E2-B2D037B2E7D4}"/>
    <dgm:cxn modelId="{A6AB930C-4A82-452E-AC39-F08005278042}" type="presOf" srcId="{20CACA50-A6D0-41DD-87B1-843C80F31739}" destId="{780B6A04-69A1-4E30-94FF-72688123674C}" srcOrd="0" destOrd="0" presId="urn:microsoft.com/office/officeart/2008/layout/VerticalCurvedList"/>
    <dgm:cxn modelId="{892C830D-402E-4F4D-A82E-012B905EE5A3}" type="presOf" srcId="{4440FF3A-8ECE-4A25-BA81-52041048C031}" destId="{3D5D0E59-8E97-4E12-8E3B-1017677689B6}" srcOrd="0" destOrd="0" presId="urn:microsoft.com/office/officeart/2008/layout/VerticalCurvedList"/>
    <dgm:cxn modelId="{CFC20974-EE49-4849-9044-C665CF53FFAD}" type="presOf" srcId="{A8DD0260-9D6B-473F-A705-42A3832D199B}" destId="{D14D8BEE-8A4F-4C23-88CD-1B8BF7084863}" srcOrd="0" destOrd="0" presId="urn:microsoft.com/office/officeart/2008/layout/VerticalCurvedList"/>
    <dgm:cxn modelId="{31048900-D243-429E-82C5-4CF0F04E3322}" type="presOf" srcId="{7C74C55A-2616-499D-AA72-C3BCD49570C7}" destId="{FCAAC533-36B0-4249-B8D3-E8A9BBA771D6}" srcOrd="0" destOrd="0" presId="urn:microsoft.com/office/officeart/2008/layout/VerticalCurvedList"/>
    <dgm:cxn modelId="{A4B8D5E0-ED22-4CB0-832C-E2C94C6DE10E}" srcId="{79D44036-D72A-4CA9-B9E1-D9B56CE0576F}" destId="{B8C1D65A-DD3D-4CD9-A44C-42148F917A37}" srcOrd="1" destOrd="0" parTransId="{7F532021-0F78-4F88-A478-D07112570A77}" sibTransId="{5F6C5752-312E-4FE2-9840-547A9C6DCE61}"/>
    <dgm:cxn modelId="{F75C27B7-1A38-48D4-A53E-80EE1FFC7688}" type="presParOf" srcId="{3276CD58-25EB-425C-B8DA-5311DA30E5E0}" destId="{D962374A-2AB1-4CF9-AAB4-5A5D2F1D22A8}" srcOrd="0" destOrd="0" presId="urn:microsoft.com/office/officeart/2008/layout/VerticalCurvedList"/>
    <dgm:cxn modelId="{16342DC7-F85D-482E-9F00-6100B81B49C0}" type="presParOf" srcId="{D962374A-2AB1-4CF9-AAB4-5A5D2F1D22A8}" destId="{4DFF6D00-481F-4FD3-BA6A-8B3B024D8042}" srcOrd="0" destOrd="0" presId="urn:microsoft.com/office/officeart/2008/layout/VerticalCurvedList"/>
    <dgm:cxn modelId="{96AD0F32-072F-4F63-B1DC-84E3B19F8307}" type="presParOf" srcId="{4DFF6D00-481F-4FD3-BA6A-8B3B024D8042}" destId="{6354FD77-C7AC-41BB-BE26-C7FBBABA7BF7}" srcOrd="0" destOrd="0" presId="urn:microsoft.com/office/officeart/2008/layout/VerticalCurvedList"/>
    <dgm:cxn modelId="{7E51204D-035B-496C-BF8F-E948D6870183}" type="presParOf" srcId="{4DFF6D00-481F-4FD3-BA6A-8B3B024D8042}" destId="{3D5D0E59-8E97-4E12-8E3B-1017677689B6}" srcOrd="1" destOrd="0" presId="urn:microsoft.com/office/officeart/2008/layout/VerticalCurvedList"/>
    <dgm:cxn modelId="{79532BD6-2426-406E-A7BC-513DD76914C0}" type="presParOf" srcId="{4DFF6D00-481F-4FD3-BA6A-8B3B024D8042}" destId="{F755D19B-CD64-4D2F-B134-97519D7310F6}" srcOrd="2" destOrd="0" presId="urn:microsoft.com/office/officeart/2008/layout/VerticalCurvedList"/>
    <dgm:cxn modelId="{BCED14AA-2B06-43F7-B782-E5C1DD815D41}" type="presParOf" srcId="{4DFF6D00-481F-4FD3-BA6A-8B3B024D8042}" destId="{CEEB0257-0473-4EF3-8294-7F066BB80C09}" srcOrd="3" destOrd="0" presId="urn:microsoft.com/office/officeart/2008/layout/VerticalCurvedList"/>
    <dgm:cxn modelId="{23A3D8D7-9072-4DC3-8FE4-978A8C9352EE}" type="presParOf" srcId="{D962374A-2AB1-4CF9-AAB4-5A5D2F1D22A8}" destId="{FCAAC533-36B0-4249-B8D3-E8A9BBA771D6}" srcOrd="1" destOrd="0" presId="urn:microsoft.com/office/officeart/2008/layout/VerticalCurvedList"/>
    <dgm:cxn modelId="{F640930C-64A7-41B0-8D2C-34084C7370D8}" type="presParOf" srcId="{D962374A-2AB1-4CF9-AAB4-5A5D2F1D22A8}" destId="{AE277DEB-7BD0-481B-BFE1-F196926689DA}" srcOrd="2" destOrd="0" presId="urn:microsoft.com/office/officeart/2008/layout/VerticalCurvedList"/>
    <dgm:cxn modelId="{BF0E6A25-35D1-47B8-BCFC-323187841819}" type="presParOf" srcId="{AE277DEB-7BD0-481B-BFE1-F196926689DA}" destId="{479206C4-7ECB-4C3B-81FC-323DABB16DE7}" srcOrd="0" destOrd="0" presId="urn:microsoft.com/office/officeart/2008/layout/VerticalCurvedList"/>
    <dgm:cxn modelId="{A17A5F79-C1A3-4EAC-85F4-1BED6369CD18}" type="presParOf" srcId="{D962374A-2AB1-4CF9-AAB4-5A5D2F1D22A8}" destId="{5A260AD4-1379-47B8-9768-D3C30ABA482F}" srcOrd="3" destOrd="0" presId="urn:microsoft.com/office/officeart/2008/layout/VerticalCurvedList"/>
    <dgm:cxn modelId="{25742C59-E0CF-4BE9-AA07-765D5FC3BFFB}" type="presParOf" srcId="{D962374A-2AB1-4CF9-AAB4-5A5D2F1D22A8}" destId="{E73C9EB4-96A5-4EE4-B645-B24683E89C7D}" srcOrd="4" destOrd="0" presId="urn:microsoft.com/office/officeart/2008/layout/VerticalCurvedList"/>
    <dgm:cxn modelId="{C38BD835-767E-4934-AD65-C44041D59D62}" type="presParOf" srcId="{E73C9EB4-96A5-4EE4-B645-B24683E89C7D}" destId="{FCC09BD3-F8F5-4DA1-AEC2-1F3F74DACF17}" srcOrd="0" destOrd="0" presId="urn:microsoft.com/office/officeart/2008/layout/VerticalCurvedList"/>
    <dgm:cxn modelId="{950A3A0D-7221-4642-9CAA-F3C381575D02}" type="presParOf" srcId="{D962374A-2AB1-4CF9-AAB4-5A5D2F1D22A8}" destId="{D14D8BEE-8A4F-4C23-88CD-1B8BF7084863}" srcOrd="5" destOrd="0" presId="urn:microsoft.com/office/officeart/2008/layout/VerticalCurvedList"/>
    <dgm:cxn modelId="{E294C27F-8ECA-4C5C-A659-BFC45D7719DB}" type="presParOf" srcId="{D962374A-2AB1-4CF9-AAB4-5A5D2F1D22A8}" destId="{1E3F9755-01DC-47F8-AA0B-C0B031B07D36}" srcOrd="6" destOrd="0" presId="urn:microsoft.com/office/officeart/2008/layout/VerticalCurvedList"/>
    <dgm:cxn modelId="{FA97E543-AE90-4A6F-856B-689FFFF953FD}" type="presParOf" srcId="{1E3F9755-01DC-47F8-AA0B-C0B031B07D36}" destId="{2161C5CB-CB84-4DF9-8547-8D54A1FDF5AA}" srcOrd="0" destOrd="0" presId="urn:microsoft.com/office/officeart/2008/layout/VerticalCurvedList"/>
    <dgm:cxn modelId="{B2C591F3-9A0E-4765-B41D-97DDD6269468}" type="presParOf" srcId="{D962374A-2AB1-4CF9-AAB4-5A5D2F1D22A8}" destId="{780B6A04-69A1-4E30-94FF-72688123674C}" srcOrd="7" destOrd="0" presId="urn:microsoft.com/office/officeart/2008/layout/VerticalCurvedList"/>
    <dgm:cxn modelId="{76B45B86-5988-4842-8791-BEF58C6550C8}" type="presParOf" srcId="{D962374A-2AB1-4CF9-AAB4-5A5D2F1D22A8}" destId="{D83B5934-0BCD-46DE-86D2-1CA7381B3DDE}" srcOrd="8" destOrd="0" presId="urn:microsoft.com/office/officeart/2008/layout/VerticalCurvedList"/>
    <dgm:cxn modelId="{8769BFBF-A2BB-4C59-8760-057C37297D6F}" type="presParOf" srcId="{D83B5934-0BCD-46DE-86D2-1CA7381B3DDE}" destId="{05C7B8A7-B866-49C8-8B95-3909C7CC63B1}" srcOrd="0" destOrd="0" presId="urn:microsoft.com/office/officeart/2008/layout/VerticalCurved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05EA86-0C84-4F08-B5F2-A25250CCEE37}">
      <dsp:nvSpPr>
        <dsp:cNvPr id="0" name=""/>
        <dsp:cNvSpPr/>
      </dsp:nvSpPr>
      <dsp:spPr>
        <a:xfrm>
          <a:off x="10419495" y="2109153"/>
          <a:ext cx="1920727" cy="1920362"/>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3665E9D2-4A1C-4291-9341-182CD202EE3E}">
      <dsp:nvSpPr>
        <dsp:cNvPr id="0" name=""/>
        <dsp:cNvSpPr/>
      </dsp:nvSpPr>
      <dsp:spPr>
        <a:xfrm>
          <a:off x="10457890" y="2173176"/>
          <a:ext cx="1792598" cy="1792316"/>
        </a:xfrm>
        <a:prstGeom prst="ellipse">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b="0" kern="1200" dirty="0" smtClean="0"/>
            <a:t>Subscription Billing</a:t>
          </a:r>
        </a:p>
      </dsp:txBody>
      <dsp:txXfrm>
        <a:off x="10714150" y="2429270"/>
        <a:ext cx="1280078" cy="1280129"/>
      </dsp:txXfrm>
    </dsp:sp>
    <dsp:sp modelId="{50027A08-9419-4B1D-A8E9-F531DE22A88F}">
      <dsp:nvSpPr>
        <dsp:cNvPr id="0" name=""/>
        <dsp:cNvSpPr/>
      </dsp:nvSpPr>
      <dsp:spPr>
        <a:xfrm rot="2700000">
          <a:off x="8435447" y="2108937"/>
          <a:ext cx="1920457" cy="1920457"/>
        </a:xfrm>
        <a:prstGeom prst="teardrop">
          <a:avLst>
            <a:gd name="adj" fmla="val 100000"/>
          </a:avLst>
        </a:prstGeom>
        <a:gradFill rotWithShape="0">
          <a:gsLst>
            <a:gs pos="0">
              <a:schemeClr val="accent5">
                <a:hueOff val="-1470669"/>
                <a:satOff val="-2046"/>
                <a:lumOff val="-784"/>
                <a:alphaOff val="0"/>
                <a:satMod val="103000"/>
                <a:lumMod val="102000"/>
                <a:tint val="94000"/>
              </a:schemeClr>
            </a:gs>
            <a:gs pos="50000">
              <a:schemeClr val="accent5">
                <a:hueOff val="-1470669"/>
                <a:satOff val="-2046"/>
                <a:lumOff val="-784"/>
                <a:alphaOff val="0"/>
                <a:satMod val="110000"/>
                <a:lumMod val="100000"/>
                <a:shade val="100000"/>
              </a:schemeClr>
            </a:gs>
            <a:gs pos="100000">
              <a:schemeClr val="accent5">
                <a:hueOff val="-1470669"/>
                <a:satOff val="-2046"/>
                <a:lumOff val="-78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87FCDAEA-7305-4605-A533-F7FD659AA7D1}">
      <dsp:nvSpPr>
        <dsp:cNvPr id="0" name=""/>
        <dsp:cNvSpPr/>
      </dsp:nvSpPr>
      <dsp:spPr>
        <a:xfrm>
          <a:off x="8473708" y="2173176"/>
          <a:ext cx="1792598" cy="1792316"/>
        </a:xfrm>
        <a:prstGeom prst="ellipse">
          <a:avLst/>
        </a:prstGeom>
        <a:solidFill>
          <a:schemeClr val="lt1">
            <a:alpha val="90000"/>
            <a:hueOff val="0"/>
            <a:satOff val="0"/>
            <a:lumOff val="0"/>
            <a:alphaOff val="0"/>
          </a:schemeClr>
        </a:solidFill>
        <a:ln w="6350" cap="flat" cmpd="sng" algn="ctr">
          <a:solidFill>
            <a:schemeClr val="accent5">
              <a:hueOff val="-1470669"/>
              <a:satOff val="-2046"/>
              <a:lumOff val="-784"/>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b="0" kern="1200" dirty="0" smtClean="0"/>
            <a:t>Plug and Play</a:t>
          </a:r>
        </a:p>
      </dsp:txBody>
      <dsp:txXfrm>
        <a:off x="8729967" y="2429270"/>
        <a:ext cx="1280078" cy="1280129"/>
      </dsp:txXfrm>
    </dsp:sp>
    <dsp:sp modelId="{CFB78792-A513-4A8B-AA1A-2BE6CF0A9E92}">
      <dsp:nvSpPr>
        <dsp:cNvPr id="0" name=""/>
        <dsp:cNvSpPr/>
      </dsp:nvSpPr>
      <dsp:spPr>
        <a:xfrm rot="2700000">
          <a:off x="6451265" y="2108937"/>
          <a:ext cx="1920457" cy="1920457"/>
        </a:xfrm>
        <a:prstGeom prst="teardrop">
          <a:avLst>
            <a:gd name="adj" fmla="val 100000"/>
          </a:avLst>
        </a:prstGeom>
        <a:gradFill rotWithShape="0">
          <a:gsLst>
            <a:gs pos="0">
              <a:schemeClr val="accent5">
                <a:hueOff val="-2941338"/>
                <a:satOff val="-4091"/>
                <a:lumOff val="-1569"/>
                <a:alphaOff val="0"/>
                <a:satMod val="103000"/>
                <a:lumMod val="102000"/>
                <a:tint val="94000"/>
              </a:schemeClr>
            </a:gs>
            <a:gs pos="50000">
              <a:schemeClr val="accent5">
                <a:hueOff val="-2941338"/>
                <a:satOff val="-4091"/>
                <a:lumOff val="-1569"/>
                <a:alphaOff val="0"/>
                <a:satMod val="110000"/>
                <a:lumMod val="100000"/>
                <a:shade val="100000"/>
              </a:schemeClr>
            </a:gs>
            <a:gs pos="100000">
              <a:schemeClr val="accent5">
                <a:hueOff val="-2941338"/>
                <a:satOff val="-4091"/>
                <a:lumOff val="-1569"/>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A96A8337-A9A3-4BBD-9FFC-5F4783CC3F03}">
      <dsp:nvSpPr>
        <dsp:cNvPr id="0" name=""/>
        <dsp:cNvSpPr/>
      </dsp:nvSpPr>
      <dsp:spPr>
        <a:xfrm>
          <a:off x="6489525" y="2173176"/>
          <a:ext cx="1792598" cy="1792316"/>
        </a:xfrm>
        <a:prstGeom prst="ellipse">
          <a:avLst/>
        </a:prstGeom>
        <a:solidFill>
          <a:schemeClr val="lt1">
            <a:alpha val="90000"/>
            <a:hueOff val="0"/>
            <a:satOff val="0"/>
            <a:lumOff val="0"/>
            <a:alphaOff val="0"/>
          </a:schemeClr>
        </a:solidFill>
        <a:ln w="6350" cap="flat" cmpd="sng" algn="ctr">
          <a:solidFill>
            <a:schemeClr val="accent5">
              <a:hueOff val="-2941338"/>
              <a:satOff val="-4091"/>
              <a:lumOff val="-1569"/>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b="0" kern="1200" dirty="0" smtClean="0"/>
            <a:t>Minimum effort campaigns</a:t>
          </a:r>
        </a:p>
      </dsp:txBody>
      <dsp:txXfrm>
        <a:off x="6745785" y="2429270"/>
        <a:ext cx="1280078" cy="1280129"/>
      </dsp:txXfrm>
    </dsp:sp>
    <dsp:sp modelId="{F74696EE-81EE-422E-A6E8-B8352ED9D55D}">
      <dsp:nvSpPr>
        <dsp:cNvPr id="0" name=""/>
        <dsp:cNvSpPr/>
      </dsp:nvSpPr>
      <dsp:spPr>
        <a:xfrm rot="2700000">
          <a:off x="4467082" y="2108937"/>
          <a:ext cx="1920457" cy="1920457"/>
        </a:xfrm>
        <a:prstGeom prst="teardrop">
          <a:avLst>
            <a:gd name="adj" fmla="val 100000"/>
          </a:avLst>
        </a:prstGeom>
        <a:gradFill rotWithShape="0">
          <a:gsLst>
            <a:gs pos="0">
              <a:schemeClr val="accent5">
                <a:hueOff val="-4412007"/>
                <a:satOff val="-6137"/>
                <a:lumOff val="-2353"/>
                <a:alphaOff val="0"/>
                <a:satMod val="103000"/>
                <a:lumMod val="102000"/>
                <a:tint val="94000"/>
              </a:schemeClr>
            </a:gs>
            <a:gs pos="50000">
              <a:schemeClr val="accent5">
                <a:hueOff val="-4412007"/>
                <a:satOff val="-6137"/>
                <a:lumOff val="-2353"/>
                <a:alphaOff val="0"/>
                <a:satMod val="110000"/>
                <a:lumMod val="100000"/>
                <a:shade val="100000"/>
              </a:schemeClr>
            </a:gs>
            <a:gs pos="100000">
              <a:schemeClr val="accent5">
                <a:hueOff val="-4412007"/>
                <a:satOff val="-6137"/>
                <a:lumOff val="-235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1C15C8F0-11BB-4A09-BBB3-260C9BF1578F}">
      <dsp:nvSpPr>
        <dsp:cNvPr id="0" name=""/>
        <dsp:cNvSpPr/>
      </dsp:nvSpPr>
      <dsp:spPr>
        <a:xfrm>
          <a:off x="4505342" y="2173176"/>
          <a:ext cx="1792598" cy="1792316"/>
        </a:xfrm>
        <a:prstGeom prst="ellipse">
          <a:avLst/>
        </a:prstGeom>
        <a:solidFill>
          <a:schemeClr val="lt1">
            <a:alpha val="90000"/>
            <a:hueOff val="0"/>
            <a:satOff val="0"/>
            <a:lumOff val="0"/>
            <a:alphaOff val="0"/>
          </a:schemeClr>
        </a:solidFill>
        <a:ln w="6350" cap="flat" cmpd="sng" algn="ctr">
          <a:solidFill>
            <a:schemeClr val="accent5">
              <a:hueOff val="-4412007"/>
              <a:satOff val="-6137"/>
              <a:lumOff val="-2353"/>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b="0" kern="1200" dirty="0" smtClean="0"/>
            <a:t>3</a:t>
          </a:r>
          <a:r>
            <a:rPr lang="en-US" sz="1900" b="0" kern="1200" baseline="30000" dirty="0" smtClean="0"/>
            <a:t>rd</a:t>
          </a:r>
          <a:r>
            <a:rPr lang="en-US" sz="1900" b="0" kern="1200" dirty="0" smtClean="0"/>
            <a:t> Party Solutions</a:t>
          </a:r>
        </a:p>
      </dsp:txBody>
      <dsp:txXfrm>
        <a:off x="4760382" y="2429270"/>
        <a:ext cx="1280078" cy="1280129"/>
      </dsp:txXfrm>
    </dsp:sp>
    <dsp:sp modelId="{2C68BEED-2EAA-40BC-99B0-B808A5E12ADF}">
      <dsp:nvSpPr>
        <dsp:cNvPr id="0" name=""/>
        <dsp:cNvSpPr/>
      </dsp:nvSpPr>
      <dsp:spPr>
        <a:xfrm rot="2700000">
          <a:off x="2482899" y="2108937"/>
          <a:ext cx="1920457" cy="1920457"/>
        </a:xfrm>
        <a:prstGeom prst="teardrop">
          <a:avLst>
            <a:gd name="adj" fmla="val 100000"/>
          </a:avLst>
        </a:prstGeom>
        <a:gradFill rotWithShape="0">
          <a:gsLst>
            <a:gs pos="0">
              <a:schemeClr val="accent5">
                <a:hueOff val="-5882676"/>
                <a:satOff val="-8182"/>
                <a:lumOff val="-3138"/>
                <a:alphaOff val="0"/>
                <a:satMod val="103000"/>
                <a:lumMod val="102000"/>
                <a:tint val="94000"/>
              </a:schemeClr>
            </a:gs>
            <a:gs pos="50000">
              <a:schemeClr val="accent5">
                <a:hueOff val="-5882676"/>
                <a:satOff val="-8182"/>
                <a:lumOff val="-3138"/>
                <a:alphaOff val="0"/>
                <a:satMod val="110000"/>
                <a:lumMod val="100000"/>
                <a:shade val="100000"/>
              </a:schemeClr>
            </a:gs>
            <a:gs pos="100000">
              <a:schemeClr val="accent5">
                <a:hueOff val="-5882676"/>
                <a:satOff val="-8182"/>
                <a:lumOff val="-313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35B6DA5E-E768-49C5-A75E-AE6A1752B295}">
      <dsp:nvSpPr>
        <dsp:cNvPr id="0" name=""/>
        <dsp:cNvSpPr/>
      </dsp:nvSpPr>
      <dsp:spPr>
        <a:xfrm>
          <a:off x="2521159" y="2173176"/>
          <a:ext cx="1792598" cy="1792316"/>
        </a:xfrm>
        <a:prstGeom prst="ellipse">
          <a:avLst/>
        </a:prstGeom>
        <a:solidFill>
          <a:schemeClr val="lt1">
            <a:alpha val="90000"/>
            <a:hueOff val="0"/>
            <a:satOff val="0"/>
            <a:lumOff val="0"/>
            <a:alphaOff val="0"/>
          </a:schemeClr>
        </a:solidFill>
        <a:ln w="6350" cap="flat" cmpd="sng" algn="ctr">
          <a:solidFill>
            <a:schemeClr val="accent5">
              <a:hueOff val="-5882676"/>
              <a:satOff val="-8182"/>
              <a:lumOff val="-3138"/>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b="0" kern="1200" dirty="0" smtClean="0"/>
            <a:t>Fast-Cycle low cost experiments</a:t>
          </a:r>
          <a:endParaRPr lang="en-US" sz="1900" b="0" kern="1200" dirty="0"/>
        </a:p>
      </dsp:txBody>
      <dsp:txXfrm>
        <a:off x="2776199" y="2429270"/>
        <a:ext cx="1280078" cy="1280129"/>
      </dsp:txXfrm>
    </dsp:sp>
    <dsp:sp modelId="{736194A1-FD9E-479C-9FB2-48BBE2DBB67E}">
      <dsp:nvSpPr>
        <dsp:cNvPr id="0" name=""/>
        <dsp:cNvSpPr/>
      </dsp:nvSpPr>
      <dsp:spPr>
        <a:xfrm rot="2700000">
          <a:off x="498716" y="2108937"/>
          <a:ext cx="1920457" cy="1920457"/>
        </a:xfrm>
        <a:prstGeom prst="teardrop">
          <a:avLst>
            <a:gd name="adj" fmla="val 100000"/>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9C837EC4-37A1-486E-A973-2D72E429A33A}">
      <dsp:nvSpPr>
        <dsp:cNvPr id="0" name=""/>
        <dsp:cNvSpPr/>
      </dsp:nvSpPr>
      <dsp:spPr>
        <a:xfrm>
          <a:off x="535756" y="2173176"/>
          <a:ext cx="1792598" cy="1792316"/>
        </a:xfrm>
        <a:prstGeom prst="ellipse">
          <a:avLst/>
        </a:prstGeom>
        <a:solidFill>
          <a:schemeClr val="lt1">
            <a:alpha val="90000"/>
            <a:hueOff val="0"/>
            <a:satOff val="0"/>
            <a:lumOff val="0"/>
            <a:alphaOff val="0"/>
          </a:schemeClr>
        </a:solidFill>
        <a:ln w="6350" cap="flat" cmpd="sng" algn="ctr">
          <a:solidFill>
            <a:schemeClr val="accent5">
              <a:hueOff val="-7353344"/>
              <a:satOff val="-10228"/>
              <a:lumOff val="-3922"/>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Launching a new product?</a:t>
          </a:r>
          <a:endParaRPr lang="en-US" sz="1900" kern="1200" dirty="0"/>
        </a:p>
      </dsp:txBody>
      <dsp:txXfrm>
        <a:off x="792016" y="2429270"/>
        <a:ext cx="1280078" cy="12801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A6DBC8-745A-4064-B1DC-25522AF7FE76}">
      <dsp:nvSpPr>
        <dsp:cNvPr id="0" name=""/>
        <dsp:cNvSpPr/>
      </dsp:nvSpPr>
      <dsp:spPr>
        <a:xfrm>
          <a:off x="0" y="0"/>
          <a:ext cx="6844783" cy="6028423"/>
        </a:xfrm>
        <a:prstGeom prst="roundRect">
          <a:avLst>
            <a:gd name="adj" fmla="val 8500"/>
          </a:avLst>
        </a:prstGeom>
        <a:solidFill>
          <a:schemeClr val="accent1">
            <a:hueOff val="0"/>
            <a:satOff val="0"/>
            <a:lumOff val="0"/>
            <a:alphaOff val="0"/>
          </a:schemeClr>
        </a:solidFill>
        <a:ln>
          <a:noFill/>
        </a:ln>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40030" tIns="240030" rIns="240030" bIns="3721714" numCol="1" spcCol="1270" anchor="t" anchorCtr="0">
          <a:noAutofit/>
          <a:sp3d extrusionH="28000" prstMaterial="matte"/>
        </a:bodyPr>
        <a:lstStyle/>
        <a:p>
          <a:pPr lvl="0" algn="l" defTabSz="2800350">
            <a:lnSpc>
              <a:spcPct val="90000"/>
            </a:lnSpc>
            <a:spcBef>
              <a:spcPct val="0"/>
            </a:spcBef>
            <a:spcAft>
              <a:spcPct val="35000"/>
            </a:spcAft>
          </a:pPr>
          <a:r>
            <a:rPr lang="en-US" sz="6300" b="1" kern="1200" dirty="0" smtClean="0">
              <a:effectLst>
                <a:outerShdw blurRad="38100" dist="38100" dir="2700000" algn="tl">
                  <a:srgbClr val="000000">
                    <a:alpha val="43137"/>
                  </a:srgbClr>
                </a:outerShdw>
              </a:effectLst>
            </a:rPr>
            <a:t>Fast-Cycle Low Cost Experiments</a:t>
          </a:r>
          <a:endParaRPr lang="en-US" sz="6300" b="1" kern="1200" dirty="0">
            <a:effectLst>
              <a:outerShdw blurRad="38100" dist="38100" dir="2700000" algn="tl">
                <a:srgbClr val="000000">
                  <a:alpha val="43137"/>
                </a:srgbClr>
              </a:outerShdw>
            </a:effectLst>
          </a:endParaRPr>
        </a:p>
      </dsp:txBody>
      <dsp:txXfrm>
        <a:off x="150082" y="150082"/>
        <a:ext cx="6544619" cy="5728259"/>
      </dsp:txXfrm>
    </dsp:sp>
    <dsp:sp modelId="{10061C67-87C3-40A1-8A0A-032B9E7D63CE}">
      <dsp:nvSpPr>
        <dsp:cNvPr id="0" name=""/>
        <dsp:cNvSpPr/>
      </dsp:nvSpPr>
      <dsp:spPr>
        <a:xfrm>
          <a:off x="171119" y="2712790"/>
          <a:ext cx="1606585" cy="2712790"/>
        </a:xfrm>
        <a:prstGeom prst="roundRect">
          <a:avLst>
            <a:gd name="adj" fmla="val 105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p3d prstMaterial="matte"/>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effectLst/>
            </a:rPr>
            <a:t>Experiments</a:t>
          </a:r>
        </a:p>
      </dsp:txBody>
      <dsp:txXfrm>
        <a:off x="220527" y="2762198"/>
        <a:ext cx="1507769" cy="2613974"/>
      </dsp:txXfrm>
    </dsp:sp>
    <dsp:sp modelId="{B3EECB06-9FD9-4148-B0C0-0813E5C570A0}">
      <dsp:nvSpPr>
        <dsp:cNvPr id="0" name=""/>
        <dsp:cNvSpPr/>
      </dsp:nvSpPr>
      <dsp:spPr>
        <a:xfrm>
          <a:off x="1803072" y="2712790"/>
          <a:ext cx="1606585" cy="2712790"/>
        </a:xfrm>
        <a:prstGeom prst="roundRect">
          <a:avLst>
            <a:gd name="adj" fmla="val 105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p3d prstMaterial="matte"/>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effectLst/>
            </a:rPr>
            <a:t>Accumulate Results</a:t>
          </a:r>
          <a:endParaRPr lang="en-US" sz="2000" b="1" kern="1200" dirty="0">
            <a:effectLst/>
          </a:endParaRPr>
        </a:p>
      </dsp:txBody>
      <dsp:txXfrm>
        <a:off x="1852480" y="2762198"/>
        <a:ext cx="1507769" cy="2613974"/>
      </dsp:txXfrm>
    </dsp:sp>
    <dsp:sp modelId="{FE190953-E4B8-409E-A97C-51526A02882F}">
      <dsp:nvSpPr>
        <dsp:cNvPr id="0" name=""/>
        <dsp:cNvSpPr/>
      </dsp:nvSpPr>
      <dsp:spPr>
        <a:xfrm>
          <a:off x="3435024" y="2712790"/>
          <a:ext cx="1606585" cy="2712790"/>
        </a:xfrm>
        <a:prstGeom prst="roundRect">
          <a:avLst>
            <a:gd name="adj" fmla="val 105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p3d prstMaterial="matte"/>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effectLst/>
            </a:rPr>
            <a:t>Grow Knowledge</a:t>
          </a:r>
          <a:endParaRPr lang="en-US" sz="2000" b="1" kern="1200" dirty="0">
            <a:effectLst/>
          </a:endParaRPr>
        </a:p>
      </dsp:txBody>
      <dsp:txXfrm>
        <a:off x="3484432" y="2762198"/>
        <a:ext cx="1507769" cy="2613974"/>
      </dsp:txXfrm>
    </dsp:sp>
    <dsp:sp modelId="{392AE2E7-5078-4B13-973E-DD1A084441DA}">
      <dsp:nvSpPr>
        <dsp:cNvPr id="0" name=""/>
        <dsp:cNvSpPr/>
      </dsp:nvSpPr>
      <dsp:spPr>
        <a:xfrm>
          <a:off x="5066977" y="2712790"/>
          <a:ext cx="1606585" cy="2712790"/>
        </a:xfrm>
        <a:prstGeom prst="roundRect">
          <a:avLst>
            <a:gd name="adj" fmla="val 105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p3d prstMaterial="matte"/>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effectLst/>
            </a:rPr>
            <a:t>Insights to Improve Product</a:t>
          </a:r>
          <a:endParaRPr lang="en-US" sz="2000" b="1" kern="1200" dirty="0">
            <a:effectLst/>
          </a:endParaRPr>
        </a:p>
      </dsp:txBody>
      <dsp:txXfrm>
        <a:off x="5116385" y="2762198"/>
        <a:ext cx="1507769" cy="26139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8FCE5E-FB13-4919-B5DA-BC8FAB909A41}">
      <dsp:nvSpPr>
        <dsp:cNvPr id="0" name=""/>
        <dsp:cNvSpPr/>
      </dsp:nvSpPr>
      <dsp:spPr>
        <a:xfrm>
          <a:off x="3144249" y="2005264"/>
          <a:ext cx="2283332" cy="223340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US" sz="2500" b="1" kern="1200" dirty="0" smtClean="0"/>
            <a:t>Unable to find resources to do it all?</a:t>
          </a:r>
          <a:endParaRPr lang="en-US" sz="2500" b="1" kern="1200" dirty="0"/>
        </a:p>
      </dsp:txBody>
      <dsp:txXfrm>
        <a:off x="3478635" y="2332339"/>
        <a:ext cx="1614560" cy="1579255"/>
      </dsp:txXfrm>
    </dsp:sp>
    <dsp:sp modelId="{AB010253-3A3B-467C-8DCF-B624E98F692A}">
      <dsp:nvSpPr>
        <dsp:cNvPr id="0" name=""/>
        <dsp:cNvSpPr/>
      </dsp:nvSpPr>
      <dsp:spPr>
        <a:xfrm rot="16200000">
          <a:off x="4189895" y="1550610"/>
          <a:ext cx="192040" cy="557838"/>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b="1" kern="1200"/>
        </a:p>
      </dsp:txBody>
      <dsp:txXfrm>
        <a:off x="4218701" y="1690984"/>
        <a:ext cx="134428" cy="334702"/>
      </dsp:txXfrm>
    </dsp:sp>
    <dsp:sp modelId="{48F9B2EA-6EC1-41A9-9702-76780D58DBFB}">
      <dsp:nvSpPr>
        <dsp:cNvPr id="0" name=""/>
        <dsp:cNvSpPr/>
      </dsp:nvSpPr>
      <dsp:spPr>
        <a:xfrm>
          <a:off x="3465564" y="2221"/>
          <a:ext cx="1640702" cy="1640702"/>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t>Limited Time</a:t>
          </a:r>
          <a:endParaRPr lang="en-US" sz="1800" b="1" kern="1200" dirty="0"/>
        </a:p>
      </dsp:txBody>
      <dsp:txXfrm>
        <a:off x="3705839" y="242496"/>
        <a:ext cx="1160152" cy="1160152"/>
      </dsp:txXfrm>
    </dsp:sp>
    <dsp:sp modelId="{2D9C233D-A34E-45F3-9802-47481BA39C65}">
      <dsp:nvSpPr>
        <dsp:cNvPr id="0" name=""/>
        <dsp:cNvSpPr/>
      </dsp:nvSpPr>
      <dsp:spPr>
        <a:xfrm rot="20520000">
          <a:off x="5436065" y="2440081"/>
          <a:ext cx="180112" cy="557838"/>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b="1" kern="1200"/>
        </a:p>
      </dsp:txBody>
      <dsp:txXfrm>
        <a:off x="5437387" y="2559998"/>
        <a:ext cx="126078" cy="334702"/>
      </dsp:txXfrm>
    </dsp:sp>
    <dsp:sp modelId="{4758FAA5-5606-4670-852C-7DDF9FEA308B}">
      <dsp:nvSpPr>
        <dsp:cNvPr id="0" name=""/>
        <dsp:cNvSpPr/>
      </dsp:nvSpPr>
      <dsp:spPr>
        <a:xfrm>
          <a:off x="5652419" y="1591064"/>
          <a:ext cx="1640702" cy="1640702"/>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t>High Direct Costs</a:t>
          </a:r>
          <a:endParaRPr lang="en-US" sz="1800" b="1" kern="1200" dirty="0"/>
        </a:p>
      </dsp:txBody>
      <dsp:txXfrm>
        <a:off x="5892694" y="1831339"/>
        <a:ext cx="1160152" cy="1160152"/>
      </dsp:txXfrm>
    </dsp:sp>
    <dsp:sp modelId="{D2DDB1C2-936B-467E-BAD5-0A9342048FC7}">
      <dsp:nvSpPr>
        <dsp:cNvPr id="0" name=""/>
        <dsp:cNvSpPr/>
      </dsp:nvSpPr>
      <dsp:spPr>
        <a:xfrm rot="3240000">
          <a:off x="4954361" y="3892168"/>
          <a:ext cx="187568" cy="557838"/>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b="1" kern="1200"/>
        </a:p>
      </dsp:txBody>
      <dsp:txXfrm>
        <a:off x="4965959" y="3980974"/>
        <a:ext cx="131298" cy="334702"/>
      </dsp:txXfrm>
    </dsp:sp>
    <dsp:sp modelId="{63CC93B6-6B11-4F6E-99A8-658F671766BB}">
      <dsp:nvSpPr>
        <dsp:cNvPr id="0" name=""/>
        <dsp:cNvSpPr/>
      </dsp:nvSpPr>
      <dsp:spPr>
        <a:xfrm>
          <a:off x="4817114" y="4161866"/>
          <a:ext cx="1640702" cy="1640702"/>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t>Limited People</a:t>
          </a:r>
          <a:endParaRPr lang="en-US" sz="1800" b="1" kern="1200" dirty="0"/>
        </a:p>
      </dsp:txBody>
      <dsp:txXfrm>
        <a:off x="5057389" y="4402141"/>
        <a:ext cx="1160152" cy="1160152"/>
      </dsp:txXfrm>
    </dsp:sp>
    <dsp:sp modelId="{EB54BE38-D53E-48D4-A347-13BD17676F10}">
      <dsp:nvSpPr>
        <dsp:cNvPr id="0" name=""/>
        <dsp:cNvSpPr/>
      </dsp:nvSpPr>
      <dsp:spPr>
        <a:xfrm rot="7560000">
          <a:off x="3429900" y="3892168"/>
          <a:ext cx="187568" cy="557838"/>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b="1" kern="1200"/>
        </a:p>
      </dsp:txBody>
      <dsp:txXfrm rot="10800000">
        <a:off x="3474572" y="3980974"/>
        <a:ext cx="131298" cy="334702"/>
      </dsp:txXfrm>
    </dsp:sp>
    <dsp:sp modelId="{EFD5CDC3-8FD6-414B-AE77-63691C3A8ED5}">
      <dsp:nvSpPr>
        <dsp:cNvPr id="0" name=""/>
        <dsp:cNvSpPr/>
      </dsp:nvSpPr>
      <dsp:spPr>
        <a:xfrm>
          <a:off x="2114014" y="4161866"/>
          <a:ext cx="1640702" cy="1640702"/>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t>High Complexity</a:t>
          </a:r>
          <a:endParaRPr lang="en-US" sz="1800" b="1" kern="1200" dirty="0"/>
        </a:p>
      </dsp:txBody>
      <dsp:txXfrm>
        <a:off x="2354289" y="4402141"/>
        <a:ext cx="1160152" cy="1160152"/>
      </dsp:txXfrm>
    </dsp:sp>
    <dsp:sp modelId="{B1D4223A-7BAE-4A7D-9625-41C926D6976D}">
      <dsp:nvSpPr>
        <dsp:cNvPr id="0" name=""/>
        <dsp:cNvSpPr/>
      </dsp:nvSpPr>
      <dsp:spPr>
        <a:xfrm rot="11880000">
          <a:off x="2955653" y="2440081"/>
          <a:ext cx="180112" cy="557838"/>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b="1" kern="1200"/>
        </a:p>
      </dsp:txBody>
      <dsp:txXfrm rot="10800000">
        <a:off x="3008365" y="2559998"/>
        <a:ext cx="126078" cy="334702"/>
      </dsp:txXfrm>
    </dsp:sp>
    <dsp:sp modelId="{0C2566F1-A42E-4E6E-9CC8-587BEAAD7CFF}">
      <dsp:nvSpPr>
        <dsp:cNvPr id="0" name=""/>
        <dsp:cNvSpPr/>
      </dsp:nvSpPr>
      <dsp:spPr>
        <a:xfrm>
          <a:off x="1278709" y="1591064"/>
          <a:ext cx="1640702" cy="1640702"/>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t>Need for High Quality</a:t>
          </a:r>
          <a:endParaRPr lang="en-US" sz="1800" b="1" kern="1200" dirty="0"/>
        </a:p>
      </dsp:txBody>
      <dsp:txXfrm>
        <a:off x="1518984" y="1831339"/>
        <a:ext cx="1160152" cy="11601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8BD350-5FEB-41F4-8D97-10BA10DC92AA}">
      <dsp:nvSpPr>
        <dsp:cNvPr id="0" name=""/>
        <dsp:cNvSpPr/>
      </dsp:nvSpPr>
      <dsp:spPr>
        <a:xfrm>
          <a:off x="1855893" y="327922"/>
          <a:ext cx="4551680" cy="4551680"/>
        </a:xfrm>
        <a:prstGeom prst="pie">
          <a:avLst>
            <a:gd name="adj1" fmla="val 16200000"/>
            <a:gd name="adj2" fmla="val 198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38100" dist="38100" dir="2700000" algn="tl">
                  <a:srgbClr val="000000">
                    <a:alpha val="43137"/>
                  </a:srgbClr>
                </a:outerShdw>
              </a:effectLst>
            </a:rPr>
            <a:t>Core Product</a:t>
          </a:r>
          <a:endParaRPr lang="en-US" sz="2000" b="1" kern="1200" dirty="0">
            <a:effectLst>
              <a:outerShdw blurRad="38100" dist="38100" dir="2700000" algn="tl">
                <a:srgbClr val="000000">
                  <a:alpha val="43137"/>
                </a:srgbClr>
              </a:outerShdw>
            </a:effectLst>
          </a:endParaRPr>
        </a:p>
      </dsp:txBody>
      <dsp:txXfrm>
        <a:off x="4180501" y="815602"/>
        <a:ext cx="1327573" cy="975360"/>
      </dsp:txXfrm>
    </dsp:sp>
    <dsp:sp modelId="{9A37626E-12D1-411B-83A0-EB8C2AF7BF8E}">
      <dsp:nvSpPr>
        <dsp:cNvPr id="0" name=""/>
        <dsp:cNvSpPr/>
      </dsp:nvSpPr>
      <dsp:spPr>
        <a:xfrm>
          <a:off x="1720426" y="550807"/>
          <a:ext cx="4551680" cy="4551680"/>
        </a:xfrm>
        <a:prstGeom prst="pie">
          <a:avLst>
            <a:gd name="adj1" fmla="val 19800000"/>
            <a:gd name="adj2" fmla="val 18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0" kern="1200" dirty="0" smtClean="0">
              <a:effectLst/>
            </a:rPr>
            <a:t>CRM</a:t>
          </a:r>
          <a:endParaRPr lang="en-US" sz="2000" b="0" kern="1200" dirty="0">
            <a:effectLst/>
          </a:endParaRPr>
        </a:p>
      </dsp:txBody>
      <dsp:txXfrm>
        <a:off x="4836160" y="2366060"/>
        <a:ext cx="1376341" cy="921173"/>
      </dsp:txXfrm>
    </dsp:sp>
    <dsp:sp modelId="{C8F559AB-3C55-4825-8FFF-846C17A7E3C3}">
      <dsp:nvSpPr>
        <dsp:cNvPr id="0" name=""/>
        <dsp:cNvSpPr/>
      </dsp:nvSpPr>
      <dsp:spPr>
        <a:xfrm>
          <a:off x="1720426" y="550807"/>
          <a:ext cx="4551680" cy="4551680"/>
        </a:xfrm>
        <a:prstGeom prst="pie">
          <a:avLst>
            <a:gd name="adj1" fmla="val 1800000"/>
            <a:gd name="adj2" fmla="val 54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Marketing</a:t>
          </a:r>
          <a:endParaRPr lang="en-US" sz="2000" kern="1200" dirty="0"/>
        </a:p>
      </dsp:txBody>
      <dsp:txXfrm>
        <a:off x="4045034" y="3639447"/>
        <a:ext cx="1327573" cy="975360"/>
      </dsp:txXfrm>
    </dsp:sp>
    <dsp:sp modelId="{74A5FC7F-4E92-469A-A21A-46B3092632D6}">
      <dsp:nvSpPr>
        <dsp:cNvPr id="0" name=""/>
        <dsp:cNvSpPr/>
      </dsp:nvSpPr>
      <dsp:spPr>
        <a:xfrm>
          <a:off x="1720426" y="550807"/>
          <a:ext cx="4551680" cy="4551680"/>
        </a:xfrm>
        <a:prstGeom prst="pie">
          <a:avLst>
            <a:gd name="adj1" fmla="val 5400000"/>
            <a:gd name="adj2" fmla="val 90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Helpdesk</a:t>
          </a:r>
          <a:endParaRPr lang="en-US" sz="2000" kern="1200" dirty="0"/>
        </a:p>
      </dsp:txBody>
      <dsp:txXfrm>
        <a:off x="2619925" y="3639447"/>
        <a:ext cx="1327573" cy="975360"/>
      </dsp:txXfrm>
    </dsp:sp>
    <dsp:sp modelId="{51529F4A-564C-4D58-AA19-4F25252AB328}">
      <dsp:nvSpPr>
        <dsp:cNvPr id="0" name=""/>
        <dsp:cNvSpPr/>
      </dsp:nvSpPr>
      <dsp:spPr>
        <a:xfrm>
          <a:off x="1720426" y="550807"/>
          <a:ext cx="4551680" cy="4551680"/>
        </a:xfrm>
        <a:prstGeom prst="pie">
          <a:avLst>
            <a:gd name="adj1" fmla="val 9000000"/>
            <a:gd name="adj2" fmla="val 126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Analytics and Reporting</a:t>
          </a:r>
          <a:endParaRPr lang="en-US" sz="2000" kern="1200" dirty="0"/>
        </a:p>
      </dsp:txBody>
      <dsp:txXfrm>
        <a:off x="1790869" y="2366060"/>
        <a:ext cx="1376341" cy="921173"/>
      </dsp:txXfrm>
    </dsp:sp>
    <dsp:sp modelId="{6A765FF3-8D61-4C86-9312-28138BA22FBF}">
      <dsp:nvSpPr>
        <dsp:cNvPr id="0" name=""/>
        <dsp:cNvSpPr/>
      </dsp:nvSpPr>
      <dsp:spPr>
        <a:xfrm>
          <a:off x="1720426" y="550807"/>
          <a:ext cx="4551680" cy="4551680"/>
        </a:xfrm>
        <a:prstGeom prst="pie">
          <a:avLst>
            <a:gd name="adj1" fmla="val 126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Accounting</a:t>
          </a:r>
          <a:endParaRPr lang="en-US" sz="2000" kern="1200" dirty="0"/>
        </a:p>
      </dsp:txBody>
      <dsp:txXfrm>
        <a:off x="2619925" y="1038487"/>
        <a:ext cx="1327573" cy="9753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4496AE-7DFF-4A54-84BF-184F395D7F06}">
      <dsp:nvSpPr>
        <dsp:cNvPr id="0" name=""/>
        <dsp:cNvSpPr/>
      </dsp:nvSpPr>
      <dsp:spPr>
        <a:xfrm>
          <a:off x="1449007" y="1169964"/>
          <a:ext cx="2914649" cy="2914649"/>
        </a:xfrm>
        <a:prstGeom prst="ellipse">
          <a:avLst/>
        </a:prstGeom>
        <a:solidFill>
          <a:schemeClr val="accent2">
            <a:alpha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59690" tIns="59690" rIns="59690" bIns="59690" numCol="1" spcCol="1270" anchor="ctr" anchorCtr="0">
          <a:noAutofit/>
        </a:bodyPr>
        <a:lstStyle/>
        <a:p>
          <a:pPr lvl="0" algn="ctr" defTabSz="2089150">
            <a:lnSpc>
              <a:spcPct val="90000"/>
            </a:lnSpc>
            <a:spcBef>
              <a:spcPct val="0"/>
            </a:spcBef>
            <a:spcAft>
              <a:spcPct val="35000"/>
            </a:spcAft>
          </a:pPr>
          <a:r>
            <a:rPr lang="en-US" sz="4700" kern="1200" dirty="0" smtClean="0"/>
            <a:t>Core Product</a:t>
          </a:r>
          <a:endParaRPr lang="en-US" sz="4700" kern="1200" dirty="0"/>
        </a:p>
      </dsp:txBody>
      <dsp:txXfrm>
        <a:off x="1875847" y="1596804"/>
        <a:ext cx="2060969" cy="2060969"/>
      </dsp:txXfrm>
    </dsp:sp>
    <dsp:sp modelId="{E83D4CC6-EE72-418A-9BCD-73DFE63DFD60}">
      <dsp:nvSpPr>
        <dsp:cNvPr id="0" name=""/>
        <dsp:cNvSpPr/>
      </dsp:nvSpPr>
      <dsp:spPr>
        <a:xfrm>
          <a:off x="2089749" y="-48030"/>
          <a:ext cx="1633165" cy="1554426"/>
        </a:xfrm>
        <a:prstGeom prst="ellipse">
          <a:avLst/>
        </a:prstGeom>
        <a:solidFill>
          <a:schemeClr val="accent3">
            <a:alpha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Customer Lifecycle Management</a:t>
          </a:r>
          <a:endParaRPr lang="en-US" sz="1600" kern="1200" dirty="0"/>
        </a:p>
      </dsp:txBody>
      <dsp:txXfrm>
        <a:off x="2328920" y="179610"/>
        <a:ext cx="1154823" cy="1099146"/>
      </dsp:txXfrm>
    </dsp:sp>
    <dsp:sp modelId="{471EDC4D-C8A0-4E0D-84A0-B80F37CA3368}">
      <dsp:nvSpPr>
        <dsp:cNvPr id="0" name=""/>
        <dsp:cNvSpPr/>
      </dsp:nvSpPr>
      <dsp:spPr>
        <a:xfrm>
          <a:off x="3987856" y="1850076"/>
          <a:ext cx="1633165" cy="1554426"/>
        </a:xfrm>
        <a:prstGeom prst="ellipse">
          <a:avLst/>
        </a:prstGeom>
        <a:solidFill>
          <a:schemeClr val="accent4">
            <a:alpha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Billing and Invoicing</a:t>
          </a:r>
          <a:endParaRPr lang="en-US" sz="1600" kern="1200" dirty="0"/>
        </a:p>
      </dsp:txBody>
      <dsp:txXfrm>
        <a:off x="4227027" y="2077716"/>
        <a:ext cx="1154823" cy="1099146"/>
      </dsp:txXfrm>
    </dsp:sp>
    <dsp:sp modelId="{405EBDAF-5A37-4667-9EB0-D096E7378E55}">
      <dsp:nvSpPr>
        <dsp:cNvPr id="0" name=""/>
        <dsp:cNvSpPr/>
      </dsp:nvSpPr>
      <dsp:spPr>
        <a:xfrm>
          <a:off x="2089749" y="3748183"/>
          <a:ext cx="1633165" cy="1554426"/>
        </a:xfrm>
        <a:prstGeom prst="ellipse">
          <a:avLst/>
        </a:prstGeom>
        <a:solidFill>
          <a:schemeClr val="accent5">
            <a:alpha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Customer Connect</a:t>
          </a:r>
          <a:endParaRPr lang="en-US" sz="1600" kern="1200" dirty="0"/>
        </a:p>
      </dsp:txBody>
      <dsp:txXfrm>
        <a:off x="2328920" y="3975823"/>
        <a:ext cx="1154823" cy="1099146"/>
      </dsp:txXfrm>
    </dsp:sp>
    <dsp:sp modelId="{7C814EA0-C22C-4426-A739-9821D6E9E636}">
      <dsp:nvSpPr>
        <dsp:cNvPr id="0" name=""/>
        <dsp:cNvSpPr/>
      </dsp:nvSpPr>
      <dsp:spPr>
        <a:xfrm>
          <a:off x="191642" y="1850076"/>
          <a:ext cx="1633165" cy="1554426"/>
        </a:xfrm>
        <a:prstGeom prst="ellipse">
          <a:avLst/>
        </a:prstGeom>
        <a:solidFill>
          <a:schemeClr val="accent6">
            <a:alpha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Analytics</a:t>
          </a:r>
          <a:endParaRPr lang="en-US" sz="1600" kern="1200" dirty="0"/>
        </a:p>
      </dsp:txBody>
      <dsp:txXfrm>
        <a:off x="430813" y="2077716"/>
        <a:ext cx="1154823" cy="109914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5D0E59-8E97-4E12-8E3B-1017677689B6}">
      <dsp:nvSpPr>
        <dsp:cNvPr id="0" name=""/>
        <dsp:cNvSpPr/>
      </dsp:nvSpPr>
      <dsp:spPr>
        <a:xfrm>
          <a:off x="-5883584" y="-900408"/>
          <a:ext cx="7004351" cy="7004351"/>
        </a:xfrm>
        <a:prstGeom prst="blockArc">
          <a:avLst>
            <a:gd name="adj1" fmla="val 18900000"/>
            <a:gd name="adj2" fmla="val 2700000"/>
            <a:gd name="adj3" fmla="val 308"/>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sp>
    <dsp:sp modelId="{FCAAC533-36B0-4249-B8D3-E8A9BBA771D6}">
      <dsp:nvSpPr>
        <dsp:cNvPr id="0" name=""/>
        <dsp:cNvSpPr/>
      </dsp:nvSpPr>
      <dsp:spPr>
        <a:xfrm>
          <a:off x="586623" y="400047"/>
          <a:ext cx="6226095" cy="800511"/>
        </a:xfrm>
        <a:prstGeom prst="rect">
          <a:avLst/>
        </a:prstGeom>
        <a:solidFill>
          <a:schemeClr val="bg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406" tIns="71120" rIns="71120" bIns="71120" numCol="1" spcCol="1270" anchor="ctr" anchorCtr="0">
          <a:noAutofit/>
        </a:bodyPr>
        <a:lstStyle/>
        <a:p>
          <a:pPr lvl="0" algn="l" defTabSz="1244600">
            <a:lnSpc>
              <a:spcPct val="90000"/>
            </a:lnSpc>
            <a:spcBef>
              <a:spcPct val="0"/>
            </a:spcBef>
            <a:spcAft>
              <a:spcPct val="35000"/>
            </a:spcAft>
          </a:pPr>
          <a:r>
            <a:rPr lang="en-US" sz="2800" b="0" kern="1200" dirty="0" smtClean="0">
              <a:ln>
                <a:solidFill>
                  <a:sysClr val="windowText" lastClr="000000"/>
                </a:solidFill>
              </a:ln>
              <a:solidFill>
                <a:sysClr val="windowText" lastClr="000000"/>
              </a:solidFill>
            </a:rPr>
            <a:t>Conversion, Retention &amp; Engagement</a:t>
          </a:r>
          <a:endParaRPr lang="en-US" sz="2800" b="0" kern="1200" dirty="0">
            <a:ln>
              <a:solidFill>
                <a:sysClr val="windowText" lastClr="000000"/>
              </a:solidFill>
            </a:ln>
            <a:solidFill>
              <a:sysClr val="windowText" lastClr="000000"/>
            </a:solidFill>
          </a:endParaRPr>
        </a:p>
      </dsp:txBody>
      <dsp:txXfrm>
        <a:off x="586623" y="400047"/>
        <a:ext cx="6226095" cy="800511"/>
      </dsp:txXfrm>
    </dsp:sp>
    <dsp:sp modelId="{479206C4-7ECB-4C3B-81FC-323DABB16DE7}">
      <dsp:nvSpPr>
        <dsp:cNvPr id="0" name=""/>
        <dsp:cNvSpPr/>
      </dsp:nvSpPr>
      <dsp:spPr>
        <a:xfrm>
          <a:off x="86304" y="299983"/>
          <a:ext cx="1000639" cy="1000639"/>
        </a:xfrm>
        <a:prstGeom prst="ellipse">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sp>
    <dsp:sp modelId="{5A260AD4-1379-47B8-9768-D3C30ABA482F}">
      <dsp:nvSpPr>
        <dsp:cNvPr id="0" name=""/>
        <dsp:cNvSpPr/>
      </dsp:nvSpPr>
      <dsp:spPr>
        <a:xfrm>
          <a:off x="1045575" y="1601023"/>
          <a:ext cx="5767143" cy="800511"/>
        </a:xfrm>
        <a:prstGeom prst="rect">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406" tIns="71120" rIns="71120" bIns="71120" numCol="1" spcCol="1270" anchor="ctr" anchorCtr="0">
          <a:noAutofit/>
        </a:bodyPr>
        <a:lstStyle/>
        <a:p>
          <a:pPr lvl="0" algn="l" defTabSz="1244600">
            <a:lnSpc>
              <a:spcPct val="90000"/>
            </a:lnSpc>
            <a:spcBef>
              <a:spcPct val="0"/>
            </a:spcBef>
            <a:spcAft>
              <a:spcPct val="35000"/>
            </a:spcAft>
          </a:pPr>
          <a:r>
            <a:rPr lang="en-US" sz="2800" b="0" kern="1200" dirty="0" smtClean="0">
              <a:ln>
                <a:solidFill>
                  <a:sysClr val="windowText" lastClr="000000"/>
                </a:solidFill>
              </a:ln>
              <a:solidFill>
                <a:sysClr val="windowText" lastClr="000000"/>
              </a:solidFill>
            </a:rPr>
            <a:t>Automated Payments collection</a:t>
          </a:r>
          <a:endParaRPr lang="en-US" sz="2800" b="0" kern="1200" dirty="0">
            <a:ln>
              <a:solidFill>
                <a:sysClr val="windowText" lastClr="000000"/>
              </a:solidFill>
            </a:ln>
            <a:solidFill>
              <a:sysClr val="windowText" lastClr="000000"/>
            </a:solidFill>
          </a:endParaRPr>
        </a:p>
      </dsp:txBody>
      <dsp:txXfrm>
        <a:off x="1045575" y="1601023"/>
        <a:ext cx="5767143" cy="800511"/>
      </dsp:txXfrm>
    </dsp:sp>
    <dsp:sp modelId="{FCC09BD3-F8F5-4DA1-AEC2-1F3F74DACF17}">
      <dsp:nvSpPr>
        <dsp:cNvPr id="0" name=""/>
        <dsp:cNvSpPr/>
      </dsp:nvSpPr>
      <dsp:spPr>
        <a:xfrm>
          <a:off x="545255" y="1500959"/>
          <a:ext cx="1000639" cy="1000639"/>
        </a:xfrm>
        <a:prstGeom prst="ellipse">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sp>
    <dsp:sp modelId="{D14D8BEE-8A4F-4C23-88CD-1B8BF7084863}">
      <dsp:nvSpPr>
        <dsp:cNvPr id="0" name=""/>
        <dsp:cNvSpPr/>
      </dsp:nvSpPr>
      <dsp:spPr>
        <a:xfrm>
          <a:off x="1045575" y="2801999"/>
          <a:ext cx="5767143" cy="80051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406" tIns="71120" rIns="71120" bIns="71120" numCol="1" spcCol="1270" anchor="ctr" anchorCtr="0">
          <a:noAutofit/>
        </a:bodyPr>
        <a:lstStyle/>
        <a:p>
          <a:pPr lvl="0" algn="l" defTabSz="1244600">
            <a:lnSpc>
              <a:spcPct val="90000"/>
            </a:lnSpc>
            <a:spcBef>
              <a:spcPct val="0"/>
            </a:spcBef>
            <a:spcAft>
              <a:spcPct val="35000"/>
            </a:spcAft>
          </a:pPr>
          <a:r>
            <a:rPr lang="en-US" sz="2800" b="0" kern="1200" dirty="0" smtClean="0">
              <a:ln>
                <a:solidFill>
                  <a:sysClr val="windowText" lastClr="000000"/>
                </a:solidFill>
              </a:ln>
              <a:solidFill>
                <a:sysClr val="windowText" lastClr="000000"/>
              </a:solidFill>
            </a:rPr>
            <a:t>Transactional emails</a:t>
          </a:r>
          <a:endParaRPr lang="en-US" sz="2800" b="0" kern="1200" dirty="0">
            <a:ln>
              <a:solidFill>
                <a:sysClr val="windowText" lastClr="000000"/>
              </a:solidFill>
            </a:ln>
            <a:solidFill>
              <a:sysClr val="windowText" lastClr="000000"/>
            </a:solidFill>
          </a:endParaRPr>
        </a:p>
      </dsp:txBody>
      <dsp:txXfrm>
        <a:off x="1045575" y="2801999"/>
        <a:ext cx="5767143" cy="800511"/>
      </dsp:txXfrm>
    </dsp:sp>
    <dsp:sp modelId="{2161C5CB-CB84-4DF9-8547-8D54A1FDF5AA}">
      <dsp:nvSpPr>
        <dsp:cNvPr id="0" name=""/>
        <dsp:cNvSpPr/>
      </dsp:nvSpPr>
      <dsp:spPr>
        <a:xfrm>
          <a:off x="545255" y="2701935"/>
          <a:ext cx="1000639" cy="1000639"/>
        </a:xfrm>
        <a:prstGeom prst="ellipse">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sp>
    <dsp:sp modelId="{780B6A04-69A1-4E30-94FF-72688123674C}">
      <dsp:nvSpPr>
        <dsp:cNvPr id="0" name=""/>
        <dsp:cNvSpPr/>
      </dsp:nvSpPr>
      <dsp:spPr>
        <a:xfrm>
          <a:off x="586623" y="4002975"/>
          <a:ext cx="6226095" cy="800511"/>
        </a:xfrm>
        <a:prstGeom prst="rect">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406" tIns="71120" rIns="71120" bIns="71120" numCol="1" spcCol="1270" anchor="ctr" anchorCtr="0">
          <a:noAutofit/>
        </a:bodyPr>
        <a:lstStyle/>
        <a:p>
          <a:pPr lvl="0" algn="l" defTabSz="1244600">
            <a:lnSpc>
              <a:spcPct val="90000"/>
            </a:lnSpc>
            <a:spcBef>
              <a:spcPct val="0"/>
            </a:spcBef>
            <a:spcAft>
              <a:spcPct val="35000"/>
            </a:spcAft>
          </a:pPr>
          <a:r>
            <a:rPr lang="en-US" sz="2800" b="0" kern="1200" dirty="0" smtClean="0">
              <a:ln>
                <a:solidFill>
                  <a:sysClr val="windowText" lastClr="000000"/>
                </a:solidFill>
              </a:ln>
              <a:solidFill>
                <a:sysClr val="windowText" lastClr="000000"/>
              </a:solidFill>
            </a:rPr>
            <a:t>Business &amp; Transactional Analytics</a:t>
          </a:r>
          <a:endParaRPr lang="en-US" sz="2800" b="0" kern="1200" dirty="0">
            <a:ln>
              <a:solidFill>
                <a:sysClr val="windowText" lastClr="000000"/>
              </a:solidFill>
            </a:ln>
            <a:solidFill>
              <a:sysClr val="windowText" lastClr="000000"/>
            </a:solidFill>
          </a:endParaRPr>
        </a:p>
      </dsp:txBody>
      <dsp:txXfrm>
        <a:off x="586623" y="4002975"/>
        <a:ext cx="6226095" cy="800511"/>
      </dsp:txXfrm>
    </dsp:sp>
    <dsp:sp modelId="{05C7B8A7-B866-49C8-8B95-3909C7CC63B1}">
      <dsp:nvSpPr>
        <dsp:cNvPr id="0" name=""/>
        <dsp:cNvSpPr/>
      </dsp:nvSpPr>
      <dsp:spPr>
        <a:xfrm>
          <a:off x="86304" y="3902911"/>
          <a:ext cx="1000639" cy="1000639"/>
        </a:xfrm>
        <a:prstGeom prst="ellipse">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sp>
  </dsp:spTree>
</dsp:drawing>
</file>

<file path=ppt/diagrams/layout1.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5.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D191A9-CA0D-4E77-8F1A-F61E68947F07}" type="datetimeFigureOut">
              <a:rPr lang="en-US" smtClean="0"/>
              <a:t>6/11/2013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613732-804C-4752-A248-DF1FD61D77AA}" type="slidenum">
              <a:rPr lang="en-US" smtClean="0"/>
              <a:t>‹#›</a:t>
            </a:fld>
            <a:endParaRPr lang="en-US"/>
          </a:p>
        </p:txBody>
      </p:sp>
    </p:spTree>
    <p:extLst>
      <p:ext uri="{BB962C8B-B14F-4D97-AF65-F5344CB8AC3E}">
        <p14:creationId xmlns:p14="http://schemas.microsoft.com/office/powerpoint/2010/main" val="2315705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613732-804C-4752-A248-DF1FD61D77AA}" type="slidenum">
              <a:rPr lang="en-US" smtClean="0"/>
              <a:t>1</a:t>
            </a:fld>
            <a:endParaRPr lang="en-US"/>
          </a:p>
        </p:txBody>
      </p:sp>
    </p:spTree>
    <p:extLst>
      <p:ext uri="{BB962C8B-B14F-4D97-AF65-F5344CB8AC3E}">
        <p14:creationId xmlns:p14="http://schemas.microsoft.com/office/powerpoint/2010/main" val="3258399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613732-804C-4752-A248-DF1FD61D77AA}" type="slidenum">
              <a:rPr lang="en-US" smtClean="0"/>
              <a:t>2</a:t>
            </a:fld>
            <a:endParaRPr lang="en-US"/>
          </a:p>
        </p:txBody>
      </p:sp>
    </p:spTree>
    <p:extLst>
      <p:ext uri="{BB962C8B-B14F-4D97-AF65-F5344CB8AC3E}">
        <p14:creationId xmlns:p14="http://schemas.microsoft.com/office/powerpoint/2010/main" val="2204926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7C4BE3-8671-4F02-B767-D168A00D4C6A}" type="datetimeFigureOut">
              <a:rPr lang="en-US" smtClean="0"/>
              <a:t>6/11/2013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BEA6A9-E851-4EAF-BAAF-20AE80D41E2A}" type="slidenum">
              <a:rPr lang="en-US" smtClean="0"/>
              <a:t>‹#›</a:t>
            </a:fld>
            <a:endParaRPr lang="en-US"/>
          </a:p>
        </p:txBody>
      </p:sp>
    </p:spTree>
    <p:extLst>
      <p:ext uri="{BB962C8B-B14F-4D97-AF65-F5344CB8AC3E}">
        <p14:creationId xmlns:p14="http://schemas.microsoft.com/office/powerpoint/2010/main" val="1717538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C4BE3-8671-4F02-B767-D168A00D4C6A}" type="datetimeFigureOut">
              <a:rPr lang="en-US" smtClean="0"/>
              <a:t>6/11/2013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BEA6A9-E851-4EAF-BAAF-20AE80D41E2A}" type="slidenum">
              <a:rPr lang="en-US" smtClean="0"/>
              <a:t>‹#›</a:t>
            </a:fld>
            <a:endParaRPr lang="en-US"/>
          </a:p>
        </p:txBody>
      </p:sp>
    </p:spTree>
    <p:extLst>
      <p:ext uri="{BB962C8B-B14F-4D97-AF65-F5344CB8AC3E}">
        <p14:creationId xmlns:p14="http://schemas.microsoft.com/office/powerpoint/2010/main" val="3607625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C4BE3-8671-4F02-B767-D168A00D4C6A}" type="datetimeFigureOut">
              <a:rPr lang="en-US" smtClean="0"/>
              <a:t>6/11/2013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BEA6A9-E851-4EAF-BAAF-20AE80D41E2A}" type="slidenum">
              <a:rPr lang="en-US" smtClean="0"/>
              <a:t>‹#›</a:t>
            </a:fld>
            <a:endParaRPr lang="en-US"/>
          </a:p>
        </p:txBody>
      </p:sp>
    </p:spTree>
    <p:extLst>
      <p:ext uri="{BB962C8B-B14F-4D97-AF65-F5344CB8AC3E}">
        <p14:creationId xmlns:p14="http://schemas.microsoft.com/office/powerpoint/2010/main" val="3931022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C4BE3-8671-4F02-B767-D168A00D4C6A}" type="datetimeFigureOut">
              <a:rPr lang="en-US" smtClean="0"/>
              <a:t>6/11/2013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BEA6A9-E851-4EAF-BAAF-20AE80D41E2A}" type="slidenum">
              <a:rPr lang="en-US" smtClean="0"/>
              <a:t>‹#›</a:t>
            </a:fld>
            <a:endParaRPr lang="en-US"/>
          </a:p>
        </p:txBody>
      </p:sp>
    </p:spTree>
    <p:extLst>
      <p:ext uri="{BB962C8B-B14F-4D97-AF65-F5344CB8AC3E}">
        <p14:creationId xmlns:p14="http://schemas.microsoft.com/office/powerpoint/2010/main" val="3514909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C4BE3-8671-4F02-B767-D168A00D4C6A}" type="datetimeFigureOut">
              <a:rPr lang="en-US" smtClean="0"/>
              <a:t>6/11/2013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BEA6A9-E851-4EAF-BAAF-20AE80D41E2A}" type="slidenum">
              <a:rPr lang="en-US" smtClean="0"/>
              <a:t>‹#›</a:t>
            </a:fld>
            <a:endParaRPr lang="en-US"/>
          </a:p>
        </p:txBody>
      </p:sp>
    </p:spTree>
    <p:extLst>
      <p:ext uri="{BB962C8B-B14F-4D97-AF65-F5344CB8AC3E}">
        <p14:creationId xmlns:p14="http://schemas.microsoft.com/office/powerpoint/2010/main" val="1215351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7C4BE3-8671-4F02-B767-D168A00D4C6A}" type="datetimeFigureOut">
              <a:rPr lang="en-US" smtClean="0"/>
              <a:t>6/11/2013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BEA6A9-E851-4EAF-BAAF-20AE80D41E2A}" type="slidenum">
              <a:rPr lang="en-US" smtClean="0"/>
              <a:t>‹#›</a:t>
            </a:fld>
            <a:endParaRPr lang="en-US"/>
          </a:p>
        </p:txBody>
      </p:sp>
    </p:spTree>
    <p:extLst>
      <p:ext uri="{BB962C8B-B14F-4D97-AF65-F5344CB8AC3E}">
        <p14:creationId xmlns:p14="http://schemas.microsoft.com/office/powerpoint/2010/main" val="2822193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7C4BE3-8671-4F02-B767-D168A00D4C6A}" type="datetimeFigureOut">
              <a:rPr lang="en-US" smtClean="0"/>
              <a:t>6/11/2013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BEA6A9-E851-4EAF-BAAF-20AE80D41E2A}" type="slidenum">
              <a:rPr lang="en-US" smtClean="0"/>
              <a:t>‹#›</a:t>
            </a:fld>
            <a:endParaRPr lang="en-US"/>
          </a:p>
        </p:txBody>
      </p:sp>
    </p:spTree>
    <p:extLst>
      <p:ext uri="{BB962C8B-B14F-4D97-AF65-F5344CB8AC3E}">
        <p14:creationId xmlns:p14="http://schemas.microsoft.com/office/powerpoint/2010/main" val="1433785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7C4BE3-8671-4F02-B767-D168A00D4C6A}" type="datetimeFigureOut">
              <a:rPr lang="en-US" smtClean="0"/>
              <a:t>6/11/2013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BEA6A9-E851-4EAF-BAAF-20AE80D41E2A}" type="slidenum">
              <a:rPr lang="en-US" smtClean="0"/>
              <a:t>‹#›</a:t>
            </a:fld>
            <a:endParaRPr lang="en-US"/>
          </a:p>
        </p:txBody>
      </p:sp>
    </p:spTree>
    <p:extLst>
      <p:ext uri="{BB962C8B-B14F-4D97-AF65-F5344CB8AC3E}">
        <p14:creationId xmlns:p14="http://schemas.microsoft.com/office/powerpoint/2010/main" val="1448138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C4BE3-8671-4F02-B767-D168A00D4C6A}" type="datetimeFigureOut">
              <a:rPr lang="en-US" smtClean="0"/>
              <a:t>6/11/2013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BEA6A9-E851-4EAF-BAAF-20AE80D41E2A}" type="slidenum">
              <a:rPr lang="en-US" smtClean="0"/>
              <a:t>‹#›</a:t>
            </a:fld>
            <a:endParaRPr lang="en-US"/>
          </a:p>
        </p:txBody>
      </p:sp>
    </p:spTree>
    <p:extLst>
      <p:ext uri="{BB962C8B-B14F-4D97-AF65-F5344CB8AC3E}">
        <p14:creationId xmlns:p14="http://schemas.microsoft.com/office/powerpoint/2010/main" val="1265054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C4BE3-8671-4F02-B767-D168A00D4C6A}" type="datetimeFigureOut">
              <a:rPr lang="en-US" smtClean="0"/>
              <a:t>6/11/2013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BEA6A9-E851-4EAF-BAAF-20AE80D41E2A}" type="slidenum">
              <a:rPr lang="en-US" smtClean="0"/>
              <a:t>‹#›</a:t>
            </a:fld>
            <a:endParaRPr lang="en-US"/>
          </a:p>
        </p:txBody>
      </p:sp>
    </p:spTree>
    <p:extLst>
      <p:ext uri="{BB962C8B-B14F-4D97-AF65-F5344CB8AC3E}">
        <p14:creationId xmlns:p14="http://schemas.microsoft.com/office/powerpoint/2010/main" val="95062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C4BE3-8671-4F02-B767-D168A00D4C6A}" type="datetimeFigureOut">
              <a:rPr lang="en-US" smtClean="0"/>
              <a:t>6/11/2013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BEA6A9-E851-4EAF-BAAF-20AE80D41E2A}" type="slidenum">
              <a:rPr lang="en-US" smtClean="0"/>
              <a:t>‹#›</a:t>
            </a:fld>
            <a:endParaRPr lang="en-US"/>
          </a:p>
        </p:txBody>
      </p:sp>
    </p:spTree>
    <p:extLst>
      <p:ext uri="{BB962C8B-B14F-4D97-AF65-F5344CB8AC3E}">
        <p14:creationId xmlns:p14="http://schemas.microsoft.com/office/powerpoint/2010/main" val="1650257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7C4BE3-8671-4F02-B767-D168A00D4C6A}" type="datetimeFigureOut">
              <a:rPr lang="en-US" smtClean="0"/>
              <a:t>6/11/2013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BEA6A9-E851-4EAF-BAAF-20AE80D41E2A}" type="slidenum">
              <a:rPr lang="en-US" smtClean="0"/>
              <a:t>‹#›</a:t>
            </a:fld>
            <a:endParaRPr lang="en-US"/>
          </a:p>
        </p:txBody>
      </p:sp>
    </p:spTree>
    <p:extLst>
      <p:ext uri="{BB962C8B-B14F-4D97-AF65-F5344CB8AC3E}">
        <p14:creationId xmlns:p14="http://schemas.microsoft.com/office/powerpoint/2010/main" val="1911129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eb.appstorm.net/roundups/15-great-apps-for-your-business-subscription-needs/"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1.png"/><Relationship Id="rId1" Type="http://schemas.openxmlformats.org/officeDocument/2006/relationships/slideLayout" Target="../slideLayouts/slideLayout2.xml"/><Relationship Id="rId5" Type="http://schemas.openxmlformats.org/officeDocument/2006/relationships/hyperlink" Target="http://support.futuresimple.com/customer/portal/articles/962410-setting-up-email-integration" TargetMode="Externa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3.png"/><Relationship Id="rId1" Type="http://schemas.openxmlformats.org/officeDocument/2006/relationships/slideLayout" Target="../slideLayouts/slideLayout2.xml"/><Relationship Id="rId5" Type="http://schemas.openxmlformats.org/officeDocument/2006/relationships/image" Target="../media/image24.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3" Type="http://schemas.openxmlformats.org/officeDocument/2006/relationships/hyperlink" Target="http://www.chargebee.com/"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8" Type="http://schemas.openxmlformats.org/officeDocument/2006/relationships/hyperlink" Target="http://sbinfocanada.about.com/u/ua/startingadvice/startupmistakes.htm" TargetMode="External"/><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hyperlink" Target="http://blog.chargebee.com/recurring-billing-system-build-buy/"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image" Target="../media/image10.png"/><Relationship Id="rId3" Type="http://schemas.openxmlformats.org/officeDocument/2006/relationships/diagramData" Target="../diagrams/data4.xml"/><Relationship Id="rId7" Type="http://schemas.microsoft.com/office/2007/relationships/diagramDrawing" Target="../diagrams/drawing4.xml"/><Relationship Id="rId12" Type="http://schemas.openxmlformats.org/officeDocument/2006/relationships/image" Target="../media/image9.png"/><Relationship Id="rId17" Type="http://schemas.openxmlformats.org/officeDocument/2006/relationships/image" Target="../media/image14.png"/><Relationship Id="rId2" Type="http://schemas.openxmlformats.org/officeDocument/2006/relationships/image" Target="../media/image2.png"/><Relationship Id="rId16"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diagramColors" Target="../diagrams/colors4.xml"/><Relationship Id="rId11" Type="http://schemas.openxmlformats.org/officeDocument/2006/relationships/image" Target="../media/image8.jpg"/><Relationship Id="rId5" Type="http://schemas.openxmlformats.org/officeDocument/2006/relationships/diagramQuickStyle" Target="../diagrams/quickStyle4.xml"/><Relationship Id="rId15" Type="http://schemas.openxmlformats.org/officeDocument/2006/relationships/image" Target="../media/image12.png"/><Relationship Id="rId10" Type="http://schemas.openxmlformats.org/officeDocument/2006/relationships/image" Target="../media/image7.jpeg"/><Relationship Id="rId4" Type="http://schemas.openxmlformats.org/officeDocument/2006/relationships/diagramLayout" Target="../diagrams/layout4.xml"/><Relationship Id="rId9" Type="http://schemas.openxmlformats.org/officeDocument/2006/relationships/image" Target="../media/image6.jpg"/><Relationship Id="rId1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320416" y="2166443"/>
            <a:ext cx="3349284" cy="3349284"/>
          </a:xfrm>
          <a:prstGeom prst="rect">
            <a:avLst/>
          </a:prstGeom>
        </p:spPr>
      </p:pic>
      <p:grpSp>
        <p:nvGrpSpPr>
          <p:cNvPr id="10" name="Group 9"/>
          <p:cNvGrpSpPr/>
          <p:nvPr/>
        </p:nvGrpSpPr>
        <p:grpSpPr>
          <a:xfrm>
            <a:off x="0" y="6202853"/>
            <a:ext cx="12192000" cy="655147"/>
            <a:chOff x="0" y="6202853"/>
            <a:chExt cx="12192000" cy="655147"/>
          </a:xfrm>
        </p:grpSpPr>
        <p:sp>
          <p:nvSpPr>
            <p:cNvPr id="5" name="Rectangle 4"/>
            <p:cNvSpPr/>
            <p:nvPr/>
          </p:nvSpPr>
          <p:spPr>
            <a:xfrm>
              <a:off x="0" y="6217919"/>
              <a:ext cx="12192000" cy="62702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33567" y="6202853"/>
              <a:ext cx="3203744" cy="655147"/>
            </a:xfrm>
            <a:prstGeom prst="rect">
              <a:avLst/>
            </a:prstGeom>
          </p:spPr>
        </p:pic>
      </p:grpSp>
      <p:sp>
        <p:nvSpPr>
          <p:cNvPr id="7" name="Rectangle 6"/>
          <p:cNvSpPr/>
          <p:nvPr/>
        </p:nvSpPr>
        <p:spPr>
          <a:xfrm>
            <a:off x="146718" y="896926"/>
            <a:ext cx="8173698" cy="3416320"/>
          </a:xfrm>
          <a:prstGeom prst="rect">
            <a:avLst/>
          </a:prstGeom>
        </p:spPr>
        <p:txBody>
          <a:bodyPr wrap="square">
            <a:spAutoFit/>
          </a:bodyPr>
          <a:lstStyle/>
          <a:p>
            <a:pPr algn="ctr"/>
            <a:r>
              <a:rPr lang="en-US" sz="5400" dirty="0" smtClean="0"/>
              <a:t>Subscription Management </a:t>
            </a:r>
          </a:p>
          <a:p>
            <a:pPr algn="ctr"/>
            <a:r>
              <a:rPr lang="en-US" sz="5400" dirty="0" smtClean="0"/>
              <a:t>&amp; </a:t>
            </a:r>
          </a:p>
          <a:p>
            <a:pPr algn="ctr"/>
            <a:r>
              <a:rPr lang="en-US" sz="5400" dirty="0" smtClean="0"/>
              <a:t>Recurring Billing </a:t>
            </a:r>
          </a:p>
          <a:p>
            <a:pPr algn="ctr"/>
            <a:r>
              <a:rPr lang="en-US" sz="5400" dirty="0" smtClean="0"/>
              <a:t>for SaaS</a:t>
            </a:r>
            <a:endParaRPr lang="en-US" sz="5400" dirty="0"/>
          </a:p>
        </p:txBody>
      </p:sp>
    </p:spTree>
    <p:extLst>
      <p:ext uri="{BB962C8B-B14F-4D97-AF65-F5344CB8AC3E}">
        <p14:creationId xmlns:p14="http://schemas.microsoft.com/office/powerpoint/2010/main" val="11011573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6202853"/>
            <a:ext cx="12192000" cy="655147"/>
            <a:chOff x="0" y="6202853"/>
            <a:chExt cx="12192000" cy="655147"/>
          </a:xfrm>
        </p:grpSpPr>
        <p:sp>
          <p:nvSpPr>
            <p:cNvPr id="5" name="Rectangle 4"/>
            <p:cNvSpPr/>
            <p:nvPr/>
          </p:nvSpPr>
          <p:spPr>
            <a:xfrm>
              <a:off x="0" y="6217919"/>
              <a:ext cx="12192000" cy="62702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33567" y="6202853"/>
              <a:ext cx="3203744" cy="655147"/>
            </a:xfrm>
            <a:prstGeom prst="rect">
              <a:avLst/>
            </a:prstGeom>
          </p:spPr>
        </p:pic>
      </p:grpSp>
      <p:sp>
        <p:nvSpPr>
          <p:cNvPr id="7" name="Title 1"/>
          <p:cNvSpPr>
            <a:spLocks noGrp="1"/>
          </p:cNvSpPr>
          <p:nvPr>
            <p:ph type="title"/>
          </p:nvPr>
        </p:nvSpPr>
        <p:spPr>
          <a:xfrm>
            <a:off x="1524000" y="14145"/>
            <a:ext cx="9144000" cy="838200"/>
          </a:xfrm>
          <a:noFill/>
          <a:ln>
            <a:noFill/>
          </a:ln>
        </p:spPr>
        <p:txBody>
          <a:bodyPr/>
          <a:lstStyle/>
          <a:p>
            <a:pPr algn="ctr"/>
            <a:r>
              <a:rPr lang="en-US" sz="4000" b="1" cap="small" dirty="0" smtClean="0">
                <a:latin typeface="+mn-lt"/>
              </a:rPr>
              <a:t>What Constitutes Online Billing? </a:t>
            </a:r>
            <a:endParaRPr lang="en-US" sz="4000" b="1" cap="small" dirty="0">
              <a:latin typeface="+mn-lt"/>
            </a:endParaRPr>
          </a:p>
        </p:txBody>
      </p:sp>
      <p:grpSp>
        <p:nvGrpSpPr>
          <p:cNvPr id="8" name="Group 7"/>
          <p:cNvGrpSpPr/>
          <p:nvPr/>
        </p:nvGrpSpPr>
        <p:grpSpPr>
          <a:xfrm>
            <a:off x="1981200" y="852345"/>
            <a:ext cx="8229600" cy="5175336"/>
            <a:chOff x="457200" y="990733"/>
            <a:chExt cx="8229600" cy="5175336"/>
          </a:xfrm>
        </p:grpSpPr>
        <p:sp>
          <p:nvSpPr>
            <p:cNvPr id="9" name="Content Placeholder 2"/>
            <p:cNvSpPr txBox="1">
              <a:spLocks/>
            </p:cNvSpPr>
            <p:nvPr/>
          </p:nvSpPr>
          <p:spPr bwMode="auto">
            <a:xfrm>
              <a:off x="574426" y="1539854"/>
              <a:ext cx="2206401" cy="7234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2400" dirty="0"/>
                <a:t>Automated Recurring Billing</a:t>
              </a:r>
            </a:p>
          </p:txBody>
        </p:sp>
        <p:sp>
          <p:nvSpPr>
            <p:cNvPr id="10" name="Freeform 9"/>
            <p:cNvSpPr/>
            <p:nvPr/>
          </p:nvSpPr>
          <p:spPr>
            <a:xfrm>
              <a:off x="3134100" y="1521487"/>
              <a:ext cx="1459951" cy="755221"/>
            </a:xfrm>
            <a:custGeom>
              <a:avLst/>
              <a:gdLst>
                <a:gd name="connsiteX0" fmla="*/ 0 w 1459951"/>
                <a:gd name="connsiteY0" fmla="*/ 75522 h 755221"/>
                <a:gd name="connsiteX1" fmla="*/ 75522 w 1459951"/>
                <a:gd name="connsiteY1" fmla="*/ 0 h 755221"/>
                <a:gd name="connsiteX2" fmla="*/ 1384429 w 1459951"/>
                <a:gd name="connsiteY2" fmla="*/ 0 h 755221"/>
                <a:gd name="connsiteX3" fmla="*/ 1459951 w 1459951"/>
                <a:gd name="connsiteY3" fmla="*/ 75522 h 755221"/>
                <a:gd name="connsiteX4" fmla="*/ 1459951 w 1459951"/>
                <a:gd name="connsiteY4" fmla="*/ 679699 h 755221"/>
                <a:gd name="connsiteX5" fmla="*/ 1384429 w 1459951"/>
                <a:gd name="connsiteY5" fmla="*/ 755221 h 755221"/>
                <a:gd name="connsiteX6" fmla="*/ 75522 w 1459951"/>
                <a:gd name="connsiteY6" fmla="*/ 755221 h 755221"/>
                <a:gd name="connsiteX7" fmla="*/ 0 w 1459951"/>
                <a:gd name="connsiteY7" fmla="*/ 679699 h 755221"/>
                <a:gd name="connsiteX8" fmla="*/ 0 w 1459951"/>
                <a:gd name="connsiteY8" fmla="*/ 75522 h 755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59951" h="755221">
                  <a:moveTo>
                    <a:pt x="0" y="75522"/>
                  </a:moveTo>
                  <a:cubicBezTo>
                    <a:pt x="0" y="33812"/>
                    <a:pt x="33812" y="0"/>
                    <a:pt x="75522" y="0"/>
                  </a:cubicBezTo>
                  <a:lnTo>
                    <a:pt x="1384429" y="0"/>
                  </a:lnTo>
                  <a:cubicBezTo>
                    <a:pt x="1426139" y="0"/>
                    <a:pt x="1459951" y="33812"/>
                    <a:pt x="1459951" y="75522"/>
                  </a:cubicBezTo>
                  <a:lnTo>
                    <a:pt x="1459951" y="679699"/>
                  </a:lnTo>
                  <a:cubicBezTo>
                    <a:pt x="1459951" y="721409"/>
                    <a:pt x="1426139" y="755221"/>
                    <a:pt x="1384429" y="755221"/>
                  </a:cubicBezTo>
                  <a:lnTo>
                    <a:pt x="75522" y="755221"/>
                  </a:lnTo>
                  <a:cubicBezTo>
                    <a:pt x="33812" y="755221"/>
                    <a:pt x="0" y="721409"/>
                    <a:pt x="0" y="679699"/>
                  </a:cubicBezTo>
                  <a:lnTo>
                    <a:pt x="0" y="75522"/>
                  </a:lnTo>
                  <a:close/>
                </a:path>
              </a:pathLst>
            </a:custGeom>
            <a:solidFill>
              <a:schemeClr val="accent1">
                <a:lumMod val="40000"/>
                <a:lumOff val="60000"/>
              </a:schemeClr>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90700" tIns="90700" rIns="90700" bIns="9070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Multiple gateways</a:t>
              </a:r>
              <a:endParaRPr lang="en-US" sz="1800" kern="1200" dirty="0">
                <a:solidFill>
                  <a:schemeClr val="tx1"/>
                </a:solidFill>
              </a:endParaRPr>
            </a:p>
          </p:txBody>
        </p:sp>
        <p:sp>
          <p:nvSpPr>
            <p:cNvPr id="11" name="Freeform 10"/>
            <p:cNvSpPr/>
            <p:nvPr/>
          </p:nvSpPr>
          <p:spPr>
            <a:xfrm>
              <a:off x="5178032" y="1521487"/>
              <a:ext cx="1459951" cy="755221"/>
            </a:xfrm>
            <a:custGeom>
              <a:avLst/>
              <a:gdLst>
                <a:gd name="connsiteX0" fmla="*/ 0 w 1459951"/>
                <a:gd name="connsiteY0" fmla="*/ 75522 h 755221"/>
                <a:gd name="connsiteX1" fmla="*/ 75522 w 1459951"/>
                <a:gd name="connsiteY1" fmla="*/ 0 h 755221"/>
                <a:gd name="connsiteX2" fmla="*/ 1384429 w 1459951"/>
                <a:gd name="connsiteY2" fmla="*/ 0 h 755221"/>
                <a:gd name="connsiteX3" fmla="*/ 1459951 w 1459951"/>
                <a:gd name="connsiteY3" fmla="*/ 75522 h 755221"/>
                <a:gd name="connsiteX4" fmla="*/ 1459951 w 1459951"/>
                <a:gd name="connsiteY4" fmla="*/ 679699 h 755221"/>
                <a:gd name="connsiteX5" fmla="*/ 1384429 w 1459951"/>
                <a:gd name="connsiteY5" fmla="*/ 755221 h 755221"/>
                <a:gd name="connsiteX6" fmla="*/ 75522 w 1459951"/>
                <a:gd name="connsiteY6" fmla="*/ 755221 h 755221"/>
                <a:gd name="connsiteX7" fmla="*/ 0 w 1459951"/>
                <a:gd name="connsiteY7" fmla="*/ 679699 h 755221"/>
                <a:gd name="connsiteX8" fmla="*/ 0 w 1459951"/>
                <a:gd name="connsiteY8" fmla="*/ 75522 h 755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59951" h="755221">
                  <a:moveTo>
                    <a:pt x="0" y="75522"/>
                  </a:moveTo>
                  <a:cubicBezTo>
                    <a:pt x="0" y="33812"/>
                    <a:pt x="33812" y="0"/>
                    <a:pt x="75522" y="0"/>
                  </a:cubicBezTo>
                  <a:lnTo>
                    <a:pt x="1384429" y="0"/>
                  </a:lnTo>
                  <a:cubicBezTo>
                    <a:pt x="1426139" y="0"/>
                    <a:pt x="1459951" y="33812"/>
                    <a:pt x="1459951" y="75522"/>
                  </a:cubicBezTo>
                  <a:lnTo>
                    <a:pt x="1459951" y="679699"/>
                  </a:lnTo>
                  <a:cubicBezTo>
                    <a:pt x="1459951" y="721409"/>
                    <a:pt x="1426139" y="755221"/>
                    <a:pt x="1384429" y="755221"/>
                  </a:cubicBezTo>
                  <a:lnTo>
                    <a:pt x="75522" y="755221"/>
                  </a:lnTo>
                  <a:cubicBezTo>
                    <a:pt x="33812" y="755221"/>
                    <a:pt x="0" y="721409"/>
                    <a:pt x="0" y="679699"/>
                  </a:cubicBezTo>
                  <a:lnTo>
                    <a:pt x="0" y="75522"/>
                  </a:lnTo>
                  <a:close/>
                </a:path>
              </a:pathLst>
            </a:custGeom>
            <a:solidFill>
              <a:schemeClr val="accent1">
                <a:lumMod val="40000"/>
                <a:lumOff val="60000"/>
              </a:schemeClr>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90700" tIns="90700" rIns="90700" bIns="9070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Transaction Management</a:t>
              </a:r>
              <a:endParaRPr lang="en-US" sz="1800" kern="1200" dirty="0">
                <a:solidFill>
                  <a:schemeClr val="tx1"/>
                </a:solidFill>
              </a:endParaRPr>
            </a:p>
          </p:txBody>
        </p:sp>
        <p:sp>
          <p:nvSpPr>
            <p:cNvPr id="12" name="Freeform 11"/>
            <p:cNvSpPr/>
            <p:nvPr/>
          </p:nvSpPr>
          <p:spPr>
            <a:xfrm>
              <a:off x="7221964" y="1521487"/>
              <a:ext cx="1459951" cy="755221"/>
            </a:xfrm>
            <a:custGeom>
              <a:avLst/>
              <a:gdLst>
                <a:gd name="connsiteX0" fmla="*/ 0 w 1459951"/>
                <a:gd name="connsiteY0" fmla="*/ 75522 h 755221"/>
                <a:gd name="connsiteX1" fmla="*/ 75522 w 1459951"/>
                <a:gd name="connsiteY1" fmla="*/ 0 h 755221"/>
                <a:gd name="connsiteX2" fmla="*/ 1384429 w 1459951"/>
                <a:gd name="connsiteY2" fmla="*/ 0 h 755221"/>
                <a:gd name="connsiteX3" fmla="*/ 1459951 w 1459951"/>
                <a:gd name="connsiteY3" fmla="*/ 75522 h 755221"/>
                <a:gd name="connsiteX4" fmla="*/ 1459951 w 1459951"/>
                <a:gd name="connsiteY4" fmla="*/ 679699 h 755221"/>
                <a:gd name="connsiteX5" fmla="*/ 1384429 w 1459951"/>
                <a:gd name="connsiteY5" fmla="*/ 755221 h 755221"/>
                <a:gd name="connsiteX6" fmla="*/ 75522 w 1459951"/>
                <a:gd name="connsiteY6" fmla="*/ 755221 h 755221"/>
                <a:gd name="connsiteX7" fmla="*/ 0 w 1459951"/>
                <a:gd name="connsiteY7" fmla="*/ 679699 h 755221"/>
                <a:gd name="connsiteX8" fmla="*/ 0 w 1459951"/>
                <a:gd name="connsiteY8" fmla="*/ 75522 h 755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59951" h="755221">
                  <a:moveTo>
                    <a:pt x="0" y="75522"/>
                  </a:moveTo>
                  <a:cubicBezTo>
                    <a:pt x="0" y="33812"/>
                    <a:pt x="33812" y="0"/>
                    <a:pt x="75522" y="0"/>
                  </a:cubicBezTo>
                  <a:lnTo>
                    <a:pt x="1384429" y="0"/>
                  </a:lnTo>
                  <a:cubicBezTo>
                    <a:pt x="1426139" y="0"/>
                    <a:pt x="1459951" y="33812"/>
                    <a:pt x="1459951" y="75522"/>
                  </a:cubicBezTo>
                  <a:lnTo>
                    <a:pt x="1459951" y="679699"/>
                  </a:lnTo>
                  <a:cubicBezTo>
                    <a:pt x="1459951" y="721409"/>
                    <a:pt x="1426139" y="755221"/>
                    <a:pt x="1384429" y="755221"/>
                  </a:cubicBezTo>
                  <a:lnTo>
                    <a:pt x="75522" y="755221"/>
                  </a:lnTo>
                  <a:cubicBezTo>
                    <a:pt x="33812" y="755221"/>
                    <a:pt x="0" y="721409"/>
                    <a:pt x="0" y="679699"/>
                  </a:cubicBezTo>
                  <a:lnTo>
                    <a:pt x="0" y="75522"/>
                  </a:lnTo>
                  <a:close/>
                </a:path>
              </a:pathLst>
            </a:custGeom>
            <a:solidFill>
              <a:schemeClr val="accent1">
                <a:lumMod val="40000"/>
                <a:lumOff val="60000"/>
              </a:schemeClr>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90700" tIns="90700" rIns="90700" bIns="9070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Invoicing      </a:t>
              </a:r>
              <a:endParaRPr lang="en-US" sz="1800" kern="1200" dirty="0">
                <a:solidFill>
                  <a:schemeClr val="tx1"/>
                </a:solidFill>
              </a:endParaRPr>
            </a:p>
          </p:txBody>
        </p:sp>
        <p:sp>
          <p:nvSpPr>
            <p:cNvPr id="13" name="Content Placeholder 2"/>
            <p:cNvSpPr txBox="1">
              <a:spLocks/>
            </p:cNvSpPr>
            <p:nvPr/>
          </p:nvSpPr>
          <p:spPr bwMode="auto">
            <a:xfrm>
              <a:off x="457200" y="990733"/>
              <a:ext cx="8229600" cy="350444"/>
            </a:xfrm>
            <a:prstGeom prst="rect">
              <a:avLst/>
            </a:prstGeom>
            <a:ln/>
            <a:extLst>
              <a:ext uri="{FAA26D3D-D897-4be2-8F04-BA451C77F1D7}">
                <ma14:placeholderFlag xmlns:ma14="http://schemas.microsoft.com/office/mac/drawingml/2011/main" xmlns="" val="1"/>
              </a:ext>
            </a:extLst>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charset="0"/>
                <a:buNone/>
              </a:pPr>
              <a:r>
                <a:rPr lang="en-US" sz="2000" dirty="0" smtClean="0">
                  <a:ln w="0"/>
                  <a:effectLst>
                    <a:outerShdw blurRad="38100" dist="19050" dir="2700000" algn="tl" rotWithShape="0">
                      <a:schemeClr val="dk1">
                        <a:alpha val="40000"/>
                      </a:schemeClr>
                    </a:outerShdw>
                  </a:effectLst>
                </a:rPr>
                <a:t>API framework</a:t>
              </a:r>
              <a:endParaRPr lang="en-US" sz="2000" dirty="0">
                <a:ln w="0"/>
                <a:effectLst>
                  <a:outerShdw blurRad="38100" dist="19050" dir="2700000" algn="tl" rotWithShape="0">
                    <a:schemeClr val="dk1">
                      <a:alpha val="40000"/>
                    </a:schemeClr>
                  </a:outerShdw>
                </a:effectLst>
              </a:endParaRPr>
            </a:p>
          </p:txBody>
        </p:sp>
        <p:sp>
          <p:nvSpPr>
            <p:cNvPr id="14" name="Content Placeholder 2"/>
            <p:cNvSpPr txBox="1">
              <a:spLocks/>
            </p:cNvSpPr>
            <p:nvPr/>
          </p:nvSpPr>
          <p:spPr bwMode="auto">
            <a:xfrm>
              <a:off x="457200" y="5790071"/>
              <a:ext cx="8229600" cy="375998"/>
            </a:xfrm>
            <a:prstGeom prst="rect">
              <a:avLst/>
            </a:prstGeom>
            <a:ln/>
            <a:extLst>
              <a:ext uri="{FAA26D3D-D897-4be2-8F04-BA451C77F1D7}">
                <ma14:placeholderFlag xmlns:ma14="http://schemas.microsoft.com/office/mac/drawingml/2011/main" xmlns="" val="1"/>
              </a:ext>
            </a:extLst>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charset="0"/>
                <a:buNone/>
              </a:pPr>
              <a:r>
                <a:rPr lang="en-US" sz="2000" dirty="0" smtClean="0"/>
                <a:t>Business Intelligence / Transactional Analytics</a:t>
              </a:r>
              <a:endParaRPr lang="en-US" sz="2000" dirty="0"/>
            </a:p>
          </p:txBody>
        </p:sp>
        <p:sp>
          <p:nvSpPr>
            <p:cNvPr id="15" name="Content Placeholder 2"/>
            <p:cNvSpPr txBox="1">
              <a:spLocks/>
            </p:cNvSpPr>
            <p:nvPr/>
          </p:nvSpPr>
          <p:spPr bwMode="auto">
            <a:xfrm>
              <a:off x="574427" y="2544560"/>
              <a:ext cx="2206401" cy="7234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2400" dirty="0"/>
                <a:t>Subscription Management</a:t>
              </a:r>
            </a:p>
          </p:txBody>
        </p:sp>
        <p:sp>
          <p:nvSpPr>
            <p:cNvPr id="16" name="Freeform 15"/>
            <p:cNvSpPr/>
            <p:nvPr/>
          </p:nvSpPr>
          <p:spPr>
            <a:xfrm>
              <a:off x="3106018" y="2666476"/>
              <a:ext cx="1476000" cy="755999"/>
            </a:xfrm>
            <a:custGeom>
              <a:avLst/>
              <a:gdLst>
                <a:gd name="connsiteX0" fmla="*/ 0 w 1459951"/>
                <a:gd name="connsiteY0" fmla="*/ 75522 h 755221"/>
                <a:gd name="connsiteX1" fmla="*/ 75522 w 1459951"/>
                <a:gd name="connsiteY1" fmla="*/ 0 h 755221"/>
                <a:gd name="connsiteX2" fmla="*/ 1384429 w 1459951"/>
                <a:gd name="connsiteY2" fmla="*/ 0 h 755221"/>
                <a:gd name="connsiteX3" fmla="*/ 1459951 w 1459951"/>
                <a:gd name="connsiteY3" fmla="*/ 75522 h 755221"/>
                <a:gd name="connsiteX4" fmla="*/ 1459951 w 1459951"/>
                <a:gd name="connsiteY4" fmla="*/ 679699 h 755221"/>
                <a:gd name="connsiteX5" fmla="*/ 1384429 w 1459951"/>
                <a:gd name="connsiteY5" fmla="*/ 755221 h 755221"/>
                <a:gd name="connsiteX6" fmla="*/ 75522 w 1459951"/>
                <a:gd name="connsiteY6" fmla="*/ 755221 h 755221"/>
                <a:gd name="connsiteX7" fmla="*/ 0 w 1459951"/>
                <a:gd name="connsiteY7" fmla="*/ 679699 h 755221"/>
                <a:gd name="connsiteX8" fmla="*/ 0 w 1459951"/>
                <a:gd name="connsiteY8" fmla="*/ 75522 h 755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59951" h="755221">
                  <a:moveTo>
                    <a:pt x="0" y="75522"/>
                  </a:moveTo>
                  <a:cubicBezTo>
                    <a:pt x="0" y="33812"/>
                    <a:pt x="33812" y="0"/>
                    <a:pt x="75522" y="0"/>
                  </a:cubicBezTo>
                  <a:lnTo>
                    <a:pt x="1384429" y="0"/>
                  </a:lnTo>
                  <a:cubicBezTo>
                    <a:pt x="1426139" y="0"/>
                    <a:pt x="1459951" y="33812"/>
                    <a:pt x="1459951" y="75522"/>
                  </a:cubicBezTo>
                  <a:lnTo>
                    <a:pt x="1459951" y="679699"/>
                  </a:lnTo>
                  <a:cubicBezTo>
                    <a:pt x="1459951" y="721409"/>
                    <a:pt x="1426139" y="755221"/>
                    <a:pt x="1384429" y="755221"/>
                  </a:cubicBezTo>
                  <a:lnTo>
                    <a:pt x="75522" y="755221"/>
                  </a:lnTo>
                  <a:cubicBezTo>
                    <a:pt x="33812" y="755221"/>
                    <a:pt x="0" y="721409"/>
                    <a:pt x="0" y="679699"/>
                  </a:cubicBezTo>
                  <a:lnTo>
                    <a:pt x="0" y="75522"/>
                  </a:lnTo>
                  <a:close/>
                </a:path>
              </a:pathLst>
            </a:custGeom>
            <a:solidFill>
              <a:schemeClr val="accent1">
                <a:lumMod val="40000"/>
                <a:lumOff val="60000"/>
              </a:schemeClr>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90700" tIns="90700" rIns="90700" bIns="9070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User engagement                  </a:t>
              </a:r>
              <a:endParaRPr lang="en-US" sz="1800" kern="1200" dirty="0">
                <a:solidFill>
                  <a:schemeClr val="tx1"/>
                </a:solidFill>
              </a:endParaRPr>
            </a:p>
          </p:txBody>
        </p:sp>
        <p:sp>
          <p:nvSpPr>
            <p:cNvPr id="17" name="Freeform 16"/>
            <p:cNvSpPr/>
            <p:nvPr/>
          </p:nvSpPr>
          <p:spPr>
            <a:xfrm>
              <a:off x="5178032" y="2697074"/>
              <a:ext cx="1459951" cy="755221"/>
            </a:xfrm>
            <a:custGeom>
              <a:avLst/>
              <a:gdLst>
                <a:gd name="connsiteX0" fmla="*/ 0 w 1459951"/>
                <a:gd name="connsiteY0" fmla="*/ 75522 h 755221"/>
                <a:gd name="connsiteX1" fmla="*/ 75522 w 1459951"/>
                <a:gd name="connsiteY1" fmla="*/ 0 h 755221"/>
                <a:gd name="connsiteX2" fmla="*/ 1384429 w 1459951"/>
                <a:gd name="connsiteY2" fmla="*/ 0 h 755221"/>
                <a:gd name="connsiteX3" fmla="*/ 1459951 w 1459951"/>
                <a:gd name="connsiteY3" fmla="*/ 75522 h 755221"/>
                <a:gd name="connsiteX4" fmla="*/ 1459951 w 1459951"/>
                <a:gd name="connsiteY4" fmla="*/ 679699 h 755221"/>
                <a:gd name="connsiteX5" fmla="*/ 1384429 w 1459951"/>
                <a:gd name="connsiteY5" fmla="*/ 755221 h 755221"/>
                <a:gd name="connsiteX6" fmla="*/ 75522 w 1459951"/>
                <a:gd name="connsiteY6" fmla="*/ 755221 h 755221"/>
                <a:gd name="connsiteX7" fmla="*/ 0 w 1459951"/>
                <a:gd name="connsiteY7" fmla="*/ 679699 h 755221"/>
                <a:gd name="connsiteX8" fmla="*/ 0 w 1459951"/>
                <a:gd name="connsiteY8" fmla="*/ 75522 h 755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59951" h="755221">
                  <a:moveTo>
                    <a:pt x="0" y="75522"/>
                  </a:moveTo>
                  <a:cubicBezTo>
                    <a:pt x="0" y="33812"/>
                    <a:pt x="33812" y="0"/>
                    <a:pt x="75522" y="0"/>
                  </a:cubicBezTo>
                  <a:lnTo>
                    <a:pt x="1384429" y="0"/>
                  </a:lnTo>
                  <a:cubicBezTo>
                    <a:pt x="1426139" y="0"/>
                    <a:pt x="1459951" y="33812"/>
                    <a:pt x="1459951" y="75522"/>
                  </a:cubicBezTo>
                  <a:lnTo>
                    <a:pt x="1459951" y="679699"/>
                  </a:lnTo>
                  <a:cubicBezTo>
                    <a:pt x="1459951" y="721409"/>
                    <a:pt x="1426139" y="755221"/>
                    <a:pt x="1384429" y="755221"/>
                  </a:cubicBezTo>
                  <a:lnTo>
                    <a:pt x="75522" y="755221"/>
                  </a:lnTo>
                  <a:cubicBezTo>
                    <a:pt x="33812" y="755221"/>
                    <a:pt x="0" y="721409"/>
                    <a:pt x="0" y="679699"/>
                  </a:cubicBezTo>
                  <a:lnTo>
                    <a:pt x="0" y="75522"/>
                  </a:lnTo>
                  <a:close/>
                </a:path>
              </a:pathLst>
            </a:custGeom>
            <a:solidFill>
              <a:schemeClr val="accent1">
                <a:lumMod val="40000"/>
                <a:lumOff val="60000"/>
              </a:schemeClr>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90700" tIns="90700" rIns="90700" bIns="9070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Trial Management</a:t>
              </a:r>
              <a:endParaRPr lang="en-US" sz="1800" kern="1200" dirty="0">
                <a:solidFill>
                  <a:schemeClr val="tx1"/>
                </a:solidFill>
              </a:endParaRPr>
            </a:p>
          </p:txBody>
        </p:sp>
        <p:sp>
          <p:nvSpPr>
            <p:cNvPr id="18" name="Freeform 17"/>
            <p:cNvSpPr/>
            <p:nvPr/>
          </p:nvSpPr>
          <p:spPr>
            <a:xfrm>
              <a:off x="7221964" y="2697074"/>
              <a:ext cx="1459951" cy="755221"/>
            </a:xfrm>
            <a:custGeom>
              <a:avLst/>
              <a:gdLst>
                <a:gd name="connsiteX0" fmla="*/ 0 w 1459951"/>
                <a:gd name="connsiteY0" fmla="*/ 75522 h 755221"/>
                <a:gd name="connsiteX1" fmla="*/ 75522 w 1459951"/>
                <a:gd name="connsiteY1" fmla="*/ 0 h 755221"/>
                <a:gd name="connsiteX2" fmla="*/ 1384429 w 1459951"/>
                <a:gd name="connsiteY2" fmla="*/ 0 h 755221"/>
                <a:gd name="connsiteX3" fmla="*/ 1459951 w 1459951"/>
                <a:gd name="connsiteY3" fmla="*/ 75522 h 755221"/>
                <a:gd name="connsiteX4" fmla="*/ 1459951 w 1459951"/>
                <a:gd name="connsiteY4" fmla="*/ 679699 h 755221"/>
                <a:gd name="connsiteX5" fmla="*/ 1384429 w 1459951"/>
                <a:gd name="connsiteY5" fmla="*/ 755221 h 755221"/>
                <a:gd name="connsiteX6" fmla="*/ 75522 w 1459951"/>
                <a:gd name="connsiteY6" fmla="*/ 755221 h 755221"/>
                <a:gd name="connsiteX7" fmla="*/ 0 w 1459951"/>
                <a:gd name="connsiteY7" fmla="*/ 679699 h 755221"/>
                <a:gd name="connsiteX8" fmla="*/ 0 w 1459951"/>
                <a:gd name="connsiteY8" fmla="*/ 75522 h 755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59951" h="755221">
                  <a:moveTo>
                    <a:pt x="0" y="75522"/>
                  </a:moveTo>
                  <a:cubicBezTo>
                    <a:pt x="0" y="33812"/>
                    <a:pt x="33812" y="0"/>
                    <a:pt x="75522" y="0"/>
                  </a:cubicBezTo>
                  <a:lnTo>
                    <a:pt x="1384429" y="0"/>
                  </a:lnTo>
                  <a:cubicBezTo>
                    <a:pt x="1426139" y="0"/>
                    <a:pt x="1459951" y="33812"/>
                    <a:pt x="1459951" y="75522"/>
                  </a:cubicBezTo>
                  <a:lnTo>
                    <a:pt x="1459951" y="679699"/>
                  </a:lnTo>
                  <a:cubicBezTo>
                    <a:pt x="1459951" y="721409"/>
                    <a:pt x="1426139" y="755221"/>
                    <a:pt x="1384429" y="755221"/>
                  </a:cubicBezTo>
                  <a:lnTo>
                    <a:pt x="75522" y="755221"/>
                  </a:lnTo>
                  <a:cubicBezTo>
                    <a:pt x="33812" y="755221"/>
                    <a:pt x="0" y="721409"/>
                    <a:pt x="0" y="679699"/>
                  </a:cubicBezTo>
                  <a:lnTo>
                    <a:pt x="0" y="75522"/>
                  </a:lnTo>
                  <a:close/>
                </a:path>
              </a:pathLst>
            </a:custGeom>
            <a:solidFill>
              <a:schemeClr val="accent1">
                <a:lumMod val="40000"/>
                <a:lumOff val="60000"/>
              </a:schemeClr>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90700" tIns="90700" rIns="90700" bIns="9070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Upgrade / Upsell</a:t>
              </a:r>
              <a:endParaRPr lang="en-US" sz="1800" kern="1200" dirty="0">
                <a:solidFill>
                  <a:schemeClr val="tx1"/>
                </a:solidFill>
              </a:endParaRPr>
            </a:p>
          </p:txBody>
        </p:sp>
        <p:sp>
          <p:nvSpPr>
            <p:cNvPr id="19" name="Content Placeholder 2"/>
            <p:cNvSpPr txBox="1">
              <a:spLocks/>
            </p:cNvSpPr>
            <p:nvPr/>
          </p:nvSpPr>
          <p:spPr bwMode="auto">
            <a:xfrm>
              <a:off x="574425" y="3696495"/>
              <a:ext cx="2206401" cy="7234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charset="0"/>
                <a:buNone/>
              </a:pPr>
              <a:r>
                <a:rPr lang="en-US" sz="2400" dirty="0" smtClean="0"/>
                <a:t>Discounting and Affiliates</a:t>
              </a:r>
              <a:endParaRPr lang="en-US" sz="2400" dirty="0"/>
            </a:p>
          </p:txBody>
        </p:sp>
        <p:sp>
          <p:nvSpPr>
            <p:cNvPr id="20" name="Freeform 19"/>
            <p:cNvSpPr/>
            <p:nvPr/>
          </p:nvSpPr>
          <p:spPr>
            <a:xfrm>
              <a:off x="3134100" y="3714889"/>
              <a:ext cx="1459951" cy="755221"/>
            </a:xfrm>
            <a:custGeom>
              <a:avLst/>
              <a:gdLst>
                <a:gd name="connsiteX0" fmla="*/ 0 w 1459951"/>
                <a:gd name="connsiteY0" fmla="*/ 75522 h 755221"/>
                <a:gd name="connsiteX1" fmla="*/ 75522 w 1459951"/>
                <a:gd name="connsiteY1" fmla="*/ 0 h 755221"/>
                <a:gd name="connsiteX2" fmla="*/ 1384429 w 1459951"/>
                <a:gd name="connsiteY2" fmla="*/ 0 h 755221"/>
                <a:gd name="connsiteX3" fmla="*/ 1459951 w 1459951"/>
                <a:gd name="connsiteY3" fmla="*/ 75522 h 755221"/>
                <a:gd name="connsiteX4" fmla="*/ 1459951 w 1459951"/>
                <a:gd name="connsiteY4" fmla="*/ 679699 h 755221"/>
                <a:gd name="connsiteX5" fmla="*/ 1384429 w 1459951"/>
                <a:gd name="connsiteY5" fmla="*/ 755221 h 755221"/>
                <a:gd name="connsiteX6" fmla="*/ 75522 w 1459951"/>
                <a:gd name="connsiteY6" fmla="*/ 755221 h 755221"/>
                <a:gd name="connsiteX7" fmla="*/ 0 w 1459951"/>
                <a:gd name="connsiteY7" fmla="*/ 679699 h 755221"/>
                <a:gd name="connsiteX8" fmla="*/ 0 w 1459951"/>
                <a:gd name="connsiteY8" fmla="*/ 75522 h 755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59951" h="755221">
                  <a:moveTo>
                    <a:pt x="0" y="75522"/>
                  </a:moveTo>
                  <a:cubicBezTo>
                    <a:pt x="0" y="33812"/>
                    <a:pt x="33812" y="0"/>
                    <a:pt x="75522" y="0"/>
                  </a:cubicBezTo>
                  <a:lnTo>
                    <a:pt x="1384429" y="0"/>
                  </a:lnTo>
                  <a:cubicBezTo>
                    <a:pt x="1426139" y="0"/>
                    <a:pt x="1459951" y="33812"/>
                    <a:pt x="1459951" y="75522"/>
                  </a:cubicBezTo>
                  <a:lnTo>
                    <a:pt x="1459951" y="679699"/>
                  </a:lnTo>
                  <a:cubicBezTo>
                    <a:pt x="1459951" y="721409"/>
                    <a:pt x="1426139" y="755221"/>
                    <a:pt x="1384429" y="755221"/>
                  </a:cubicBezTo>
                  <a:lnTo>
                    <a:pt x="75522" y="755221"/>
                  </a:lnTo>
                  <a:cubicBezTo>
                    <a:pt x="33812" y="755221"/>
                    <a:pt x="0" y="721409"/>
                    <a:pt x="0" y="679699"/>
                  </a:cubicBezTo>
                  <a:lnTo>
                    <a:pt x="0" y="75522"/>
                  </a:lnTo>
                  <a:close/>
                </a:path>
              </a:pathLst>
            </a:custGeom>
            <a:solidFill>
              <a:schemeClr val="accent1">
                <a:lumMod val="40000"/>
                <a:lumOff val="60000"/>
              </a:schemeClr>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90700" tIns="90700" rIns="90700" bIns="9070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Coupon Management</a:t>
              </a:r>
              <a:endParaRPr lang="en-US" sz="1800" kern="1200" dirty="0">
                <a:solidFill>
                  <a:schemeClr val="tx1"/>
                </a:solidFill>
              </a:endParaRPr>
            </a:p>
          </p:txBody>
        </p:sp>
        <p:sp>
          <p:nvSpPr>
            <p:cNvPr id="21" name="Freeform 20"/>
            <p:cNvSpPr/>
            <p:nvPr/>
          </p:nvSpPr>
          <p:spPr>
            <a:xfrm>
              <a:off x="5178032" y="3746680"/>
              <a:ext cx="1459951" cy="723429"/>
            </a:xfrm>
            <a:custGeom>
              <a:avLst/>
              <a:gdLst>
                <a:gd name="connsiteX0" fmla="*/ 0 w 1459951"/>
                <a:gd name="connsiteY0" fmla="*/ 75522 h 755221"/>
                <a:gd name="connsiteX1" fmla="*/ 75522 w 1459951"/>
                <a:gd name="connsiteY1" fmla="*/ 0 h 755221"/>
                <a:gd name="connsiteX2" fmla="*/ 1384429 w 1459951"/>
                <a:gd name="connsiteY2" fmla="*/ 0 h 755221"/>
                <a:gd name="connsiteX3" fmla="*/ 1459951 w 1459951"/>
                <a:gd name="connsiteY3" fmla="*/ 75522 h 755221"/>
                <a:gd name="connsiteX4" fmla="*/ 1459951 w 1459951"/>
                <a:gd name="connsiteY4" fmla="*/ 679699 h 755221"/>
                <a:gd name="connsiteX5" fmla="*/ 1384429 w 1459951"/>
                <a:gd name="connsiteY5" fmla="*/ 755221 h 755221"/>
                <a:gd name="connsiteX6" fmla="*/ 75522 w 1459951"/>
                <a:gd name="connsiteY6" fmla="*/ 755221 h 755221"/>
                <a:gd name="connsiteX7" fmla="*/ 0 w 1459951"/>
                <a:gd name="connsiteY7" fmla="*/ 679699 h 755221"/>
                <a:gd name="connsiteX8" fmla="*/ 0 w 1459951"/>
                <a:gd name="connsiteY8" fmla="*/ 75522 h 755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59951" h="755221">
                  <a:moveTo>
                    <a:pt x="0" y="75522"/>
                  </a:moveTo>
                  <a:cubicBezTo>
                    <a:pt x="0" y="33812"/>
                    <a:pt x="33812" y="0"/>
                    <a:pt x="75522" y="0"/>
                  </a:cubicBezTo>
                  <a:lnTo>
                    <a:pt x="1384429" y="0"/>
                  </a:lnTo>
                  <a:cubicBezTo>
                    <a:pt x="1426139" y="0"/>
                    <a:pt x="1459951" y="33812"/>
                    <a:pt x="1459951" y="75522"/>
                  </a:cubicBezTo>
                  <a:lnTo>
                    <a:pt x="1459951" y="679699"/>
                  </a:lnTo>
                  <a:cubicBezTo>
                    <a:pt x="1459951" y="721409"/>
                    <a:pt x="1426139" y="755221"/>
                    <a:pt x="1384429" y="755221"/>
                  </a:cubicBezTo>
                  <a:lnTo>
                    <a:pt x="75522" y="755221"/>
                  </a:lnTo>
                  <a:cubicBezTo>
                    <a:pt x="33812" y="755221"/>
                    <a:pt x="0" y="721409"/>
                    <a:pt x="0" y="679699"/>
                  </a:cubicBezTo>
                  <a:lnTo>
                    <a:pt x="0" y="75522"/>
                  </a:lnTo>
                  <a:close/>
                </a:path>
              </a:pathLst>
            </a:custGeom>
            <a:solidFill>
              <a:schemeClr val="accent4">
                <a:lumMod val="60000"/>
                <a:lumOff val="40000"/>
              </a:schemeClr>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90700" tIns="90700" rIns="90700" bIns="9070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Affiliate Management </a:t>
              </a:r>
              <a:endParaRPr lang="en-US" sz="1800" kern="1200" dirty="0">
                <a:solidFill>
                  <a:schemeClr val="tx1"/>
                </a:solidFill>
              </a:endParaRPr>
            </a:p>
          </p:txBody>
        </p:sp>
        <p:sp>
          <p:nvSpPr>
            <p:cNvPr id="22" name="Freeform 21"/>
            <p:cNvSpPr/>
            <p:nvPr/>
          </p:nvSpPr>
          <p:spPr>
            <a:xfrm>
              <a:off x="7221964" y="3714889"/>
              <a:ext cx="1459951" cy="755221"/>
            </a:xfrm>
            <a:custGeom>
              <a:avLst/>
              <a:gdLst>
                <a:gd name="connsiteX0" fmla="*/ 0 w 1459951"/>
                <a:gd name="connsiteY0" fmla="*/ 75522 h 755221"/>
                <a:gd name="connsiteX1" fmla="*/ 75522 w 1459951"/>
                <a:gd name="connsiteY1" fmla="*/ 0 h 755221"/>
                <a:gd name="connsiteX2" fmla="*/ 1384429 w 1459951"/>
                <a:gd name="connsiteY2" fmla="*/ 0 h 755221"/>
                <a:gd name="connsiteX3" fmla="*/ 1459951 w 1459951"/>
                <a:gd name="connsiteY3" fmla="*/ 75522 h 755221"/>
                <a:gd name="connsiteX4" fmla="*/ 1459951 w 1459951"/>
                <a:gd name="connsiteY4" fmla="*/ 679699 h 755221"/>
                <a:gd name="connsiteX5" fmla="*/ 1384429 w 1459951"/>
                <a:gd name="connsiteY5" fmla="*/ 755221 h 755221"/>
                <a:gd name="connsiteX6" fmla="*/ 75522 w 1459951"/>
                <a:gd name="connsiteY6" fmla="*/ 755221 h 755221"/>
                <a:gd name="connsiteX7" fmla="*/ 0 w 1459951"/>
                <a:gd name="connsiteY7" fmla="*/ 679699 h 755221"/>
                <a:gd name="connsiteX8" fmla="*/ 0 w 1459951"/>
                <a:gd name="connsiteY8" fmla="*/ 75522 h 755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59951" h="755221">
                  <a:moveTo>
                    <a:pt x="0" y="75522"/>
                  </a:moveTo>
                  <a:cubicBezTo>
                    <a:pt x="0" y="33812"/>
                    <a:pt x="33812" y="0"/>
                    <a:pt x="75522" y="0"/>
                  </a:cubicBezTo>
                  <a:lnTo>
                    <a:pt x="1384429" y="0"/>
                  </a:lnTo>
                  <a:cubicBezTo>
                    <a:pt x="1426139" y="0"/>
                    <a:pt x="1459951" y="33812"/>
                    <a:pt x="1459951" y="75522"/>
                  </a:cubicBezTo>
                  <a:lnTo>
                    <a:pt x="1459951" y="679699"/>
                  </a:lnTo>
                  <a:cubicBezTo>
                    <a:pt x="1459951" y="721409"/>
                    <a:pt x="1426139" y="755221"/>
                    <a:pt x="1384429" y="755221"/>
                  </a:cubicBezTo>
                  <a:lnTo>
                    <a:pt x="75522" y="755221"/>
                  </a:lnTo>
                  <a:cubicBezTo>
                    <a:pt x="33812" y="755221"/>
                    <a:pt x="0" y="721409"/>
                    <a:pt x="0" y="679699"/>
                  </a:cubicBezTo>
                  <a:lnTo>
                    <a:pt x="0" y="75522"/>
                  </a:lnTo>
                  <a:close/>
                </a:path>
              </a:pathLst>
            </a:custGeom>
            <a:solidFill>
              <a:schemeClr val="accent1">
                <a:lumMod val="40000"/>
                <a:lumOff val="60000"/>
              </a:schemeClr>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90700" tIns="90700" rIns="90700" bIns="9070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Credits</a:t>
              </a:r>
              <a:endParaRPr lang="en-US" sz="1800" kern="1200" dirty="0">
                <a:solidFill>
                  <a:schemeClr val="tx1"/>
                </a:solidFill>
              </a:endParaRPr>
            </a:p>
          </p:txBody>
        </p:sp>
        <p:sp>
          <p:nvSpPr>
            <p:cNvPr id="23" name="Content Placeholder 2"/>
            <p:cNvSpPr txBox="1">
              <a:spLocks/>
            </p:cNvSpPr>
            <p:nvPr/>
          </p:nvSpPr>
          <p:spPr bwMode="auto">
            <a:xfrm>
              <a:off x="574425" y="4889598"/>
              <a:ext cx="2206401" cy="7234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charset="0"/>
                <a:buNone/>
              </a:pPr>
              <a:r>
                <a:rPr lang="en-US" sz="2400" dirty="0" smtClean="0"/>
                <a:t>Integrations</a:t>
              </a:r>
              <a:endParaRPr lang="en-US" sz="2400" dirty="0"/>
            </a:p>
          </p:txBody>
        </p:sp>
        <p:sp>
          <p:nvSpPr>
            <p:cNvPr id="24" name="Freeform 23"/>
            <p:cNvSpPr/>
            <p:nvPr/>
          </p:nvSpPr>
          <p:spPr>
            <a:xfrm>
              <a:off x="3134100" y="4841636"/>
              <a:ext cx="1459951" cy="755221"/>
            </a:xfrm>
            <a:custGeom>
              <a:avLst/>
              <a:gdLst>
                <a:gd name="connsiteX0" fmla="*/ 0 w 1459951"/>
                <a:gd name="connsiteY0" fmla="*/ 75522 h 755221"/>
                <a:gd name="connsiteX1" fmla="*/ 75522 w 1459951"/>
                <a:gd name="connsiteY1" fmla="*/ 0 h 755221"/>
                <a:gd name="connsiteX2" fmla="*/ 1384429 w 1459951"/>
                <a:gd name="connsiteY2" fmla="*/ 0 h 755221"/>
                <a:gd name="connsiteX3" fmla="*/ 1459951 w 1459951"/>
                <a:gd name="connsiteY3" fmla="*/ 75522 h 755221"/>
                <a:gd name="connsiteX4" fmla="*/ 1459951 w 1459951"/>
                <a:gd name="connsiteY4" fmla="*/ 679699 h 755221"/>
                <a:gd name="connsiteX5" fmla="*/ 1384429 w 1459951"/>
                <a:gd name="connsiteY5" fmla="*/ 755221 h 755221"/>
                <a:gd name="connsiteX6" fmla="*/ 75522 w 1459951"/>
                <a:gd name="connsiteY6" fmla="*/ 755221 h 755221"/>
                <a:gd name="connsiteX7" fmla="*/ 0 w 1459951"/>
                <a:gd name="connsiteY7" fmla="*/ 679699 h 755221"/>
                <a:gd name="connsiteX8" fmla="*/ 0 w 1459951"/>
                <a:gd name="connsiteY8" fmla="*/ 75522 h 755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59951" h="755221">
                  <a:moveTo>
                    <a:pt x="0" y="75522"/>
                  </a:moveTo>
                  <a:cubicBezTo>
                    <a:pt x="0" y="33812"/>
                    <a:pt x="33812" y="0"/>
                    <a:pt x="75522" y="0"/>
                  </a:cubicBezTo>
                  <a:lnTo>
                    <a:pt x="1384429" y="0"/>
                  </a:lnTo>
                  <a:cubicBezTo>
                    <a:pt x="1426139" y="0"/>
                    <a:pt x="1459951" y="33812"/>
                    <a:pt x="1459951" y="75522"/>
                  </a:cubicBezTo>
                  <a:lnTo>
                    <a:pt x="1459951" y="679699"/>
                  </a:lnTo>
                  <a:cubicBezTo>
                    <a:pt x="1459951" y="721409"/>
                    <a:pt x="1426139" y="755221"/>
                    <a:pt x="1384429" y="755221"/>
                  </a:cubicBezTo>
                  <a:lnTo>
                    <a:pt x="75522" y="755221"/>
                  </a:lnTo>
                  <a:cubicBezTo>
                    <a:pt x="33812" y="755221"/>
                    <a:pt x="0" y="721409"/>
                    <a:pt x="0" y="679699"/>
                  </a:cubicBezTo>
                  <a:lnTo>
                    <a:pt x="0" y="75522"/>
                  </a:lnTo>
                  <a:close/>
                </a:path>
              </a:pathLst>
            </a:custGeom>
            <a:solidFill>
              <a:schemeClr val="accent4">
                <a:lumMod val="60000"/>
                <a:lumOff val="40000"/>
              </a:schemeClr>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02130" tIns="102130" rIns="102130" bIns="102130" numCol="1" spcCol="1270" anchor="ctr" anchorCtr="0">
              <a:noAutofit/>
            </a:bodyPr>
            <a:lstStyle/>
            <a:p>
              <a:pPr lvl="0" algn="ctr" defTabSz="933450">
                <a:lnSpc>
                  <a:spcPct val="90000"/>
                </a:lnSpc>
                <a:spcBef>
                  <a:spcPct val="0"/>
                </a:spcBef>
                <a:spcAft>
                  <a:spcPct val="35000"/>
                </a:spcAft>
              </a:pPr>
              <a:r>
                <a:rPr lang="en-US" kern="1200" dirty="0" smtClean="0">
                  <a:solidFill>
                    <a:schemeClr val="tx1"/>
                  </a:solidFill>
                </a:rPr>
                <a:t>Helpdesk</a:t>
              </a:r>
              <a:endParaRPr lang="en-US" kern="1200" dirty="0">
                <a:solidFill>
                  <a:schemeClr val="tx1"/>
                </a:solidFill>
              </a:endParaRPr>
            </a:p>
          </p:txBody>
        </p:sp>
        <p:sp>
          <p:nvSpPr>
            <p:cNvPr id="25" name="Freeform 24"/>
            <p:cNvSpPr/>
            <p:nvPr/>
          </p:nvSpPr>
          <p:spPr>
            <a:xfrm>
              <a:off x="5178032" y="4841636"/>
              <a:ext cx="1459951" cy="755221"/>
            </a:xfrm>
            <a:custGeom>
              <a:avLst/>
              <a:gdLst>
                <a:gd name="connsiteX0" fmla="*/ 0 w 1459951"/>
                <a:gd name="connsiteY0" fmla="*/ 75522 h 755221"/>
                <a:gd name="connsiteX1" fmla="*/ 75522 w 1459951"/>
                <a:gd name="connsiteY1" fmla="*/ 0 h 755221"/>
                <a:gd name="connsiteX2" fmla="*/ 1384429 w 1459951"/>
                <a:gd name="connsiteY2" fmla="*/ 0 h 755221"/>
                <a:gd name="connsiteX3" fmla="*/ 1459951 w 1459951"/>
                <a:gd name="connsiteY3" fmla="*/ 75522 h 755221"/>
                <a:gd name="connsiteX4" fmla="*/ 1459951 w 1459951"/>
                <a:gd name="connsiteY4" fmla="*/ 679699 h 755221"/>
                <a:gd name="connsiteX5" fmla="*/ 1384429 w 1459951"/>
                <a:gd name="connsiteY5" fmla="*/ 755221 h 755221"/>
                <a:gd name="connsiteX6" fmla="*/ 75522 w 1459951"/>
                <a:gd name="connsiteY6" fmla="*/ 755221 h 755221"/>
                <a:gd name="connsiteX7" fmla="*/ 0 w 1459951"/>
                <a:gd name="connsiteY7" fmla="*/ 679699 h 755221"/>
                <a:gd name="connsiteX8" fmla="*/ 0 w 1459951"/>
                <a:gd name="connsiteY8" fmla="*/ 75522 h 755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59951" h="755221">
                  <a:moveTo>
                    <a:pt x="0" y="75522"/>
                  </a:moveTo>
                  <a:cubicBezTo>
                    <a:pt x="0" y="33812"/>
                    <a:pt x="33812" y="0"/>
                    <a:pt x="75522" y="0"/>
                  </a:cubicBezTo>
                  <a:lnTo>
                    <a:pt x="1384429" y="0"/>
                  </a:lnTo>
                  <a:cubicBezTo>
                    <a:pt x="1426139" y="0"/>
                    <a:pt x="1459951" y="33812"/>
                    <a:pt x="1459951" y="75522"/>
                  </a:cubicBezTo>
                  <a:lnTo>
                    <a:pt x="1459951" y="679699"/>
                  </a:lnTo>
                  <a:cubicBezTo>
                    <a:pt x="1459951" y="721409"/>
                    <a:pt x="1426139" y="755221"/>
                    <a:pt x="1384429" y="755221"/>
                  </a:cubicBezTo>
                  <a:lnTo>
                    <a:pt x="75522" y="755221"/>
                  </a:lnTo>
                  <a:cubicBezTo>
                    <a:pt x="33812" y="755221"/>
                    <a:pt x="0" y="721409"/>
                    <a:pt x="0" y="679699"/>
                  </a:cubicBezTo>
                  <a:lnTo>
                    <a:pt x="0" y="75522"/>
                  </a:lnTo>
                  <a:close/>
                </a:path>
              </a:pathLst>
            </a:custGeom>
            <a:solidFill>
              <a:schemeClr val="accent1">
                <a:lumMod val="40000"/>
                <a:lumOff val="60000"/>
              </a:schemeClr>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02130" tIns="102130" rIns="102130" bIns="102130" numCol="1" spcCol="1270" anchor="ctr" anchorCtr="0">
              <a:noAutofit/>
            </a:bodyPr>
            <a:lstStyle/>
            <a:p>
              <a:pPr algn="ctr" defTabSz="933450">
                <a:lnSpc>
                  <a:spcPct val="90000"/>
                </a:lnSpc>
                <a:spcBef>
                  <a:spcPct val="0"/>
                </a:spcBef>
                <a:spcAft>
                  <a:spcPct val="35000"/>
                </a:spcAft>
              </a:pPr>
              <a:r>
                <a:rPr lang="en-US" dirty="0" smtClean="0">
                  <a:solidFill>
                    <a:schemeClr val="tx1"/>
                  </a:solidFill>
                </a:rPr>
                <a:t>CRM</a:t>
              </a:r>
              <a:endParaRPr lang="en-US" dirty="0">
                <a:solidFill>
                  <a:schemeClr val="tx1"/>
                </a:solidFill>
              </a:endParaRPr>
            </a:p>
          </p:txBody>
        </p:sp>
        <p:sp>
          <p:nvSpPr>
            <p:cNvPr id="26" name="Freeform 25"/>
            <p:cNvSpPr/>
            <p:nvPr/>
          </p:nvSpPr>
          <p:spPr>
            <a:xfrm>
              <a:off x="7221964" y="4841636"/>
              <a:ext cx="1459951" cy="755221"/>
            </a:xfrm>
            <a:custGeom>
              <a:avLst/>
              <a:gdLst>
                <a:gd name="connsiteX0" fmla="*/ 0 w 1459951"/>
                <a:gd name="connsiteY0" fmla="*/ 75522 h 755221"/>
                <a:gd name="connsiteX1" fmla="*/ 75522 w 1459951"/>
                <a:gd name="connsiteY1" fmla="*/ 0 h 755221"/>
                <a:gd name="connsiteX2" fmla="*/ 1384429 w 1459951"/>
                <a:gd name="connsiteY2" fmla="*/ 0 h 755221"/>
                <a:gd name="connsiteX3" fmla="*/ 1459951 w 1459951"/>
                <a:gd name="connsiteY3" fmla="*/ 75522 h 755221"/>
                <a:gd name="connsiteX4" fmla="*/ 1459951 w 1459951"/>
                <a:gd name="connsiteY4" fmla="*/ 679699 h 755221"/>
                <a:gd name="connsiteX5" fmla="*/ 1384429 w 1459951"/>
                <a:gd name="connsiteY5" fmla="*/ 755221 h 755221"/>
                <a:gd name="connsiteX6" fmla="*/ 75522 w 1459951"/>
                <a:gd name="connsiteY6" fmla="*/ 755221 h 755221"/>
                <a:gd name="connsiteX7" fmla="*/ 0 w 1459951"/>
                <a:gd name="connsiteY7" fmla="*/ 679699 h 755221"/>
                <a:gd name="connsiteX8" fmla="*/ 0 w 1459951"/>
                <a:gd name="connsiteY8" fmla="*/ 75522 h 755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59951" h="755221">
                  <a:moveTo>
                    <a:pt x="0" y="75522"/>
                  </a:moveTo>
                  <a:cubicBezTo>
                    <a:pt x="0" y="33812"/>
                    <a:pt x="33812" y="0"/>
                    <a:pt x="75522" y="0"/>
                  </a:cubicBezTo>
                  <a:lnTo>
                    <a:pt x="1384429" y="0"/>
                  </a:lnTo>
                  <a:cubicBezTo>
                    <a:pt x="1426139" y="0"/>
                    <a:pt x="1459951" y="33812"/>
                    <a:pt x="1459951" y="75522"/>
                  </a:cubicBezTo>
                  <a:lnTo>
                    <a:pt x="1459951" y="679699"/>
                  </a:lnTo>
                  <a:cubicBezTo>
                    <a:pt x="1459951" y="721409"/>
                    <a:pt x="1426139" y="755221"/>
                    <a:pt x="1384429" y="755221"/>
                  </a:cubicBezTo>
                  <a:lnTo>
                    <a:pt x="75522" y="755221"/>
                  </a:lnTo>
                  <a:cubicBezTo>
                    <a:pt x="33812" y="755221"/>
                    <a:pt x="0" y="721409"/>
                    <a:pt x="0" y="679699"/>
                  </a:cubicBezTo>
                  <a:lnTo>
                    <a:pt x="0" y="75522"/>
                  </a:lnTo>
                  <a:close/>
                </a:path>
              </a:pathLst>
            </a:custGeom>
            <a:solidFill>
              <a:schemeClr val="accent4">
                <a:lumMod val="60000"/>
                <a:lumOff val="40000"/>
              </a:schemeClr>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02130" tIns="102130" rIns="102130" bIns="102130" numCol="1" spcCol="1270" anchor="ctr" anchorCtr="0">
              <a:noAutofit/>
            </a:bodyPr>
            <a:lstStyle/>
            <a:p>
              <a:pPr lvl="0" algn="ctr" defTabSz="933450">
                <a:lnSpc>
                  <a:spcPct val="90000"/>
                </a:lnSpc>
                <a:spcBef>
                  <a:spcPct val="0"/>
                </a:spcBef>
                <a:spcAft>
                  <a:spcPct val="35000"/>
                </a:spcAft>
              </a:pPr>
              <a:r>
                <a:rPr lang="en-US" dirty="0" smtClean="0">
                  <a:solidFill>
                    <a:schemeClr val="tx1"/>
                  </a:solidFill>
                </a:rPr>
                <a:t>Accounting</a:t>
              </a:r>
              <a:endParaRPr lang="en-US" dirty="0">
                <a:solidFill>
                  <a:schemeClr val="tx1"/>
                </a:solidFill>
              </a:endParaRPr>
            </a:p>
          </p:txBody>
        </p:sp>
        <p:cxnSp>
          <p:nvCxnSpPr>
            <p:cNvPr id="27" name="Straight Connector 26"/>
            <p:cNvCxnSpPr/>
            <p:nvPr/>
          </p:nvCxnSpPr>
          <p:spPr>
            <a:xfrm>
              <a:off x="457200" y="2442018"/>
              <a:ext cx="8224715" cy="16280"/>
            </a:xfrm>
            <a:prstGeom prst="line">
              <a:avLst/>
            </a:prstGeom>
            <a:ln>
              <a:solidFill>
                <a:srgbClr val="3B4445"/>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457200" y="3566255"/>
              <a:ext cx="8224715" cy="16280"/>
            </a:xfrm>
            <a:prstGeom prst="line">
              <a:avLst/>
            </a:prstGeom>
            <a:ln>
              <a:solidFill>
                <a:srgbClr val="3B4445"/>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457200" y="4646621"/>
              <a:ext cx="8224715" cy="16280"/>
            </a:xfrm>
            <a:prstGeom prst="line">
              <a:avLst/>
            </a:prstGeom>
            <a:ln>
              <a:solidFill>
                <a:srgbClr val="3B4445"/>
              </a:solidFill>
              <a:prstDash val="dash"/>
            </a:ln>
            <a:effectLst/>
          </p:spPr>
          <p:style>
            <a:lnRef idx="2">
              <a:schemeClr val="accent1"/>
            </a:lnRef>
            <a:fillRef idx="0">
              <a:schemeClr val="accent1"/>
            </a:fillRef>
            <a:effectRef idx="1">
              <a:schemeClr val="accent1"/>
            </a:effectRef>
            <a:fontRef idx="minor">
              <a:schemeClr val="tx1"/>
            </a:fontRef>
          </p:style>
        </p:cxnSp>
      </p:grpSp>
      <p:cxnSp>
        <p:nvCxnSpPr>
          <p:cNvPr id="30" name="Straight Connector 29"/>
          <p:cNvCxnSpPr/>
          <p:nvPr/>
        </p:nvCxnSpPr>
        <p:spPr>
          <a:xfrm rot="5400000">
            <a:off x="2186201" y="3435213"/>
            <a:ext cx="4495799" cy="1588"/>
          </a:xfrm>
          <a:prstGeom prst="line">
            <a:avLst/>
          </a:prstGeom>
          <a:ln>
            <a:solidFill>
              <a:srgbClr val="3B4445"/>
            </a:solidFill>
            <a:prstDash val="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02514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6202853"/>
            <a:ext cx="12192000" cy="655147"/>
            <a:chOff x="0" y="6202853"/>
            <a:chExt cx="12192000" cy="655147"/>
          </a:xfrm>
        </p:grpSpPr>
        <p:sp>
          <p:nvSpPr>
            <p:cNvPr id="5" name="Rectangle 4"/>
            <p:cNvSpPr/>
            <p:nvPr/>
          </p:nvSpPr>
          <p:spPr>
            <a:xfrm>
              <a:off x="0" y="6217919"/>
              <a:ext cx="12192000" cy="62702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33567" y="6202853"/>
              <a:ext cx="3203744" cy="655147"/>
            </a:xfrm>
            <a:prstGeom prst="rect">
              <a:avLst/>
            </a:prstGeom>
          </p:spPr>
        </p:pic>
      </p:grpSp>
      <p:sp>
        <p:nvSpPr>
          <p:cNvPr id="7" name="Title 1"/>
          <p:cNvSpPr>
            <a:spLocks noGrp="1"/>
          </p:cNvSpPr>
          <p:nvPr>
            <p:ph type="title"/>
          </p:nvPr>
        </p:nvSpPr>
        <p:spPr>
          <a:xfrm>
            <a:off x="746137" y="0"/>
            <a:ext cx="10178603" cy="838200"/>
          </a:xfrm>
          <a:noFill/>
          <a:ln>
            <a:noFill/>
          </a:ln>
        </p:spPr>
        <p:txBody>
          <a:bodyPr>
            <a:noAutofit/>
          </a:bodyPr>
          <a:lstStyle/>
          <a:p>
            <a:pPr algn="ctr"/>
            <a:r>
              <a:rPr lang="en-US" sz="4000" b="1" cap="small" dirty="0" smtClean="0">
                <a:latin typeface="+mn-lt"/>
              </a:rPr>
              <a:t>What makes Subscription Billing Unique?</a:t>
            </a:r>
            <a:endParaRPr lang="en-US" sz="4000" b="1" cap="small" dirty="0">
              <a:latin typeface="+mn-lt"/>
            </a:endParaRPr>
          </a:p>
        </p:txBody>
      </p:sp>
      <p:sp>
        <p:nvSpPr>
          <p:cNvPr id="2" name="TextBox 1"/>
          <p:cNvSpPr txBox="1"/>
          <p:nvPr/>
        </p:nvSpPr>
        <p:spPr>
          <a:xfrm>
            <a:off x="5159794" y="1482065"/>
            <a:ext cx="6748530" cy="3539430"/>
          </a:xfrm>
          <a:prstGeom prst="rect">
            <a:avLst/>
          </a:prstGeom>
          <a:noFill/>
        </p:spPr>
        <p:txBody>
          <a:bodyPr wrap="square" rtlCol="0">
            <a:spAutoFit/>
          </a:bodyPr>
          <a:lstStyle/>
          <a:p>
            <a:pPr algn="ctr"/>
            <a:r>
              <a:rPr lang="en-US" sz="3200" dirty="0"/>
              <a:t>Large number of </a:t>
            </a:r>
            <a:r>
              <a:rPr lang="en-US" sz="3200" dirty="0" smtClean="0"/>
              <a:t>customers paying  smaller amounts.</a:t>
            </a:r>
          </a:p>
          <a:p>
            <a:pPr algn="ctr"/>
            <a:endParaRPr lang="en-US" sz="3200" dirty="0"/>
          </a:p>
          <a:p>
            <a:pPr algn="ctr"/>
            <a:r>
              <a:rPr lang="en-US" sz="3200" dirty="0" smtClean="0"/>
              <a:t>High Billing Frequency.</a:t>
            </a:r>
          </a:p>
          <a:p>
            <a:pPr algn="ctr"/>
            <a:endParaRPr lang="en-US" sz="3200" dirty="0"/>
          </a:p>
          <a:p>
            <a:pPr algn="ctr"/>
            <a:r>
              <a:rPr lang="en-US" sz="3200" dirty="0" smtClean="0"/>
              <a:t>And the challenge of retaining customers while growing the business.</a:t>
            </a:r>
            <a:endParaRPr lang="en-US" sz="3200"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942" y="838201"/>
            <a:ext cx="4366816" cy="4366816"/>
          </a:xfrm>
          <a:prstGeom prst="rect">
            <a:avLst/>
          </a:prstGeom>
        </p:spPr>
      </p:pic>
    </p:spTree>
    <p:extLst>
      <p:ext uri="{BB962C8B-B14F-4D97-AF65-F5344CB8AC3E}">
        <p14:creationId xmlns:p14="http://schemas.microsoft.com/office/powerpoint/2010/main" val="30659783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6202853"/>
            <a:ext cx="12192000" cy="655147"/>
            <a:chOff x="0" y="6202853"/>
            <a:chExt cx="12192000" cy="655147"/>
          </a:xfrm>
        </p:grpSpPr>
        <p:sp>
          <p:nvSpPr>
            <p:cNvPr id="5" name="Rectangle 4"/>
            <p:cNvSpPr/>
            <p:nvPr/>
          </p:nvSpPr>
          <p:spPr>
            <a:xfrm>
              <a:off x="0" y="6217919"/>
              <a:ext cx="12192000" cy="62702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33567" y="6202853"/>
              <a:ext cx="3203744" cy="655147"/>
            </a:xfrm>
            <a:prstGeom prst="rect">
              <a:avLst/>
            </a:prstGeom>
          </p:spPr>
        </p:pic>
      </p:grpSp>
      <p:sp>
        <p:nvSpPr>
          <p:cNvPr id="19" name="Title 1"/>
          <p:cNvSpPr>
            <a:spLocks noGrp="1"/>
          </p:cNvSpPr>
          <p:nvPr>
            <p:ph type="title"/>
          </p:nvPr>
        </p:nvSpPr>
        <p:spPr>
          <a:xfrm>
            <a:off x="113763" y="10786"/>
            <a:ext cx="11964473" cy="990600"/>
          </a:xfrm>
          <a:noFill/>
          <a:ln>
            <a:noFill/>
          </a:ln>
        </p:spPr>
        <p:txBody>
          <a:bodyPr>
            <a:noAutofit/>
          </a:bodyPr>
          <a:lstStyle/>
          <a:p>
            <a:pPr algn="ctr"/>
            <a:r>
              <a:rPr lang="en-US" sz="4000" cap="small" dirty="0" smtClean="0">
                <a:ln>
                  <a:solidFill>
                    <a:schemeClr val="tx1"/>
                  </a:solidFill>
                </a:ln>
                <a:latin typeface="+mn-lt"/>
              </a:rPr>
              <a:t>How do you overcome the Challenge?</a:t>
            </a:r>
            <a:endParaRPr lang="en-US" sz="4000" cap="small" dirty="0">
              <a:ln>
                <a:solidFill>
                  <a:schemeClr val="tx1"/>
                </a:solidFill>
              </a:ln>
              <a:latin typeface="+mn-lt"/>
            </a:endParaRPr>
          </a:p>
        </p:txBody>
      </p:sp>
      <p:grpSp>
        <p:nvGrpSpPr>
          <p:cNvPr id="10" name="Group 9"/>
          <p:cNvGrpSpPr/>
          <p:nvPr/>
        </p:nvGrpSpPr>
        <p:grpSpPr>
          <a:xfrm>
            <a:off x="2169154" y="1338622"/>
            <a:ext cx="7593032" cy="3070752"/>
            <a:chOff x="2695878" y="823175"/>
            <a:chExt cx="7066308" cy="2602605"/>
          </a:xfrm>
        </p:grpSpPr>
        <p:grpSp>
          <p:nvGrpSpPr>
            <p:cNvPr id="20" name="Group 24"/>
            <p:cNvGrpSpPr/>
            <p:nvPr/>
          </p:nvGrpSpPr>
          <p:grpSpPr>
            <a:xfrm>
              <a:off x="2695878" y="823175"/>
              <a:ext cx="7066308" cy="2602605"/>
              <a:chOff x="609600" y="1066800"/>
              <a:chExt cx="6553200" cy="2229615"/>
            </a:xfrm>
          </p:grpSpPr>
          <p:sp>
            <p:nvSpPr>
              <p:cNvPr id="21" name="Rectangle 20"/>
              <p:cNvSpPr/>
              <p:nvPr/>
            </p:nvSpPr>
            <p:spPr>
              <a:xfrm>
                <a:off x="609600" y="1066800"/>
                <a:ext cx="1524000" cy="2209800"/>
              </a:xfrm>
              <a:prstGeom prst="rect">
                <a:avLst/>
              </a:prstGeom>
              <a:solidFill>
                <a:srgbClr val="E86025"/>
              </a:solidFill>
              <a:ln>
                <a:solidFill>
                  <a:srgbClr val="E86025"/>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2286000" y="1066800"/>
                <a:ext cx="1524000" cy="2209800"/>
              </a:xfrm>
              <a:prstGeom prst="rect">
                <a:avLst/>
              </a:prstGeom>
              <a:solidFill>
                <a:srgbClr val="FCCF5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3962400" y="1066800"/>
                <a:ext cx="1524000" cy="2209800"/>
              </a:xfrm>
              <a:prstGeom prst="rect">
                <a:avLst/>
              </a:prstGeom>
              <a:solidFill>
                <a:srgbClr val="CF312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5638800" y="1066800"/>
                <a:ext cx="1524000" cy="2209800"/>
              </a:xfrm>
              <a:prstGeom prst="rect">
                <a:avLst/>
              </a:prstGeom>
              <a:solidFill>
                <a:srgbClr val="3A444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762000" y="2057400"/>
                <a:ext cx="1219200" cy="1588"/>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2438400" y="2057400"/>
                <a:ext cx="1219200" cy="1588"/>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4114800" y="2057400"/>
                <a:ext cx="1219200" cy="1588"/>
              </a:xfrm>
              <a:prstGeom prst="line">
                <a:avLst/>
              </a:prstGeom>
              <a:ln w="635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5791200" y="2057400"/>
                <a:ext cx="1295400" cy="1588"/>
              </a:xfrm>
              <a:prstGeom prst="line">
                <a:avLst/>
              </a:prstGeom>
              <a:ln w="6350">
                <a:solidFill>
                  <a:schemeClr val="bg1"/>
                </a:solidFill>
              </a:ln>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697523" y="2096086"/>
                <a:ext cx="1371600" cy="1200329"/>
              </a:xfrm>
              <a:prstGeom prst="rect">
                <a:avLst/>
              </a:prstGeom>
              <a:noFill/>
            </p:spPr>
            <p:txBody>
              <a:bodyPr wrap="square" rtlCol="0">
                <a:spAutoFit/>
              </a:bodyPr>
              <a:lstStyle/>
              <a:p>
                <a:pPr algn="ctr"/>
                <a:r>
                  <a:rPr lang="en-US" dirty="0" smtClean="0"/>
                  <a:t>Try out different business models</a:t>
                </a:r>
                <a:endParaRPr lang="en-US" dirty="0"/>
              </a:p>
            </p:txBody>
          </p:sp>
          <p:sp>
            <p:nvSpPr>
              <p:cNvPr id="30" name="TextBox 29"/>
              <p:cNvSpPr txBox="1"/>
              <p:nvPr/>
            </p:nvSpPr>
            <p:spPr>
              <a:xfrm>
                <a:off x="4038600" y="2057400"/>
                <a:ext cx="1371600" cy="1200329"/>
              </a:xfrm>
              <a:prstGeom prst="rect">
                <a:avLst/>
              </a:prstGeom>
              <a:noFill/>
            </p:spPr>
            <p:txBody>
              <a:bodyPr wrap="square" rtlCol="0">
                <a:spAutoFit/>
              </a:bodyPr>
              <a:lstStyle/>
              <a:p>
                <a:pPr algn="ctr"/>
                <a:r>
                  <a:rPr lang="en-US" dirty="0" smtClean="0">
                    <a:solidFill>
                      <a:schemeClr val="bg1"/>
                    </a:solidFill>
                  </a:rPr>
                  <a:t>Reduce time to market in competitive </a:t>
                </a:r>
                <a:r>
                  <a:rPr lang="en-US" dirty="0" err="1" smtClean="0">
                    <a:solidFill>
                      <a:schemeClr val="bg1"/>
                    </a:solidFill>
                  </a:rPr>
                  <a:t>SaaS</a:t>
                </a:r>
                <a:r>
                  <a:rPr lang="en-US" dirty="0" smtClean="0">
                    <a:solidFill>
                      <a:schemeClr val="bg1"/>
                    </a:solidFill>
                  </a:rPr>
                  <a:t> space</a:t>
                </a:r>
                <a:endParaRPr lang="en-US" dirty="0">
                  <a:solidFill>
                    <a:schemeClr val="bg1"/>
                  </a:solidFill>
                </a:endParaRPr>
              </a:p>
            </p:txBody>
          </p:sp>
          <p:sp>
            <p:nvSpPr>
              <p:cNvPr id="31" name="TextBox 30"/>
              <p:cNvSpPr txBox="1"/>
              <p:nvPr/>
            </p:nvSpPr>
            <p:spPr>
              <a:xfrm>
                <a:off x="5715000" y="2057400"/>
                <a:ext cx="1371600" cy="1200329"/>
              </a:xfrm>
              <a:prstGeom prst="rect">
                <a:avLst/>
              </a:prstGeom>
              <a:noFill/>
            </p:spPr>
            <p:txBody>
              <a:bodyPr wrap="square" rtlCol="0">
                <a:spAutoFit/>
              </a:bodyPr>
              <a:lstStyle/>
              <a:p>
                <a:pPr algn="ctr"/>
                <a:r>
                  <a:rPr lang="en-US" dirty="0" smtClean="0">
                    <a:solidFill>
                      <a:schemeClr val="bg1"/>
                    </a:solidFill>
                  </a:rPr>
                  <a:t>Trump competition by disruption</a:t>
                </a:r>
                <a:endParaRPr lang="en-US" dirty="0">
                  <a:solidFill>
                    <a:schemeClr val="bg1"/>
                  </a:solidFill>
                </a:endParaRPr>
              </a:p>
            </p:txBody>
          </p:sp>
          <p:sp>
            <p:nvSpPr>
              <p:cNvPr id="34" name="TextBox 33"/>
              <p:cNvSpPr txBox="1"/>
              <p:nvPr/>
            </p:nvSpPr>
            <p:spPr>
              <a:xfrm>
                <a:off x="2315497" y="2052484"/>
                <a:ext cx="1447800" cy="1200329"/>
              </a:xfrm>
              <a:prstGeom prst="rect">
                <a:avLst/>
              </a:prstGeom>
              <a:noFill/>
            </p:spPr>
            <p:txBody>
              <a:bodyPr wrap="square" rtlCol="0">
                <a:spAutoFit/>
              </a:bodyPr>
              <a:lstStyle/>
              <a:p>
                <a:pPr algn="ctr"/>
                <a:r>
                  <a:rPr lang="en-US" dirty="0" smtClean="0"/>
                  <a:t>Promotional campaigns Minimum effort</a:t>
                </a:r>
                <a:endParaRPr lang="en-US" dirty="0"/>
              </a:p>
            </p:txBody>
          </p:sp>
        </p:grpSp>
        <p:pic>
          <p:nvPicPr>
            <p:cNvPr id="35" name="Picture 8" descr="C:\Users\rpita\AppData\Local\Temp\Rar$DI00.996\bubbles.png"/>
            <p:cNvPicPr>
              <a:picLocks noChangeAspect="1" noChangeArrowheads="1"/>
            </p:cNvPicPr>
            <p:nvPr/>
          </p:nvPicPr>
          <p:blipFill>
            <a:blip r:embed="rId3"/>
            <a:srcRect/>
            <a:stretch>
              <a:fillRect/>
            </a:stretch>
          </p:blipFill>
          <p:spPr bwMode="auto">
            <a:xfrm>
              <a:off x="4982301" y="1107990"/>
              <a:ext cx="685800" cy="609600"/>
            </a:xfrm>
            <a:prstGeom prst="rect">
              <a:avLst/>
            </a:prstGeom>
            <a:noFill/>
          </p:spPr>
        </p:pic>
        <p:pic>
          <p:nvPicPr>
            <p:cNvPr id="36" name="Picture 9" descr="C:\Users\rpita\AppData\Local\Temp\Rar$DI01.432\clock.png"/>
            <p:cNvPicPr>
              <a:picLocks noChangeAspect="1" noChangeArrowheads="1"/>
            </p:cNvPicPr>
            <p:nvPr/>
          </p:nvPicPr>
          <p:blipFill>
            <a:blip r:embed="rId4"/>
            <a:srcRect/>
            <a:stretch>
              <a:fillRect/>
            </a:stretch>
          </p:blipFill>
          <p:spPr bwMode="auto">
            <a:xfrm>
              <a:off x="6828061" y="1107990"/>
              <a:ext cx="609600" cy="609600"/>
            </a:xfrm>
            <a:prstGeom prst="rect">
              <a:avLst/>
            </a:prstGeom>
            <a:noFill/>
          </p:spPr>
        </p:pic>
        <p:pic>
          <p:nvPicPr>
            <p:cNvPr id="37" name="Picture 1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8635722" y="1107990"/>
              <a:ext cx="609600" cy="609600"/>
            </a:xfrm>
            <a:prstGeom prst="rect">
              <a:avLst/>
            </a:prstGeom>
            <a:noFill/>
            <a:ln w="9525">
              <a:noFill/>
              <a:miter lim="800000"/>
              <a:headEnd/>
              <a:tailEnd/>
            </a:ln>
            <a:effectLst/>
          </p:spPr>
        </p:pic>
        <p:pic>
          <p:nvPicPr>
            <p:cNvPr id="38" name="Picture 12" descr="C:\Users\rpita\AppData\Local\Temp\Rar$DI15.692\cogs.png"/>
            <p:cNvPicPr>
              <a:picLocks noChangeAspect="1" noChangeArrowheads="1"/>
            </p:cNvPicPr>
            <p:nvPr/>
          </p:nvPicPr>
          <p:blipFill>
            <a:blip r:embed="rId6"/>
            <a:srcRect/>
            <a:stretch>
              <a:fillRect/>
            </a:stretch>
          </p:blipFill>
          <p:spPr bwMode="auto">
            <a:xfrm>
              <a:off x="3174641" y="1071704"/>
              <a:ext cx="685800" cy="685800"/>
            </a:xfrm>
            <a:prstGeom prst="rect">
              <a:avLst/>
            </a:prstGeom>
            <a:noFill/>
          </p:spPr>
        </p:pic>
      </p:grpSp>
      <p:sp>
        <p:nvSpPr>
          <p:cNvPr id="32" name="TextBox 31"/>
          <p:cNvSpPr txBox="1"/>
          <p:nvPr/>
        </p:nvSpPr>
        <p:spPr>
          <a:xfrm>
            <a:off x="2679696" y="4967978"/>
            <a:ext cx="6748530" cy="584775"/>
          </a:xfrm>
          <a:prstGeom prst="rect">
            <a:avLst/>
          </a:prstGeom>
          <a:noFill/>
        </p:spPr>
        <p:txBody>
          <a:bodyPr wrap="square" rtlCol="0">
            <a:spAutoFit/>
          </a:bodyPr>
          <a:lstStyle/>
          <a:p>
            <a:pPr algn="ctr"/>
            <a:r>
              <a:rPr lang="en-US" sz="3200" dirty="0" smtClean="0"/>
              <a:t>Fast-track, low cost experiments.</a:t>
            </a:r>
            <a:endParaRPr lang="en-US" sz="3200" dirty="0"/>
          </a:p>
        </p:txBody>
      </p:sp>
    </p:spTree>
    <p:extLst>
      <p:ext uri="{BB962C8B-B14F-4D97-AF65-F5344CB8AC3E}">
        <p14:creationId xmlns:p14="http://schemas.microsoft.com/office/powerpoint/2010/main" val="5991400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6202853"/>
            <a:ext cx="12192000" cy="655147"/>
            <a:chOff x="0" y="6202853"/>
            <a:chExt cx="12192000" cy="655147"/>
          </a:xfrm>
        </p:grpSpPr>
        <p:sp>
          <p:nvSpPr>
            <p:cNvPr id="5" name="Rectangle 4"/>
            <p:cNvSpPr/>
            <p:nvPr/>
          </p:nvSpPr>
          <p:spPr>
            <a:xfrm>
              <a:off x="0" y="6217919"/>
              <a:ext cx="12192000" cy="62702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33567" y="6202853"/>
              <a:ext cx="3203744" cy="655147"/>
            </a:xfrm>
            <a:prstGeom prst="rect">
              <a:avLst/>
            </a:prstGeom>
          </p:spPr>
        </p:pic>
      </p:grpSp>
      <p:sp>
        <p:nvSpPr>
          <p:cNvPr id="15" name="Rectangle 14"/>
          <p:cNvSpPr/>
          <p:nvPr/>
        </p:nvSpPr>
        <p:spPr>
          <a:xfrm>
            <a:off x="0" y="322086"/>
            <a:ext cx="12192000" cy="707886"/>
          </a:xfrm>
          <a:prstGeom prst="rect">
            <a:avLst/>
          </a:prstGeom>
          <a:noFill/>
          <a:ln>
            <a:noFill/>
          </a:ln>
        </p:spPr>
        <p:txBody>
          <a:bodyPr wrap="square">
            <a:spAutoFit/>
          </a:bodyPr>
          <a:lstStyle/>
          <a:p>
            <a:pPr algn="ctr"/>
            <a:r>
              <a:rPr lang="en-US" sz="4000" cap="small" dirty="0" smtClean="0">
                <a:ln>
                  <a:solidFill>
                    <a:schemeClr val="tx1"/>
                  </a:solidFill>
                </a:ln>
              </a:rPr>
              <a:t>Customer Retention &amp; Engagement is pivotal for growth</a:t>
            </a:r>
          </a:p>
        </p:txBody>
      </p:sp>
      <p:grpSp>
        <p:nvGrpSpPr>
          <p:cNvPr id="2" name="Group 1"/>
          <p:cNvGrpSpPr/>
          <p:nvPr/>
        </p:nvGrpSpPr>
        <p:grpSpPr>
          <a:xfrm>
            <a:off x="145531" y="2166676"/>
            <a:ext cx="7004434" cy="3304353"/>
            <a:chOff x="1180089" y="1810343"/>
            <a:chExt cx="7004434" cy="3304353"/>
          </a:xfrm>
        </p:grpSpPr>
        <p:sp>
          <p:nvSpPr>
            <p:cNvPr id="21" name="Freeform 20"/>
            <p:cNvSpPr/>
            <p:nvPr/>
          </p:nvSpPr>
          <p:spPr>
            <a:xfrm>
              <a:off x="2134435" y="2091348"/>
              <a:ext cx="5095742" cy="3023348"/>
            </a:xfrm>
            <a:custGeom>
              <a:avLst/>
              <a:gdLst>
                <a:gd name="connsiteX0" fmla="*/ 2401433 w 3481112"/>
                <a:gd name="connsiteY0" fmla="*/ 15066 h 2082126"/>
                <a:gd name="connsiteX1" fmla="*/ 3481112 w 3481112"/>
                <a:gd name="connsiteY1" fmla="*/ 1048596 h 2082126"/>
                <a:gd name="connsiteX2" fmla="*/ 2401433 w 3481112"/>
                <a:gd name="connsiteY2" fmla="*/ 2082126 h 2082126"/>
                <a:gd name="connsiteX3" fmla="*/ 1797775 w 3481112"/>
                <a:gd name="connsiteY3" fmla="*/ 1905616 h 2082126"/>
                <a:gd name="connsiteX4" fmla="*/ 1730033 w 3481112"/>
                <a:gd name="connsiteY4" fmla="*/ 1857124 h 2082126"/>
                <a:gd name="connsiteX5" fmla="*/ 1766455 w 3481112"/>
                <a:gd name="connsiteY5" fmla="*/ 1831052 h 2082126"/>
                <a:gd name="connsiteX6" fmla="*/ 2159358 w 3481112"/>
                <a:gd name="connsiteY6" fmla="*/ 1033530 h 2082126"/>
                <a:gd name="connsiteX7" fmla="*/ 1766455 w 3481112"/>
                <a:gd name="connsiteY7" fmla="*/ 236008 h 2082126"/>
                <a:gd name="connsiteX8" fmla="*/ 1751080 w 3481112"/>
                <a:gd name="connsiteY8" fmla="*/ 225002 h 2082126"/>
                <a:gd name="connsiteX9" fmla="*/ 1797775 w 3481112"/>
                <a:gd name="connsiteY9" fmla="*/ 191577 h 2082126"/>
                <a:gd name="connsiteX10" fmla="*/ 2401433 w 3481112"/>
                <a:gd name="connsiteY10" fmla="*/ 15066 h 2082126"/>
                <a:gd name="connsiteX11" fmla="*/ 1079679 w 3481112"/>
                <a:gd name="connsiteY11" fmla="*/ 0 h 2082126"/>
                <a:gd name="connsiteX12" fmla="*/ 1683338 w 3481112"/>
                <a:gd name="connsiteY12" fmla="*/ 176511 h 2082126"/>
                <a:gd name="connsiteX13" fmla="*/ 1751080 w 3481112"/>
                <a:gd name="connsiteY13" fmla="*/ 225002 h 2082126"/>
                <a:gd name="connsiteX14" fmla="*/ 1714657 w 3481112"/>
                <a:gd name="connsiteY14" fmla="*/ 251074 h 2082126"/>
                <a:gd name="connsiteX15" fmla="*/ 1321754 w 3481112"/>
                <a:gd name="connsiteY15" fmla="*/ 1048596 h 2082126"/>
                <a:gd name="connsiteX16" fmla="*/ 1714657 w 3481112"/>
                <a:gd name="connsiteY16" fmla="*/ 1846118 h 2082126"/>
                <a:gd name="connsiteX17" fmla="*/ 1730033 w 3481112"/>
                <a:gd name="connsiteY17" fmla="*/ 1857124 h 2082126"/>
                <a:gd name="connsiteX18" fmla="*/ 1683338 w 3481112"/>
                <a:gd name="connsiteY18" fmla="*/ 1890550 h 2082126"/>
                <a:gd name="connsiteX19" fmla="*/ 1079679 w 3481112"/>
                <a:gd name="connsiteY19" fmla="*/ 2067060 h 2082126"/>
                <a:gd name="connsiteX20" fmla="*/ 0 w 3481112"/>
                <a:gd name="connsiteY20" fmla="*/ 1033530 h 2082126"/>
                <a:gd name="connsiteX21" fmla="*/ 1079679 w 3481112"/>
                <a:gd name="connsiteY21" fmla="*/ 0 h 2082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481112" h="2082126">
                  <a:moveTo>
                    <a:pt x="2401433" y="15066"/>
                  </a:moveTo>
                  <a:cubicBezTo>
                    <a:pt x="2997723" y="15066"/>
                    <a:pt x="3481112" y="477793"/>
                    <a:pt x="3481112" y="1048596"/>
                  </a:cubicBezTo>
                  <a:cubicBezTo>
                    <a:pt x="3481112" y="1619399"/>
                    <a:pt x="2997723" y="2082126"/>
                    <a:pt x="2401433" y="2082126"/>
                  </a:cubicBezTo>
                  <a:cubicBezTo>
                    <a:pt x="2177824" y="2082126"/>
                    <a:pt x="1970092" y="2017055"/>
                    <a:pt x="1797775" y="1905616"/>
                  </a:cubicBezTo>
                  <a:lnTo>
                    <a:pt x="1730033" y="1857124"/>
                  </a:lnTo>
                  <a:lnTo>
                    <a:pt x="1766455" y="1831052"/>
                  </a:lnTo>
                  <a:cubicBezTo>
                    <a:pt x="2006411" y="1641488"/>
                    <a:pt x="2159358" y="1354607"/>
                    <a:pt x="2159358" y="1033530"/>
                  </a:cubicBezTo>
                  <a:cubicBezTo>
                    <a:pt x="2159358" y="712453"/>
                    <a:pt x="2006411" y="425573"/>
                    <a:pt x="1766455" y="236008"/>
                  </a:cubicBezTo>
                  <a:lnTo>
                    <a:pt x="1751080" y="225002"/>
                  </a:lnTo>
                  <a:lnTo>
                    <a:pt x="1797775" y="191577"/>
                  </a:lnTo>
                  <a:cubicBezTo>
                    <a:pt x="1970092" y="80137"/>
                    <a:pt x="2177824" y="15066"/>
                    <a:pt x="2401433" y="15066"/>
                  </a:cubicBezTo>
                  <a:close/>
                  <a:moveTo>
                    <a:pt x="1079679" y="0"/>
                  </a:moveTo>
                  <a:cubicBezTo>
                    <a:pt x="1303288" y="0"/>
                    <a:pt x="1511020" y="65071"/>
                    <a:pt x="1683338" y="176511"/>
                  </a:cubicBezTo>
                  <a:lnTo>
                    <a:pt x="1751080" y="225002"/>
                  </a:lnTo>
                  <a:lnTo>
                    <a:pt x="1714657" y="251074"/>
                  </a:lnTo>
                  <a:cubicBezTo>
                    <a:pt x="1474702" y="440639"/>
                    <a:pt x="1321754" y="727519"/>
                    <a:pt x="1321754" y="1048596"/>
                  </a:cubicBezTo>
                  <a:cubicBezTo>
                    <a:pt x="1321754" y="1369673"/>
                    <a:pt x="1474702" y="1656554"/>
                    <a:pt x="1714657" y="1846118"/>
                  </a:cubicBezTo>
                  <a:lnTo>
                    <a:pt x="1730033" y="1857124"/>
                  </a:lnTo>
                  <a:lnTo>
                    <a:pt x="1683338" y="1890550"/>
                  </a:lnTo>
                  <a:cubicBezTo>
                    <a:pt x="1511020" y="2001989"/>
                    <a:pt x="1303288" y="2067060"/>
                    <a:pt x="1079679" y="2067060"/>
                  </a:cubicBezTo>
                  <a:cubicBezTo>
                    <a:pt x="483389" y="2067060"/>
                    <a:pt x="0" y="1604333"/>
                    <a:pt x="0" y="1033530"/>
                  </a:cubicBezTo>
                  <a:cubicBezTo>
                    <a:pt x="0" y="462727"/>
                    <a:pt x="483389" y="0"/>
                    <a:pt x="1079679" y="0"/>
                  </a:cubicBezTo>
                  <a:close/>
                </a:path>
              </a:pathLst>
            </a:cu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b="1" dirty="0" smtClean="0"/>
                <a:t>Billing </a:t>
              </a:r>
            </a:p>
            <a:p>
              <a:pPr algn="ctr"/>
              <a:r>
                <a:rPr lang="en-US" sz="2400" b="1" dirty="0" smtClean="0"/>
                <a:t>Support</a:t>
              </a:r>
              <a:endParaRPr lang="en-US" sz="2400" b="1" dirty="0"/>
            </a:p>
          </p:txBody>
        </p:sp>
        <p:sp>
          <p:nvSpPr>
            <p:cNvPr id="22" name="TextBox 21"/>
            <p:cNvSpPr txBox="1"/>
            <p:nvPr/>
          </p:nvSpPr>
          <p:spPr>
            <a:xfrm>
              <a:off x="2581976" y="2771303"/>
              <a:ext cx="1326524" cy="461665"/>
            </a:xfrm>
            <a:prstGeom prst="rect">
              <a:avLst/>
            </a:prstGeom>
            <a:noFill/>
          </p:spPr>
          <p:txBody>
            <a:bodyPr wrap="square" rtlCol="0">
              <a:spAutoFit/>
            </a:bodyPr>
            <a:lstStyle/>
            <a:p>
              <a:pPr algn="ctr"/>
              <a:r>
                <a:rPr lang="en-US" sz="2400" dirty="0" smtClean="0"/>
                <a:t>Upselling</a:t>
              </a:r>
              <a:endParaRPr lang="en-US" sz="2400" dirty="0"/>
            </a:p>
          </p:txBody>
        </p:sp>
        <p:sp>
          <p:nvSpPr>
            <p:cNvPr id="23" name="TextBox 22"/>
            <p:cNvSpPr txBox="1"/>
            <p:nvPr/>
          </p:nvSpPr>
          <p:spPr>
            <a:xfrm>
              <a:off x="2414551" y="3671636"/>
              <a:ext cx="1661375" cy="830997"/>
            </a:xfrm>
            <a:prstGeom prst="rect">
              <a:avLst/>
            </a:prstGeom>
            <a:noFill/>
          </p:spPr>
          <p:txBody>
            <a:bodyPr wrap="square" rtlCol="0">
              <a:spAutoFit/>
            </a:bodyPr>
            <a:lstStyle/>
            <a:p>
              <a:pPr algn="ctr"/>
              <a:r>
                <a:rPr lang="en-US" sz="2400" dirty="0" smtClean="0"/>
                <a:t>Customer Acquisition</a:t>
              </a:r>
              <a:endParaRPr lang="en-US" sz="2400" dirty="0"/>
            </a:p>
          </p:txBody>
        </p:sp>
        <p:sp>
          <p:nvSpPr>
            <p:cNvPr id="24" name="TextBox 23"/>
            <p:cNvSpPr txBox="1"/>
            <p:nvPr/>
          </p:nvSpPr>
          <p:spPr>
            <a:xfrm>
              <a:off x="5065452" y="2586636"/>
              <a:ext cx="1840844" cy="830997"/>
            </a:xfrm>
            <a:prstGeom prst="rect">
              <a:avLst/>
            </a:prstGeom>
            <a:noFill/>
          </p:spPr>
          <p:txBody>
            <a:bodyPr wrap="square" rtlCol="0">
              <a:spAutoFit/>
            </a:bodyPr>
            <a:lstStyle/>
            <a:p>
              <a:pPr algn="ctr"/>
              <a:r>
                <a:rPr lang="en-US" sz="2400" dirty="0" smtClean="0"/>
                <a:t>Reduced Churn Rate</a:t>
              </a:r>
              <a:endParaRPr lang="en-US" sz="2400" dirty="0"/>
            </a:p>
          </p:txBody>
        </p:sp>
        <p:sp>
          <p:nvSpPr>
            <p:cNvPr id="25" name="TextBox 24"/>
            <p:cNvSpPr txBox="1"/>
            <p:nvPr/>
          </p:nvSpPr>
          <p:spPr>
            <a:xfrm>
              <a:off x="5168483" y="3671636"/>
              <a:ext cx="1737813" cy="830997"/>
            </a:xfrm>
            <a:prstGeom prst="rect">
              <a:avLst/>
            </a:prstGeom>
            <a:noFill/>
          </p:spPr>
          <p:txBody>
            <a:bodyPr wrap="square" rtlCol="0">
              <a:spAutoFit/>
            </a:bodyPr>
            <a:lstStyle/>
            <a:p>
              <a:pPr algn="ctr"/>
              <a:r>
                <a:rPr lang="en-US" sz="2400" dirty="0" smtClean="0"/>
                <a:t>Customer Engagement</a:t>
              </a:r>
              <a:endParaRPr lang="en-US" sz="2400" dirty="0"/>
            </a:p>
          </p:txBody>
        </p:sp>
        <p:sp>
          <p:nvSpPr>
            <p:cNvPr id="26" name="Rectangular Callout 25"/>
            <p:cNvSpPr/>
            <p:nvPr/>
          </p:nvSpPr>
          <p:spPr>
            <a:xfrm>
              <a:off x="1180089" y="1810343"/>
              <a:ext cx="1635617" cy="527822"/>
            </a:xfrm>
            <a:prstGeom prst="wedgeRectCallout">
              <a:avLst>
                <a:gd name="adj1" fmla="val 35072"/>
                <a:gd name="adj2" fmla="val 82020"/>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Growth</a:t>
              </a:r>
              <a:endParaRPr lang="en-US" dirty="0"/>
            </a:p>
          </p:txBody>
        </p:sp>
        <p:sp>
          <p:nvSpPr>
            <p:cNvPr id="27" name="Rectangular Callout 26"/>
            <p:cNvSpPr/>
            <p:nvPr/>
          </p:nvSpPr>
          <p:spPr>
            <a:xfrm>
              <a:off x="6548906" y="1820116"/>
              <a:ext cx="1635617" cy="527822"/>
            </a:xfrm>
            <a:prstGeom prst="wedgeRectCallout">
              <a:avLst>
                <a:gd name="adj1" fmla="val -38156"/>
                <a:gd name="adj2" fmla="val 86900"/>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Retention</a:t>
              </a:r>
              <a:endParaRPr lang="en-US" dirty="0"/>
            </a:p>
          </p:txBody>
        </p:sp>
      </p:grpSp>
      <p:grpSp>
        <p:nvGrpSpPr>
          <p:cNvPr id="3" name="Group 2"/>
          <p:cNvGrpSpPr/>
          <p:nvPr/>
        </p:nvGrpSpPr>
        <p:grpSpPr>
          <a:xfrm>
            <a:off x="8472969" y="3589301"/>
            <a:ext cx="2757407" cy="2187630"/>
            <a:chOff x="9282448" y="3424463"/>
            <a:chExt cx="2362200" cy="1860409"/>
          </a:xfrm>
        </p:grpSpPr>
        <p:sp>
          <p:nvSpPr>
            <p:cNvPr id="38" name="Rectangle 37"/>
            <p:cNvSpPr/>
            <p:nvPr/>
          </p:nvSpPr>
          <p:spPr>
            <a:xfrm>
              <a:off x="9282448" y="3424463"/>
              <a:ext cx="2362200" cy="594156"/>
            </a:xfrm>
            <a:prstGeom prst="rect">
              <a:avLst/>
            </a:prstGeom>
            <a:solidFill>
              <a:schemeClr val="accent1">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chemeClr val="tx1"/>
                  </a:solidFill>
                </a:rPr>
                <a:t>Customer Engagement</a:t>
              </a:r>
              <a:endParaRPr lang="en-US" sz="2000" b="1" dirty="0">
                <a:solidFill>
                  <a:schemeClr val="tx1"/>
                </a:solidFill>
              </a:endParaRPr>
            </a:p>
          </p:txBody>
        </p:sp>
        <p:sp>
          <p:nvSpPr>
            <p:cNvPr id="39" name="Rectangle 38"/>
            <p:cNvSpPr/>
            <p:nvPr/>
          </p:nvSpPr>
          <p:spPr>
            <a:xfrm>
              <a:off x="9282448" y="4065672"/>
              <a:ext cx="2362200" cy="1219200"/>
            </a:xfrm>
            <a:prstGeom prst="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chemeClr val="tx1"/>
                  </a:solidFill>
                </a:rPr>
                <a:t>based on behavior-</a:t>
              </a:r>
            </a:p>
            <a:p>
              <a:pPr>
                <a:buFont typeface="Arial" pitchFamily="34" charset="0"/>
                <a:buChar char="•"/>
              </a:pPr>
              <a:r>
                <a:rPr lang="en-US" dirty="0" smtClean="0">
                  <a:solidFill>
                    <a:schemeClr val="tx1"/>
                  </a:solidFill>
                </a:rPr>
                <a:t>track  user activity</a:t>
              </a:r>
            </a:p>
            <a:p>
              <a:pPr>
                <a:buFont typeface="Arial" pitchFamily="34" charset="0"/>
                <a:buChar char="•"/>
              </a:pPr>
              <a:r>
                <a:rPr lang="en-US" dirty="0" smtClean="0">
                  <a:solidFill>
                    <a:schemeClr val="tx1"/>
                  </a:solidFill>
                </a:rPr>
                <a:t>correlate data</a:t>
              </a:r>
            </a:p>
            <a:p>
              <a:pPr>
                <a:buFont typeface="Arial" pitchFamily="34" charset="0"/>
                <a:buChar char="•"/>
              </a:pPr>
              <a:r>
                <a:rPr lang="en-US" dirty="0" smtClean="0">
                  <a:solidFill>
                    <a:schemeClr val="tx1"/>
                  </a:solidFill>
                </a:rPr>
                <a:t>create report </a:t>
              </a:r>
            </a:p>
            <a:p>
              <a:pPr>
                <a:buFont typeface="Arial" pitchFamily="34" charset="0"/>
                <a:buChar char="•"/>
              </a:pPr>
              <a:r>
                <a:rPr lang="en-US" dirty="0" smtClean="0">
                  <a:solidFill>
                    <a:schemeClr val="tx1"/>
                  </a:solidFill>
                </a:rPr>
                <a:t>draw inferences</a:t>
              </a:r>
              <a:endParaRPr lang="en-US" dirty="0">
                <a:solidFill>
                  <a:schemeClr val="tx1"/>
                </a:solidFill>
              </a:endParaRPr>
            </a:p>
          </p:txBody>
        </p:sp>
      </p:grpSp>
      <p:sp>
        <p:nvSpPr>
          <p:cNvPr id="19" name="TextBox 18"/>
          <p:cNvSpPr txBox="1"/>
          <p:nvPr/>
        </p:nvSpPr>
        <p:spPr>
          <a:xfrm>
            <a:off x="7795582" y="1560468"/>
            <a:ext cx="4127125" cy="1815882"/>
          </a:xfrm>
          <a:prstGeom prst="rect">
            <a:avLst/>
          </a:prstGeom>
          <a:noFill/>
        </p:spPr>
        <p:txBody>
          <a:bodyPr wrap="square" rtlCol="0">
            <a:spAutoFit/>
          </a:bodyPr>
          <a:lstStyle/>
          <a:p>
            <a:pPr algn="ctr"/>
            <a:endParaRPr lang="en-US" sz="2800" dirty="0" smtClean="0"/>
          </a:p>
          <a:p>
            <a:r>
              <a:rPr lang="en-US" sz="2800" dirty="0" smtClean="0"/>
              <a:t>It pays to retain a customer than spending 6-7 times to acquire a new one.</a:t>
            </a:r>
            <a:endParaRPr lang="en-US" sz="2800" dirty="0"/>
          </a:p>
        </p:txBody>
      </p:sp>
    </p:spTree>
    <p:extLst>
      <p:ext uri="{BB962C8B-B14F-4D97-AF65-F5344CB8AC3E}">
        <p14:creationId xmlns:p14="http://schemas.microsoft.com/office/powerpoint/2010/main" val="35751127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6202853"/>
            <a:ext cx="12192000" cy="655147"/>
            <a:chOff x="0" y="6202853"/>
            <a:chExt cx="12192000" cy="655147"/>
          </a:xfrm>
        </p:grpSpPr>
        <p:sp>
          <p:nvSpPr>
            <p:cNvPr id="5" name="Rectangle 4"/>
            <p:cNvSpPr/>
            <p:nvPr/>
          </p:nvSpPr>
          <p:spPr>
            <a:xfrm>
              <a:off x="0" y="6217919"/>
              <a:ext cx="12192000" cy="62702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33567" y="6202853"/>
              <a:ext cx="3203744" cy="655147"/>
            </a:xfrm>
            <a:prstGeom prst="rect">
              <a:avLst/>
            </a:prstGeom>
          </p:spPr>
        </p:pic>
      </p:grpSp>
      <p:sp>
        <p:nvSpPr>
          <p:cNvPr id="9" name="Rectangle 8"/>
          <p:cNvSpPr/>
          <p:nvPr/>
        </p:nvSpPr>
        <p:spPr>
          <a:xfrm>
            <a:off x="3440914" y="134399"/>
            <a:ext cx="5410264" cy="707886"/>
          </a:xfrm>
          <a:prstGeom prst="rect">
            <a:avLst/>
          </a:prstGeom>
        </p:spPr>
        <p:txBody>
          <a:bodyPr wrap="none">
            <a:spAutoFit/>
          </a:bodyPr>
          <a:lstStyle/>
          <a:p>
            <a:r>
              <a:rPr lang="en-US" sz="4000" cap="small" dirty="0" smtClean="0">
                <a:ln>
                  <a:solidFill>
                    <a:schemeClr val="tx1"/>
                  </a:solidFill>
                </a:ln>
              </a:rPr>
              <a:t>How can </a:t>
            </a:r>
            <a:r>
              <a:rPr lang="en-US" sz="4000" cap="small" dirty="0" err="1" smtClean="0">
                <a:ln>
                  <a:solidFill>
                    <a:schemeClr val="tx1"/>
                  </a:solidFill>
                </a:ln>
              </a:rPr>
              <a:t>ChargeBee</a:t>
            </a:r>
            <a:r>
              <a:rPr lang="en-US" sz="4000" cap="small" dirty="0" smtClean="0">
                <a:ln>
                  <a:solidFill>
                    <a:schemeClr val="tx1"/>
                  </a:solidFill>
                </a:ln>
              </a:rPr>
              <a:t> help?</a:t>
            </a:r>
            <a:endParaRPr lang="en-US" sz="4000" dirty="0"/>
          </a:p>
        </p:txBody>
      </p:sp>
      <p:sp>
        <p:nvSpPr>
          <p:cNvPr id="14" name="Rectangle 13"/>
          <p:cNvSpPr/>
          <p:nvPr/>
        </p:nvSpPr>
        <p:spPr>
          <a:xfrm>
            <a:off x="0" y="5925854"/>
            <a:ext cx="5775176" cy="276999"/>
          </a:xfrm>
          <a:prstGeom prst="rect">
            <a:avLst/>
          </a:prstGeom>
        </p:spPr>
        <p:txBody>
          <a:bodyPr wrap="square">
            <a:spAutoFit/>
          </a:bodyPr>
          <a:lstStyle/>
          <a:p>
            <a:r>
              <a:rPr lang="en-US" sz="1200" u="sng" dirty="0" smtClean="0">
                <a:hlinkClick r:id="rId3"/>
              </a:rPr>
              <a:t>http://web.appstorm.net/roundups/15-great-apps-for-your-business-subscription-needs/</a:t>
            </a:r>
            <a:endParaRPr lang="en-US" sz="1200" dirty="0" smtClean="0"/>
          </a:p>
        </p:txBody>
      </p:sp>
      <p:grpSp>
        <p:nvGrpSpPr>
          <p:cNvPr id="2" name="Group 1"/>
          <p:cNvGrpSpPr/>
          <p:nvPr/>
        </p:nvGrpSpPr>
        <p:grpSpPr>
          <a:xfrm>
            <a:off x="1223644" y="1246821"/>
            <a:ext cx="10017488" cy="4503920"/>
            <a:chOff x="1223644" y="1246821"/>
            <a:chExt cx="10017488" cy="4503920"/>
          </a:xfrm>
        </p:grpSpPr>
        <p:sp>
          <p:nvSpPr>
            <p:cNvPr id="52" name="Rounded Rectangle 51"/>
            <p:cNvSpPr/>
            <p:nvPr/>
          </p:nvSpPr>
          <p:spPr>
            <a:xfrm>
              <a:off x="1307655" y="1300198"/>
              <a:ext cx="2438400" cy="1524000"/>
            </a:xfrm>
            <a:prstGeom prst="roundRect">
              <a:avLst/>
            </a:prstGeom>
            <a:solidFill>
              <a:schemeClr val="accent1">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Extend Trials</a:t>
              </a:r>
            </a:p>
            <a:p>
              <a:pPr algn="ctr"/>
              <a:r>
                <a:rPr lang="en-US" dirty="0" smtClean="0">
                  <a:solidFill>
                    <a:schemeClr val="tx1"/>
                  </a:solidFill>
                </a:rPr>
                <a:t>Automate Customer Engagement</a:t>
              </a:r>
              <a:endParaRPr lang="en-US" dirty="0">
                <a:solidFill>
                  <a:schemeClr val="tx1"/>
                </a:solidFill>
              </a:endParaRPr>
            </a:p>
          </p:txBody>
        </p:sp>
        <p:sp>
          <p:nvSpPr>
            <p:cNvPr id="53" name="Rounded Rectangle 52"/>
            <p:cNvSpPr/>
            <p:nvPr/>
          </p:nvSpPr>
          <p:spPr>
            <a:xfrm>
              <a:off x="8892348" y="3494819"/>
              <a:ext cx="2348784" cy="1430874"/>
            </a:xfrm>
            <a:prstGeom prst="roundRect">
              <a:avLst/>
            </a:prstGeom>
            <a:solidFill>
              <a:schemeClr val="accent1">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normAutofit/>
            </a:bodyPr>
            <a:lstStyle/>
            <a:p>
              <a:pPr algn="ctr"/>
              <a:r>
                <a:rPr lang="en-US" dirty="0" smtClean="0">
                  <a:solidFill>
                    <a:schemeClr val="tx1"/>
                  </a:solidFill>
                </a:rPr>
                <a:t>Increase Average Revenue Per Customer (ARPU)</a:t>
              </a:r>
            </a:p>
            <a:p>
              <a:pPr algn="ctr">
                <a:buFont typeface="Arial" pitchFamily="34" charset="0"/>
                <a:buChar char="•"/>
              </a:pPr>
              <a:r>
                <a:rPr lang="en-US" b="1" dirty="0" smtClean="0">
                  <a:solidFill>
                    <a:schemeClr val="tx1"/>
                  </a:solidFill>
                </a:rPr>
                <a:t>Upsell Add- </a:t>
              </a:r>
              <a:r>
                <a:rPr lang="en-US" b="1" dirty="0" err="1" smtClean="0">
                  <a:solidFill>
                    <a:schemeClr val="tx1"/>
                  </a:solidFill>
                </a:rPr>
                <a:t>Ons</a:t>
              </a:r>
              <a:endParaRPr lang="en-US" b="1" dirty="0" smtClean="0">
                <a:solidFill>
                  <a:schemeClr val="tx1"/>
                </a:solidFill>
              </a:endParaRPr>
            </a:p>
          </p:txBody>
        </p:sp>
        <p:sp>
          <p:nvSpPr>
            <p:cNvPr id="54" name="Rounded Rectangle 53"/>
            <p:cNvSpPr/>
            <p:nvPr/>
          </p:nvSpPr>
          <p:spPr>
            <a:xfrm>
              <a:off x="1223644" y="3672140"/>
              <a:ext cx="2336805" cy="914400"/>
            </a:xfrm>
            <a:prstGeom prst="roundRect">
              <a:avLst/>
            </a:prstGeom>
            <a:solidFill>
              <a:schemeClr val="accent1">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smtClean="0">
                <a:solidFill>
                  <a:schemeClr val="tx1"/>
                </a:solidFill>
              </a:endParaRPr>
            </a:p>
            <a:p>
              <a:pPr algn="ctr"/>
              <a:endParaRPr lang="en-US" b="1" dirty="0" smtClean="0">
                <a:solidFill>
                  <a:schemeClr val="tx1"/>
                </a:solidFill>
              </a:endParaRPr>
            </a:p>
            <a:p>
              <a:pPr algn="ctr"/>
              <a:r>
                <a:rPr lang="en-US" b="1" dirty="0" smtClean="0">
                  <a:solidFill>
                    <a:schemeClr val="tx1"/>
                  </a:solidFill>
                </a:rPr>
                <a:t>Reduce Customer Drop-off</a:t>
              </a:r>
            </a:p>
            <a:p>
              <a:pPr algn="ctr"/>
              <a:r>
                <a:rPr lang="en-US" dirty="0" smtClean="0">
                  <a:solidFill>
                    <a:schemeClr val="tx1"/>
                  </a:solidFill>
                </a:rPr>
                <a:t>Managing Churn</a:t>
              </a:r>
              <a:r>
                <a:rPr lang="en-US" b="1" dirty="0" smtClean="0">
                  <a:solidFill>
                    <a:schemeClr val="tx1"/>
                  </a:solidFill>
                </a:rPr>
                <a:t> </a:t>
              </a:r>
            </a:p>
            <a:p>
              <a:pPr algn="ctr"/>
              <a:endParaRPr lang="en-US" b="1" dirty="0" smtClean="0">
                <a:solidFill>
                  <a:schemeClr val="tx1"/>
                </a:solidFill>
              </a:endParaRPr>
            </a:p>
            <a:p>
              <a:pPr algn="ctr"/>
              <a:endParaRPr lang="en-US" b="1" dirty="0">
                <a:solidFill>
                  <a:schemeClr val="tx1"/>
                </a:solidFill>
              </a:endParaRPr>
            </a:p>
          </p:txBody>
        </p:sp>
        <p:sp>
          <p:nvSpPr>
            <p:cNvPr id="55" name="Rounded Rectangle 54"/>
            <p:cNvSpPr/>
            <p:nvPr/>
          </p:nvSpPr>
          <p:spPr>
            <a:xfrm>
              <a:off x="7795229" y="1901921"/>
              <a:ext cx="2310148" cy="1562304"/>
            </a:xfrm>
            <a:prstGeom prst="roundRect">
              <a:avLst/>
            </a:prstGeom>
            <a:solidFill>
              <a:schemeClr val="accent1">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285750" indent="-285750" algn="ctr"/>
              <a:r>
                <a:rPr lang="en-US" b="1" dirty="0" smtClean="0">
                  <a:solidFill>
                    <a:schemeClr val="tx1"/>
                  </a:solidFill>
                </a:rPr>
                <a:t>      Preemptive Follow-ups </a:t>
              </a:r>
              <a:r>
                <a:rPr lang="en-US" dirty="0" smtClean="0">
                  <a:solidFill>
                    <a:schemeClr val="tx1"/>
                  </a:solidFill>
                </a:rPr>
                <a:t>For Expiring Cards</a:t>
              </a:r>
            </a:p>
          </p:txBody>
        </p:sp>
        <p:sp>
          <p:nvSpPr>
            <p:cNvPr id="56" name="Rounded Rectangle 55"/>
            <p:cNvSpPr/>
            <p:nvPr/>
          </p:nvSpPr>
          <p:spPr>
            <a:xfrm>
              <a:off x="6134815" y="2924065"/>
              <a:ext cx="2209800" cy="685800"/>
            </a:xfrm>
            <a:prstGeom prst="roundRect">
              <a:avLst/>
            </a:prstGeom>
            <a:solidFill>
              <a:schemeClr val="accent4">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Coupons</a:t>
              </a:r>
            </a:p>
          </p:txBody>
        </p:sp>
        <p:sp>
          <p:nvSpPr>
            <p:cNvPr id="58" name="Rounded Rectangle 57"/>
            <p:cNvSpPr/>
            <p:nvPr/>
          </p:nvSpPr>
          <p:spPr>
            <a:xfrm>
              <a:off x="3332679" y="2493719"/>
              <a:ext cx="2438400" cy="1524000"/>
            </a:xfrm>
            <a:prstGeom prst="roundRect">
              <a:avLst/>
            </a:prstGeom>
            <a:solidFill>
              <a:schemeClr val="accent4">
                <a:lumMod val="60000"/>
                <a:lumOff val="40000"/>
              </a:schemeClr>
            </a:solidFill>
            <a:ln>
              <a:solidFill>
                <a:schemeClr val="accent1">
                  <a:shade val="95000"/>
                  <a:satMod val="105000"/>
                  <a:alpha val="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Providing A Great Billing Experience To Customers</a:t>
              </a:r>
              <a:endParaRPr lang="en-US" dirty="0">
                <a:solidFill>
                  <a:schemeClr val="tx1"/>
                </a:solidFill>
              </a:endParaRPr>
            </a:p>
          </p:txBody>
        </p:sp>
        <p:sp>
          <p:nvSpPr>
            <p:cNvPr id="59" name="Rounded Rectangle 58"/>
            <p:cNvSpPr/>
            <p:nvPr/>
          </p:nvSpPr>
          <p:spPr>
            <a:xfrm>
              <a:off x="3332679" y="4383143"/>
              <a:ext cx="2057400" cy="762000"/>
            </a:xfrm>
            <a:prstGeom prst="roundRect">
              <a:avLst/>
            </a:prstGeom>
            <a:solidFill>
              <a:schemeClr val="accent4">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Credits</a:t>
              </a:r>
            </a:p>
          </p:txBody>
        </p:sp>
        <p:sp>
          <p:nvSpPr>
            <p:cNvPr id="50" name="Rounded Rectangle 49"/>
            <p:cNvSpPr/>
            <p:nvPr/>
          </p:nvSpPr>
          <p:spPr>
            <a:xfrm>
              <a:off x="4586303" y="1246821"/>
              <a:ext cx="2377745" cy="1500701"/>
            </a:xfrm>
            <a:prstGeom prst="roundRect">
              <a:avLst/>
            </a:prstGeom>
            <a:solidFill>
              <a:schemeClr val="accent1">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285750" indent="-285750" algn="ctr"/>
              <a:r>
                <a:rPr lang="en-US" dirty="0" smtClean="0">
                  <a:solidFill>
                    <a:schemeClr val="tx1"/>
                  </a:solidFill>
                </a:rPr>
                <a:t>      </a:t>
              </a:r>
              <a:r>
                <a:rPr lang="en-US" b="1" dirty="0" smtClean="0">
                  <a:solidFill>
                    <a:schemeClr val="tx1"/>
                  </a:solidFill>
                </a:rPr>
                <a:t>Dunning Management </a:t>
              </a:r>
              <a:r>
                <a:rPr lang="en-US" dirty="0" smtClean="0">
                  <a:solidFill>
                    <a:schemeClr val="tx1"/>
                  </a:solidFill>
                </a:rPr>
                <a:t>To Handle Failed Transactions </a:t>
              </a:r>
            </a:p>
          </p:txBody>
        </p:sp>
        <p:sp>
          <p:nvSpPr>
            <p:cNvPr id="51" name="Rounded Rectangle 50"/>
            <p:cNvSpPr/>
            <p:nvPr/>
          </p:nvSpPr>
          <p:spPr>
            <a:xfrm>
              <a:off x="4964946" y="3723218"/>
              <a:ext cx="2362200" cy="1143000"/>
            </a:xfrm>
            <a:prstGeom prst="roundRect">
              <a:avLst/>
            </a:prstGeom>
            <a:solidFill>
              <a:schemeClr val="accent1">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Identifying &amp; Retaining Unhappy Customers </a:t>
              </a:r>
            </a:p>
          </p:txBody>
        </p:sp>
        <p:sp>
          <p:nvSpPr>
            <p:cNvPr id="57" name="Rounded Rectangle 56"/>
            <p:cNvSpPr/>
            <p:nvPr/>
          </p:nvSpPr>
          <p:spPr>
            <a:xfrm>
              <a:off x="6698111" y="4585561"/>
              <a:ext cx="2194237" cy="1165180"/>
            </a:xfrm>
            <a:prstGeom prst="roundRect">
              <a:avLst/>
            </a:prstGeom>
            <a:solidFill>
              <a:schemeClr val="accent4">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Adjusted Billing Dates</a:t>
              </a:r>
            </a:p>
          </p:txBody>
        </p:sp>
      </p:grpSp>
    </p:spTree>
    <p:extLst>
      <p:ext uri="{BB962C8B-B14F-4D97-AF65-F5344CB8AC3E}">
        <p14:creationId xmlns:p14="http://schemas.microsoft.com/office/powerpoint/2010/main" val="12268733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0" y="6202853"/>
            <a:ext cx="12192000" cy="655147"/>
            <a:chOff x="0" y="6202853"/>
            <a:chExt cx="12192000" cy="655147"/>
          </a:xfrm>
        </p:grpSpPr>
        <p:sp>
          <p:nvSpPr>
            <p:cNvPr id="6" name="Rectangle 5"/>
            <p:cNvSpPr/>
            <p:nvPr/>
          </p:nvSpPr>
          <p:spPr>
            <a:xfrm>
              <a:off x="0" y="6217919"/>
              <a:ext cx="12192000" cy="62702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33567" y="6202853"/>
              <a:ext cx="3203744" cy="655147"/>
            </a:xfrm>
            <a:prstGeom prst="rect">
              <a:avLst/>
            </a:prstGeom>
          </p:spPr>
        </p:pic>
      </p:grpSp>
      <p:sp>
        <p:nvSpPr>
          <p:cNvPr id="8" name="Title 1"/>
          <p:cNvSpPr>
            <a:spLocks noGrp="1"/>
          </p:cNvSpPr>
          <p:nvPr>
            <p:ph type="title"/>
          </p:nvPr>
        </p:nvSpPr>
        <p:spPr>
          <a:xfrm>
            <a:off x="944451" y="835818"/>
            <a:ext cx="5151549" cy="809625"/>
          </a:xfrm>
          <a:noFill/>
          <a:ln>
            <a:noFill/>
          </a:ln>
        </p:spPr>
        <p:style>
          <a:lnRef idx="2">
            <a:schemeClr val="accent1"/>
          </a:lnRef>
          <a:fillRef idx="1">
            <a:schemeClr val="lt1"/>
          </a:fillRef>
          <a:effectRef idx="0">
            <a:schemeClr val="accent1"/>
          </a:effectRef>
          <a:fontRef idx="minor">
            <a:schemeClr val="dk1"/>
          </a:fontRef>
        </p:style>
        <p:txBody>
          <a:bodyPr/>
          <a:lstStyle/>
          <a:p>
            <a:pPr algn="ctr"/>
            <a:r>
              <a:rPr lang="en-US" sz="4000" cap="small" dirty="0" smtClean="0">
                <a:ln>
                  <a:solidFill>
                    <a:schemeClr val="tx1"/>
                  </a:solidFill>
                </a:ln>
                <a:latin typeface="+mn-lt"/>
              </a:rPr>
              <a:t>Reporting and Analytics</a:t>
            </a:r>
            <a:endParaRPr lang="en-US" sz="4000" cap="small" dirty="0">
              <a:ln>
                <a:solidFill>
                  <a:schemeClr val="tx1"/>
                </a:solidFill>
              </a:ln>
              <a:latin typeface="+mn-lt"/>
            </a:endParaRPr>
          </a:p>
        </p:txBody>
      </p:sp>
      <p:sp>
        <p:nvSpPr>
          <p:cNvPr id="2" name="TextBox 1"/>
          <p:cNvSpPr txBox="1"/>
          <p:nvPr/>
        </p:nvSpPr>
        <p:spPr>
          <a:xfrm>
            <a:off x="633046" y="2346230"/>
            <a:ext cx="6184933" cy="2677656"/>
          </a:xfrm>
          <a:prstGeom prst="rect">
            <a:avLst/>
          </a:prstGeom>
          <a:noFill/>
        </p:spPr>
        <p:txBody>
          <a:bodyPr wrap="square" rtlCol="0">
            <a:spAutoFit/>
          </a:bodyPr>
          <a:lstStyle/>
          <a:p>
            <a:r>
              <a:rPr lang="en-US" sz="2400" dirty="0"/>
              <a:t>Reports on profits and expenditures, subscription count by each plan </a:t>
            </a:r>
            <a:endParaRPr lang="en-US" sz="2400" dirty="0" smtClean="0"/>
          </a:p>
          <a:p>
            <a:endParaRPr lang="en-US" sz="2400" dirty="0"/>
          </a:p>
          <a:p>
            <a:r>
              <a:rPr lang="en-US" sz="2400" dirty="0"/>
              <a:t>Reports on user sign-up data and user activity </a:t>
            </a:r>
          </a:p>
          <a:p>
            <a:endParaRPr lang="en-US" sz="2400" dirty="0" smtClean="0"/>
          </a:p>
          <a:p>
            <a:r>
              <a:rPr lang="en-US" sz="2400" dirty="0"/>
              <a:t> Provides Integration with CRM and Analytics software </a:t>
            </a:r>
          </a:p>
        </p:txBody>
      </p:sp>
      <p:pic>
        <p:nvPicPr>
          <p:cNvPr id="3" name="Picture 2"/>
          <p:cNvPicPr>
            <a:picLocks noChangeAspect="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6942182" y="835818"/>
            <a:ext cx="4257675" cy="4257675"/>
          </a:xfrm>
          <a:prstGeom prst="rect">
            <a:avLst/>
          </a:prstGeom>
        </p:spPr>
      </p:pic>
    </p:spTree>
    <p:extLst>
      <p:ext uri="{BB962C8B-B14F-4D97-AF65-F5344CB8AC3E}">
        <p14:creationId xmlns:p14="http://schemas.microsoft.com/office/powerpoint/2010/main" val="30292774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duotone>
              <a:schemeClr val="bg2">
                <a:shade val="45000"/>
                <a:satMod val="135000"/>
              </a:schemeClr>
              <a:prstClr val="white"/>
            </a:duotone>
            <a:extLst>
              <a:ext uri="{BEBA8EAE-BF5A-486C-A8C5-ECC9F3942E4B}">
                <a14:imgProps xmlns:a14="http://schemas.microsoft.com/office/drawing/2010/main">
                  <a14:imgLayer r:embed="rId3">
                    <a14:imgEffect>
                      <a14:brightnessContrast bright="49000"/>
                    </a14:imgEffect>
                  </a14:imgLayer>
                </a14:imgProps>
              </a:ext>
              <a:ext uri="{28A0092B-C50C-407E-A947-70E740481C1C}">
                <a14:useLocalDpi xmlns:a14="http://schemas.microsoft.com/office/drawing/2010/main" val="0"/>
              </a:ext>
            </a:extLst>
          </a:blip>
          <a:stretch>
            <a:fillRect/>
          </a:stretch>
        </p:blipFill>
        <p:spPr>
          <a:xfrm>
            <a:off x="5689563" y="1547454"/>
            <a:ext cx="5953125" cy="3886200"/>
          </a:xfrm>
          <a:prstGeom prst="rect">
            <a:avLst/>
          </a:prstGeom>
        </p:spPr>
      </p:pic>
      <p:grpSp>
        <p:nvGrpSpPr>
          <p:cNvPr id="5" name="Group 4"/>
          <p:cNvGrpSpPr/>
          <p:nvPr/>
        </p:nvGrpSpPr>
        <p:grpSpPr>
          <a:xfrm>
            <a:off x="0" y="6202853"/>
            <a:ext cx="12192000" cy="655147"/>
            <a:chOff x="0" y="6202853"/>
            <a:chExt cx="12192000" cy="655147"/>
          </a:xfrm>
        </p:grpSpPr>
        <p:sp>
          <p:nvSpPr>
            <p:cNvPr id="6" name="Rectangle 5"/>
            <p:cNvSpPr/>
            <p:nvPr/>
          </p:nvSpPr>
          <p:spPr>
            <a:xfrm>
              <a:off x="0" y="6217919"/>
              <a:ext cx="12192000" cy="62702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33567" y="6202853"/>
              <a:ext cx="3203744" cy="655147"/>
            </a:xfrm>
            <a:prstGeom prst="rect">
              <a:avLst/>
            </a:prstGeom>
          </p:spPr>
        </p:pic>
      </p:grpSp>
      <p:sp>
        <p:nvSpPr>
          <p:cNvPr id="28" name="Title 1"/>
          <p:cNvSpPr txBox="1">
            <a:spLocks/>
          </p:cNvSpPr>
          <p:nvPr/>
        </p:nvSpPr>
        <p:spPr>
          <a:xfrm>
            <a:off x="1411458" y="0"/>
            <a:ext cx="9369083" cy="9906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cap="small" dirty="0" smtClean="0">
                <a:ln>
                  <a:solidFill>
                    <a:schemeClr val="tx1"/>
                  </a:solidFill>
                </a:ln>
                <a:latin typeface="+mn-lt"/>
              </a:rPr>
              <a:t>Leverage the power of Transactional Emails</a:t>
            </a:r>
            <a:endParaRPr lang="en-US" sz="4000" cap="small" dirty="0">
              <a:ln>
                <a:solidFill>
                  <a:schemeClr val="tx1"/>
                </a:solidFill>
              </a:ln>
              <a:latin typeface="+mn-lt"/>
            </a:endParaRPr>
          </a:p>
        </p:txBody>
      </p:sp>
      <p:sp>
        <p:nvSpPr>
          <p:cNvPr id="3" name="TextBox 2"/>
          <p:cNvSpPr txBox="1"/>
          <p:nvPr/>
        </p:nvSpPr>
        <p:spPr>
          <a:xfrm>
            <a:off x="267352" y="1860410"/>
            <a:ext cx="6466449" cy="2308324"/>
          </a:xfrm>
          <a:prstGeom prst="rect">
            <a:avLst/>
          </a:prstGeom>
          <a:noFill/>
        </p:spPr>
        <p:txBody>
          <a:bodyPr wrap="square" rtlCol="0">
            <a:spAutoFit/>
          </a:bodyPr>
          <a:lstStyle/>
          <a:p>
            <a:pPr algn="ctr"/>
            <a:r>
              <a:rPr lang="en-US" sz="2400" dirty="0"/>
              <a:t>Increase customer engagement with email transaction </a:t>
            </a:r>
            <a:r>
              <a:rPr lang="en-US" sz="2400" dirty="0" smtClean="0"/>
              <a:t>systems</a:t>
            </a:r>
          </a:p>
          <a:p>
            <a:pPr algn="ctr"/>
            <a:endParaRPr lang="en-US" sz="2400" dirty="0"/>
          </a:p>
          <a:p>
            <a:pPr algn="ctr"/>
            <a:r>
              <a:rPr lang="en-US" sz="2400" dirty="0"/>
              <a:t>Customizable Email </a:t>
            </a:r>
            <a:r>
              <a:rPr lang="en-US" sz="2400" dirty="0" smtClean="0"/>
              <a:t>Templates</a:t>
            </a:r>
            <a:endParaRPr lang="en-US" sz="2400" dirty="0"/>
          </a:p>
          <a:p>
            <a:pPr algn="ctr"/>
            <a:endParaRPr lang="en-US" sz="2400" dirty="0" smtClean="0"/>
          </a:p>
          <a:p>
            <a:pPr algn="ctr"/>
            <a:r>
              <a:rPr lang="en-US" sz="2400" dirty="0"/>
              <a:t>Automatic Email </a:t>
            </a:r>
            <a:r>
              <a:rPr lang="en-US" sz="2400" dirty="0" smtClean="0"/>
              <a:t>Notification</a:t>
            </a:r>
            <a:endParaRPr lang="en-US" sz="2400" dirty="0"/>
          </a:p>
        </p:txBody>
      </p:sp>
      <p:sp>
        <p:nvSpPr>
          <p:cNvPr id="2" name="TextBox 1"/>
          <p:cNvSpPr txBox="1"/>
          <p:nvPr/>
        </p:nvSpPr>
        <p:spPr>
          <a:xfrm>
            <a:off x="0" y="5928191"/>
            <a:ext cx="6552490" cy="261610"/>
          </a:xfrm>
          <a:prstGeom prst="rect">
            <a:avLst/>
          </a:prstGeom>
          <a:noFill/>
        </p:spPr>
        <p:txBody>
          <a:bodyPr wrap="square" rtlCol="0">
            <a:spAutoFit/>
          </a:bodyPr>
          <a:lstStyle/>
          <a:p>
            <a:r>
              <a:rPr lang="en-US" sz="1100" dirty="0" smtClean="0"/>
              <a:t>Image Source: </a:t>
            </a:r>
            <a:r>
              <a:rPr lang="en-US" sz="1100" dirty="0">
                <a:hlinkClick r:id="rId5"/>
              </a:rPr>
              <a:t>http://support.futuresimple.com/customer/portal/articles/962410-setting-up-email-integration</a:t>
            </a:r>
            <a:endParaRPr lang="en-US" sz="1100" dirty="0"/>
          </a:p>
        </p:txBody>
      </p:sp>
    </p:spTree>
    <p:extLst>
      <p:ext uri="{BB962C8B-B14F-4D97-AF65-F5344CB8AC3E}">
        <p14:creationId xmlns:p14="http://schemas.microsoft.com/office/powerpoint/2010/main" val="27771918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9078" y="1899138"/>
            <a:ext cx="9382921" cy="4290663"/>
          </a:xfrm>
          <a:prstGeom prst="rect">
            <a:avLst/>
          </a:prstGeom>
        </p:spPr>
      </p:pic>
      <p:grpSp>
        <p:nvGrpSpPr>
          <p:cNvPr id="4" name="Group 3"/>
          <p:cNvGrpSpPr/>
          <p:nvPr/>
        </p:nvGrpSpPr>
        <p:grpSpPr>
          <a:xfrm>
            <a:off x="0" y="6202853"/>
            <a:ext cx="12192000" cy="655147"/>
            <a:chOff x="0" y="6202853"/>
            <a:chExt cx="12192000" cy="655147"/>
          </a:xfrm>
        </p:grpSpPr>
        <p:sp>
          <p:nvSpPr>
            <p:cNvPr id="5" name="Rectangle 4"/>
            <p:cNvSpPr/>
            <p:nvPr/>
          </p:nvSpPr>
          <p:spPr>
            <a:xfrm>
              <a:off x="0" y="6217919"/>
              <a:ext cx="12192000" cy="62702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33567" y="6202853"/>
              <a:ext cx="3203744" cy="655147"/>
            </a:xfrm>
            <a:prstGeom prst="rect">
              <a:avLst/>
            </a:prstGeom>
          </p:spPr>
        </p:pic>
      </p:grpSp>
      <p:sp>
        <p:nvSpPr>
          <p:cNvPr id="7" name="Title 1"/>
          <p:cNvSpPr txBox="1">
            <a:spLocks/>
          </p:cNvSpPr>
          <p:nvPr/>
        </p:nvSpPr>
        <p:spPr bwMode="auto">
          <a:xfrm>
            <a:off x="1771527" y="219171"/>
            <a:ext cx="8127824" cy="538222"/>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4000" b="1" i="0" u="none" strike="noStrike" kern="1200" cap="small" spc="0" normalizeH="0" baseline="0" noProof="0" dirty="0" smtClean="0">
                <a:effectLst/>
                <a:uLnTx/>
                <a:uFillTx/>
                <a:ea typeface="ＭＳ Ｐゴシック" charset="0"/>
                <a:cs typeface="ＭＳ Ｐゴシック" charset="0"/>
              </a:rPr>
              <a:t>Your Extended Billing</a:t>
            </a:r>
            <a:r>
              <a:rPr kumimoji="0" lang="en-US" sz="4000" b="1" i="0" u="none" strike="noStrike" kern="1200" cap="small" spc="0" normalizeH="0" noProof="0" dirty="0" smtClean="0">
                <a:effectLst/>
                <a:uLnTx/>
                <a:uFillTx/>
                <a:ea typeface="ＭＳ Ｐゴシック" charset="0"/>
                <a:cs typeface="ＭＳ Ｐゴシック" charset="0"/>
              </a:rPr>
              <a:t> Support Team</a:t>
            </a:r>
            <a:endParaRPr kumimoji="0" lang="en-US" sz="4000" b="1" i="0" u="none" strike="noStrike" kern="1200" cap="small" spc="0" normalizeH="0" baseline="0" noProof="0" dirty="0">
              <a:effectLst/>
              <a:uLnTx/>
              <a:uFillTx/>
              <a:ea typeface="ＭＳ Ｐゴシック" charset="0"/>
              <a:cs typeface="ＭＳ Ｐゴシック" charset="0"/>
            </a:endParaRPr>
          </a:p>
        </p:txBody>
      </p:sp>
      <p:sp>
        <p:nvSpPr>
          <p:cNvPr id="8" name="Title 1"/>
          <p:cNvSpPr>
            <a:spLocks noGrp="1"/>
          </p:cNvSpPr>
          <p:nvPr>
            <p:ph type="title"/>
          </p:nvPr>
        </p:nvSpPr>
        <p:spPr>
          <a:xfrm>
            <a:off x="-1" y="2093479"/>
            <a:ext cx="4346917" cy="1001413"/>
          </a:xfrm>
          <a:noFill/>
          <a:ln>
            <a:noFill/>
          </a:ln>
          <a:effectLst/>
          <a:scene3d>
            <a:camera prst="orthographicFront"/>
            <a:lightRig rig="threePt" dir="t"/>
          </a:scene3d>
          <a:sp3d>
            <a:bevelT/>
          </a:sp3d>
        </p:spPr>
        <p:txBody>
          <a:bodyPr>
            <a:normAutofit/>
          </a:bodyPr>
          <a:lstStyle/>
          <a:p>
            <a:pPr algn="ctr"/>
            <a:r>
              <a:rPr lang="en-US" sz="3200" b="1" dirty="0" smtClean="0">
                <a:latin typeface="+mn-lt"/>
              </a:rPr>
              <a:t>Responsive customer support</a:t>
            </a:r>
            <a:endParaRPr lang="en-US" sz="3200" dirty="0">
              <a:latin typeface="+mn-lt"/>
            </a:endParaRPr>
          </a:p>
        </p:txBody>
      </p:sp>
    </p:spTree>
    <p:extLst>
      <p:ext uri="{BB962C8B-B14F-4D97-AF65-F5344CB8AC3E}">
        <p14:creationId xmlns:p14="http://schemas.microsoft.com/office/powerpoint/2010/main" val="12216559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duotone>
              <a:schemeClr val="bg2">
                <a:shade val="45000"/>
                <a:satMod val="135000"/>
              </a:schemeClr>
              <a:prstClr val="white"/>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12192000" cy="6217919"/>
          </a:xfrm>
          <a:prstGeom prst="rect">
            <a:avLst/>
          </a:prstGeom>
        </p:spPr>
      </p:pic>
      <p:grpSp>
        <p:nvGrpSpPr>
          <p:cNvPr id="4" name="Group 3"/>
          <p:cNvGrpSpPr/>
          <p:nvPr/>
        </p:nvGrpSpPr>
        <p:grpSpPr>
          <a:xfrm>
            <a:off x="0" y="6202853"/>
            <a:ext cx="12192000" cy="655147"/>
            <a:chOff x="0" y="6202853"/>
            <a:chExt cx="12192000" cy="655147"/>
          </a:xfrm>
        </p:grpSpPr>
        <p:sp>
          <p:nvSpPr>
            <p:cNvPr id="5" name="Rectangle 4"/>
            <p:cNvSpPr/>
            <p:nvPr/>
          </p:nvSpPr>
          <p:spPr>
            <a:xfrm>
              <a:off x="0" y="6217919"/>
              <a:ext cx="12192000" cy="62702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33567" y="6202853"/>
              <a:ext cx="3203744" cy="655147"/>
            </a:xfrm>
            <a:prstGeom prst="rect">
              <a:avLst/>
            </a:prstGeom>
          </p:spPr>
        </p:pic>
      </p:grpSp>
      <p:sp>
        <p:nvSpPr>
          <p:cNvPr id="7" name="Title 1"/>
          <p:cNvSpPr txBox="1">
            <a:spLocks/>
          </p:cNvSpPr>
          <p:nvPr/>
        </p:nvSpPr>
        <p:spPr>
          <a:xfrm>
            <a:off x="2547318" y="0"/>
            <a:ext cx="7033846" cy="838200"/>
          </a:xfrm>
          <a:prstGeom prst="rect">
            <a:avLst/>
          </a:prstGeom>
          <a:solidFill>
            <a:schemeClr val="bg1"/>
          </a:solid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cap="small" dirty="0" smtClean="0">
                <a:latin typeface="+mn-lt"/>
              </a:rPr>
              <a:t>Will your data be held hostage?</a:t>
            </a:r>
            <a:endParaRPr lang="en-US" sz="4000" b="1" cap="small" dirty="0">
              <a:latin typeface="+mn-lt"/>
            </a:endParaRPr>
          </a:p>
        </p:txBody>
      </p:sp>
      <p:sp>
        <p:nvSpPr>
          <p:cNvPr id="10" name="Rectangle 9"/>
          <p:cNvSpPr/>
          <p:nvPr/>
        </p:nvSpPr>
        <p:spPr>
          <a:xfrm>
            <a:off x="3005675" y="5029986"/>
            <a:ext cx="4021228" cy="1015663"/>
          </a:xfrm>
          <a:prstGeom prst="rect">
            <a:avLst/>
          </a:prstGeom>
          <a:solidFill>
            <a:schemeClr val="bg1"/>
          </a:solidFill>
        </p:spPr>
        <p:txBody>
          <a:bodyPr wrap="square" tIns="274320" bIns="182880">
            <a:spAutoFit/>
          </a:bodyPr>
          <a:lstStyle/>
          <a:p>
            <a:pPr algn="ctr"/>
            <a:r>
              <a:rPr lang="en-US" sz="3600" dirty="0" smtClean="0">
                <a:ln w="0"/>
                <a:effectLst>
                  <a:outerShdw blurRad="38100" dist="19050" dir="2700000" algn="tl" rotWithShape="0">
                    <a:schemeClr val="dk1">
                      <a:alpha val="40000"/>
                    </a:schemeClr>
                  </a:outerShdw>
                </a:effectLst>
              </a:rPr>
              <a:t>No Lock-ins. EVER.</a:t>
            </a:r>
            <a:endParaRPr lang="en-US" sz="3600" dirty="0">
              <a:ln w="0"/>
              <a:effectLst>
                <a:outerShdw blurRad="38100" dist="19050" dir="2700000" algn="tl" rotWithShape="0">
                  <a:schemeClr val="dk1">
                    <a:alpha val="40000"/>
                  </a:schemeClr>
                </a:outerShdw>
              </a:effectLst>
            </a:endParaRP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32210" y="5201876"/>
            <a:ext cx="1638300" cy="771525"/>
          </a:xfrm>
          <a:prstGeom prst="rect">
            <a:avLst/>
          </a:prstGeom>
        </p:spPr>
      </p:pic>
    </p:spTree>
    <p:extLst>
      <p:ext uri="{BB962C8B-B14F-4D97-AF65-F5344CB8AC3E}">
        <p14:creationId xmlns:p14="http://schemas.microsoft.com/office/powerpoint/2010/main" val="25349331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0" y="-1"/>
            <a:ext cx="12192000" cy="6217919"/>
          </a:xfrm>
          <a:prstGeom prst="rect">
            <a:avLst/>
          </a:prstGeom>
        </p:spPr>
      </p:pic>
      <p:grpSp>
        <p:nvGrpSpPr>
          <p:cNvPr id="4" name="Group 3"/>
          <p:cNvGrpSpPr/>
          <p:nvPr/>
        </p:nvGrpSpPr>
        <p:grpSpPr>
          <a:xfrm>
            <a:off x="0" y="6202853"/>
            <a:ext cx="12192000" cy="655147"/>
            <a:chOff x="0" y="6202853"/>
            <a:chExt cx="12192000" cy="655147"/>
          </a:xfrm>
        </p:grpSpPr>
        <p:sp>
          <p:nvSpPr>
            <p:cNvPr id="5" name="Rectangle 4"/>
            <p:cNvSpPr/>
            <p:nvPr/>
          </p:nvSpPr>
          <p:spPr>
            <a:xfrm>
              <a:off x="0" y="6217919"/>
              <a:ext cx="12192000" cy="62702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33567" y="6202853"/>
              <a:ext cx="3203744" cy="655147"/>
            </a:xfrm>
            <a:prstGeom prst="rect">
              <a:avLst/>
            </a:prstGeom>
          </p:spPr>
        </p:pic>
      </p:grpSp>
      <p:sp>
        <p:nvSpPr>
          <p:cNvPr id="7" name="Title 1"/>
          <p:cNvSpPr txBox="1">
            <a:spLocks/>
          </p:cNvSpPr>
          <p:nvPr/>
        </p:nvSpPr>
        <p:spPr bwMode="auto">
          <a:xfrm>
            <a:off x="-1195754" y="501701"/>
            <a:ext cx="9144000" cy="838200"/>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4400" i="0" u="none" strike="noStrike" kern="1200" cap="small" spc="0" normalizeH="0" baseline="0" noProof="0" dirty="0" smtClean="0">
                <a:ln>
                  <a:solidFill>
                    <a:schemeClr val="tx1"/>
                  </a:solidFill>
                </a:ln>
                <a:effectLst/>
                <a:uLnTx/>
                <a:uFillTx/>
                <a:ea typeface="ＭＳ Ｐゴシック" charset="0"/>
                <a:cs typeface="ＭＳ Ｐゴシック" charset="0"/>
              </a:rPr>
              <a:t>Peace of Mind: Data Security</a:t>
            </a:r>
            <a:endParaRPr kumimoji="0" lang="en-US" sz="4400" i="0" u="none" strike="noStrike" kern="1200" cap="small" spc="0" normalizeH="0" baseline="0" noProof="0" dirty="0">
              <a:ln>
                <a:solidFill>
                  <a:schemeClr val="tx1"/>
                </a:solidFill>
              </a:ln>
              <a:effectLst/>
              <a:uLnTx/>
              <a:uFillTx/>
              <a:ea typeface="ＭＳ Ｐゴシック" charset="0"/>
              <a:cs typeface="ＭＳ Ｐゴシック" charset="0"/>
            </a:endParaRPr>
          </a:p>
        </p:txBody>
      </p:sp>
      <p:sp>
        <p:nvSpPr>
          <p:cNvPr id="8" name="TextBox 7"/>
          <p:cNvSpPr txBox="1"/>
          <p:nvPr/>
        </p:nvSpPr>
        <p:spPr>
          <a:xfrm>
            <a:off x="-1740433" y="4858174"/>
            <a:ext cx="9688679" cy="1200329"/>
          </a:xfrm>
          <a:prstGeom prst="rect">
            <a:avLst/>
          </a:prstGeom>
          <a:noFill/>
          <a:ln>
            <a:noFill/>
          </a:ln>
        </p:spPr>
        <p:txBody>
          <a:bodyPr wrap="square" rtlCol="0">
            <a:spAutoFit/>
          </a:bodyPr>
          <a:lstStyle/>
          <a:p>
            <a:pPr algn="ctr">
              <a:lnSpc>
                <a:spcPct val="150000"/>
              </a:lnSpc>
            </a:pPr>
            <a:r>
              <a:rPr lang="en-US" sz="2400" dirty="0" smtClean="0">
                <a:ln>
                  <a:solidFill>
                    <a:schemeClr val="tx1"/>
                  </a:solidFill>
                </a:ln>
              </a:rPr>
              <a:t>SECURE BILLING EXPERIENCE: PCI COMPLIANT</a:t>
            </a:r>
          </a:p>
          <a:p>
            <a:pPr algn="ctr">
              <a:lnSpc>
                <a:spcPct val="150000"/>
              </a:lnSpc>
            </a:pPr>
            <a:r>
              <a:rPr lang="en-US" sz="2400" b="1" dirty="0" smtClean="0">
                <a:ln>
                  <a:solidFill>
                    <a:schemeClr val="tx1"/>
                  </a:solidFill>
                </a:ln>
              </a:rPr>
              <a:t>Ensure Customer Data Safety</a:t>
            </a:r>
            <a:endParaRPr lang="en-US" sz="2400" b="1" dirty="0">
              <a:ln>
                <a:solidFill>
                  <a:schemeClr val="tx1"/>
                </a:solidFill>
              </a:ln>
            </a:endParaRPr>
          </a:p>
        </p:txBody>
      </p:sp>
    </p:spTree>
    <p:extLst>
      <p:ext uri="{BB962C8B-B14F-4D97-AF65-F5344CB8AC3E}">
        <p14:creationId xmlns:p14="http://schemas.microsoft.com/office/powerpoint/2010/main" val="246536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0" y="6202853"/>
            <a:ext cx="12192000" cy="655147"/>
            <a:chOff x="0" y="6202853"/>
            <a:chExt cx="12192000" cy="655147"/>
          </a:xfrm>
        </p:grpSpPr>
        <p:sp>
          <p:nvSpPr>
            <p:cNvPr id="5" name="Rectangle 4"/>
            <p:cNvSpPr/>
            <p:nvPr/>
          </p:nvSpPr>
          <p:spPr>
            <a:xfrm>
              <a:off x="0" y="6217919"/>
              <a:ext cx="12192000" cy="62702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33567" y="6202853"/>
              <a:ext cx="3203744" cy="655147"/>
            </a:xfrm>
            <a:prstGeom prst="rect">
              <a:avLst/>
            </a:prstGeom>
          </p:spPr>
        </p:pic>
      </p:grpSp>
      <p:graphicFrame>
        <p:nvGraphicFramePr>
          <p:cNvPr id="2" name="Diagram 1"/>
          <p:cNvGraphicFramePr/>
          <p:nvPr>
            <p:extLst>
              <p:ext uri="{D42A27DB-BD31-4B8C-83A1-F6EECF244321}">
                <p14:modId xmlns:p14="http://schemas.microsoft.com/office/powerpoint/2010/main" val="1260827461"/>
              </p:ext>
            </p:extLst>
          </p:nvPr>
        </p:nvGraphicFramePr>
        <p:xfrm>
          <a:off x="-294306" y="79586"/>
          <a:ext cx="12440992" cy="613833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1177223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6202853"/>
            <a:ext cx="12192000" cy="655147"/>
            <a:chOff x="0" y="6202853"/>
            <a:chExt cx="12192000" cy="655147"/>
          </a:xfrm>
        </p:grpSpPr>
        <p:sp>
          <p:nvSpPr>
            <p:cNvPr id="5" name="Rectangle 4"/>
            <p:cNvSpPr/>
            <p:nvPr/>
          </p:nvSpPr>
          <p:spPr>
            <a:xfrm>
              <a:off x="0" y="6217919"/>
              <a:ext cx="12192000" cy="62702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33567" y="6202853"/>
              <a:ext cx="3203744" cy="655147"/>
            </a:xfrm>
            <a:prstGeom prst="rect">
              <a:avLst/>
            </a:prstGeom>
          </p:spPr>
        </p:pic>
      </p:grpSp>
      <p:sp>
        <p:nvSpPr>
          <p:cNvPr id="11" name="TextBox 10"/>
          <p:cNvSpPr txBox="1"/>
          <p:nvPr/>
        </p:nvSpPr>
        <p:spPr>
          <a:xfrm>
            <a:off x="2396197" y="1835240"/>
            <a:ext cx="7230794" cy="1323439"/>
          </a:xfrm>
          <a:prstGeom prst="rect">
            <a:avLst/>
          </a:prstGeom>
          <a:noFill/>
        </p:spPr>
        <p:txBody>
          <a:bodyPr wrap="square" rtlCol="0">
            <a:spAutoFit/>
          </a:bodyPr>
          <a:lstStyle/>
          <a:p>
            <a:pPr algn="ctr"/>
            <a:r>
              <a:rPr lang="en-US" sz="4000" dirty="0" smtClean="0">
                <a:hlinkClick r:id="rId3"/>
              </a:rPr>
              <a:t>http://www.chargebee.com</a:t>
            </a:r>
            <a:endParaRPr lang="en-US" sz="4000" dirty="0" smtClean="0"/>
          </a:p>
          <a:p>
            <a:pPr algn="ctr"/>
            <a:r>
              <a:rPr lang="en-US" sz="4000" dirty="0" smtClean="0"/>
              <a:t>Subscription Billing. Simplified.</a:t>
            </a:r>
            <a:endParaRPr lang="en-US" sz="4000" dirty="0"/>
          </a:p>
        </p:txBody>
      </p:sp>
      <p:sp>
        <p:nvSpPr>
          <p:cNvPr id="7" name="TextBox 6"/>
          <p:cNvSpPr txBox="1"/>
          <p:nvPr/>
        </p:nvSpPr>
        <p:spPr>
          <a:xfrm>
            <a:off x="1431742" y="3780358"/>
            <a:ext cx="9328515" cy="707886"/>
          </a:xfrm>
          <a:prstGeom prst="rect">
            <a:avLst/>
          </a:prstGeom>
          <a:noFill/>
        </p:spPr>
        <p:txBody>
          <a:bodyPr wrap="square" rtlCol="0">
            <a:spAutoFit/>
          </a:bodyPr>
          <a:lstStyle/>
          <a:p>
            <a:pPr algn="ctr"/>
            <a:r>
              <a:rPr lang="en-US" sz="4000" dirty="0" smtClean="0"/>
              <a:t>Reserve your free sandbox today!</a:t>
            </a:r>
            <a:endParaRPr lang="en-US" sz="4000" dirty="0"/>
          </a:p>
        </p:txBody>
      </p:sp>
    </p:spTree>
    <p:extLst>
      <p:ext uri="{BB962C8B-B14F-4D97-AF65-F5344CB8AC3E}">
        <p14:creationId xmlns:p14="http://schemas.microsoft.com/office/powerpoint/2010/main" val="25899912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322" y="783223"/>
            <a:ext cx="8732301" cy="5559737"/>
          </a:xfrm>
          <a:prstGeom prst="rect">
            <a:avLst/>
          </a:prstGeom>
        </p:spPr>
      </p:pic>
      <p:grpSp>
        <p:nvGrpSpPr>
          <p:cNvPr id="4" name="Group 3"/>
          <p:cNvGrpSpPr/>
          <p:nvPr/>
        </p:nvGrpSpPr>
        <p:grpSpPr>
          <a:xfrm>
            <a:off x="0" y="6202853"/>
            <a:ext cx="12192000" cy="655147"/>
            <a:chOff x="0" y="6202853"/>
            <a:chExt cx="12192000" cy="655147"/>
          </a:xfrm>
        </p:grpSpPr>
        <p:sp>
          <p:nvSpPr>
            <p:cNvPr id="5" name="Rectangle 4"/>
            <p:cNvSpPr/>
            <p:nvPr/>
          </p:nvSpPr>
          <p:spPr>
            <a:xfrm>
              <a:off x="0" y="6217919"/>
              <a:ext cx="12192000" cy="62702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33567" y="6202853"/>
              <a:ext cx="3203744" cy="655147"/>
            </a:xfrm>
            <a:prstGeom prst="rect">
              <a:avLst/>
            </a:prstGeom>
          </p:spPr>
        </p:pic>
      </p:grpSp>
      <p:sp>
        <p:nvSpPr>
          <p:cNvPr id="7" name="TextBox 6"/>
          <p:cNvSpPr txBox="1"/>
          <p:nvPr/>
        </p:nvSpPr>
        <p:spPr>
          <a:xfrm>
            <a:off x="1978109" y="0"/>
            <a:ext cx="8235781" cy="923330"/>
          </a:xfrm>
          <a:prstGeom prst="rect">
            <a:avLst/>
          </a:prstGeom>
          <a:noFill/>
        </p:spPr>
        <p:txBody>
          <a:bodyPr wrap="square" rtlCol="0">
            <a:spAutoFit/>
          </a:bodyPr>
          <a:lstStyle/>
          <a:p>
            <a:r>
              <a:rPr lang="en-US" sz="5400" dirty="0" smtClean="0"/>
              <a:t>Launching a new product?</a:t>
            </a:r>
            <a:endParaRPr lang="en-US" sz="5400" dirty="0"/>
          </a:p>
        </p:txBody>
      </p:sp>
    </p:spTree>
    <p:extLst>
      <p:ext uri="{BB962C8B-B14F-4D97-AF65-F5344CB8AC3E}">
        <p14:creationId xmlns:p14="http://schemas.microsoft.com/office/powerpoint/2010/main" val="7381514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val="1211897637"/>
              </p:ext>
            </p:extLst>
          </p:nvPr>
        </p:nvGraphicFramePr>
        <p:xfrm>
          <a:off x="1326623" y="-635160"/>
          <a:ext cx="6844783" cy="60284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4" name="Group 3"/>
          <p:cNvGrpSpPr/>
          <p:nvPr/>
        </p:nvGrpSpPr>
        <p:grpSpPr>
          <a:xfrm>
            <a:off x="0" y="6202853"/>
            <a:ext cx="12192000" cy="655147"/>
            <a:chOff x="0" y="6202853"/>
            <a:chExt cx="12192000" cy="655147"/>
          </a:xfrm>
        </p:grpSpPr>
        <p:sp>
          <p:nvSpPr>
            <p:cNvPr id="5" name="Rectangle 4"/>
            <p:cNvSpPr/>
            <p:nvPr/>
          </p:nvSpPr>
          <p:spPr>
            <a:xfrm>
              <a:off x="0" y="6217919"/>
              <a:ext cx="12192000" cy="62702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233567" y="6202853"/>
              <a:ext cx="3203744" cy="655147"/>
            </a:xfrm>
            <a:prstGeom prst="rect">
              <a:avLst/>
            </a:prstGeom>
          </p:spPr>
        </p:pic>
      </p:grpSp>
      <p:sp>
        <p:nvSpPr>
          <p:cNvPr id="10" name="TextBox 9"/>
          <p:cNvSpPr txBox="1"/>
          <p:nvPr/>
        </p:nvSpPr>
        <p:spPr>
          <a:xfrm>
            <a:off x="6979898" y="4494727"/>
            <a:ext cx="5212102" cy="1938992"/>
          </a:xfrm>
          <a:prstGeom prst="rect">
            <a:avLst/>
          </a:prstGeom>
          <a:noFill/>
        </p:spPr>
        <p:txBody>
          <a:bodyPr wrap="square" rtlCol="0">
            <a:spAutoFit/>
          </a:bodyPr>
          <a:lstStyle/>
          <a:p>
            <a:pPr algn="ctr"/>
            <a:endParaRPr lang="en-US" sz="2800" dirty="0" smtClean="0"/>
          </a:p>
          <a:p>
            <a:pPr algn="ctr"/>
            <a:r>
              <a:rPr lang="en-US" sz="3200" dirty="0" smtClean="0"/>
              <a:t>Use Experimentation as </a:t>
            </a:r>
            <a:r>
              <a:rPr lang="en-US" sz="3200" dirty="0"/>
              <a:t>a</a:t>
            </a:r>
            <a:r>
              <a:rPr lang="en-US" sz="3200" dirty="0" smtClean="0"/>
              <a:t> Key Decision Making Tool</a:t>
            </a:r>
          </a:p>
          <a:p>
            <a:pPr algn="ctr"/>
            <a:endParaRPr lang="en-US" sz="2800" dirty="0"/>
          </a:p>
        </p:txBody>
      </p:sp>
    </p:spTree>
    <p:extLst>
      <p:ext uri="{BB962C8B-B14F-4D97-AF65-F5344CB8AC3E}">
        <p14:creationId xmlns:p14="http://schemas.microsoft.com/office/powerpoint/2010/main" val="30277908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6202853"/>
            <a:ext cx="12192000" cy="655147"/>
            <a:chOff x="0" y="6202853"/>
            <a:chExt cx="12192000" cy="655147"/>
          </a:xfrm>
        </p:grpSpPr>
        <p:sp>
          <p:nvSpPr>
            <p:cNvPr id="5" name="Rectangle 4"/>
            <p:cNvSpPr/>
            <p:nvPr/>
          </p:nvSpPr>
          <p:spPr>
            <a:xfrm>
              <a:off x="0" y="6217919"/>
              <a:ext cx="12192000" cy="62702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33567" y="6202853"/>
              <a:ext cx="3203744" cy="655147"/>
            </a:xfrm>
            <a:prstGeom prst="rect">
              <a:avLst/>
            </a:prstGeom>
          </p:spPr>
        </p:pic>
      </p:grpSp>
      <p:graphicFrame>
        <p:nvGraphicFramePr>
          <p:cNvPr id="14" name="Diagram 13"/>
          <p:cNvGraphicFramePr/>
          <p:nvPr>
            <p:extLst>
              <p:ext uri="{D42A27DB-BD31-4B8C-83A1-F6EECF244321}">
                <p14:modId xmlns:p14="http://schemas.microsoft.com/office/powerpoint/2010/main" val="2963095898"/>
              </p:ext>
            </p:extLst>
          </p:nvPr>
        </p:nvGraphicFramePr>
        <p:xfrm>
          <a:off x="-1134520" y="156770"/>
          <a:ext cx="8571831" cy="58047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Rectangle 14"/>
          <p:cNvSpPr/>
          <p:nvPr/>
        </p:nvSpPr>
        <p:spPr>
          <a:xfrm>
            <a:off x="7528655" y="5639080"/>
            <a:ext cx="4572000" cy="600164"/>
          </a:xfrm>
          <a:prstGeom prst="rect">
            <a:avLst/>
          </a:prstGeom>
        </p:spPr>
        <p:txBody>
          <a:bodyPr wrap="square">
            <a:spAutoFit/>
          </a:bodyPr>
          <a:lstStyle/>
          <a:p>
            <a:pPr algn="r"/>
            <a:r>
              <a:rPr lang="en-US" sz="1100" u="sng" dirty="0" smtClean="0">
                <a:hlinkClick r:id="rId8"/>
              </a:rPr>
              <a:t>*http://sbinfocanada.about.com/u/ua/startingadvice/startupmistakes.htm</a:t>
            </a:r>
            <a:endParaRPr lang="en-US" sz="1100" dirty="0" smtClean="0"/>
          </a:p>
          <a:p>
            <a:pPr algn="r"/>
            <a:r>
              <a:rPr lang="en-US" sz="1100" u="sng" dirty="0" smtClean="0">
                <a:hlinkClick r:id="rId9"/>
              </a:rPr>
              <a:t>**http://blog.chargebee.com/recurring-billing-system-build-buy/</a:t>
            </a:r>
            <a:endParaRPr lang="en-US" sz="1100" u="sng" dirty="0" smtClean="0"/>
          </a:p>
          <a:p>
            <a:pPr marL="0" lvl="2" algn="r"/>
            <a:r>
              <a:rPr lang="en-US" sz="1100" dirty="0" smtClean="0"/>
              <a:t>* http://stackoverflow.com/a/2747457</a:t>
            </a:r>
          </a:p>
        </p:txBody>
      </p:sp>
      <p:sp>
        <p:nvSpPr>
          <p:cNvPr id="18" name="Title 1"/>
          <p:cNvSpPr>
            <a:spLocks noGrp="1"/>
          </p:cNvSpPr>
          <p:nvPr>
            <p:ph type="title"/>
          </p:nvPr>
        </p:nvSpPr>
        <p:spPr>
          <a:xfrm>
            <a:off x="5759116" y="0"/>
            <a:ext cx="6264441" cy="2277979"/>
          </a:xfrm>
          <a:noFill/>
          <a:ln>
            <a:noFill/>
          </a:ln>
        </p:spPr>
        <p:txBody>
          <a:bodyPr>
            <a:normAutofit/>
          </a:bodyPr>
          <a:lstStyle/>
          <a:p>
            <a:pPr algn="ctr"/>
            <a:r>
              <a:rPr lang="en-US" sz="3600" dirty="0" smtClean="0">
                <a:latin typeface="+mn-lt"/>
              </a:rPr>
              <a:t>Need systems to run different campaigns with minimum in-house effort </a:t>
            </a:r>
            <a:endParaRPr lang="en-US" sz="3600" dirty="0">
              <a:latin typeface="+mn-lt"/>
            </a:endParaRPr>
          </a:p>
        </p:txBody>
      </p:sp>
      <p:grpSp>
        <p:nvGrpSpPr>
          <p:cNvPr id="19" name="Group 6"/>
          <p:cNvGrpSpPr/>
          <p:nvPr/>
        </p:nvGrpSpPr>
        <p:grpSpPr>
          <a:xfrm>
            <a:off x="6308558" y="2037347"/>
            <a:ext cx="5715000" cy="3534242"/>
            <a:chOff x="0" y="3276600"/>
            <a:chExt cx="5715000" cy="2839065"/>
          </a:xfrm>
        </p:grpSpPr>
        <p:sp>
          <p:nvSpPr>
            <p:cNvPr id="20" name="Rectangle 19"/>
            <p:cNvSpPr/>
            <p:nvPr/>
          </p:nvSpPr>
          <p:spPr>
            <a:xfrm>
              <a:off x="0" y="3352800"/>
              <a:ext cx="5715000" cy="2762865"/>
            </a:xfrm>
            <a:prstGeom prst="rect">
              <a:avLst/>
            </a:prstGeom>
            <a:solidFill>
              <a:srgbClr val="FCCF53"/>
            </a:solidFill>
            <a:ln>
              <a:solidFill>
                <a:srgbClr val="26467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838200" y="3505200"/>
              <a:ext cx="4876800" cy="2521824"/>
            </a:xfrm>
            <a:prstGeom prst="rect">
              <a:avLst/>
            </a:prstGeom>
          </p:spPr>
          <p:txBody>
            <a:bodyPr wrap="square">
              <a:spAutoFit/>
            </a:bodyPr>
            <a:lstStyle/>
            <a:p>
              <a:r>
                <a:rPr lang="en-US" sz="2200" b="1" i="1" dirty="0" smtClean="0">
                  <a:cs typeface="Arabic Typesetting" pitchFamily="66" charset="-78"/>
                </a:rPr>
                <a:t>You can always write your own in-house billing system down the road if you need to. But if you start with that now, you'll likely find yourself mired in details that are far removed from your business and core competency and lose your edge to lighter more dynamic competitors who are building great products and iterating quickly</a:t>
              </a:r>
              <a:r>
                <a:rPr lang="en-US" sz="2200" b="1" dirty="0" smtClean="0">
                  <a:cs typeface="Angsana New" pitchFamily="18" charset="-34"/>
                </a:rPr>
                <a:t>*</a:t>
              </a:r>
            </a:p>
          </p:txBody>
        </p:sp>
        <p:sp>
          <p:nvSpPr>
            <p:cNvPr id="22" name="Rectangle 21"/>
            <p:cNvSpPr/>
            <p:nvPr/>
          </p:nvSpPr>
          <p:spPr>
            <a:xfrm>
              <a:off x="152400" y="3276600"/>
              <a:ext cx="697627" cy="1323439"/>
            </a:xfrm>
            <a:prstGeom prst="rect">
              <a:avLst/>
            </a:prstGeom>
          </p:spPr>
          <p:txBody>
            <a:bodyPr wrap="square">
              <a:spAutoFit/>
            </a:bodyPr>
            <a:lstStyle/>
            <a:p>
              <a:r>
                <a:rPr lang="en-US" sz="8000" dirty="0" smtClean="0">
                  <a:latin typeface="Arial Black" pitchFamily="34" charset="0"/>
                </a:rPr>
                <a:t>“</a:t>
              </a:r>
              <a:endParaRPr lang="en-US" sz="8000" dirty="0"/>
            </a:p>
          </p:txBody>
        </p:sp>
      </p:grpSp>
    </p:spTree>
    <p:extLst>
      <p:ext uri="{BB962C8B-B14F-4D97-AF65-F5344CB8AC3E}">
        <p14:creationId xmlns:p14="http://schemas.microsoft.com/office/powerpoint/2010/main" val="29745419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6202853"/>
            <a:ext cx="12192000" cy="655147"/>
            <a:chOff x="0" y="6202853"/>
            <a:chExt cx="12192000" cy="655147"/>
          </a:xfrm>
        </p:grpSpPr>
        <p:sp>
          <p:nvSpPr>
            <p:cNvPr id="5" name="Rectangle 4"/>
            <p:cNvSpPr/>
            <p:nvPr/>
          </p:nvSpPr>
          <p:spPr>
            <a:xfrm>
              <a:off x="0" y="6217919"/>
              <a:ext cx="12192000" cy="62702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33567" y="6202853"/>
              <a:ext cx="3203744" cy="655147"/>
            </a:xfrm>
            <a:prstGeom prst="rect">
              <a:avLst/>
            </a:prstGeom>
          </p:spPr>
        </p:pic>
      </p:gr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0" cy="6217919"/>
          </a:xfrm>
          <a:prstGeom prst="rect">
            <a:avLst/>
          </a:prstGeom>
        </p:spPr>
      </p:pic>
    </p:spTree>
    <p:extLst>
      <p:ext uri="{BB962C8B-B14F-4D97-AF65-F5344CB8AC3E}">
        <p14:creationId xmlns:p14="http://schemas.microsoft.com/office/powerpoint/2010/main" val="41031165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alpha val="14000"/>
          </a:schemeClr>
        </a:solidFill>
        <a:effectLst/>
      </p:bgPr>
    </p:bg>
    <p:spTree>
      <p:nvGrpSpPr>
        <p:cNvPr id="1" name=""/>
        <p:cNvGrpSpPr/>
        <p:nvPr/>
      </p:nvGrpSpPr>
      <p:grpSpPr>
        <a:xfrm>
          <a:off x="0" y="0"/>
          <a:ext cx="0" cy="0"/>
          <a:chOff x="0" y="0"/>
          <a:chExt cx="0" cy="0"/>
        </a:xfrm>
      </p:grpSpPr>
      <p:grpSp>
        <p:nvGrpSpPr>
          <p:cNvPr id="4" name="Group 3"/>
          <p:cNvGrpSpPr/>
          <p:nvPr/>
        </p:nvGrpSpPr>
        <p:grpSpPr>
          <a:xfrm>
            <a:off x="0" y="6202853"/>
            <a:ext cx="12192000" cy="655147"/>
            <a:chOff x="0" y="6202853"/>
            <a:chExt cx="12192000" cy="655147"/>
          </a:xfrm>
        </p:grpSpPr>
        <p:sp>
          <p:nvSpPr>
            <p:cNvPr id="5" name="Rectangle 4"/>
            <p:cNvSpPr/>
            <p:nvPr/>
          </p:nvSpPr>
          <p:spPr>
            <a:xfrm>
              <a:off x="0" y="6217919"/>
              <a:ext cx="12192000" cy="62702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33567" y="6202853"/>
              <a:ext cx="3203744" cy="655147"/>
            </a:xfrm>
            <a:prstGeom prst="rect">
              <a:avLst/>
            </a:prstGeom>
          </p:spPr>
        </p:pic>
      </p:grpSp>
      <p:graphicFrame>
        <p:nvGraphicFramePr>
          <p:cNvPr id="55" name="Diagram 54"/>
          <p:cNvGraphicFramePr/>
          <p:nvPr>
            <p:extLst>
              <p:ext uri="{D42A27DB-BD31-4B8C-83A1-F6EECF244321}">
                <p14:modId xmlns:p14="http://schemas.microsoft.com/office/powerpoint/2010/main" val="2172132946"/>
              </p:ext>
            </p:extLst>
          </p:nvPr>
        </p:nvGraphicFramePr>
        <p:xfrm>
          <a:off x="2083516" y="1080274"/>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6" name="Picture 5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470006" y="3712799"/>
            <a:ext cx="1787967" cy="744324"/>
          </a:xfrm>
          <a:prstGeom prst="rect">
            <a:avLst/>
          </a:prstGeom>
        </p:spPr>
      </p:pic>
      <p:pic>
        <p:nvPicPr>
          <p:cNvPr id="58" name="Picture 57"/>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403069" y="3358061"/>
            <a:ext cx="1572137" cy="1090015"/>
          </a:xfrm>
          <a:prstGeom prst="rect">
            <a:avLst/>
          </a:prstGeom>
        </p:spPr>
      </p:pic>
      <p:pic>
        <p:nvPicPr>
          <p:cNvPr id="61" name="Picture 60"/>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203842" y="5245866"/>
            <a:ext cx="1646350" cy="713978"/>
          </a:xfrm>
          <a:prstGeom prst="rect">
            <a:avLst/>
          </a:prstGeom>
        </p:spPr>
      </p:pic>
      <p:pic>
        <p:nvPicPr>
          <p:cNvPr id="62" name="Picture 6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0257973" y="5178585"/>
            <a:ext cx="1717233" cy="717576"/>
          </a:xfrm>
          <a:prstGeom prst="rect">
            <a:avLst/>
          </a:prstGeom>
        </p:spPr>
      </p:pic>
      <p:pic>
        <p:nvPicPr>
          <p:cNvPr id="63" name="Picture 2"/>
          <p:cNvPicPr>
            <a:picLocks noChangeAspect="1" noChangeArrowheads="1"/>
          </p:cNvPicPr>
          <p:nvPr/>
        </p:nvPicPr>
        <p:blipFill>
          <a:blip r:embed="rId12"/>
          <a:srcRect/>
          <a:stretch>
            <a:fillRect/>
          </a:stretch>
        </p:blipFill>
        <p:spPr bwMode="auto">
          <a:xfrm>
            <a:off x="489394" y="4334097"/>
            <a:ext cx="2532841" cy="741320"/>
          </a:xfrm>
          <a:prstGeom prst="rect">
            <a:avLst/>
          </a:prstGeom>
          <a:noFill/>
          <a:ln w="9525">
            <a:noFill/>
            <a:miter lim="800000"/>
            <a:headEnd/>
            <a:tailEnd/>
          </a:ln>
          <a:effectLst/>
        </p:spPr>
      </p:pic>
      <p:pic>
        <p:nvPicPr>
          <p:cNvPr id="64" name="Picture 13"/>
          <p:cNvPicPr>
            <a:picLocks noChangeAspect="1" noChangeArrowheads="1"/>
          </p:cNvPicPr>
          <p:nvPr/>
        </p:nvPicPr>
        <p:blipFill>
          <a:blip r:embed="rId13"/>
          <a:srcRect/>
          <a:stretch>
            <a:fillRect/>
          </a:stretch>
        </p:blipFill>
        <p:spPr bwMode="auto">
          <a:xfrm>
            <a:off x="489394" y="5260455"/>
            <a:ext cx="2532841" cy="713802"/>
          </a:xfrm>
          <a:prstGeom prst="rect">
            <a:avLst/>
          </a:prstGeom>
          <a:noFill/>
          <a:ln w="9525">
            <a:noFill/>
            <a:miter lim="800000"/>
            <a:headEnd/>
            <a:tailEnd/>
          </a:ln>
          <a:effectLst/>
        </p:spPr>
      </p:pic>
      <p:pic>
        <p:nvPicPr>
          <p:cNvPr id="65" name="Picture 8"/>
          <p:cNvPicPr>
            <a:picLocks noChangeAspect="1" noChangeArrowheads="1"/>
          </p:cNvPicPr>
          <p:nvPr/>
        </p:nvPicPr>
        <p:blipFill>
          <a:blip r:embed="rId14" cstate="print"/>
          <a:srcRect/>
          <a:stretch>
            <a:fillRect/>
          </a:stretch>
        </p:blipFill>
        <p:spPr bwMode="auto">
          <a:xfrm>
            <a:off x="489394" y="2722864"/>
            <a:ext cx="2532842" cy="433633"/>
          </a:xfrm>
          <a:prstGeom prst="rect">
            <a:avLst/>
          </a:prstGeom>
          <a:noFill/>
          <a:ln w="9525">
            <a:noFill/>
            <a:miter lim="800000"/>
            <a:headEnd/>
            <a:tailEnd/>
          </a:ln>
          <a:effectLst/>
        </p:spPr>
      </p:pic>
      <p:pic>
        <p:nvPicPr>
          <p:cNvPr id="66" name="Picture 65"/>
          <p:cNvPicPr>
            <a:picLocks noChangeAspect="1" noChangeArrowheads="1"/>
          </p:cNvPicPr>
          <p:nvPr/>
        </p:nvPicPr>
        <p:blipFill>
          <a:blip r:embed="rId15"/>
          <a:srcRect/>
          <a:stretch>
            <a:fillRect/>
          </a:stretch>
        </p:blipFill>
        <p:spPr bwMode="auto">
          <a:xfrm>
            <a:off x="489394" y="3465832"/>
            <a:ext cx="2532842" cy="437236"/>
          </a:xfrm>
          <a:prstGeom prst="rect">
            <a:avLst/>
          </a:prstGeom>
          <a:noFill/>
          <a:ln w="9525">
            <a:noFill/>
            <a:miter lim="800000"/>
            <a:headEnd/>
            <a:tailEnd/>
          </a:ln>
          <a:effectLst/>
        </p:spPr>
      </p:pic>
      <p:pic>
        <p:nvPicPr>
          <p:cNvPr id="67" name="Picture 8"/>
          <p:cNvPicPr>
            <a:picLocks noChangeAspect="1" noChangeArrowheads="1"/>
          </p:cNvPicPr>
          <p:nvPr/>
        </p:nvPicPr>
        <p:blipFill>
          <a:blip r:embed="rId16"/>
          <a:srcRect/>
          <a:stretch>
            <a:fillRect/>
          </a:stretch>
        </p:blipFill>
        <p:spPr bwMode="auto">
          <a:xfrm>
            <a:off x="489394" y="1591584"/>
            <a:ext cx="1201450" cy="646934"/>
          </a:xfrm>
          <a:prstGeom prst="rect">
            <a:avLst/>
          </a:prstGeom>
          <a:noFill/>
          <a:ln w="9525">
            <a:noFill/>
            <a:miter lim="800000"/>
            <a:headEnd/>
            <a:tailEnd/>
          </a:ln>
          <a:effectLst/>
        </p:spPr>
      </p:pic>
      <p:pic>
        <p:nvPicPr>
          <p:cNvPr id="68" name="Picture 6"/>
          <p:cNvPicPr>
            <a:picLocks noChangeAspect="1" noChangeArrowheads="1"/>
          </p:cNvPicPr>
          <p:nvPr/>
        </p:nvPicPr>
        <p:blipFill>
          <a:blip r:embed="rId17"/>
          <a:srcRect/>
          <a:stretch>
            <a:fillRect/>
          </a:stretch>
        </p:blipFill>
        <p:spPr bwMode="auto">
          <a:xfrm>
            <a:off x="2323468" y="1607245"/>
            <a:ext cx="698767" cy="646620"/>
          </a:xfrm>
          <a:prstGeom prst="rect">
            <a:avLst/>
          </a:prstGeom>
          <a:noFill/>
          <a:ln w="9525">
            <a:noFill/>
            <a:miter lim="800000"/>
            <a:headEnd/>
            <a:tailEnd/>
          </a:ln>
          <a:effectLst/>
        </p:spPr>
      </p:pic>
      <p:sp>
        <p:nvSpPr>
          <p:cNvPr id="20" name="Title 1"/>
          <p:cNvSpPr>
            <a:spLocks noGrp="1"/>
          </p:cNvSpPr>
          <p:nvPr>
            <p:ph type="title"/>
          </p:nvPr>
        </p:nvSpPr>
        <p:spPr>
          <a:xfrm>
            <a:off x="1524000" y="113168"/>
            <a:ext cx="9144000" cy="838200"/>
          </a:xfrm>
          <a:noFill/>
          <a:ln>
            <a:noFill/>
          </a:ln>
        </p:spPr>
        <p:txBody>
          <a:bodyPr>
            <a:normAutofit/>
          </a:bodyPr>
          <a:lstStyle/>
          <a:p>
            <a:pPr algn="ctr">
              <a:lnSpc>
                <a:spcPct val="100000"/>
              </a:lnSpc>
            </a:pPr>
            <a:r>
              <a:rPr lang="en-US" sz="4000" b="1" cap="small" dirty="0" smtClean="0">
                <a:latin typeface="+mn-lt"/>
              </a:rPr>
              <a:t>Use best in class solutions in each category</a:t>
            </a:r>
            <a:endParaRPr lang="en-US" sz="4000" b="1" cap="small" dirty="0">
              <a:latin typeface="+mn-lt"/>
            </a:endParaRPr>
          </a:p>
        </p:txBody>
      </p:sp>
    </p:spTree>
    <p:extLst>
      <p:ext uri="{BB962C8B-B14F-4D97-AF65-F5344CB8AC3E}">
        <p14:creationId xmlns:p14="http://schemas.microsoft.com/office/powerpoint/2010/main" val="16636169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alpha val="14000"/>
          </a:schemeClr>
        </a:solidFill>
        <a:effectLst/>
      </p:bgPr>
    </p:bg>
    <p:spTree>
      <p:nvGrpSpPr>
        <p:cNvPr id="1" name=""/>
        <p:cNvGrpSpPr/>
        <p:nvPr/>
      </p:nvGrpSpPr>
      <p:grpSpPr>
        <a:xfrm>
          <a:off x="0" y="0"/>
          <a:ext cx="0" cy="0"/>
          <a:chOff x="0" y="0"/>
          <a:chExt cx="0" cy="0"/>
        </a:xfrm>
      </p:grpSpPr>
      <p:grpSp>
        <p:nvGrpSpPr>
          <p:cNvPr id="4" name="Group 3"/>
          <p:cNvGrpSpPr/>
          <p:nvPr/>
        </p:nvGrpSpPr>
        <p:grpSpPr>
          <a:xfrm>
            <a:off x="0" y="6202853"/>
            <a:ext cx="12192000" cy="655147"/>
            <a:chOff x="0" y="6202853"/>
            <a:chExt cx="12192000" cy="655147"/>
          </a:xfrm>
        </p:grpSpPr>
        <p:sp>
          <p:nvSpPr>
            <p:cNvPr id="5" name="Rectangle 4"/>
            <p:cNvSpPr/>
            <p:nvPr/>
          </p:nvSpPr>
          <p:spPr>
            <a:xfrm>
              <a:off x="0" y="6217919"/>
              <a:ext cx="12192000" cy="62702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33567" y="6202853"/>
              <a:ext cx="3203744" cy="655147"/>
            </a:xfrm>
            <a:prstGeom prst="rect">
              <a:avLst/>
            </a:prstGeom>
          </p:spPr>
        </p:pic>
      </p:grpSp>
      <p:graphicFrame>
        <p:nvGraphicFramePr>
          <p:cNvPr id="12" name="Chart 11"/>
          <p:cNvGraphicFramePr/>
          <p:nvPr>
            <p:extLst>
              <p:ext uri="{D42A27DB-BD31-4B8C-83A1-F6EECF244321}">
                <p14:modId xmlns:p14="http://schemas.microsoft.com/office/powerpoint/2010/main" val="2480402978"/>
              </p:ext>
            </p:extLst>
          </p:nvPr>
        </p:nvGraphicFramePr>
        <p:xfrm>
          <a:off x="5126893" y="2546985"/>
          <a:ext cx="7065107" cy="3789676"/>
        </p:xfrm>
        <a:graphic>
          <a:graphicData uri="http://schemas.openxmlformats.org/drawingml/2006/chart">
            <c:chart xmlns:c="http://schemas.openxmlformats.org/drawingml/2006/chart" xmlns:r="http://schemas.openxmlformats.org/officeDocument/2006/relationships" r:id="rId3"/>
          </a:graphicData>
        </a:graphic>
      </p:graphicFrame>
      <p:sp>
        <p:nvSpPr>
          <p:cNvPr id="14" name="Title 1"/>
          <p:cNvSpPr>
            <a:spLocks noGrp="1"/>
          </p:cNvSpPr>
          <p:nvPr>
            <p:ph type="title"/>
          </p:nvPr>
        </p:nvSpPr>
        <p:spPr>
          <a:xfrm>
            <a:off x="112542" y="310114"/>
            <a:ext cx="6710289" cy="3544433"/>
          </a:xfrm>
          <a:noFill/>
          <a:ln>
            <a:noFill/>
          </a:ln>
        </p:spPr>
        <p:txBody>
          <a:bodyPr>
            <a:noAutofit/>
          </a:bodyPr>
          <a:lstStyle/>
          <a:p>
            <a:pPr algn="ctr">
              <a:lnSpc>
                <a:spcPct val="100000"/>
              </a:lnSpc>
            </a:pPr>
            <a:r>
              <a:rPr lang="en-US" sz="4000" b="1" cap="small" dirty="0" smtClean="0">
                <a:latin typeface="+mn-lt"/>
              </a:rPr>
              <a:t>For a Subscription Business, That still leaves a significant chunk of billing related items that needs to be built.</a:t>
            </a:r>
            <a:endParaRPr lang="en-US" sz="4000" b="1" cap="small" dirty="0">
              <a:latin typeface="+mn-lt"/>
            </a:endParaRPr>
          </a:p>
        </p:txBody>
      </p:sp>
    </p:spTree>
    <p:extLst>
      <p:ext uri="{BB962C8B-B14F-4D97-AF65-F5344CB8AC3E}">
        <p14:creationId xmlns:p14="http://schemas.microsoft.com/office/powerpoint/2010/main" val="22273186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6202853"/>
            <a:ext cx="12192000" cy="655147"/>
            <a:chOff x="0" y="6202853"/>
            <a:chExt cx="12192000" cy="655147"/>
          </a:xfrm>
        </p:grpSpPr>
        <p:sp>
          <p:nvSpPr>
            <p:cNvPr id="5" name="Rectangle 4"/>
            <p:cNvSpPr/>
            <p:nvPr/>
          </p:nvSpPr>
          <p:spPr>
            <a:xfrm>
              <a:off x="0" y="6217919"/>
              <a:ext cx="12192000" cy="62702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33567" y="6202853"/>
              <a:ext cx="3203744" cy="655147"/>
            </a:xfrm>
            <a:prstGeom prst="rect">
              <a:avLst/>
            </a:prstGeom>
          </p:spPr>
        </p:pic>
      </p:grpSp>
      <p:grpSp>
        <p:nvGrpSpPr>
          <p:cNvPr id="3" name="Group 2"/>
          <p:cNvGrpSpPr/>
          <p:nvPr/>
        </p:nvGrpSpPr>
        <p:grpSpPr>
          <a:xfrm>
            <a:off x="0" y="476518"/>
            <a:ext cx="12192000" cy="5254579"/>
            <a:chOff x="0" y="476518"/>
            <a:chExt cx="12192000" cy="5254579"/>
          </a:xfrm>
        </p:grpSpPr>
        <p:graphicFrame>
          <p:nvGraphicFramePr>
            <p:cNvPr id="12" name="Diagram 11"/>
            <p:cNvGraphicFramePr/>
            <p:nvPr>
              <p:extLst>
                <p:ext uri="{D42A27DB-BD31-4B8C-83A1-F6EECF244321}">
                  <p14:modId xmlns:p14="http://schemas.microsoft.com/office/powerpoint/2010/main" val="3803615481"/>
                </p:ext>
              </p:extLst>
            </p:nvPr>
          </p:nvGraphicFramePr>
          <p:xfrm>
            <a:off x="0" y="476518"/>
            <a:ext cx="5812665" cy="52545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 name="Diagram 1"/>
            <p:cNvGraphicFramePr/>
            <p:nvPr>
              <p:extLst>
                <p:ext uri="{D42A27DB-BD31-4B8C-83A1-F6EECF244321}">
                  <p14:modId xmlns:p14="http://schemas.microsoft.com/office/powerpoint/2010/main" val="2212335710"/>
                </p:ext>
              </p:extLst>
            </p:nvPr>
          </p:nvGraphicFramePr>
          <p:xfrm>
            <a:off x="5306096" y="514685"/>
            <a:ext cx="6885904" cy="520353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spTree>
    <p:extLst>
      <p:ext uri="{BB962C8B-B14F-4D97-AF65-F5344CB8AC3E}">
        <p14:creationId xmlns:p14="http://schemas.microsoft.com/office/powerpoint/2010/main" val="41821034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dk1">
            <a:shade val="50000"/>
          </a:schemeClr>
        </a:lnRef>
        <a:fillRef idx="1">
          <a:schemeClr val="dk1"/>
        </a:fillRef>
        <a:effectRef idx="0">
          <a:schemeClr val="dk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1736</TotalTime>
  <Words>531</Words>
  <Application>Microsoft Office PowerPoint</Application>
  <PresentationFormat>Widescreen</PresentationFormat>
  <Paragraphs>138</Paragraphs>
  <Slides>20</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ＭＳ Ｐゴシック</vt:lpstr>
      <vt:lpstr>Angsana New</vt:lpstr>
      <vt:lpstr>Arabic Typesetting</vt:lpstr>
      <vt:lpstr>Arial</vt:lpstr>
      <vt:lpstr>Arial Black</vt:lpstr>
      <vt:lpstr>Calibri</vt:lpstr>
      <vt:lpstr>Calibri Light</vt:lpstr>
      <vt:lpstr>Office Theme</vt:lpstr>
      <vt:lpstr>PowerPoint Presentation</vt:lpstr>
      <vt:lpstr>PowerPoint Presentation</vt:lpstr>
      <vt:lpstr>PowerPoint Presentation</vt:lpstr>
      <vt:lpstr>PowerPoint Presentation</vt:lpstr>
      <vt:lpstr>Need systems to run different campaigns with minimum in-house effort </vt:lpstr>
      <vt:lpstr>PowerPoint Presentation</vt:lpstr>
      <vt:lpstr>Use best in class solutions in each category</vt:lpstr>
      <vt:lpstr>For a Subscription Business, That still leaves a significant chunk of billing related items that needs to be built.</vt:lpstr>
      <vt:lpstr>PowerPoint Presentation</vt:lpstr>
      <vt:lpstr>What Constitutes Online Billing? </vt:lpstr>
      <vt:lpstr>What makes Subscription Billing Unique?</vt:lpstr>
      <vt:lpstr>How do you overcome the Challenge?</vt:lpstr>
      <vt:lpstr>PowerPoint Presentation</vt:lpstr>
      <vt:lpstr>PowerPoint Presentation</vt:lpstr>
      <vt:lpstr>Reporting and Analytics</vt:lpstr>
      <vt:lpstr>PowerPoint Presentation</vt:lpstr>
      <vt:lpstr>Responsive customer support</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CB-Test</dc:creator>
  <cp:lastModifiedBy>CB-Test</cp:lastModifiedBy>
  <cp:revision>149</cp:revision>
  <dcterms:created xsi:type="dcterms:W3CDTF">2013-05-28T06:01:23Z</dcterms:created>
  <dcterms:modified xsi:type="dcterms:W3CDTF">2013-06-11T06:27:56Z</dcterms:modified>
</cp:coreProperties>
</file>