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68" r:id="rId5"/>
    <p:sldId id="258" r:id="rId6"/>
    <p:sldId id="270" r:id="rId7"/>
    <p:sldId id="271" r:id="rId8"/>
    <p:sldId id="261" r:id="rId9"/>
    <p:sldId id="266" r:id="rId10"/>
    <p:sldId id="267" r:id="rId11"/>
  </p:sldIdLst>
  <p:sldSz cx="9144000" cy="5486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6"/>
    <a:srgbClr val="47C6FF"/>
    <a:srgbClr val="85D9FF"/>
    <a:srgbClr val="61CEFF"/>
    <a:srgbClr val="11B5FF"/>
    <a:srgbClr val="5DCDFF"/>
    <a:srgbClr val="21BAFF"/>
    <a:srgbClr val="363636"/>
    <a:srgbClr val="EE2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8" autoAdjust="0"/>
    <p:restoredTop sz="99347" autoAdjust="0"/>
  </p:normalViewPr>
  <p:slideViewPr>
    <p:cSldViewPr>
      <p:cViewPr>
        <p:scale>
          <a:sx n="139" d="100"/>
          <a:sy n="139" d="100"/>
        </p:scale>
        <p:origin x="-2184" y="-141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9214C-B674-413E-AB01-B48B3021DFED}" type="doc">
      <dgm:prSet loTypeId="urn:microsoft.com/office/officeart/2005/8/layout/chart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37B87-14D3-43E7-965B-671E0A3150E8}">
      <dgm:prSet/>
      <dgm:spPr>
        <a:solidFill>
          <a:srgbClr val="47C6FF"/>
        </a:solidFill>
      </dgm:spPr>
      <dgm:t>
        <a:bodyPr/>
        <a:lstStyle/>
        <a:p>
          <a:pPr rtl="0"/>
          <a:r>
            <a:rPr lang="en-US" dirty="0" smtClean="0"/>
            <a:t>Voice of the Customer</a:t>
          </a:r>
          <a:endParaRPr lang="en-US" dirty="0"/>
        </a:p>
      </dgm:t>
    </dgm:pt>
    <dgm:pt modelId="{6C64E06E-B2C0-403C-82B8-E4AAC8461DDF}" type="parTrans" cxnId="{911783F6-928D-4D22-8678-E6E8D10D39CB}">
      <dgm:prSet/>
      <dgm:spPr/>
      <dgm:t>
        <a:bodyPr/>
        <a:lstStyle/>
        <a:p>
          <a:endParaRPr lang="en-US"/>
        </a:p>
      </dgm:t>
    </dgm:pt>
    <dgm:pt modelId="{D21FF6BB-4BA2-43F3-98EF-8D1AE92BFE7B}" type="sibTrans" cxnId="{911783F6-928D-4D22-8678-E6E8D10D39CB}">
      <dgm:prSet/>
      <dgm:spPr/>
      <dgm:t>
        <a:bodyPr/>
        <a:lstStyle/>
        <a:p>
          <a:endParaRPr lang="en-US"/>
        </a:p>
      </dgm:t>
    </dgm:pt>
    <dgm:pt modelId="{3EBF3344-B2E9-4EB2-8A00-39BD5854B476}">
      <dgm:prSet/>
      <dgm:spPr>
        <a:solidFill>
          <a:srgbClr val="61CEFF"/>
        </a:solidFill>
      </dgm:spPr>
      <dgm:t>
        <a:bodyPr/>
        <a:lstStyle/>
        <a:p>
          <a:pPr rtl="0"/>
          <a:r>
            <a:rPr lang="en-US" dirty="0" smtClean="0"/>
            <a:t>Brand Equity</a:t>
          </a:r>
          <a:endParaRPr lang="en-US" dirty="0"/>
        </a:p>
      </dgm:t>
    </dgm:pt>
    <dgm:pt modelId="{C533C577-9C4E-4018-81F7-1C0842F93D29}" type="parTrans" cxnId="{8CD1CC16-92F2-4A2E-90FA-F9A6709B7FF1}">
      <dgm:prSet/>
      <dgm:spPr/>
      <dgm:t>
        <a:bodyPr/>
        <a:lstStyle/>
        <a:p>
          <a:endParaRPr lang="en-US"/>
        </a:p>
      </dgm:t>
    </dgm:pt>
    <dgm:pt modelId="{41351E1D-C0E5-4F61-B02B-01D7376E77C6}" type="sibTrans" cxnId="{8CD1CC16-92F2-4A2E-90FA-F9A6709B7FF1}">
      <dgm:prSet/>
      <dgm:spPr/>
      <dgm:t>
        <a:bodyPr/>
        <a:lstStyle/>
        <a:p>
          <a:endParaRPr lang="en-US"/>
        </a:p>
      </dgm:t>
    </dgm:pt>
    <dgm:pt modelId="{D94F3BDF-27BB-41F0-A683-E87D0E553F27}">
      <dgm:prSet/>
      <dgm:spPr>
        <a:solidFill>
          <a:srgbClr val="11B5FF"/>
        </a:solidFill>
      </dgm:spPr>
      <dgm:t>
        <a:bodyPr/>
        <a:lstStyle/>
        <a:p>
          <a:pPr rtl="0"/>
          <a:r>
            <a:rPr lang="en-US" dirty="0" smtClean="0"/>
            <a:t>Customer Satisfaction</a:t>
          </a:r>
          <a:endParaRPr lang="en-US" dirty="0"/>
        </a:p>
      </dgm:t>
    </dgm:pt>
    <dgm:pt modelId="{BBA94CDC-A8F2-4978-81FB-EA7901E0FADC}" type="parTrans" cxnId="{C1E42F2D-E8B3-440D-80B3-8DBC3BA73865}">
      <dgm:prSet/>
      <dgm:spPr/>
      <dgm:t>
        <a:bodyPr/>
        <a:lstStyle/>
        <a:p>
          <a:endParaRPr lang="en-US"/>
        </a:p>
      </dgm:t>
    </dgm:pt>
    <dgm:pt modelId="{D98C38E4-A8DC-48FA-B5CA-C63277AD44DC}" type="sibTrans" cxnId="{C1E42F2D-E8B3-440D-80B3-8DBC3BA73865}">
      <dgm:prSet/>
      <dgm:spPr/>
      <dgm:t>
        <a:bodyPr/>
        <a:lstStyle/>
        <a:p>
          <a:endParaRPr lang="en-US"/>
        </a:p>
      </dgm:t>
    </dgm:pt>
    <dgm:pt modelId="{6298B29F-5CE3-49C8-986A-8B0937B5FA9E}">
      <dgm:prSet/>
      <dgm:spPr>
        <a:solidFill>
          <a:srgbClr val="21BAFF"/>
        </a:solidFill>
      </dgm:spPr>
      <dgm:t>
        <a:bodyPr/>
        <a:lstStyle/>
        <a:p>
          <a:pPr rtl="0"/>
          <a:r>
            <a:rPr lang="en-US" dirty="0" smtClean="0"/>
            <a:t>Survey Software</a:t>
          </a:r>
          <a:endParaRPr lang="en-US" dirty="0"/>
        </a:p>
      </dgm:t>
    </dgm:pt>
    <dgm:pt modelId="{311DBCFF-4009-43DA-A540-A123649BF189}" type="parTrans" cxnId="{0D7C22F3-6C18-4DC1-A0AF-90B6C454817A}">
      <dgm:prSet/>
      <dgm:spPr/>
      <dgm:t>
        <a:bodyPr/>
        <a:lstStyle/>
        <a:p>
          <a:endParaRPr lang="en-US"/>
        </a:p>
      </dgm:t>
    </dgm:pt>
    <dgm:pt modelId="{ACDA5A8E-8D62-4738-AE9F-3B894F38FB12}" type="sibTrans" cxnId="{0D7C22F3-6C18-4DC1-A0AF-90B6C454817A}">
      <dgm:prSet/>
      <dgm:spPr/>
      <dgm:t>
        <a:bodyPr/>
        <a:lstStyle/>
        <a:p>
          <a:endParaRPr lang="en-US"/>
        </a:p>
      </dgm:t>
    </dgm:pt>
    <dgm:pt modelId="{F9CE8785-577C-4F6B-9008-F844362B36C8}">
      <dgm:prSet/>
      <dgm:spPr>
        <a:solidFill>
          <a:srgbClr val="00A0E6"/>
        </a:solidFill>
      </dgm:spPr>
      <dgm:t>
        <a:bodyPr/>
        <a:lstStyle/>
        <a:p>
          <a:pPr rtl="0"/>
          <a:r>
            <a:rPr lang="en-US" dirty="0" smtClean="0"/>
            <a:t>Market Research</a:t>
          </a:r>
          <a:endParaRPr lang="en-US" dirty="0"/>
        </a:p>
      </dgm:t>
    </dgm:pt>
    <dgm:pt modelId="{D1AC09F6-89DA-44C6-A16F-306C7E9D2A2D}" type="sibTrans" cxnId="{E843A76E-49F4-434A-8E32-B8E3FC063667}">
      <dgm:prSet/>
      <dgm:spPr/>
      <dgm:t>
        <a:bodyPr/>
        <a:lstStyle/>
        <a:p>
          <a:endParaRPr lang="en-US"/>
        </a:p>
      </dgm:t>
    </dgm:pt>
    <dgm:pt modelId="{B7F89B55-3D77-4559-A4EA-6E2F8D29AF0E}" type="parTrans" cxnId="{E843A76E-49F4-434A-8E32-B8E3FC063667}">
      <dgm:prSet/>
      <dgm:spPr/>
      <dgm:t>
        <a:bodyPr/>
        <a:lstStyle/>
        <a:p>
          <a:endParaRPr lang="en-US"/>
        </a:p>
      </dgm:t>
    </dgm:pt>
    <dgm:pt modelId="{DA9C0AC2-E747-1B4A-92CA-76297E9622B1}">
      <dgm:prSet/>
      <dgm:spPr>
        <a:solidFill>
          <a:srgbClr val="21BAFF"/>
        </a:solidFill>
      </dgm:spPr>
      <dgm:t>
        <a:bodyPr/>
        <a:lstStyle/>
        <a:p>
          <a:pPr rtl="0"/>
          <a:r>
            <a:rPr lang="en-US" dirty="0" smtClean="0"/>
            <a:t>Enterprise Feedback</a:t>
          </a:r>
          <a:endParaRPr lang="en-US" dirty="0"/>
        </a:p>
      </dgm:t>
    </dgm:pt>
    <dgm:pt modelId="{CE0DDAA3-8B35-7847-AEE2-3505E1C9A51A}" type="parTrans" cxnId="{0D73F508-910C-6440-B394-2CF4E0A792E1}">
      <dgm:prSet/>
      <dgm:spPr/>
      <dgm:t>
        <a:bodyPr/>
        <a:lstStyle/>
        <a:p>
          <a:endParaRPr lang="en-US"/>
        </a:p>
      </dgm:t>
    </dgm:pt>
    <dgm:pt modelId="{D6BFF36C-B996-1D40-A77D-841E35576E88}" type="sibTrans" cxnId="{0D73F508-910C-6440-B394-2CF4E0A792E1}">
      <dgm:prSet/>
      <dgm:spPr/>
      <dgm:t>
        <a:bodyPr/>
        <a:lstStyle/>
        <a:p>
          <a:endParaRPr lang="en-US"/>
        </a:p>
      </dgm:t>
    </dgm:pt>
    <dgm:pt modelId="{6CA6BAF3-AD15-4E21-8A3B-C4485EDC318A}" type="pres">
      <dgm:prSet presAssocID="{AAB9214C-B674-413E-AB01-B48B3021DF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55C9A-DC5B-439E-A7FB-8CD88F9E2A69}" type="pres">
      <dgm:prSet presAssocID="{AAB9214C-B674-413E-AB01-B48B3021DFED}" presName="wedge1" presStyleLbl="node1" presStyleIdx="0" presStyleCnt="6"/>
      <dgm:spPr/>
      <dgm:t>
        <a:bodyPr/>
        <a:lstStyle/>
        <a:p>
          <a:endParaRPr lang="en-US"/>
        </a:p>
      </dgm:t>
    </dgm:pt>
    <dgm:pt modelId="{7451B1C7-E5D4-4E02-ADA8-F1D19EF10025}" type="pres">
      <dgm:prSet presAssocID="{AAB9214C-B674-413E-AB01-B48B3021DFE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95C20-17D3-4AC6-9223-510F1867748E}" type="pres">
      <dgm:prSet presAssocID="{AAB9214C-B674-413E-AB01-B48B3021DFED}" presName="wedge2" presStyleLbl="node1" presStyleIdx="1" presStyleCnt="6"/>
      <dgm:spPr/>
      <dgm:t>
        <a:bodyPr/>
        <a:lstStyle/>
        <a:p>
          <a:endParaRPr lang="en-US"/>
        </a:p>
      </dgm:t>
    </dgm:pt>
    <dgm:pt modelId="{CB4D1C48-1F97-449B-941F-5FE50D10AB4C}" type="pres">
      <dgm:prSet presAssocID="{AAB9214C-B674-413E-AB01-B48B3021DFE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A4304-2361-47E2-ADED-C8427CF2A5B9}" type="pres">
      <dgm:prSet presAssocID="{AAB9214C-B674-413E-AB01-B48B3021DFED}" presName="wedge3" presStyleLbl="node1" presStyleIdx="2" presStyleCnt="6"/>
      <dgm:spPr/>
      <dgm:t>
        <a:bodyPr/>
        <a:lstStyle/>
        <a:p>
          <a:endParaRPr lang="en-US"/>
        </a:p>
      </dgm:t>
    </dgm:pt>
    <dgm:pt modelId="{8B76A442-D0BE-4581-B654-357383CCD820}" type="pres">
      <dgm:prSet presAssocID="{AAB9214C-B674-413E-AB01-B48B3021DFE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DF884-3843-43D1-BC57-A23AA0974956}" type="pres">
      <dgm:prSet presAssocID="{AAB9214C-B674-413E-AB01-B48B3021DFED}" presName="wedge4" presStyleLbl="node1" presStyleIdx="3" presStyleCnt="6"/>
      <dgm:spPr/>
      <dgm:t>
        <a:bodyPr/>
        <a:lstStyle/>
        <a:p>
          <a:endParaRPr lang="en-US"/>
        </a:p>
      </dgm:t>
    </dgm:pt>
    <dgm:pt modelId="{C8C35FFA-D098-4834-814B-8C62A4B411E4}" type="pres">
      <dgm:prSet presAssocID="{AAB9214C-B674-413E-AB01-B48B3021DFE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E00A-FC3D-4059-9AC6-50C9529C527B}" type="pres">
      <dgm:prSet presAssocID="{AAB9214C-B674-413E-AB01-B48B3021DFED}" presName="wedge5" presStyleLbl="node1" presStyleIdx="4" presStyleCnt="6"/>
      <dgm:spPr/>
      <dgm:t>
        <a:bodyPr/>
        <a:lstStyle/>
        <a:p>
          <a:endParaRPr lang="en-US"/>
        </a:p>
      </dgm:t>
    </dgm:pt>
    <dgm:pt modelId="{D1A86D42-1C7F-4B08-B4BA-DBBC269C5917}" type="pres">
      <dgm:prSet presAssocID="{AAB9214C-B674-413E-AB01-B48B3021DFE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28135-80BF-4F41-B791-E7DF66600282}" type="pres">
      <dgm:prSet presAssocID="{AAB9214C-B674-413E-AB01-B48B3021DFED}" presName="wedge6" presStyleLbl="node1" presStyleIdx="5" presStyleCnt="6"/>
      <dgm:spPr/>
      <dgm:t>
        <a:bodyPr/>
        <a:lstStyle/>
        <a:p>
          <a:endParaRPr lang="en-US"/>
        </a:p>
      </dgm:t>
    </dgm:pt>
    <dgm:pt modelId="{155A6D7C-EDCD-42D8-A4E6-4B4B0EF326F0}" type="pres">
      <dgm:prSet presAssocID="{AAB9214C-B674-413E-AB01-B48B3021DFE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4A542-5C04-4C7D-B91B-B3ECFA3B2169}" type="presOf" srcId="{3EBF3344-B2E9-4EB2-8A00-39BD5854B476}" destId="{8B76A442-D0BE-4581-B654-357383CCD820}" srcOrd="1" destOrd="0" presId="urn:microsoft.com/office/officeart/2005/8/layout/chart3"/>
    <dgm:cxn modelId="{073EDB76-B13B-4C15-9737-0CD68A4AB0DA}" type="presOf" srcId="{F9CE8785-577C-4F6B-9008-F844362B36C8}" destId="{7451B1C7-E5D4-4E02-ADA8-F1D19EF10025}" srcOrd="1" destOrd="0" presId="urn:microsoft.com/office/officeart/2005/8/layout/chart3"/>
    <dgm:cxn modelId="{0D73F508-910C-6440-B394-2CF4E0A792E1}" srcId="{AAB9214C-B674-413E-AB01-B48B3021DFED}" destId="{DA9C0AC2-E747-1B4A-92CA-76297E9622B1}" srcOrd="5" destOrd="0" parTransId="{CE0DDAA3-8B35-7847-AEE2-3505E1C9A51A}" sibTransId="{D6BFF36C-B996-1D40-A77D-841E35576E88}"/>
    <dgm:cxn modelId="{BCA73AB6-FA0E-A54F-9607-3A24F7EF5ACE}" type="presOf" srcId="{DA9C0AC2-E747-1B4A-92CA-76297E9622B1}" destId="{155A6D7C-EDCD-42D8-A4E6-4B4B0EF326F0}" srcOrd="1" destOrd="0" presId="urn:microsoft.com/office/officeart/2005/8/layout/chart3"/>
    <dgm:cxn modelId="{2DD9EBB7-A4E4-F44E-97F8-E43F2B20BE4C}" type="presOf" srcId="{6298B29F-5CE3-49C8-986A-8B0937B5FA9E}" destId="{D1A86D42-1C7F-4B08-B4BA-DBBC269C5917}" srcOrd="1" destOrd="0" presId="urn:microsoft.com/office/officeart/2005/8/layout/chart3"/>
    <dgm:cxn modelId="{C1E42F2D-E8B3-440D-80B3-8DBC3BA73865}" srcId="{AAB9214C-B674-413E-AB01-B48B3021DFED}" destId="{D94F3BDF-27BB-41F0-A683-E87D0E553F27}" srcOrd="3" destOrd="0" parTransId="{BBA94CDC-A8F2-4978-81FB-EA7901E0FADC}" sibTransId="{D98C38E4-A8DC-48FA-B5CA-C63277AD44DC}"/>
    <dgm:cxn modelId="{0D7C22F3-6C18-4DC1-A0AF-90B6C454817A}" srcId="{AAB9214C-B674-413E-AB01-B48B3021DFED}" destId="{6298B29F-5CE3-49C8-986A-8B0937B5FA9E}" srcOrd="4" destOrd="0" parTransId="{311DBCFF-4009-43DA-A540-A123649BF189}" sibTransId="{ACDA5A8E-8D62-4738-AE9F-3B894F38FB12}"/>
    <dgm:cxn modelId="{2608A235-E3A2-4CA0-BCD6-26B83EA44EE8}" type="presOf" srcId="{D94F3BDF-27BB-41F0-A683-E87D0E553F27}" destId="{C8C35FFA-D098-4834-814B-8C62A4B411E4}" srcOrd="1" destOrd="0" presId="urn:microsoft.com/office/officeart/2005/8/layout/chart3"/>
    <dgm:cxn modelId="{29D510D4-ED13-4C4D-A63A-3954FBF2FBB7}" type="presOf" srcId="{DA9C0AC2-E747-1B4A-92CA-76297E9622B1}" destId="{E1628135-80BF-4F41-B791-E7DF66600282}" srcOrd="0" destOrd="0" presId="urn:microsoft.com/office/officeart/2005/8/layout/chart3"/>
    <dgm:cxn modelId="{8CD1CC16-92F2-4A2E-90FA-F9A6709B7FF1}" srcId="{AAB9214C-B674-413E-AB01-B48B3021DFED}" destId="{3EBF3344-B2E9-4EB2-8A00-39BD5854B476}" srcOrd="2" destOrd="0" parTransId="{C533C577-9C4E-4018-81F7-1C0842F93D29}" sibTransId="{41351E1D-C0E5-4F61-B02B-01D7376E77C6}"/>
    <dgm:cxn modelId="{7C1735A7-7901-4768-BEBF-9DAD7A237E6B}" type="presOf" srcId="{AAB9214C-B674-413E-AB01-B48B3021DFED}" destId="{6CA6BAF3-AD15-4E21-8A3B-C4485EDC318A}" srcOrd="0" destOrd="0" presId="urn:microsoft.com/office/officeart/2005/8/layout/chart3"/>
    <dgm:cxn modelId="{641F2E3B-59AD-4CA9-BDFF-252F3351AF0E}" type="presOf" srcId="{6CA37B87-14D3-43E7-965B-671E0A3150E8}" destId="{CB4D1C48-1F97-449B-941F-5FE50D10AB4C}" srcOrd="1" destOrd="0" presId="urn:microsoft.com/office/officeart/2005/8/layout/chart3"/>
    <dgm:cxn modelId="{4846FA58-1A42-4713-A464-364C32158179}" type="presOf" srcId="{3EBF3344-B2E9-4EB2-8A00-39BD5854B476}" destId="{EF9A4304-2361-47E2-ADED-C8427CF2A5B9}" srcOrd="0" destOrd="0" presId="urn:microsoft.com/office/officeart/2005/8/layout/chart3"/>
    <dgm:cxn modelId="{2C8B702C-1F63-8447-B918-644C679A79AE}" type="presOf" srcId="{6298B29F-5CE3-49C8-986A-8B0937B5FA9E}" destId="{5E33E00A-FC3D-4059-9AC6-50C9529C527B}" srcOrd="0" destOrd="0" presId="urn:microsoft.com/office/officeart/2005/8/layout/chart3"/>
    <dgm:cxn modelId="{911783F6-928D-4D22-8678-E6E8D10D39CB}" srcId="{AAB9214C-B674-413E-AB01-B48B3021DFED}" destId="{6CA37B87-14D3-43E7-965B-671E0A3150E8}" srcOrd="1" destOrd="0" parTransId="{6C64E06E-B2C0-403C-82B8-E4AAC8461DDF}" sibTransId="{D21FF6BB-4BA2-43F3-98EF-8D1AE92BFE7B}"/>
    <dgm:cxn modelId="{FA39F797-E7FA-456E-B38A-0D32489007D8}" type="presOf" srcId="{F9CE8785-577C-4F6B-9008-F844362B36C8}" destId="{D4C55C9A-DC5B-439E-A7FB-8CD88F9E2A69}" srcOrd="0" destOrd="0" presId="urn:microsoft.com/office/officeart/2005/8/layout/chart3"/>
    <dgm:cxn modelId="{E843A76E-49F4-434A-8E32-B8E3FC063667}" srcId="{AAB9214C-B674-413E-AB01-B48B3021DFED}" destId="{F9CE8785-577C-4F6B-9008-F844362B36C8}" srcOrd="0" destOrd="0" parTransId="{B7F89B55-3D77-4559-A4EA-6E2F8D29AF0E}" sibTransId="{D1AC09F6-89DA-44C6-A16F-306C7E9D2A2D}"/>
    <dgm:cxn modelId="{4EE5A0ED-FDA4-432D-81AE-398D14761347}" type="presOf" srcId="{D94F3BDF-27BB-41F0-A683-E87D0E553F27}" destId="{765DF884-3843-43D1-BC57-A23AA0974956}" srcOrd="0" destOrd="0" presId="urn:microsoft.com/office/officeart/2005/8/layout/chart3"/>
    <dgm:cxn modelId="{458B9779-AF10-4567-8B08-A74EB44A9620}" type="presOf" srcId="{6CA37B87-14D3-43E7-965B-671E0A3150E8}" destId="{A9C95C20-17D3-4AC6-9223-510F1867748E}" srcOrd="0" destOrd="0" presId="urn:microsoft.com/office/officeart/2005/8/layout/chart3"/>
    <dgm:cxn modelId="{DF0782D0-212F-4359-868E-AD1A20D1DC81}" type="presParOf" srcId="{6CA6BAF3-AD15-4E21-8A3B-C4485EDC318A}" destId="{D4C55C9A-DC5B-439E-A7FB-8CD88F9E2A69}" srcOrd="0" destOrd="0" presId="urn:microsoft.com/office/officeart/2005/8/layout/chart3"/>
    <dgm:cxn modelId="{9CAE0169-A3FD-4A13-9B88-4432955A70E8}" type="presParOf" srcId="{6CA6BAF3-AD15-4E21-8A3B-C4485EDC318A}" destId="{7451B1C7-E5D4-4E02-ADA8-F1D19EF10025}" srcOrd="1" destOrd="0" presId="urn:microsoft.com/office/officeart/2005/8/layout/chart3"/>
    <dgm:cxn modelId="{F5667D59-D1C5-4C23-B53B-13BDD73141A9}" type="presParOf" srcId="{6CA6BAF3-AD15-4E21-8A3B-C4485EDC318A}" destId="{A9C95C20-17D3-4AC6-9223-510F1867748E}" srcOrd="2" destOrd="0" presId="urn:microsoft.com/office/officeart/2005/8/layout/chart3"/>
    <dgm:cxn modelId="{4331FA68-E5F3-4FE3-9DBA-A04296C468F2}" type="presParOf" srcId="{6CA6BAF3-AD15-4E21-8A3B-C4485EDC318A}" destId="{CB4D1C48-1F97-449B-941F-5FE50D10AB4C}" srcOrd="3" destOrd="0" presId="urn:microsoft.com/office/officeart/2005/8/layout/chart3"/>
    <dgm:cxn modelId="{589E8868-1E64-4143-A193-A54E947B75DA}" type="presParOf" srcId="{6CA6BAF3-AD15-4E21-8A3B-C4485EDC318A}" destId="{EF9A4304-2361-47E2-ADED-C8427CF2A5B9}" srcOrd="4" destOrd="0" presId="urn:microsoft.com/office/officeart/2005/8/layout/chart3"/>
    <dgm:cxn modelId="{2B921F2C-A4F6-4A0E-AE04-D9A747D9590C}" type="presParOf" srcId="{6CA6BAF3-AD15-4E21-8A3B-C4485EDC318A}" destId="{8B76A442-D0BE-4581-B654-357383CCD820}" srcOrd="5" destOrd="0" presId="urn:microsoft.com/office/officeart/2005/8/layout/chart3"/>
    <dgm:cxn modelId="{F3579DC6-B3F4-459D-AE2F-C5F6E899A1D8}" type="presParOf" srcId="{6CA6BAF3-AD15-4E21-8A3B-C4485EDC318A}" destId="{765DF884-3843-43D1-BC57-A23AA0974956}" srcOrd="6" destOrd="0" presId="urn:microsoft.com/office/officeart/2005/8/layout/chart3"/>
    <dgm:cxn modelId="{6B9D6701-2C13-45B9-84F6-623600193181}" type="presParOf" srcId="{6CA6BAF3-AD15-4E21-8A3B-C4485EDC318A}" destId="{C8C35FFA-D098-4834-814B-8C62A4B411E4}" srcOrd="7" destOrd="0" presId="urn:microsoft.com/office/officeart/2005/8/layout/chart3"/>
    <dgm:cxn modelId="{F8B2D0FE-42F3-4766-90A7-CDF7E86074BA}" type="presParOf" srcId="{6CA6BAF3-AD15-4E21-8A3B-C4485EDC318A}" destId="{5E33E00A-FC3D-4059-9AC6-50C9529C527B}" srcOrd="8" destOrd="0" presId="urn:microsoft.com/office/officeart/2005/8/layout/chart3"/>
    <dgm:cxn modelId="{2A134002-0AFB-49CD-8B94-22E07CC58F11}" type="presParOf" srcId="{6CA6BAF3-AD15-4E21-8A3B-C4485EDC318A}" destId="{D1A86D42-1C7F-4B08-B4BA-DBBC269C5917}" srcOrd="9" destOrd="0" presId="urn:microsoft.com/office/officeart/2005/8/layout/chart3"/>
    <dgm:cxn modelId="{D4C5150A-4EB3-A14B-BA57-CF81353AD53B}" type="presParOf" srcId="{6CA6BAF3-AD15-4E21-8A3B-C4485EDC318A}" destId="{E1628135-80BF-4F41-B791-E7DF66600282}" srcOrd="10" destOrd="0" presId="urn:microsoft.com/office/officeart/2005/8/layout/chart3"/>
    <dgm:cxn modelId="{265B4B53-51A5-7946-9EE4-E9D0B905E0EF}" type="presParOf" srcId="{6CA6BAF3-AD15-4E21-8A3B-C4485EDC318A}" destId="{155A6D7C-EDCD-42D8-A4E6-4B4B0EF326F0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9CBF6-8F20-AB47-B765-A8897611DB30}" type="doc">
      <dgm:prSet loTypeId="urn:microsoft.com/office/officeart/2005/8/layout/cycle5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387C412-C8AC-C34D-8170-E2C9C375D8D6}">
      <dgm:prSet phldrT="[Text]"/>
      <dgm:spPr>
        <a:solidFill>
          <a:srgbClr val="00A0E6"/>
        </a:solidFill>
      </dgm:spPr>
      <dgm:t>
        <a:bodyPr/>
        <a:lstStyle/>
        <a:p>
          <a:r>
            <a:rPr lang="en-US" dirty="0" smtClean="0"/>
            <a:t>43 Languages Available</a:t>
          </a:r>
          <a:endParaRPr lang="en-US" dirty="0"/>
        </a:p>
      </dgm:t>
    </dgm:pt>
    <dgm:pt modelId="{00B8ABFC-8299-5544-993E-DCEA184B76E1}" type="parTrans" cxnId="{6FCF66B7-F4BE-7E45-8C7A-BF7B83DAB728}">
      <dgm:prSet/>
      <dgm:spPr/>
      <dgm:t>
        <a:bodyPr/>
        <a:lstStyle/>
        <a:p>
          <a:endParaRPr lang="en-US"/>
        </a:p>
      </dgm:t>
    </dgm:pt>
    <dgm:pt modelId="{50B77D28-590A-9E45-8476-CEE233116CD7}" type="sibTrans" cxnId="{6FCF66B7-F4BE-7E45-8C7A-BF7B83DAB728}">
      <dgm:prSet/>
      <dgm:spPr/>
      <dgm:t>
        <a:bodyPr/>
        <a:lstStyle/>
        <a:p>
          <a:endParaRPr lang="en-US"/>
        </a:p>
      </dgm:t>
    </dgm:pt>
    <dgm:pt modelId="{3123AF0E-E29A-F44E-8DAC-1E3090294ACF}">
      <dgm:prSet phldrT="[Text]"/>
      <dgm:spPr>
        <a:solidFill>
          <a:srgbClr val="00A0E6"/>
        </a:solidFill>
      </dgm:spPr>
      <dgm:t>
        <a:bodyPr/>
        <a:lstStyle/>
        <a:p>
          <a:r>
            <a:rPr lang="en-US" dirty="0" smtClean="0"/>
            <a:t>Works in 30+ Browsers</a:t>
          </a:r>
          <a:endParaRPr lang="en-US" dirty="0"/>
        </a:p>
      </dgm:t>
    </dgm:pt>
    <dgm:pt modelId="{52949181-1347-4C4B-8338-D7A07515C4A7}" type="parTrans" cxnId="{61384D05-5079-3E44-A20F-4EBEB3DBBE8B}">
      <dgm:prSet/>
      <dgm:spPr/>
      <dgm:t>
        <a:bodyPr/>
        <a:lstStyle/>
        <a:p>
          <a:endParaRPr lang="en-US"/>
        </a:p>
      </dgm:t>
    </dgm:pt>
    <dgm:pt modelId="{C39B3DC7-6987-4445-9EC8-C7CBB5F88FFC}" type="sibTrans" cxnId="{61384D05-5079-3E44-A20F-4EBEB3DBBE8B}">
      <dgm:prSet/>
      <dgm:spPr/>
      <dgm:t>
        <a:bodyPr/>
        <a:lstStyle/>
        <a:p>
          <a:endParaRPr lang="en-US"/>
        </a:p>
      </dgm:t>
    </dgm:pt>
    <dgm:pt modelId="{800E6E50-7A0F-CB45-89FB-FE882817CE60}">
      <dgm:prSet phldrT="[Text]"/>
      <dgm:spPr>
        <a:solidFill>
          <a:srgbClr val="00A0E6"/>
        </a:solidFill>
      </dgm:spPr>
      <dgm:t>
        <a:bodyPr/>
        <a:lstStyle/>
        <a:p>
          <a:r>
            <a:rPr lang="en-US" dirty="0" smtClean="0"/>
            <a:t>Over 10 Million Surveys Sent Annually</a:t>
          </a:r>
          <a:endParaRPr lang="en-US" dirty="0"/>
        </a:p>
      </dgm:t>
    </dgm:pt>
    <dgm:pt modelId="{6AF1B24E-8436-0B42-B0BA-15A7F6FB0C15}" type="parTrans" cxnId="{26218E08-FEFA-CC42-8A23-28A67E663C47}">
      <dgm:prSet/>
      <dgm:spPr/>
      <dgm:t>
        <a:bodyPr/>
        <a:lstStyle/>
        <a:p>
          <a:endParaRPr lang="en-US"/>
        </a:p>
      </dgm:t>
    </dgm:pt>
    <dgm:pt modelId="{9BC131DD-A3E5-554A-90ED-E27137439DFE}" type="sibTrans" cxnId="{26218E08-FEFA-CC42-8A23-28A67E663C47}">
      <dgm:prSet/>
      <dgm:spPr/>
      <dgm:t>
        <a:bodyPr/>
        <a:lstStyle/>
        <a:p>
          <a:endParaRPr lang="en-US"/>
        </a:p>
      </dgm:t>
    </dgm:pt>
    <dgm:pt modelId="{3984E919-ED4E-404C-9A11-B439477D3B32}">
      <dgm:prSet phldrT="[Text]"/>
      <dgm:spPr>
        <a:solidFill>
          <a:srgbClr val="00A0E6"/>
        </a:solidFill>
      </dgm:spPr>
      <dgm:t>
        <a:bodyPr/>
        <a:lstStyle/>
        <a:p>
          <a:r>
            <a:rPr lang="en-US" dirty="0" smtClean="0"/>
            <a:t>50+ Question Types Available</a:t>
          </a:r>
          <a:endParaRPr lang="en-US" dirty="0"/>
        </a:p>
      </dgm:t>
    </dgm:pt>
    <dgm:pt modelId="{B20D67F2-27BF-404B-B8B5-1B6D91AAB644}" type="parTrans" cxnId="{B880ACD3-EA53-6945-971A-25201C42C5D5}">
      <dgm:prSet/>
      <dgm:spPr/>
      <dgm:t>
        <a:bodyPr/>
        <a:lstStyle/>
        <a:p>
          <a:endParaRPr lang="en-US"/>
        </a:p>
      </dgm:t>
    </dgm:pt>
    <dgm:pt modelId="{BA950B76-B245-5247-8648-3F1501FACF8B}" type="sibTrans" cxnId="{B880ACD3-EA53-6945-971A-25201C42C5D5}">
      <dgm:prSet/>
      <dgm:spPr/>
      <dgm:t>
        <a:bodyPr/>
        <a:lstStyle/>
        <a:p>
          <a:endParaRPr lang="en-US"/>
        </a:p>
      </dgm:t>
    </dgm:pt>
    <dgm:pt modelId="{C70F1A1A-2BD4-8F46-B32C-AC54F4459E12}">
      <dgm:prSet phldrT="[Text]"/>
      <dgm:spPr>
        <a:solidFill>
          <a:srgbClr val="00A0E6"/>
        </a:solidFill>
      </dgm:spPr>
      <dgm:t>
        <a:bodyPr/>
        <a:lstStyle/>
        <a:p>
          <a:r>
            <a:rPr lang="en-US" dirty="0" smtClean="0"/>
            <a:t>Used in 15+ Countries Worldwide</a:t>
          </a:r>
          <a:endParaRPr lang="en-US" dirty="0"/>
        </a:p>
      </dgm:t>
    </dgm:pt>
    <dgm:pt modelId="{ACD353AC-E88D-9146-91A4-3D6655A7A517}" type="parTrans" cxnId="{CB7D6456-9269-794B-A1BE-B22A13FA1CEB}">
      <dgm:prSet/>
      <dgm:spPr/>
      <dgm:t>
        <a:bodyPr/>
        <a:lstStyle/>
        <a:p>
          <a:endParaRPr lang="en-US"/>
        </a:p>
      </dgm:t>
    </dgm:pt>
    <dgm:pt modelId="{EB70DC02-8393-9642-BCB7-14766CC7AD3B}" type="sibTrans" cxnId="{CB7D6456-9269-794B-A1BE-B22A13FA1CEB}">
      <dgm:prSet/>
      <dgm:spPr/>
      <dgm:t>
        <a:bodyPr/>
        <a:lstStyle/>
        <a:p>
          <a:endParaRPr lang="en-US"/>
        </a:p>
      </dgm:t>
    </dgm:pt>
    <dgm:pt modelId="{30257F9F-79A9-6D4E-9524-90E8689C1A23}">
      <dgm:prSet/>
      <dgm:spPr>
        <a:solidFill>
          <a:srgbClr val="00A0E6"/>
        </a:solidFill>
      </dgm:spPr>
      <dgm:t>
        <a:bodyPr/>
        <a:lstStyle/>
        <a:p>
          <a:r>
            <a:rPr lang="en-US" dirty="0" smtClean="0"/>
            <a:t>Serving 33 Different Industries</a:t>
          </a:r>
          <a:endParaRPr lang="en-US" dirty="0"/>
        </a:p>
      </dgm:t>
    </dgm:pt>
    <dgm:pt modelId="{11844B4F-3382-A748-BD16-FAD96BC55193}" type="parTrans" cxnId="{3FDC29DB-9C4C-A147-8640-482C91AEA551}">
      <dgm:prSet/>
      <dgm:spPr/>
      <dgm:t>
        <a:bodyPr/>
        <a:lstStyle/>
        <a:p>
          <a:endParaRPr lang="en-US"/>
        </a:p>
      </dgm:t>
    </dgm:pt>
    <dgm:pt modelId="{565D3DC1-5287-7042-A3B9-8BAE6EC404BA}" type="sibTrans" cxnId="{3FDC29DB-9C4C-A147-8640-482C91AEA551}">
      <dgm:prSet/>
      <dgm:spPr/>
      <dgm:t>
        <a:bodyPr/>
        <a:lstStyle/>
        <a:p>
          <a:endParaRPr lang="en-US"/>
        </a:p>
      </dgm:t>
    </dgm:pt>
    <dgm:pt modelId="{80D79E57-0A65-6F42-9080-49023688C43B}" type="pres">
      <dgm:prSet presAssocID="{07A9CBF6-8F20-AB47-B765-A8897611DB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62BFB4-084D-AC47-9AF0-0BCC04FEC963}" type="pres">
      <dgm:prSet presAssocID="{C387C412-C8AC-C34D-8170-E2C9C375D8D6}" presName="node" presStyleLbl="node1" presStyleIdx="0" presStyleCnt="6" custRadScaleRad="103683" custRadScaleInc="-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E2C50-F43C-0F42-A95F-15B526D5E507}" type="pres">
      <dgm:prSet presAssocID="{C387C412-C8AC-C34D-8170-E2C9C375D8D6}" presName="spNode" presStyleCnt="0"/>
      <dgm:spPr/>
    </dgm:pt>
    <dgm:pt modelId="{752BF9EF-732D-1843-A883-21A9B8061201}" type="pres">
      <dgm:prSet presAssocID="{50B77D28-590A-9E45-8476-CEE233116CD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10AE1B7C-8B84-F84C-9B20-4372F0CC28C2}" type="pres">
      <dgm:prSet presAssocID="{3123AF0E-E29A-F44E-8DAC-1E3090294A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F176-942C-6143-9F35-A317E3943849}" type="pres">
      <dgm:prSet presAssocID="{3123AF0E-E29A-F44E-8DAC-1E3090294ACF}" presName="spNode" presStyleCnt="0"/>
      <dgm:spPr/>
    </dgm:pt>
    <dgm:pt modelId="{87C6E988-EBA8-3943-81A5-DD1CD222046E}" type="pres">
      <dgm:prSet presAssocID="{C39B3DC7-6987-4445-9EC8-C7CBB5F88FF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3D2416D1-B0E3-2743-A2CF-CB1E642311F0}" type="pres">
      <dgm:prSet presAssocID="{800E6E50-7A0F-CB45-89FB-FE882817CE6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55ED9-81D9-A14A-A124-52D83B2BFC1A}" type="pres">
      <dgm:prSet presAssocID="{800E6E50-7A0F-CB45-89FB-FE882817CE60}" presName="spNode" presStyleCnt="0"/>
      <dgm:spPr/>
    </dgm:pt>
    <dgm:pt modelId="{C08D0468-0A0C-C04B-88C1-241A26666088}" type="pres">
      <dgm:prSet presAssocID="{9BC131DD-A3E5-554A-90ED-E27137439DFE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00025EE-EBCE-AC47-AA8A-DD5664CB5FC6}" type="pres">
      <dgm:prSet presAssocID="{3984E919-ED4E-404C-9A11-B439477D3B3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A780A-920A-D442-9090-FA9383628DF7}" type="pres">
      <dgm:prSet presAssocID="{3984E919-ED4E-404C-9A11-B439477D3B32}" presName="spNode" presStyleCnt="0"/>
      <dgm:spPr/>
    </dgm:pt>
    <dgm:pt modelId="{F877D6E1-5610-D34A-8459-777245378D95}" type="pres">
      <dgm:prSet presAssocID="{BA950B76-B245-5247-8648-3F1501FACF8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78AA24B-5962-D046-8271-DEBE2BDEBF97}" type="pres">
      <dgm:prSet presAssocID="{C70F1A1A-2BD4-8F46-B32C-AC54F4459E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5D9AF-07CD-A141-9C61-9E9307D4BEA5}" type="pres">
      <dgm:prSet presAssocID="{C70F1A1A-2BD4-8F46-B32C-AC54F4459E12}" presName="spNode" presStyleCnt="0"/>
      <dgm:spPr/>
    </dgm:pt>
    <dgm:pt modelId="{02C784AE-6381-E545-ABDA-825B07F09087}" type="pres">
      <dgm:prSet presAssocID="{EB70DC02-8393-9642-BCB7-14766CC7AD3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C4D50AF6-BBBC-5F48-8108-2CB86546E6C7}" type="pres">
      <dgm:prSet presAssocID="{30257F9F-79A9-6D4E-9524-90E8689C1A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3D83C-CACD-B848-B89A-681F695D35DB}" type="pres">
      <dgm:prSet presAssocID="{30257F9F-79A9-6D4E-9524-90E8689C1A23}" presName="spNode" presStyleCnt="0"/>
      <dgm:spPr/>
    </dgm:pt>
    <dgm:pt modelId="{DCB584F1-0F3A-0447-8091-6C7A53323580}" type="pres">
      <dgm:prSet presAssocID="{565D3DC1-5287-7042-A3B9-8BAE6EC404B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6FCF66B7-F4BE-7E45-8C7A-BF7B83DAB728}" srcId="{07A9CBF6-8F20-AB47-B765-A8897611DB30}" destId="{C387C412-C8AC-C34D-8170-E2C9C375D8D6}" srcOrd="0" destOrd="0" parTransId="{00B8ABFC-8299-5544-993E-DCEA184B76E1}" sibTransId="{50B77D28-590A-9E45-8476-CEE233116CD7}"/>
    <dgm:cxn modelId="{919739CC-8C56-824A-A7D8-122983DD065C}" type="presOf" srcId="{C387C412-C8AC-C34D-8170-E2C9C375D8D6}" destId="{D162BFB4-084D-AC47-9AF0-0BCC04FEC963}" srcOrd="0" destOrd="0" presId="urn:microsoft.com/office/officeart/2005/8/layout/cycle5"/>
    <dgm:cxn modelId="{263D8C59-6B22-6947-B95A-F4F2988DF44B}" type="presOf" srcId="{3123AF0E-E29A-F44E-8DAC-1E3090294ACF}" destId="{10AE1B7C-8B84-F84C-9B20-4372F0CC28C2}" srcOrd="0" destOrd="0" presId="urn:microsoft.com/office/officeart/2005/8/layout/cycle5"/>
    <dgm:cxn modelId="{EA0CC679-87DF-E54B-B08E-579409864E1B}" type="presOf" srcId="{30257F9F-79A9-6D4E-9524-90E8689C1A23}" destId="{C4D50AF6-BBBC-5F48-8108-2CB86546E6C7}" srcOrd="0" destOrd="0" presId="urn:microsoft.com/office/officeart/2005/8/layout/cycle5"/>
    <dgm:cxn modelId="{CB7D6456-9269-794B-A1BE-B22A13FA1CEB}" srcId="{07A9CBF6-8F20-AB47-B765-A8897611DB30}" destId="{C70F1A1A-2BD4-8F46-B32C-AC54F4459E12}" srcOrd="4" destOrd="0" parTransId="{ACD353AC-E88D-9146-91A4-3D6655A7A517}" sibTransId="{EB70DC02-8393-9642-BCB7-14766CC7AD3B}"/>
    <dgm:cxn modelId="{942C5827-6433-F74B-8EA5-C7461394CE8C}" type="presOf" srcId="{BA950B76-B245-5247-8648-3F1501FACF8B}" destId="{F877D6E1-5610-D34A-8459-777245378D95}" srcOrd="0" destOrd="0" presId="urn:microsoft.com/office/officeart/2005/8/layout/cycle5"/>
    <dgm:cxn modelId="{9AAA5182-CA96-9940-B255-B0ADC9EFFD90}" type="presOf" srcId="{EB70DC02-8393-9642-BCB7-14766CC7AD3B}" destId="{02C784AE-6381-E545-ABDA-825B07F09087}" srcOrd="0" destOrd="0" presId="urn:microsoft.com/office/officeart/2005/8/layout/cycle5"/>
    <dgm:cxn modelId="{FDE0DA79-5128-B74F-83F3-F8E2C8078824}" type="presOf" srcId="{9BC131DD-A3E5-554A-90ED-E27137439DFE}" destId="{C08D0468-0A0C-C04B-88C1-241A26666088}" srcOrd="0" destOrd="0" presId="urn:microsoft.com/office/officeart/2005/8/layout/cycle5"/>
    <dgm:cxn modelId="{9739DD16-5D59-DE49-8E35-3F3740C59A7C}" type="presOf" srcId="{C39B3DC7-6987-4445-9EC8-C7CBB5F88FFC}" destId="{87C6E988-EBA8-3943-81A5-DD1CD222046E}" srcOrd="0" destOrd="0" presId="urn:microsoft.com/office/officeart/2005/8/layout/cycle5"/>
    <dgm:cxn modelId="{26218E08-FEFA-CC42-8A23-28A67E663C47}" srcId="{07A9CBF6-8F20-AB47-B765-A8897611DB30}" destId="{800E6E50-7A0F-CB45-89FB-FE882817CE60}" srcOrd="2" destOrd="0" parTransId="{6AF1B24E-8436-0B42-B0BA-15A7F6FB0C15}" sibTransId="{9BC131DD-A3E5-554A-90ED-E27137439DFE}"/>
    <dgm:cxn modelId="{B880ACD3-EA53-6945-971A-25201C42C5D5}" srcId="{07A9CBF6-8F20-AB47-B765-A8897611DB30}" destId="{3984E919-ED4E-404C-9A11-B439477D3B32}" srcOrd="3" destOrd="0" parTransId="{B20D67F2-27BF-404B-B8B5-1B6D91AAB644}" sibTransId="{BA950B76-B245-5247-8648-3F1501FACF8B}"/>
    <dgm:cxn modelId="{D15821A5-2C6D-0E4A-BAD1-F570CBE6BDDB}" type="presOf" srcId="{07A9CBF6-8F20-AB47-B765-A8897611DB30}" destId="{80D79E57-0A65-6F42-9080-49023688C43B}" srcOrd="0" destOrd="0" presId="urn:microsoft.com/office/officeart/2005/8/layout/cycle5"/>
    <dgm:cxn modelId="{3C7D1938-7BC4-0640-B67F-981B27C36BCE}" type="presOf" srcId="{800E6E50-7A0F-CB45-89FB-FE882817CE60}" destId="{3D2416D1-B0E3-2743-A2CF-CB1E642311F0}" srcOrd="0" destOrd="0" presId="urn:microsoft.com/office/officeart/2005/8/layout/cycle5"/>
    <dgm:cxn modelId="{45300C6F-B70F-D249-BE49-37975F087708}" type="presOf" srcId="{50B77D28-590A-9E45-8476-CEE233116CD7}" destId="{752BF9EF-732D-1843-A883-21A9B8061201}" srcOrd="0" destOrd="0" presId="urn:microsoft.com/office/officeart/2005/8/layout/cycle5"/>
    <dgm:cxn modelId="{61384D05-5079-3E44-A20F-4EBEB3DBBE8B}" srcId="{07A9CBF6-8F20-AB47-B765-A8897611DB30}" destId="{3123AF0E-E29A-F44E-8DAC-1E3090294ACF}" srcOrd="1" destOrd="0" parTransId="{52949181-1347-4C4B-8338-D7A07515C4A7}" sibTransId="{C39B3DC7-6987-4445-9EC8-C7CBB5F88FFC}"/>
    <dgm:cxn modelId="{DA2C0D2A-090D-8740-964C-BB42ECC8B1C6}" type="presOf" srcId="{565D3DC1-5287-7042-A3B9-8BAE6EC404BA}" destId="{DCB584F1-0F3A-0447-8091-6C7A53323580}" srcOrd="0" destOrd="0" presId="urn:microsoft.com/office/officeart/2005/8/layout/cycle5"/>
    <dgm:cxn modelId="{32DC35E1-6CA2-E848-A89B-8157F903A345}" type="presOf" srcId="{3984E919-ED4E-404C-9A11-B439477D3B32}" destId="{A00025EE-EBCE-AC47-AA8A-DD5664CB5FC6}" srcOrd="0" destOrd="0" presId="urn:microsoft.com/office/officeart/2005/8/layout/cycle5"/>
    <dgm:cxn modelId="{3FDC29DB-9C4C-A147-8640-482C91AEA551}" srcId="{07A9CBF6-8F20-AB47-B765-A8897611DB30}" destId="{30257F9F-79A9-6D4E-9524-90E8689C1A23}" srcOrd="5" destOrd="0" parTransId="{11844B4F-3382-A748-BD16-FAD96BC55193}" sibTransId="{565D3DC1-5287-7042-A3B9-8BAE6EC404BA}"/>
    <dgm:cxn modelId="{45B479F4-53CB-9B41-8825-B86AC9DB04A0}" type="presOf" srcId="{C70F1A1A-2BD4-8F46-B32C-AC54F4459E12}" destId="{B78AA24B-5962-D046-8271-DEBE2BDEBF97}" srcOrd="0" destOrd="0" presId="urn:microsoft.com/office/officeart/2005/8/layout/cycle5"/>
    <dgm:cxn modelId="{D6CF0CCE-5B71-FB45-86CE-ACDCEC585DE9}" type="presParOf" srcId="{80D79E57-0A65-6F42-9080-49023688C43B}" destId="{D162BFB4-084D-AC47-9AF0-0BCC04FEC963}" srcOrd="0" destOrd="0" presId="urn:microsoft.com/office/officeart/2005/8/layout/cycle5"/>
    <dgm:cxn modelId="{B64ECFAD-8B66-4C43-ACFE-3BB8BCA19C5C}" type="presParOf" srcId="{80D79E57-0A65-6F42-9080-49023688C43B}" destId="{F0CE2C50-F43C-0F42-A95F-15B526D5E507}" srcOrd="1" destOrd="0" presId="urn:microsoft.com/office/officeart/2005/8/layout/cycle5"/>
    <dgm:cxn modelId="{ED3D6184-19BF-3945-94E0-E05DEEDB5CD1}" type="presParOf" srcId="{80D79E57-0A65-6F42-9080-49023688C43B}" destId="{752BF9EF-732D-1843-A883-21A9B8061201}" srcOrd="2" destOrd="0" presId="urn:microsoft.com/office/officeart/2005/8/layout/cycle5"/>
    <dgm:cxn modelId="{802413EA-3C19-9D48-AB34-FCB1D0D47118}" type="presParOf" srcId="{80D79E57-0A65-6F42-9080-49023688C43B}" destId="{10AE1B7C-8B84-F84C-9B20-4372F0CC28C2}" srcOrd="3" destOrd="0" presId="urn:microsoft.com/office/officeart/2005/8/layout/cycle5"/>
    <dgm:cxn modelId="{CA4F0CA1-874B-D345-846C-968F51002AA3}" type="presParOf" srcId="{80D79E57-0A65-6F42-9080-49023688C43B}" destId="{E01DF176-942C-6143-9F35-A317E3943849}" srcOrd="4" destOrd="0" presId="urn:microsoft.com/office/officeart/2005/8/layout/cycle5"/>
    <dgm:cxn modelId="{B0398DFC-4E33-F54C-81E1-2B14D0281410}" type="presParOf" srcId="{80D79E57-0A65-6F42-9080-49023688C43B}" destId="{87C6E988-EBA8-3943-81A5-DD1CD222046E}" srcOrd="5" destOrd="0" presId="urn:microsoft.com/office/officeart/2005/8/layout/cycle5"/>
    <dgm:cxn modelId="{D387BEDF-9EA1-B847-A5ED-26BE8FA60999}" type="presParOf" srcId="{80D79E57-0A65-6F42-9080-49023688C43B}" destId="{3D2416D1-B0E3-2743-A2CF-CB1E642311F0}" srcOrd="6" destOrd="0" presId="urn:microsoft.com/office/officeart/2005/8/layout/cycle5"/>
    <dgm:cxn modelId="{54262D19-FA0A-2648-9A90-E2846CA1BECC}" type="presParOf" srcId="{80D79E57-0A65-6F42-9080-49023688C43B}" destId="{3C955ED9-81D9-A14A-A124-52D83B2BFC1A}" srcOrd="7" destOrd="0" presId="urn:microsoft.com/office/officeart/2005/8/layout/cycle5"/>
    <dgm:cxn modelId="{00871919-134F-8447-8538-4008DDCCFC95}" type="presParOf" srcId="{80D79E57-0A65-6F42-9080-49023688C43B}" destId="{C08D0468-0A0C-C04B-88C1-241A26666088}" srcOrd="8" destOrd="0" presId="urn:microsoft.com/office/officeart/2005/8/layout/cycle5"/>
    <dgm:cxn modelId="{E28D8D59-BACA-8F45-9573-1D8A6700F762}" type="presParOf" srcId="{80D79E57-0A65-6F42-9080-49023688C43B}" destId="{A00025EE-EBCE-AC47-AA8A-DD5664CB5FC6}" srcOrd="9" destOrd="0" presId="urn:microsoft.com/office/officeart/2005/8/layout/cycle5"/>
    <dgm:cxn modelId="{666ED58F-276E-B14D-87EA-0E006DEE0717}" type="presParOf" srcId="{80D79E57-0A65-6F42-9080-49023688C43B}" destId="{CE8A780A-920A-D442-9090-FA9383628DF7}" srcOrd="10" destOrd="0" presId="urn:microsoft.com/office/officeart/2005/8/layout/cycle5"/>
    <dgm:cxn modelId="{AAA347C2-3C33-D54D-9E11-2CCAAA5F4538}" type="presParOf" srcId="{80D79E57-0A65-6F42-9080-49023688C43B}" destId="{F877D6E1-5610-D34A-8459-777245378D95}" srcOrd="11" destOrd="0" presId="urn:microsoft.com/office/officeart/2005/8/layout/cycle5"/>
    <dgm:cxn modelId="{982E27F7-9591-BA4F-9FA6-BC6DD970FA90}" type="presParOf" srcId="{80D79E57-0A65-6F42-9080-49023688C43B}" destId="{B78AA24B-5962-D046-8271-DEBE2BDEBF97}" srcOrd="12" destOrd="0" presId="urn:microsoft.com/office/officeart/2005/8/layout/cycle5"/>
    <dgm:cxn modelId="{4A6F436E-7B52-0345-B371-AB8EEEFDB11C}" type="presParOf" srcId="{80D79E57-0A65-6F42-9080-49023688C43B}" destId="{DBE5D9AF-07CD-A141-9C61-9E9307D4BEA5}" srcOrd="13" destOrd="0" presId="urn:microsoft.com/office/officeart/2005/8/layout/cycle5"/>
    <dgm:cxn modelId="{943DC48F-E79B-9A46-B867-DDA34D209E0A}" type="presParOf" srcId="{80D79E57-0A65-6F42-9080-49023688C43B}" destId="{02C784AE-6381-E545-ABDA-825B07F09087}" srcOrd="14" destOrd="0" presId="urn:microsoft.com/office/officeart/2005/8/layout/cycle5"/>
    <dgm:cxn modelId="{37A6844B-1DA2-F246-BF69-5B4A63315A1D}" type="presParOf" srcId="{80D79E57-0A65-6F42-9080-49023688C43B}" destId="{C4D50AF6-BBBC-5F48-8108-2CB86546E6C7}" srcOrd="15" destOrd="0" presId="urn:microsoft.com/office/officeart/2005/8/layout/cycle5"/>
    <dgm:cxn modelId="{B9D5687F-9D85-4044-9F15-0A3F7BF3E612}" type="presParOf" srcId="{80D79E57-0A65-6F42-9080-49023688C43B}" destId="{4D63D83C-CACD-B848-B89A-681F695D35DB}" srcOrd="16" destOrd="0" presId="urn:microsoft.com/office/officeart/2005/8/layout/cycle5"/>
    <dgm:cxn modelId="{CE42AFE1-ECB8-FD4A-9CDD-CFAC44158A59}" type="presParOf" srcId="{80D79E57-0A65-6F42-9080-49023688C43B}" destId="{DCB584F1-0F3A-0447-8091-6C7A5332358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55C9A-DC5B-439E-A7FB-8CD88F9E2A69}">
      <dsp:nvSpPr>
        <dsp:cNvPr id="0" name=""/>
        <dsp:cNvSpPr/>
      </dsp:nvSpPr>
      <dsp:spPr>
        <a:xfrm>
          <a:off x="665070" y="264834"/>
          <a:ext cx="3812526" cy="3812526"/>
        </a:xfrm>
        <a:prstGeom prst="pie">
          <a:avLst>
            <a:gd name="adj1" fmla="val 16200000"/>
            <a:gd name="adj2" fmla="val 19800000"/>
          </a:avLst>
        </a:prstGeom>
        <a:solidFill>
          <a:srgbClr val="00A0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Market Research</a:t>
          </a:r>
          <a:endParaRPr lang="en-US" sz="1600" kern="1200" dirty="0"/>
        </a:p>
      </dsp:txBody>
      <dsp:txXfrm>
        <a:off x="2612182" y="673319"/>
        <a:ext cx="1111986" cy="816969"/>
      </dsp:txXfrm>
    </dsp:sp>
    <dsp:sp modelId="{A9C95C20-17D3-4AC6-9223-510F1867748E}">
      <dsp:nvSpPr>
        <dsp:cNvPr id="0" name=""/>
        <dsp:cNvSpPr/>
      </dsp:nvSpPr>
      <dsp:spPr>
        <a:xfrm>
          <a:off x="551602" y="461361"/>
          <a:ext cx="3812526" cy="3812526"/>
        </a:xfrm>
        <a:prstGeom prst="pie">
          <a:avLst>
            <a:gd name="adj1" fmla="val 19800000"/>
            <a:gd name="adj2" fmla="val 1800000"/>
          </a:avLst>
        </a:prstGeom>
        <a:solidFill>
          <a:srgbClr val="47C6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Voice of the Customer</a:t>
          </a:r>
          <a:endParaRPr lang="en-US" sz="1600" kern="1200" dirty="0"/>
        </a:p>
      </dsp:txBody>
      <dsp:txXfrm>
        <a:off x="3161367" y="1981832"/>
        <a:ext cx="1152835" cy="771582"/>
      </dsp:txXfrm>
    </dsp:sp>
    <dsp:sp modelId="{EF9A4304-2361-47E2-ADED-C8427CF2A5B9}">
      <dsp:nvSpPr>
        <dsp:cNvPr id="0" name=""/>
        <dsp:cNvSpPr/>
      </dsp:nvSpPr>
      <dsp:spPr>
        <a:xfrm>
          <a:off x="551602" y="461361"/>
          <a:ext cx="3812526" cy="3812526"/>
        </a:xfrm>
        <a:prstGeom prst="pie">
          <a:avLst>
            <a:gd name="adj1" fmla="val 1800000"/>
            <a:gd name="adj2" fmla="val 5400000"/>
          </a:avLst>
        </a:prstGeom>
        <a:solidFill>
          <a:srgbClr val="61CE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Brand Equity</a:t>
          </a:r>
          <a:endParaRPr lang="en-US" sz="1600" kern="1200" dirty="0"/>
        </a:p>
      </dsp:txBody>
      <dsp:txXfrm>
        <a:off x="2498714" y="3048432"/>
        <a:ext cx="1111986" cy="816969"/>
      </dsp:txXfrm>
    </dsp:sp>
    <dsp:sp modelId="{765DF884-3843-43D1-BC57-A23AA0974956}">
      <dsp:nvSpPr>
        <dsp:cNvPr id="0" name=""/>
        <dsp:cNvSpPr/>
      </dsp:nvSpPr>
      <dsp:spPr>
        <a:xfrm>
          <a:off x="551602" y="461361"/>
          <a:ext cx="3812526" cy="3812526"/>
        </a:xfrm>
        <a:prstGeom prst="pie">
          <a:avLst>
            <a:gd name="adj1" fmla="val 5400000"/>
            <a:gd name="adj2" fmla="val 9000000"/>
          </a:avLst>
        </a:prstGeom>
        <a:solidFill>
          <a:srgbClr val="11B5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Customer Satisfaction</a:t>
          </a:r>
          <a:endParaRPr lang="en-US" sz="1600" kern="1200" dirty="0"/>
        </a:p>
      </dsp:txBody>
      <dsp:txXfrm>
        <a:off x="1305030" y="3048432"/>
        <a:ext cx="1111986" cy="816969"/>
      </dsp:txXfrm>
    </dsp:sp>
    <dsp:sp modelId="{5E33E00A-FC3D-4059-9AC6-50C9529C527B}">
      <dsp:nvSpPr>
        <dsp:cNvPr id="0" name=""/>
        <dsp:cNvSpPr/>
      </dsp:nvSpPr>
      <dsp:spPr>
        <a:xfrm>
          <a:off x="551602" y="461361"/>
          <a:ext cx="3812526" cy="3812526"/>
        </a:xfrm>
        <a:prstGeom prst="pie">
          <a:avLst>
            <a:gd name="adj1" fmla="val 9000000"/>
            <a:gd name="adj2" fmla="val 12600000"/>
          </a:avLst>
        </a:prstGeom>
        <a:solidFill>
          <a:srgbClr val="21BA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Survey Software</a:t>
          </a:r>
          <a:endParaRPr lang="en-US" sz="1600" kern="1200" dirty="0"/>
        </a:p>
      </dsp:txBody>
      <dsp:txXfrm>
        <a:off x="610606" y="1981832"/>
        <a:ext cx="1152835" cy="771582"/>
      </dsp:txXfrm>
    </dsp:sp>
    <dsp:sp modelId="{E1628135-80BF-4F41-B791-E7DF66600282}">
      <dsp:nvSpPr>
        <dsp:cNvPr id="0" name=""/>
        <dsp:cNvSpPr/>
      </dsp:nvSpPr>
      <dsp:spPr>
        <a:xfrm>
          <a:off x="551602" y="461361"/>
          <a:ext cx="3812526" cy="3812526"/>
        </a:xfrm>
        <a:prstGeom prst="pie">
          <a:avLst>
            <a:gd name="adj1" fmla="val 12600000"/>
            <a:gd name="adj2" fmla="val 16200000"/>
          </a:avLst>
        </a:prstGeom>
        <a:solidFill>
          <a:srgbClr val="21BA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Enterprise Feedback</a:t>
          </a:r>
          <a:endParaRPr lang="en-US" sz="1600" kern="1200" dirty="0"/>
        </a:p>
      </dsp:txBody>
      <dsp:txXfrm>
        <a:off x="1305030" y="869846"/>
        <a:ext cx="1111986" cy="816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2BFB4-084D-AC47-9AF0-0BCC04FEC963}">
      <dsp:nvSpPr>
        <dsp:cNvPr id="0" name=""/>
        <dsp:cNvSpPr/>
      </dsp:nvSpPr>
      <dsp:spPr>
        <a:xfrm>
          <a:off x="2209799" y="0"/>
          <a:ext cx="1110821" cy="722034"/>
        </a:xfrm>
        <a:prstGeom prst="roundRect">
          <a:avLst/>
        </a:prstGeom>
        <a:solidFill>
          <a:srgbClr val="00A0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43 Languages Available</a:t>
          </a:r>
          <a:endParaRPr lang="en-US" sz="1100" kern="1200" dirty="0"/>
        </a:p>
      </dsp:txBody>
      <dsp:txXfrm>
        <a:off x="2245046" y="35247"/>
        <a:ext cx="1040327" cy="651540"/>
      </dsp:txXfrm>
    </dsp:sp>
    <dsp:sp modelId="{752BF9EF-732D-1843-A883-21A9B8061201}">
      <dsp:nvSpPr>
        <dsp:cNvPr id="0" name=""/>
        <dsp:cNvSpPr/>
      </dsp:nvSpPr>
      <dsp:spPr>
        <a:xfrm>
          <a:off x="1062772" y="360094"/>
          <a:ext cx="3404786" cy="3404786"/>
        </a:xfrm>
        <a:custGeom>
          <a:avLst/>
          <a:gdLst/>
          <a:ahLst/>
          <a:cxnLst/>
          <a:rect l="0" t="0" r="0" b="0"/>
          <a:pathLst>
            <a:path>
              <a:moveTo>
                <a:pt x="2398453" y="148802"/>
              </a:moveTo>
              <a:arcTo wR="1702393" hR="1702393" stAng="17648038" swAng="929212"/>
            </a:path>
          </a:pathLst>
        </a:custGeom>
        <a:noFill/>
        <a:ln w="9525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E1B7C-8B84-F84C-9B20-4372F0CC28C2}">
      <dsp:nvSpPr>
        <dsp:cNvPr id="0" name=""/>
        <dsp:cNvSpPr/>
      </dsp:nvSpPr>
      <dsp:spPr>
        <a:xfrm>
          <a:off x="3686499" y="852673"/>
          <a:ext cx="1110821" cy="722034"/>
        </a:xfrm>
        <a:prstGeom prst="roundRect">
          <a:avLst/>
        </a:prstGeom>
        <a:solidFill>
          <a:srgbClr val="00A0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Works in 30+ Browsers</a:t>
          </a:r>
          <a:endParaRPr lang="en-US" sz="1100" kern="1200" dirty="0"/>
        </a:p>
      </dsp:txBody>
      <dsp:txXfrm>
        <a:off x="3721746" y="887920"/>
        <a:ext cx="1040327" cy="651540"/>
      </dsp:txXfrm>
    </dsp:sp>
    <dsp:sp modelId="{87C6E988-EBA8-3943-81A5-DD1CD222046E}">
      <dsp:nvSpPr>
        <dsp:cNvPr id="0" name=""/>
        <dsp:cNvSpPr/>
      </dsp:nvSpPr>
      <dsp:spPr>
        <a:xfrm>
          <a:off x="1065201" y="362493"/>
          <a:ext cx="3404786" cy="3404786"/>
        </a:xfrm>
        <a:custGeom>
          <a:avLst/>
          <a:gdLst/>
          <a:ahLst/>
          <a:cxnLst/>
          <a:rect l="0" t="0" r="0" b="0"/>
          <a:pathLst>
            <a:path>
              <a:moveTo>
                <a:pt x="3378220" y="1402814"/>
              </a:moveTo>
              <a:arcTo wR="1702393" hR="1702393" stAng="20991876" swAng="1216249"/>
            </a:path>
          </a:pathLst>
        </a:custGeom>
        <a:noFill/>
        <a:ln w="9525" cap="flat" cmpd="sng" algn="ctr">
          <a:solidFill>
            <a:schemeClr val="accent4">
              <a:shade val="90000"/>
              <a:hueOff val="0"/>
              <a:satOff val="0"/>
              <a:lumOff val="116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416D1-B0E3-2743-A2CF-CB1E642311F0}">
      <dsp:nvSpPr>
        <dsp:cNvPr id="0" name=""/>
        <dsp:cNvSpPr/>
      </dsp:nvSpPr>
      <dsp:spPr>
        <a:xfrm>
          <a:off x="3686499" y="2555066"/>
          <a:ext cx="1110821" cy="722034"/>
        </a:xfrm>
        <a:prstGeom prst="roundRect">
          <a:avLst/>
        </a:prstGeom>
        <a:solidFill>
          <a:srgbClr val="00A0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Over 10 Million Surveys Sent Annually</a:t>
          </a:r>
          <a:endParaRPr lang="en-US" sz="1100" kern="1200" dirty="0"/>
        </a:p>
      </dsp:txBody>
      <dsp:txXfrm>
        <a:off x="3721746" y="2590313"/>
        <a:ext cx="1040327" cy="651540"/>
      </dsp:txXfrm>
    </dsp:sp>
    <dsp:sp modelId="{C08D0468-0A0C-C04B-88C1-241A26666088}">
      <dsp:nvSpPr>
        <dsp:cNvPr id="0" name=""/>
        <dsp:cNvSpPr/>
      </dsp:nvSpPr>
      <dsp:spPr>
        <a:xfrm>
          <a:off x="1065201" y="362493"/>
          <a:ext cx="3404786" cy="3404786"/>
        </a:xfrm>
        <a:custGeom>
          <a:avLst/>
          <a:gdLst/>
          <a:ahLst/>
          <a:cxnLst/>
          <a:rect l="0" t="0" r="0" b="0"/>
          <a:pathLst>
            <a:path>
              <a:moveTo>
                <a:pt x="2785891" y="3015471"/>
              </a:moveTo>
              <a:arcTo wR="1702393" hR="1702393" stAng="3028317" swAng="925065"/>
            </a:path>
          </a:pathLst>
        </a:custGeom>
        <a:noFill/>
        <a:ln w="9525" cap="flat" cmpd="sng" algn="ctr">
          <a:solidFill>
            <a:schemeClr val="accent4">
              <a:shade val="90000"/>
              <a:hueOff val="0"/>
              <a:satOff val="0"/>
              <a:lumOff val="23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025EE-EBCE-AC47-AA8A-DD5664CB5FC6}">
      <dsp:nvSpPr>
        <dsp:cNvPr id="0" name=""/>
        <dsp:cNvSpPr/>
      </dsp:nvSpPr>
      <dsp:spPr>
        <a:xfrm>
          <a:off x="2212183" y="3406263"/>
          <a:ext cx="1110821" cy="722034"/>
        </a:xfrm>
        <a:prstGeom prst="roundRect">
          <a:avLst/>
        </a:prstGeom>
        <a:solidFill>
          <a:srgbClr val="00A0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50+ Question Types Available</a:t>
          </a:r>
          <a:endParaRPr lang="en-US" sz="1100" kern="1200" dirty="0"/>
        </a:p>
      </dsp:txBody>
      <dsp:txXfrm>
        <a:off x="2247430" y="3441510"/>
        <a:ext cx="1040327" cy="651540"/>
      </dsp:txXfrm>
    </dsp:sp>
    <dsp:sp modelId="{F877D6E1-5610-D34A-8459-777245378D95}">
      <dsp:nvSpPr>
        <dsp:cNvPr id="0" name=""/>
        <dsp:cNvSpPr/>
      </dsp:nvSpPr>
      <dsp:spPr>
        <a:xfrm>
          <a:off x="1065201" y="362493"/>
          <a:ext cx="3404786" cy="3404786"/>
        </a:xfrm>
        <a:custGeom>
          <a:avLst/>
          <a:gdLst/>
          <a:ahLst/>
          <a:cxnLst/>
          <a:rect l="0" t="0" r="0" b="0"/>
          <a:pathLst>
            <a:path>
              <a:moveTo>
                <a:pt x="1006974" y="3256271"/>
              </a:moveTo>
              <a:arcTo wR="1702393" hR="1702393" stAng="6846619" swAng="925065"/>
            </a:path>
          </a:pathLst>
        </a:custGeom>
        <a:noFill/>
        <a:ln w="9525" cap="flat" cmpd="sng" algn="ctr">
          <a:solidFill>
            <a:schemeClr val="accent4">
              <a:shade val="90000"/>
              <a:hueOff val="0"/>
              <a:satOff val="0"/>
              <a:lumOff val="35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AA24B-5962-D046-8271-DEBE2BDEBF97}">
      <dsp:nvSpPr>
        <dsp:cNvPr id="0" name=""/>
        <dsp:cNvSpPr/>
      </dsp:nvSpPr>
      <dsp:spPr>
        <a:xfrm>
          <a:off x="737867" y="2555066"/>
          <a:ext cx="1110821" cy="722034"/>
        </a:xfrm>
        <a:prstGeom prst="roundRect">
          <a:avLst/>
        </a:prstGeom>
        <a:solidFill>
          <a:srgbClr val="00A0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Used in 15+ Countries Worldwide</a:t>
          </a:r>
          <a:endParaRPr lang="en-US" sz="1100" kern="1200" dirty="0"/>
        </a:p>
      </dsp:txBody>
      <dsp:txXfrm>
        <a:off x="773114" y="2590313"/>
        <a:ext cx="1040327" cy="651540"/>
      </dsp:txXfrm>
    </dsp:sp>
    <dsp:sp modelId="{02C784AE-6381-E545-ABDA-825B07F09087}">
      <dsp:nvSpPr>
        <dsp:cNvPr id="0" name=""/>
        <dsp:cNvSpPr/>
      </dsp:nvSpPr>
      <dsp:spPr>
        <a:xfrm>
          <a:off x="1065201" y="362493"/>
          <a:ext cx="3404786" cy="3404786"/>
        </a:xfrm>
        <a:custGeom>
          <a:avLst/>
          <a:gdLst/>
          <a:ahLst/>
          <a:cxnLst/>
          <a:rect l="0" t="0" r="0" b="0"/>
          <a:pathLst>
            <a:path>
              <a:moveTo>
                <a:pt x="26566" y="2001972"/>
              </a:moveTo>
              <a:arcTo wR="1702393" hR="1702393" stAng="10191876" swAng="1216249"/>
            </a:path>
          </a:pathLst>
        </a:custGeom>
        <a:noFill/>
        <a:ln w="9525" cap="flat" cmpd="sng" algn="ctr">
          <a:solidFill>
            <a:schemeClr val="accent4">
              <a:shade val="90000"/>
              <a:hueOff val="0"/>
              <a:satOff val="0"/>
              <a:lumOff val="46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0AF6-BBBC-5F48-8108-2CB86546E6C7}">
      <dsp:nvSpPr>
        <dsp:cNvPr id="0" name=""/>
        <dsp:cNvSpPr/>
      </dsp:nvSpPr>
      <dsp:spPr>
        <a:xfrm>
          <a:off x="737867" y="852673"/>
          <a:ext cx="1110821" cy="722034"/>
        </a:xfrm>
        <a:prstGeom prst="roundRect">
          <a:avLst/>
        </a:prstGeom>
        <a:solidFill>
          <a:srgbClr val="00A0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Serving 33 Different Industries</a:t>
          </a:r>
          <a:endParaRPr lang="en-US" sz="1100" kern="1200" dirty="0"/>
        </a:p>
      </dsp:txBody>
      <dsp:txXfrm>
        <a:off x="773114" y="887920"/>
        <a:ext cx="1040327" cy="651540"/>
      </dsp:txXfrm>
    </dsp:sp>
    <dsp:sp modelId="{DCB584F1-0F3A-0447-8091-6C7A53323580}">
      <dsp:nvSpPr>
        <dsp:cNvPr id="0" name=""/>
        <dsp:cNvSpPr/>
      </dsp:nvSpPr>
      <dsp:spPr>
        <a:xfrm>
          <a:off x="1067644" y="360079"/>
          <a:ext cx="3404786" cy="3404786"/>
        </a:xfrm>
        <a:custGeom>
          <a:avLst/>
          <a:gdLst/>
          <a:ahLst/>
          <a:cxnLst/>
          <a:rect l="0" t="0" r="0" b="0"/>
          <a:pathLst>
            <a:path>
              <a:moveTo>
                <a:pt x="615996" y="391712"/>
              </a:moveTo>
              <a:arcTo wR="1702393" hR="1702393" stAng="13820721" swAng="923002"/>
            </a:path>
          </a:pathLst>
        </a:custGeom>
        <a:noFill/>
        <a:ln w="9525" cap="flat" cmpd="sng" algn="ctr">
          <a:solidFill>
            <a:schemeClr val="accent4">
              <a:shade val="90000"/>
              <a:hueOff val="0"/>
              <a:satOff val="0"/>
              <a:lumOff val="583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09CB8-D893-4B2E-8885-069FCF4B69B7}" type="datetimeFigureOut">
              <a:rPr lang="en-US" smtClean="0"/>
              <a:pPr/>
              <a:t>8/5/13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A835F-A331-4A8C-A429-79A4CAB40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835F-A331-4A8C-A429-79A4CAB40D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975"/>
            <a:ext cx="77724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325"/>
            <a:ext cx="6400800" cy="1403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2B0B-3204-4A81-BB37-F7B3E9EF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B7B1-5444-46BA-8D76-B05DD96FF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D03C-0ABB-4AFA-84CB-6C79F7A7F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E0DD-06ED-4DAE-BAE1-3664F7256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838"/>
            <a:ext cx="7772400" cy="1089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688"/>
            <a:ext cx="7772400" cy="1200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59C4-5F12-4EAB-B5B9-F042CE22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0386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0386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26FBB-E68F-4B6F-9708-B23EBE50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725"/>
            <a:ext cx="4040188" cy="511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0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8725"/>
            <a:ext cx="4041775" cy="511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9900"/>
            <a:ext cx="4041775" cy="3160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48CC-0382-49CE-AB05-F55A9740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2284-A526-4A30-AAA9-FA3FD34F3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293D-C3AF-4065-A37B-6F2FCB64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3008313" cy="928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9075"/>
            <a:ext cx="5111750" cy="4681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7763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A8E8-6E59-4EDA-8961-49EE0117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163"/>
            <a:ext cx="5486400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538"/>
            <a:ext cx="5486400" cy="3290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4188"/>
            <a:ext cx="5486400" cy="642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BA85-1DF1-4410-957F-C43A4E60E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5863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5863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5863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D2B6B0-95E0-4069-BCAA-E6BB882C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surveyanalytics.com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2051" name="Picture 5" descr="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29787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740951" y="457200"/>
            <a:ext cx="5403049" cy="2667000"/>
            <a:chOff x="3740951" y="694988"/>
            <a:chExt cx="5403049" cy="2667000"/>
          </a:xfrm>
        </p:grpSpPr>
        <p:sp>
          <p:nvSpPr>
            <p:cNvPr id="11" name="Rectangle 10"/>
            <p:cNvSpPr/>
            <p:nvPr/>
          </p:nvSpPr>
          <p:spPr>
            <a:xfrm>
              <a:off x="8915400" y="990600"/>
              <a:ext cx="228600" cy="21336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Text Box 6"/>
            <p:cNvSpPr txBox="1">
              <a:spLocks noChangeArrowheads="1"/>
            </p:cNvSpPr>
            <p:nvPr/>
          </p:nvSpPr>
          <p:spPr bwMode="auto">
            <a:xfrm>
              <a:off x="3740951" y="694988"/>
              <a:ext cx="5007763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7500" b="1" dirty="0" smtClean="0">
                  <a:solidFill>
                    <a:srgbClr val="363636"/>
                  </a:solidFill>
                  <a:latin typeface="Calibri" pitchFamily="34" charset="0"/>
                  <a:cs typeface="Calibri" pitchFamily="34" charset="0"/>
                </a:rPr>
                <a:t>ENTERPRISE</a:t>
              </a:r>
              <a:endParaRPr lang="en-US" sz="7500" b="1" dirty="0">
                <a:solidFill>
                  <a:srgbClr val="36363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3" name="Text Box 7"/>
            <p:cNvSpPr txBox="1">
              <a:spLocks noChangeArrowheads="1"/>
            </p:cNvSpPr>
            <p:nvPr/>
          </p:nvSpPr>
          <p:spPr bwMode="auto">
            <a:xfrm>
              <a:off x="4333676" y="1496705"/>
              <a:ext cx="4359205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7500" b="1" dirty="0" smtClean="0">
                  <a:solidFill>
                    <a:srgbClr val="00A0E6"/>
                  </a:solidFill>
                  <a:latin typeface="Calibri" pitchFamily="34" charset="0"/>
                  <a:cs typeface="Calibri" pitchFamily="34" charset="0"/>
                </a:rPr>
                <a:t>RESEARCH</a:t>
              </a:r>
              <a:endParaRPr lang="en-US" sz="7500" b="1" dirty="0">
                <a:solidFill>
                  <a:srgbClr val="00A0E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4" name="Text Box 10"/>
            <p:cNvSpPr txBox="1">
              <a:spLocks noChangeArrowheads="1"/>
            </p:cNvSpPr>
            <p:nvPr/>
          </p:nvSpPr>
          <p:spPr bwMode="auto">
            <a:xfrm>
              <a:off x="4983702" y="2346325"/>
              <a:ext cx="374596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363636"/>
                  </a:solidFill>
                  <a:latin typeface="Calibri" pitchFamily="34" charset="0"/>
                  <a:cs typeface="Calibri" pitchFamily="34" charset="0"/>
                </a:rPr>
                <a:t>PLATFORM</a:t>
              </a:r>
              <a:endParaRPr lang="en-US" sz="6000" b="1" dirty="0">
                <a:solidFill>
                  <a:srgbClr val="36363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3886200" y="3505200"/>
            <a:ext cx="5029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500" b="1" dirty="0" smtClean="0">
                <a:solidFill>
                  <a:srgbClr val="00A0E6"/>
                </a:solidFill>
                <a:latin typeface="+mj-lt"/>
              </a:rPr>
              <a:t>One Solution. One Flat Price.</a:t>
            </a:r>
            <a:endParaRPr lang="en-US" sz="2500" b="1" dirty="0">
              <a:solidFill>
                <a:srgbClr val="00A0E6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3962400"/>
            <a:ext cx="3886200" cy="96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100" spc="40" dirty="0" smtClean="0">
                <a:solidFill>
                  <a:srgbClr val="363636"/>
                </a:solidFill>
              </a:rPr>
              <a:t>Survey Analytics is a suite of interconnected and easy-to-use information collection and analysis tools including online surveys, mobile data collection, panel management, advanced analysis and data visualization.</a:t>
            </a:r>
            <a:endParaRPr lang="en-US" sz="1100" spc="40" dirty="0">
              <a:solidFill>
                <a:srgbClr val="363636"/>
              </a:solidFill>
            </a:endParaRPr>
          </a:p>
        </p:txBody>
      </p:sp>
      <p:pic>
        <p:nvPicPr>
          <p:cNvPr id="2" name="Picture 1" descr="sa-logo-horiz-rgb-1575x24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435114"/>
            <a:ext cx="3080530" cy="707886"/>
            <a:chOff x="0" y="739914"/>
            <a:chExt cx="3080530" cy="707886"/>
          </a:xfrm>
        </p:grpSpPr>
        <p:sp>
          <p:nvSpPr>
            <p:cNvPr id="3075" name="Text Box 4"/>
            <p:cNvSpPr txBox="1">
              <a:spLocks noChangeArrowheads="1"/>
            </p:cNvSpPr>
            <p:nvPr/>
          </p:nvSpPr>
          <p:spPr bwMode="auto">
            <a:xfrm>
              <a:off x="322596" y="739914"/>
              <a:ext cx="27579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CONTACT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US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9144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14800" y="762000"/>
            <a:ext cx="4419600" cy="221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00" spc="40" dirty="0" smtClean="0">
                <a:solidFill>
                  <a:srgbClr val="363636"/>
                </a:solidFill>
                <a:latin typeface="+mj-lt"/>
              </a:rPr>
              <a:t>We welcome you to visit our website at: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11B5FF"/>
                </a:solidFill>
                <a:hlinkClick r:id="rId4"/>
              </a:rPr>
              <a:t>www.surveyanalytics.com</a:t>
            </a:r>
            <a:endParaRPr lang="en-US" sz="1400" b="1" dirty="0">
              <a:solidFill>
                <a:srgbClr val="11B5FF"/>
              </a:solidFill>
            </a:endParaRP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00" b="1" spc="40" dirty="0" smtClean="0">
                <a:solidFill>
                  <a:srgbClr val="363636"/>
                </a:solidFill>
                <a:latin typeface="+mj-lt"/>
              </a:rPr>
              <a:t>Phone: </a:t>
            </a:r>
            <a:r>
              <a:rPr lang="en-US" sz="1400" spc="40" dirty="0" smtClean="0">
                <a:solidFill>
                  <a:srgbClr val="363636"/>
                </a:solidFill>
                <a:latin typeface="+mj-lt"/>
              </a:rPr>
              <a:t>1 (800) 326-5570</a:t>
            </a:r>
          </a:p>
          <a:p>
            <a:pPr>
              <a:lnSpc>
                <a:spcPct val="120000"/>
              </a:lnSpc>
            </a:pPr>
            <a:r>
              <a:rPr lang="en-US" sz="1400" b="1" spc="40" dirty="0" smtClean="0">
                <a:solidFill>
                  <a:srgbClr val="363636"/>
                </a:solidFill>
                <a:latin typeface="+mj-lt"/>
              </a:rPr>
              <a:t>Online: </a:t>
            </a:r>
            <a:r>
              <a:rPr lang="en-US" sz="1400" spc="40" dirty="0" smtClean="0">
                <a:solidFill>
                  <a:srgbClr val="363636"/>
                </a:solidFill>
                <a:latin typeface="+mj-lt"/>
              </a:rPr>
              <a:t>www.surveyanalytics.com/contact</a:t>
            </a:r>
            <a:endParaRPr lang="en-US" sz="1400" b="1" spc="40" dirty="0" smtClean="0">
              <a:solidFill>
                <a:srgbClr val="36363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00" b="1" spc="40" dirty="0" smtClean="0">
                <a:solidFill>
                  <a:srgbClr val="363636"/>
                </a:solidFill>
                <a:latin typeface="+mj-lt"/>
              </a:rPr>
              <a:t>Email: </a:t>
            </a:r>
            <a:r>
              <a:rPr lang="en-US" sz="1400" spc="40" dirty="0" err="1" smtClean="0">
                <a:solidFill>
                  <a:srgbClr val="363636"/>
                </a:solidFill>
                <a:latin typeface="+mj-lt"/>
              </a:rPr>
              <a:t>sales-team@surveyanalytics.com</a:t>
            </a:r>
            <a:endParaRPr lang="en-US" sz="1400" spc="40" dirty="0" smtClean="0">
              <a:solidFill>
                <a:srgbClr val="36363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solidFill>
                  <a:srgbClr val="363636"/>
                </a:solidFill>
                <a:latin typeface="+mj-lt"/>
                <a:cs typeface="Aparajita" pitchFamily="34" charset="0"/>
              </a:rPr>
              <a:t>Twitter: </a:t>
            </a:r>
            <a:r>
              <a:rPr lang="en-US" sz="1400" dirty="0" smtClean="0">
                <a:solidFill>
                  <a:srgbClr val="363636"/>
                </a:solidFill>
                <a:latin typeface="+mj-lt"/>
                <a:cs typeface="Aparajita" pitchFamily="34" charset="0"/>
              </a:rPr>
              <a:t>@</a:t>
            </a:r>
            <a:r>
              <a:rPr lang="en-US" sz="1400" dirty="0" err="1" smtClean="0">
                <a:solidFill>
                  <a:srgbClr val="363636"/>
                </a:solidFill>
                <a:latin typeface="+mj-lt"/>
                <a:cs typeface="Aparajita" pitchFamily="34" charset="0"/>
              </a:rPr>
              <a:t>SurveyAnalytics</a:t>
            </a:r>
            <a:endParaRPr lang="en-US" sz="1400" spc="40" dirty="0">
              <a:solidFill>
                <a:srgbClr val="363636"/>
              </a:solidFill>
              <a:latin typeface="+mj-lt"/>
            </a:endParaRPr>
          </a:p>
        </p:txBody>
      </p:sp>
      <p:pic>
        <p:nvPicPr>
          <p:cNvPr id="2050" name="Picture 2" descr="E:\Information Desk\Envato Group\GraphicRiver.net\GR Portfolio {44}\008. Presentation Templates {003}\Contemporary Power Point Template\New\Source File\Blue\C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8141" y="2529840"/>
            <a:ext cx="3342340" cy="3108960"/>
          </a:xfrm>
          <a:prstGeom prst="rect">
            <a:avLst/>
          </a:prstGeom>
          <a:noFill/>
        </p:spPr>
      </p:pic>
      <p:pic>
        <p:nvPicPr>
          <p:cNvPr id="9" name="Picture 8" descr="sa-logo-horiz-rgb-1575x24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1105150"/>
            <a:ext cx="4343400" cy="344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spc="40" dirty="0" smtClean="0">
                <a:solidFill>
                  <a:srgbClr val="363636"/>
                </a:solidFill>
              </a:rPr>
              <a:t>Survey Analytics offers an enterprise research platform for collecting feedback to enable businesses, governments and consumers to learn from each other. Survey Analytics provides a listening system for you to reach your audience through all major channels including web, email, social media and mobile. </a:t>
            </a:r>
          </a:p>
          <a:p>
            <a:pPr>
              <a:lnSpc>
                <a:spcPct val="120000"/>
              </a:lnSpc>
            </a:pPr>
            <a:endParaRPr lang="en-US" sz="1400" spc="40" dirty="0">
              <a:solidFill>
                <a:srgbClr val="363636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spc="40" dirty="0" smtClean="0">
                <a:solidFill>
                  <a:srgbClr val="363636"/>
                </a:solidFill>
              </a:rPr>
              <a:t>We give companies the power to execute and deliver research in real-time on a global scale.</a:t>
            </a: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</a:endParaRP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</a:endParaRP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435114"/>
            <a:ext cx="2712614" cy="707886"/>
            <a:chOff x="0" y="739914"/>
            <a:chExt cx="2712614" cy="70788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18396" y="739914"/>
              <a:ext cx="229421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ABOUT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US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9144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38600" y="3810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363636"/>
                </a:solidFill>
              </a:rPr>
              <a:t>For more information please visit our website:</a:t>
            </a:r>
          </a:p>
          <a:p>
            <a:pPr>
              <a:lnSpc>
                <a:spcPct val="150000"/>
              </a:lnSpc>
            </a:pPr>
            <a:r>
              <a:rPr lang="en-US" sz="1400" b="1" dirty="0" err="1" smtClean="0">
                <a:solidFill>
                  <a:srgbClr val="00A0E6"/>
                </a:solidFill>
              </a:rPr>
              <a:t>www.surveyanalytics.com</a:t>
            </a:r>
            <a:endParaRPr lang="en-US" sz="1400" b="1" dirty="0">
              <a:solidFill>
                <a:srgbClr val="00A0E6"/>
              </a:solidFill>
            </a:endParaRPr>
          </a:p>
        </p:txBody>
      </p:sp>
      <p:pic>
        <p:nvPicPr>
          <p:cNvPr id="2" name="Picture 3" descr="E:\Information Desk\Envato Group\GraphicRiver.net\GR Portfolio {44}\008. Presentation Templates {003}\Contemporary Power Point Template\New\Source File\Blue\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2514600"/>
            <a:ext cx="4111302" cy="3108960"/>
          </a:xfrm>
          <a:prstGeom prst="rect">
            <a:avLst/>
          </a:prstGeom>
          <a:noFill/>
        </p:spPr>
      </p:pic>
      <p:pic>
        <p:nvPicPr>
          <p:cNvPr id="16" name="Picture 15" descr="sa-logo-horiz-rgb-1575x2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1105150"/>
            <a:ext cx="4343400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spc="40" dirty="0" smtClean="0">
                <a:solidFill>
                  <a:srgbClr val="363636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</a:endParaRP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</a:endParaRP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36363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435114"/>
            <a:ext cx="3283333" cy="707886"/>
            <a:chOff x="0" y="739914"/>
            <a:chExt cx="3283333" cy="70788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18396" y="739914"/>
              <a:ext cx="28649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OUR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CLIENTS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9144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38600" y="3810000"/>
            <a:ext cx="4572000" cy="397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>
              <a:solidFill>
                <a:srgbClr val="00A0E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514600"/>
            <a:ext cx="1274618" cy="1219199"/>
          </a:xfrm>
          <a:prstGeom prst="rect">
            <a:avLst/>
          </a:prstGeom>
        </p:spPr>
      </p:pic>
      <p:pic>
        <p:nvPicPr>
          <p:cNvPr id="8" name="Picture 7" descr="best bos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290285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819400"/>
            <a:ext cx="2438400" cy="600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143000"/>
            <a:ext cx="3930642" cy="14458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4191000"/>
            <a:ext cx="3124200" cy="6060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2286000"/>
            <a:ext cx="2681554" cy="1752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3962400"/>
            <a:ext cx="2895600" cy="957417"/>
          </a:xfrm>
          <a:prstGeom prst="rect">
            <a:avLst/>
          </a:prstGeom>
        </p:spPr>
      </p:pic>
      <p:pic>
        <p:nvPicPr>
          <p:cNvPr id="16" name="Picture 15" descr="sa-logo-horiz-rgb-1575x245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33260335"/>
              </p:ext>
            </p:extLst>
          </p:nvPr>
        </p:nvGraphicFramePr>
        <p:xfrm>
          <a:off x="3886200" y="685800"/>
          <a:ext cx="5029200" cy="453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435114"/>
            <a:ext cx="3062169" cy="707886"/>
            <a:chOff x="0" y="739914"/>
            <a:chExt cx="3062169" cy="70788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18396" y="739914"/>
              <a:ext cx="26437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SOLUTIO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NS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9144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7200" y="1499747"/>
            <a:ext cx="3124200" cy="3963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40" dirty="0" smtClean="0">
                <a:solidFill>
                  <a:srgbClr val="00A0E6"/>
                </a:solidFill>
              </a:rPr>
              <a:t>Scalable. Secure. Global.</a:t>
            </a:r>
          </a:p>
          <a:p>
            <a:pPr>
              <a:lnSpc>
                <a:spcPct val="120000"/>
              </a:lnSpc>
            </a:pPr>
            <a:endParaRPr lang="en-US" sz="1400" spc="40" dirty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Ideal for organizations seeking a single platform that is flexible, customizable and comes with unlimited use.</a:t>
            </a:r>
          </a:p>
          <a:p>
            <a:pPr>
              <a:lnSpc>
                <a:spcPct val="120000"/>
              </a:lnSpc>
            </a:pPr>
            <a:endParaRPr lang="en-US" sz="1400" spc="40" dirty="0" smtClean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Benefit any number of users at any skill level with everything you need at your fingertips to deploy and manage complex research projects.</a:t>
            </a:r>
          </a:p>
          <a:p>
            <a:pPr>
              <a:lnSpc>
                <a:spcPct val="120000"/>
              </a:lnSpc>
            </a:pPr>
            <a:endParaRPr lang="en-US" sz="1400" spc="40" dirty="0" smtClean="0"/>
          </a:p>
          <a:p>
            <a:pPr>
              <a:lnSpc>
                <a:spcPct val="120000"/>
              </a:lnSpc>
            </a:pPr>
            <a:endParaRPr lang="en-US" sz="1400" spc="40" dirty="0"/>
          </a:p>
          <a:p>
            <a:pPr>
              <a:lnSpc>
                <a:spcPct val="120000"/>
              </a:lnSpc>
            </a:pPr>
            <a:endParaRPr lang="en-US" sz="1400" spc="40" dirty="0"/>
          </a:p>
        </p:txBody>
      </p:sp>
      <p:pic>
        <p:nvPicPr>
          <p:cNvPr id="13" name="Picture 12" descr="sa-logo-horiz-rgb-1575x24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0" y="435114"/>
            <a:ext cx="2937936" cy="894040"/>
            <a:chOff x="0" y="435114"/>
            <a:chExt cx="2937936" cy="894040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18396" y="435114"/>
              <a:ext cx="25195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PRODUC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TS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6096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A0E6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3962" y="990600"/>
              <a:ext cx="21462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363636"/>
                  </a:solidFill>
                </a:rPr>
                <a:t>Research Made Easy</a:t>
              </a:r>
              <a:endParaRPr lang="en-US" sz="160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934" y="1828800"/>
            <a:ext cx="2487346" cy="2819403"/>
            <a:chOff x="512882" y="1828800"/>
            <a:chExt cx="2763718" cy="2819403"/>
          </a:xfrm>
        </p:grpSpPr>
        <p:sp>
          <p:nvSpPr>
            <p:cNvPr id="26" name="TextBox 25"/>
            <p:cNvSpPr txBox="1"/>
            <p:nvPr/>
          </p:nvSpPr>
          <p:spPr>
            <a:xfrm rot="16200000">
              <a:off x="-653534" y="3071418"/>
              <a:ext cx="2743201" cy="410369"/>
            </a:xfrm>
            <a:prstGeom prst="rect">
              <a:avLst/>
            </a:prstGeom>
            <a:solidFill>
              <a:srgbClr val="00A0E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SurveyAnalytics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4400" y="1828800"/>
              <a:ext cx="2362200" cy="2670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400" spc="40" dirty="0" smtClean="0">
                  <a:solidFill>
                    <a:srgbClr val="363636"/>
                  </a:solidFill>
                </a:rPr>
                <a:t>A one stop solution for managing feedback via the web. From simple surveys to international research, the platform exceeds requirements.</a:t>
              </a:r>
              <a:endParaRPr lang="en-US" sz="1400" spc="4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2433" y="1828800"/>
            <a:ext cx="2647367" cy="2819403"/>
            <a:chOff x="512882" y="1828800"/>
            <a:chExt cx="2941520" cy="2819403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-653534" y="3071418"/>
              <a:ext cx="2743201" cy="410369"/>
            </a:xfrm>
            <a:prstGeom prst="rect">
              <a:avLst/>
            </a:prstGeom>
            <a:solidFill>
              <a:srgbClr val="00A0E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SurveyPocket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399" y="1828800"/>
              <a:ext cx="2540003" cy="2670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400" spc="40" dirty="0" smtClean="0">
                  <a:solidFill>
                    <a:srgbClr val="363636"/>
                  </a:solidFill>
                </a:rPr>
                <a:t>Change the way you collect mobile field data. Collect data on tablets and smartphones anywhere, anytime – online/offline.</a:t>
              </a:r>
              <a:endParaRPr lang="en-US" sz="1400" spc="4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9933" y="1828800"/>
            <a:ext cx="2487346" cy="2819403"/>
            <a:chOff x="512882" y="1828800"/>
            <a:chExt cx="2763718" cy="2819403"/>
          </a:xfrm>
        </p:grpSpPr>
        <p:sp>
          <p:nvSpPr>
            <p:cNvPr id="36" name="TextBox 35"/>
            <p:cNvSpPr txBox="1"/>
            <p:nvPr/>
          </p:nvSpPr>
          <p:spPr>
            <a:xfrm rot="16200000">
              <a:off x="-653534" y="3071418"/>
              <a:ext cx="2743201" cy="410369"/>
            </a:xfrm>
            <a:prstGeom prst="rect">
              <a:avLst/>
            </a:prstGeom>
            <a:solidFill>
              <a:srgbClr val="00A0E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SurveySwipe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400" y="1828800"/>
              <a:ext cx="2362200" cy="2670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400" spc="40" dirty="0" smtClean="0">
                  <a:solidFill>
                    <a:srgbClr val="363636"/>
                  </a:solidFill>
                </a:rPr>
                <a:t>This smartphone survey system allows you to create and launch mobile friendly surveys and create a mobile research panel.</a:t>
              </a:r>
              <a:endParaRPr lang="en-US" sz="1400" spc="40" dirty="0">
                <a:solidFill>
                  <a:srgbClr val="363636"/>
                </a:solidFill>
              </a:endParaRPr>
            </a:p>
          </p:txBody>
        </p:sp>
      </p:grpSp>
      <p:pic>
        <p:nvPicPr>
          <p:cNvPr id="2" name="Picture 1" descr="sa-logo-horiz-rgb-1575x2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2209800" cy="343966"/>
          </a:xfrm>
          <a:prstGeom prst="rect">
            <a:avLst/>
          </a:prstGeom>
        </p:spPr>
      </p:pic>
      <p:pic>
        <p:nvPicPr>
          <p:cNvPr id="3" name="Picture 2" descr="SurveySwip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2209800" cy="464058"/>
          </a:xfrm>
          <a:prstGeom prst="rect">
            <a:avLst/>
          </a:prstGeom>
        </p:spPr>
      </p:pic>
      <p:pic>
        <p:nvPicPr>
          <p:cNvPr id="4" name="Picture 3" descr="SurveyPock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000"/>
            <a:ext cx="2133600" cy="576072"/>
          </a:xfrm>
          <a:prstGeom prst="rect">
            <a:avLst/>
          </a:prstGeom>
        </p:spPr>
      </p:pic>
      <p:pic>
        <p:nvPicPr>
          <p:cNvPr id="24" name="Picture 23" descr="sa-logo-horiz-rgb-1575x2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0" y="435114"/>
            <a:ext cx="2937936" cy="894040"/>
            <a:chOff x="0" y="435114"/>
            <a:chExt cx="2937936" cy="894040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18396" y="435114"/>
              <a:ext cx="25195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PRODUC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TS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6096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A0E6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3962" y="990600"/>
              <a:ext cx="21462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363636"/>
                  </a:solidFill>
                </a:rPr>
                <a:t>Research Made Easy</a:t>
              </a:r>
              <a:endParaRPr lang="en-US" sz="160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934" y="1828800"/>
            <a:ext cx="2487346" cy="2819403"/>
            <a:chOff x="512882" y="1828800"/>
            <a:chExt cx="2763718" cy="2819403"/>
          </a:xfrm>
        </p:grpSpPr>
        <p:sp>
          <p:nvSpPr>
            <p:cNvPr id="26" name="TextBox 25"/>
            <p:cNvSpPr txBox="1"/>
            <p:nvPr/>
          </p:nvSpPr>
          <p:spPr>
            <a:xfrm rot="16200000">
              <a:off x="-653534" y="3071418"/>
              <a:ext cx="2743201" cy="410369"/>
            </a:xfrm>
            <a:prstGeom prst="rect">
              <a:avLst/>
            </a:prstGeom>
            <a:solidFill>
              <a:srgbClr val="00A0E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SecondPrism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4400" y="1828800"/>
              <a:ext cx="2362200" cy="2670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400" spc="40" dirty="0" smtClean="0">
                  <a:solidFill>
                    <a:srgbClr val="363636"/>
                  </a:solidFill>
                </a:rPr>
                <a:t>Easily access and share visual interactive reports and charts from survey results on all of your favorite mobile devices.</a:t>
              </a:r>
              <a:endParaRPr lang="en-US" sz="1400" spc="4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2433" y="1828800"/>
            <a:ext cx="2487346" cy="2819403"/>
            <a:chOff x="512882" y="1828800"/>
            <a:chExt cx="2763718" cy="2819403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-653534" y="3071418"/>
              <a:ext cx="2743201" cy="410369"/>
            </a:xfrm>
            <a:prstGeom prst="rect">
              <a:avLst/>
            </a:prstGeom>
            <a:solidFill>
              <a:srgbClr val="00A0E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LifeMetrix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400" y="1828800"/>
              <a:ext cx="2362200" cy="2670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400" spc="40" dirty="0">
                  <a:solidFill>
                    <a:srgbClr val="363636"/>
                  </a:solidFill>
                </a:rPr>
                <a:t>T</a:t>
              </a:r>
              <a:r>
                <a:rPr lang="en-US" sz="1400" spc="40" dirty="0" smtClean="0">
                  <a:solidFill>
                    <a:srgbClr val="363636"/>
                  </a:solidFill>
                </a:rPr>
                <a:t>his opt-in solution gives you vision into consumers’ daily lives by collecting moment-to-moment data from their mobile devices.</a:t>
              </a:r>
              <a:endParaRPr lang="en-US" sz="1400" spc="4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9934" y="1828800"/>
            <a:ext cx="2487345" cy="2819402"/>
            <a:chOff x="512883" y="1828800"/>
            <a:chExt cx="2763717" cy="2819402"/>
          </a:xfrm>
        </p:grpSpPr>
        <p:sp>
          <p:nvSpPr>
            <p:cNvPr id="36" name="TextBox 35"/>
            <p:cNvSpPr txBox="1"/>
            <p:nvPr/>
          </p:nvSpPr>
          <p:spPr>
            <a:xfrm rot="16200000">
              <a:off x="-653533" y="3071417"/>
              <a:ext cx="2743201" cy="410369"/>
            </a:xfrm>
            <a:prstGeom prst="rect">
              <a:avLst/>
            </a:prstGeom>
            <a:solidFill>
              <a:srgbClr val="00A0E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Panel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400" y="1828800"/>
              <a:ext cx="2362200" cy="2670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endParaRPr lang="en-US" sz="1400" spc="40" dirty="0" smtClean="0">
                <a:solidFill>
                  <a:srgbClr val="363636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400" spc="40" dirty="0" smtClean="0">
                  <a:solidFill>
                    <a:srgbClr val="363636"/>
                  </a:solidFill>
                </a:rPr>
                <a:t>An easy to use online tool for creating a customized portal for your panel. Easily invite, manage and reward your panelists.</a:t>
              </a:r>
              <a:endParaRPr lang="en-US" sz="1400" spc="40" dirty="0">
                <a:solidFill>
                  <a:srgbClr val="363636"/>
                </a:solidFill>
              </a:endParaRPr>
            </a:p>
          </p:txBody>
        </p:sp>
      </p:grpSp>
      <p:pic>
        <p:nvPicPr>
          <p:cNvPr id="3" name="Picture 2" descr="SecondPrism-hor-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2417885" cy="609600"/>
          </a:xfrm>
          <a:prstGeom prst="rect">
            <a:avLst/>
          </a:prstGeom>
        </p:spPr>
      </p:pic>
      <p:pic>
        <p:nvPicPr>
          <p:cNvPr id="7" name="Picture 6" descr="LifeMetrix-Lon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2262673" cy="457200"/>
          </a:xfrm>
          <a:prstGeom prst="rect">
            <a:avLst/>
          </a:prstGeom>
        </p:spPr>
      </p:pic>
      <p:pic>
        <p:nvPicPr>
          <p:cNvPr id="11" name="Picture 10" descr="pan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2343477" cy="781159"/>
          </a:xfrm>
          <a:prstGeom prst="rect">
            <a:avLst/>
          </a:prstGeom>
        </p:spPr>
      </p:pic>
      <p:pic>
        <p:nvPicPr>
          <p:cNvPr id="24" name="Picture 23" descr="sa-logo-horiz-rgb-1575x24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2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0" y="435114"/>
            <a:ext cx="3866274" cy="894040"/>
            <a:chOff x="0" y="435114"/>
            <a:chExt cx="3866274" cy="894040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418396" y="435114"/>
              <a:ext cx="23514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FEATUR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ES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0" y="6096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3962" y="990600"/>
              <a:ext cx="3412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363636"/>
                  </a:solidFill>
                </a:rPr>
                <a:t>Exceeding Research Requirements</a:t>
              </a:r>
              <a:endParaRPr lang="en-US" sz="1600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5301" y="1600200"/>
            <a:ext cx="2524123" cy="3352800"/>
            <a:chOff x="495301" y="1600200"/>
            <a:chExt cx="2524123" cy="3352800"/>
          </a:xfrm>
          <a:solidFill>
            <a:srgbClr val="00A0E6"/>
          </a:solidFill>
        </p:grpSpPr>
        <p:sp>
          <p:nvSpPr>
            <p:cNvPr id="23" name="TextBox 22"/>
            <p:cNvSpPr txBox="1"/>
            <p:nvPr/>
          </p:nvSpPr>
          <p:spPr>
            <a:xfrm>
              <a:off x="633413" y="4645223"/>
              <a:ext cx="224789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Banner/Pivot Tables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4863" y="4267200"/>
              <a:ext cx="190499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Max Diff Scaling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886" y="3886200"/>
              <a:ext cx="215695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Data Segmentation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7263" y="3502223"/>
              <a:ext cx="160019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Conjoint Analysis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2212" y="3124200"/>
              <a:ext cx="21903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Custom Logic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712" y="2359223"/>
              <a:ext cx="20193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Customized Reports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1" y="1981200"/>
              <a:ext cx="252412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Unlimited Surveys/Responses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97789" y="2743200"/>
              <a:ext cx="171914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Response Coding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8200" y="1600200"/>
              <a:ext cx="190941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White Labeling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43250" y="1600200"/>
            <a:ext cx="2667000" cy="3355777"/>
            <a:chOff x="3143250" y="1600200"/>
            <a:chExt cx="2667000" cy="3355777"/>
          </a:xfrm>
          <a:solidFill>
            <a:srgbClr val="00A0E6"/>
          </a:solidFill>
        </p:grpSpPr>
        <p:sp>
          <p:nvSpPr>
            <p:cNvPr id="27" name="TextBox 26"/>
            <p:cNvSpPr txBox="1"/>
            <p:nvPr/>
          </p:nvSpPr>
          <p:spPr>
            <a:xfrm>
              <a:off x="3276600" y="4648200"/>
              <a:ext cx="24003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Custom Dashboards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43250" y="3124200"/>
              <a:ext cx="2667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Social Media Integration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5200" y="3505200"/>
              <a:ext cx="19431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Multilingual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623" y="4267200"/>
              <a:ext cx="211425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QR Code Generation 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2300" y="3886200"/>
              <a:ext cx="26289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 Barcode Scanning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0451" y="2362200"/>
              <a:ext cx="175259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Dial Testing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76601" y="1981200"/>
              <a:ext cx="240029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Customized Security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1" y="2743200"/>
              <a:ext cx="224789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Notification Groups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24251" y="1600200"/>
              <a:ext cx="190499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Geolocation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64637" y="1600200"/>
            <a:ext cx="2545963" cy="3352800"/>
            <a:chOff x="6064637" y="1600200"/>
            <a:chExt cx="2545963" cy="3352800"/>
          </a:xfrm>
          <a:solidFill>
            <a:srgbClr val="00A0E6"/>
          </a:solidFill>
        </p:grpSpPr>
        <p:sp>
          <p:nvSpPr>
            <p:cNvPr id="26" name="TextBox 25"/>
            <p:cNvSpPr txBox="1"/>
            <p:nvPr/>
          </p:nvSpPr>
          <p:spPr>
            <a:xfrm>
              <a:off x="6445637" y="4645223"/>
              <a:ext cx="17839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MediaBunker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1913" y="4267200"/>
              <a:ext cx="24514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Mobile Applications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8486" y="3124200"/>
              <a:ext cx="189826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Panel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6087" y="2743200"/>
              <a:ext cx="22030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Tag Clouds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74106" y="2359223"/>
              <a:ext cx="252702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Kiosk Mode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07536" y="1981200"/>
              <a:ext cx="186016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List Management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2911" y="3886200"/>
              <a:ext cx="190941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Training Courses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64637" y="3502223"/>
              <a:ext cx="25459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Offline Surveys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08557" y="1600200"/>
              <a:ext cx="225812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CRM Integration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45" name="Picture 44" descr="sa-logo-horiz-rgb-1575x2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435114"/>
            <a:ext cx="3224805" cy="707886"/>
            <a:chOff x="0" y="739914"/>
            <a:chExt cx="3224805" cy="707886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18396" y="739914"/>
              <a:ext cx="280640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WORK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FLOW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9144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943600" y="3733800"/>
            <a:ext cx="2438400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spc="40" dirty="0" smtClean="0">
                <a:solidFill>
                  <a:srgbClr val="00A0E6"/>
                </a:solidFill>
              </a:rPr>
              <a:t>Report &amp; Share</a:t>
            </a: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400" spc="40" dirty="0" smtClean="0">
                <a:solidFill>
                  <a:srgbClr val="000000"/>
                </a:solidFill>
              </a:rPr>
              <a:t>Analyze the results and download or share reports.</a:t>
            </a: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36363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3733800"/>
            <a:ext cx="2667000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spc="40" dirty="0" smtClean="0">
                <a:solidFill>
                  <a:srgbClr val="00A0E6"/>
                </a:solidFill>
              </a:rPr>
              <a:t>Delivery Methods</a:t>
            </a: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400" spc="40" dirty="0" smtClean="0">
                <a:solidFill>
                  <a:srgbClr val="000000"/>
                </a:solidFill>
              </a:rPr>
              <a:t>Manage email lists, share with social media and more.</a:t>
            </a:r>
            <a:endParaRPr lang="en-US" sz="1400" spc="40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spc="40" dirty="0" smtClean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spc="40" dirty="0" smtClean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3733800"/>
            <a:ext cx="2438400" cy="141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spc="40" dirty="0" smtClean="0">
                <a:solidFill>
                  <a:srgbClr val="00A0E6"/>
                </a:solidFill>
              </a:rPr>
              <a:t>Program &amp; Design</a:t>
            </a: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400" spc="40" dirty="0" smtClean="0">
                <a:solidFill>
                  <a:srgbClr val="000000"/>
                </a:solidFill>
              </a:rPr>
              <a:t>Create your survey and customize it to your brand</a:t>
            </a:r>
            <a:r>
              <a:rPr lang="en-US" sz="1400" spc="40" dirty="0" smtClean="0">
                <a:solidFill>
                  <a:srgbClr val="00A0E6"/>
                </a:solidFill>
              </a:rPr>
              <a:t>. </a:t>
            </a:r>
          </a:p>
          <a:p>
            <a:pPr algn="ctr"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</p:txBody>
      </p:sp>
      <p:pic>
        <p:nvPicPr>
          <p:cNvPr id="2" name="Picture 1" descr="new U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114800" cy="3086100"/>
          </a:xfrm>
          <a:prstGeom prst="rect">
            <a:avLst/>
          </a:prstGeom>
        </p:spPr>
      </p:pic>
      <p:pic>
        <p:nvPicPr>
          <p:cNvPr id="3" name="Picture 2" descr="pie chart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617976" cy="2826544"/>
          </a:xfrm>
          <a:prstGeom prst="rect">
            <a:avLst/>
          </a:prstGeom>
        </p:spPr>
      </p:pic>
      <p:pic>
        <p:nvPicPr>
          <p:cNvPr id="12" name="Picture 11" descr="sa-logo-horiz-rgb-1575x24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435114"/>
            <a:ext cx="2948205" cy="707886"/>
            <a:chOff x="0" y="739914"/>
            <a:chExt cx="2948205" cy="707886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18396" y="739914"/>
              <a:ext cx="252980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363636"/>
                  </a:solidFill>
                  <a:latin typeface="Calibri" pitchFamily="34" charset="0"/>
                </a:rPr>
                <a:t>STATIST</a:t>
              </a:r>
              <a:r>
                <a:rPr lang="en-US" sz="4000" b="1" dirty="0" smtClean="0">
                  <a:solidFill>
                    <a:srgbClr val="00A0E6"/>
                  </a:solidFill>
                  <a:latin typeface="Calibri" pitchFamily="34" charset="0"/>
                </a:rPr>
                <a:t>ICS</a:t>
              </a:r>
              <a:endParaRPr lang="en-US" sz="4000" b="1" dirty="0">
                <a:solidFill>
                  <a:srgbClr val="00A0E6"/>
                </a:solidFill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914400"/>
              <a:ext cx="228600" cy="381000"/>
            </a:xfrm>
            <a:prstGeom prst="rect">
              <a:avLst/>
            </a:prstGeom>
            <a:solidFill>
              <a:srgbClr val="00A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1000" y="1371600"/>
            <a:ext cx="4267200" cy="403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spc="40" dirty="0" smtClean="0">
                <a:solidFill>
                  <a:srgbClr val="00A0E6"/>
                </a:solidFill>
              </a:rPr>
              <a:t>Why Choose Survey Analytics?</a:t>
            </a:r>
          </a:p>
          <a:p>
            <a:pPr>
              <a:lnSpc>
                <a:spcPct val="120000"/>
              </a:lnSpc>
            </a:pPr>
            <a:endParaRPr lang="en-US" sz="1400" spc="40" dirty="0">
              <a:solidFill>
                <a:srgbClr val="00A0E6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Save Overall Time Programming Surveys</a:t>
            </a:r>
          </a:p>
          <a:p>
            <a:pPr>
              <a:lnSpc>
                <a:spcPct val="120000"/>
              </a:lnSpc>
            </a:pPr>
            <a:endParaRPr lang="en-US" sz="1400" spc="40" dirty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Reduce Overall Market Research Costs</a:t>
            </a:r>
          </a:p>
          <a:p>
            <a:pPr>
              <a:lnSpc>
                <a:spcPct val="120000"/>
              </a:lnSpc>
            </a:pPr>
            <a:endParaRPr lang="en-US" sz="1400" spc="40" dirty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Support and Training at No Additional Charge</a:t>
            </a:r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 </a:t>
            </a:r>
            <a:endParaRPr lang="en-US" sz="1400" spc="40" dirty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Reduce Internal Support Requests</a:t>
            </a:r>
          </a:p>
          <a:p>
            <a:pPr>
              <a:lnSpc>
                <a:spcPct val="120000"/>
              </a:lnSpc>
            </a:pPr>
            <a:endParaRPr lang="en-US" sz="1400" spc="40" dirty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Increase Survey Response Rates</a:t>
            </a:r>
          </a:p>
          <a:p>
            <a:pPr>
              <a:lnSpc>
                <a:spcPct val="120000"/>
              </a:lnSpc>
            </a:pPr>
            <a:endParaRPr lang="en-US" sz="1400" spc="40" dirty="0"/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Get More Productive Using a Unified Tool</a:t>
            </a:r>
            <a:endParaRPr lang="en-US" sz="1400" spc="40" dirty="0" smtClean="0">
              <a:solidFill>
                <a:srgbClr val="00A0E6"/>
              </a:solidFill>
            </a:endParaRPr>
          </a:p>
          <a:p>
            <a:pPr>
              <a:lnSpc>
                <a:spcPct val="120000"/>
              </a:lnSpc>
            </a:pPr>
            <a:endParaRPr lang="en-US" sz="1400" spc="40" dirty="0" smtClean="0">
              <a:solidFill>
                <a:srgbClr val="00A0E6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spc="40" dirty="0" smtClean="0"/>
              <a:t> </a:t>
            </a:r>
            <a:endParaRPr lang="en-US" sz="1400" spc="4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0482262"/>
              </p:ext>
            </p:extLst>
          </p:nvPr>
        </p:nvGraphicFramePr>
        <p:xfrm>
          <a:off x="3998949" y="634471"/>
          <a:ext cx="5535189" cy="412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sa-logo-horiz-rgb-1575x24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209800" cy="34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>
                                            <p:graphicEl>
                                              <a:dgm id="{D162BFB4-084D-AC47-9AF0-0BCC04FEC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>
                                            <p:graphicEl>
                                              <a:dgm id="{D162BFB4-084D-AC47-9AF0-0BCC04FEC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graphicEl>
                                              <a:dgm id="{D162BFB4-084D-AC47-9AF0-0BCC04FEC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graphicEl>
                                              <a:dgm id="{D162BFB4-084D-AC47-9AF0-0BCC04FEC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graphicEl>
                                              <a:dgm id="{752BF9EF-732D-1843-A883-21A9B8061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graphicEl>
                                              <a:dgm id="{752BF9EF-732D-1843-A883-21A9B8061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graphicEl>
                                              <a:dgm id="{752BF9EF-732D-1843-A883-21A9B8061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graphicEl>
                                              <a:dgm id="{752BF9EF-732D-1843-A883-21A9B8061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5">
                                            <p:graphicEl>
                                              <a:dgm id="{10AE1B7C-8B84-F84C-9B20-4372F0CC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5">
                                            <p:graphicEl>
                                              <a:dgm id="{10AE1B7C-8B84-F84C-9B20-4372F0CC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">
                                            <p:graphicEl>
                                              <a:dgm id="{10AE1B7C-8B84-F84C-9B20-4372F0CC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">
                                            <p:graphicEl>
                                              <a:dgm id="{10AE1B7C-8B84-F84C-9B20-4372F0CC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5">
                                            <p:graphicEl>
                                              <a:dgm id="{87C6E988-EBA8-3943-81A5-DD1CD222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5">
                                            <p:graphicEl>
                                              <a:dgm id="{87C6E988-EBA8-3943-81A5-DD1CD222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5">
                                            <p:graphicEl>
                                              <a:dgm id="{87C6E988-EBA8-3943-81A5-DD1CD222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5">
                                            <p:graphicEl>
                                              <a:dgm id="{87C6E988-EBA8-3943-81A5-DD1CD222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5">
                                            <p:graphicEl>
                                              <a:dgm id="{3D2416D1-B0E3-2743-A2CF-CB1E64231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5">
                                            <p:graphicEl>
                                              <a:dgm id="{3D2416D1-B0E3-2743-A2CF-CB1E64231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5">
                                            <p:graphicEl>
                                              <a:dgm id="{3D2416D1-B0E3-2743-A2CF-CB1E64231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5">
                                            <p:graphicEl>
                                              <a:dgm id="{3D2416D1-B0E3-2743-A2CF-CB1E64231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5">
                                            <p:graphicEl>
                                              <a:dgm id="{C08D0468-0A0C-C04B-88C1-241A2666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5">
                                            <p:graphicEl>
                                              <a:dgm id="{C08D0468-0A0C-C04B-88C1-241A2666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5">
                                            <p:graphicEl>
                                              <a:dgm id="{C08D0468-0A0C-C04B-88C1-241A2666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5">
                                            <p:graphicEl>
                                              <a:dgm id="{C08D0468-0A0C-C04B-88C1-241A2666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5">
                                            <p:graphicEl>
                                              <a:dgm id="{A00025EE-EBCE-AC47-AA8A-DD5664CB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5">
                                            <p:graphicEl>
                                              <a:dgm id="{A00025EE-EBCE-AC47-AA8A-DD5664CB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5">
                                            <p:graphicEl>
                                              <a:dgm id="{A00025EE-EBCE-AC47-AA8A-DD5664CB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5">
                                            <p:graphicEl>
                                              <a:dgm id="{A00025EE-EBCE-AC47-AA8A-DD5664CB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5">
                                            <p:graphicEl>
                                              <a:dgm id="{F877D6E1-5610-D34A-8459-77724537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5">
                                            <p:graphicEl>
                                              <a:dgm id="{F877D6E1-5610-D34A-8459-77724537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">
                                            <p:graphicEl>
                                              <a:dgm id="{F877D6E1-5610-D34A-8459-77724537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5">
                                            <p:graphicEl>
                                              <a:dgm id="{F877D6E1-5610-D34A-8459-77724537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5">
                                            <p:graphicEl>
                                              <a:dgm id="{B78AA24B-5962-D046-8271-DEBE2BDEB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5">
                                            <p:graphicEl>
                                              <a:dgm id="{B78AA24B-5962-D046-8271-DEBE2BDEB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5">
                                            <p:graphicEl>
                                              <a:dgm id="{B78AA24B-5962-D046-8271-DEBE2BDEB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5">
                                            <p:graphicEl>
                                              <a:dgm id="{B78AA24B-5962-D046-8271-DEBE2BDEB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5">
                                            <p:graphicEl>
                                              <a:dgm id="{02C784AE-6381-E545-ABDA-825B07F09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5">
                                            <p:graphicEl>
                                              <a:dgm id="{02C784AE-6381-E545-ABDA-825B07F09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5">
                                            <p:graphicEl>
                                              <a:dgm id="{02C784AE-6381-E545-ABDA-825B07F09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5">
                                            <p:graphicEl>
                                              <a:dgm id="{02C784AE-6381-E545-ABDA-825B07F09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5">
                                            <p:graphicEl>
                                              <a:dgm id="{C4D50AF6-BBBC-5F48-8108-2CB86546E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5">
                                            <p:graphicEl>
                                              <a:dgm id="{C4D50AF6-BBBC-5F48-8108-2CB86546E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5">
                                            <p:graphicEl>
                                              <a:dgm id="{C4D50AF6-BBBC-5F48-8108-2CB86546E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5">
                                            <p:graphicEl>
                                              <a:dgm id="{C4D50AF6-BBBC-5F48-8108-2CB86546E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5">
                                            <p:graphicEl>
                                              <a:dgm id="{DCB584F1-0F3A-0447-8091-6C7A5332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5">
                                            <p:graphicEl>
                                              <a:dgm id="{DCB584F1-0F3A-0447-8091-6C7A5332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">
                                            <p:graphicEl>
                                              <a:dgm id="{DCB584F1-0F3A-0447-8091-6C7A5332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5">
                                            <p:graphicEl>
                                              <a:dgm id="{DCB584F1-0F3A-0447-8091-6C7A5332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5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EE2A7B"/>
        </a:solidFill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552</Words>
  <Application>Microsoft Macintosh PowerPoint</Application>
  <PresentationFormat>Custom</PresentationFormat>
  <Paragraphs>148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femographi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femo</dc:creator>
  <cp:lastModifiedBy>Gina Yeagley</cp:lastModifiedBy>
  <cp:revision>476</cp:revision>
  <dcterms:created xsi:type="dcterms:W3CDTF">2011-02-19T04:52:31Z</dcterms:created>
  <dcterms:modified xsi:type="dcterms:W3CDTF">2013-08-05T17:51:17Z</dcterms:modified>
</cp:coreProperties>
</file>