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93" r:id="rId2"/>
    <p:sldMasterId id="2147483706" r:id="rId3"/>
  </p:sldMasterIdLst>
  <p:notesMasterIdLst>
    <p:notesMasterId r:id="rId11"/>
  </p:notesMasterIdLst>
  <p:handoutMasterIdLst>
    <p:handoutMasterId r:id="rId12"/>
  </p:handout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006FF1"/>
    <a:srgbClr val="00BD00"/>
    <a:srgbClr val="0057BD"/>
    <a:srgbClr val="A40000"/>
    <a:srgbClr val="195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Tumma tyyli 2 - Korostus 1/Korostu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Tumma tyyli 2 - Korostus 3/Korostu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25E5076-3810-47DD-B79F-674D7AD40C01}" styleName="Tumma tyyli 1 - Korostu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Tumma tyyli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Normaali tyyli 4 - Korostu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Normaali tyyli 1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Normaali tyyli 1 - Korostu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5" autoAdjust="0"/>
    <p:restoredTop sz="88632" autoAdjust="0"/>
  </p:normalViewPr>
  <p:slideViewPr>
    <p:cSldViewPr snapToGrid="0" snapToObjects="1">
      <p:cViewPr varScale="1">
        <p:scale>
          <a:sx n="118" d="100"/>
          <a:sy n="118" d="100"/>
        </p:scale>
        <p:origin x="-204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3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pitchFamily="18" charset="0"/>
              </a:defRPr>
            </a:lvl1pPr>
          </a:lstStyle>
          <a:p>
            <a:fld id="{D5786DCB-2F69-40D5-A71C-1B0340AF96AB}" type="slidenum">
              <a:rPr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299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7C82EA71-E259-4B8E-A95F-B5EF509A8FB9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274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20731" y="328617"/>
            <a:ext cx="6118225" cy="960437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1230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622300" y="1387475"/>
            <a:ext cx="5880100" cy="8001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pic>
        <p:nvPicPr>
          <p:cNvPr id="2" name="Kuva 1" descr="Nimetön-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086" y="6391112"/>
            <a:ext cx="1438656" cy="32918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9100" y="6408742"/>
            <a:ext cx="1343025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491A1FB5-8871-473D-B7FB-027CD12CEA6B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606049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8792" y="38103"/>
            <a:ext cx="2130425" cy="5967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4326" y="38103"/>
            <a:ext cx="6242050" cy="5967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13483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20731" y="328617"/>
            <a:ext cx="6118225" cy="960437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1230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622300" y="1387475"/>
            <a:ext cx="5880100" cy="8001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pic>
        <p:nvPicPr>
          <p:cNvPr id="2" name="Kuva 1" descr="Nimetön-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066" y="6403094"/>
            <a:ext cx="1438656" cy="32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52573"/>
      </p:ext>
    </p:extLst>
  </p:cSld>
  <p:clrMapOvr>
    <a:masterClrMapping/>
  </p:clrMapOvr>
  <p:transition xmlns:p14="http://schemas.microsoft.com/office/powerpoint/2010/main" spd="med">
    <p:fade/>
  </p:transition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48FB9D72-7C5C-4900-9DAA-B1B36C6527A2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05808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D7EF3EE2-9BBB-4834-9C87-3DAA57900378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57094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6" y="1614488"/>
            <a:ext cx="4186238" cy="43910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8" y="1614488"/>
            <a:ext cx="4186237" cy="43910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14ACD63F-3175-479F-8061-7CE68066ADBD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0770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83E02AF4-F13F-481B-BE9E-B9EBD3DC0DAC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8782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22790739-B8EA-49A2-8AA6-C88DAF12E934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2550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4FF6653A-6B06-477F-9C73-9184F8195ACD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55094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E7A834D1-AD21-4B6E-990E-55AF5FB0B13E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82352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 bwMode="auto">
          <a:xfrm>
            <a:off x="1" y="0"/>
            <a:ext cx="7655648" cy="72335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54000">
                <a:schemeClr val="bg1"/>
              </a:gs>
              <a:gs pos="31000">
                <a:schemeClr val="accent6">
                  <a:lumMod val="20000"/>
                  <a:lumOff val="80000"/>
                  <a:alpha val="90000"/>
                </a:schemeClr>
              </a:gs>
            </a:gsLst>
            <a:lin ang="108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gray">
          <a:xfrm>
            <a:off x="6159480" y="6615102"/>
            <a:ext cx="2848889" cy="19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000" dirty="0">
                <a:solidFill>
                  <a:schemeClr val="bg1">
                    <a:lumMod val="85000"/>
                  </a:schemeClr>
                </a:solidFill>
              </a:rPr>
              <a:t>© The Next Ten Years Ltd.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26367811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9C918B07-F84C-476C-9BDB-455E968E9EEE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2885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491A1FB5-8871-473D-B7FB-027CD12CEA6B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53998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8792" y="38103"/>
            <a:ext cx="2130425" cy="5967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4326" y="38103"/>
            <a:ext cx="6242050" cy="5967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37854697-A74C-4080-BA8D-DBDD68085C59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06252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20730" y="394339"/>
            <a:ext cx="6118225" cy="1152524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622300" y="1664970"/>
            <a:ext cx="5880100" cy="96012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pic>
        <p:nvPicPr>
          <p:cNvPr id="13" name="Kuva 12" descr="Nimetön-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086" y="6334922"/>
            <a:ext cx="1438656" cy="329184"/>
          </a:xfrm>
          <a:prstGeom prst="rect">
            <a:avLst/>
          </a:prstGeom>
        </p:spPr>
      </p:pic>
      <p:sp>
        <p:nvSpPr>
          <p:cNvPr id="14" name="Rectangle 5"/>
          <p:cNvSpPr>
            <a:spLocks noChangeArrowheads="1"/>
          </p:cNvSpPr>
          <p:nvPr userDrawn="1"/>
        </p:nvSpPr>
        <p:spPr bwMode="gray">
          <a:xfrm>
            <a:off x="6193196" y="6615102"/>
            <a:ext cx="2848889" cy="19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FFFFFF">
                    <a:lumMod val="85000"/>
                  </a:srgbClr>
                </a:solidFill>
                <a:latin typeface="Arial"/>
              </a:rPr>
              <a:t>© The Next Ten Years Ltd.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639390009"/>
      </p:ext>
    </p:extLst>
  </p:cSld>
  <p:clrMapOvr>
    <a:masterClrMapping/>
  </p:clrMapOvr>
  <p:transition xmlns:p14="http://schemas.microsoft.com/office/powerpoint/2010/main" spd="med">
    <p:fade/>
  </p:transition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38100"/>
            <a:ext cx="7132638" cy="60007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37" y="1614488"/>
            <a:ext cx="8524875" cy="43910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19583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38100"/>
            <a:ext cx="7132638" cy="60007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54773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515944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uorakulmio 6"/>
          <p:cNvSpPr/>
          <p:nvPr userDrawn="1"/>
        </p:nvSpPr>
        <p:spPr bwMode="auto">
          <a:xfrm>
            <a:off x="1" y="0"/>
            <a:ext cx="7655648" cy="72335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54000">
                <a:schemeClr val="bg1"/>
              </a:gs>
              <a:gs pos="31000">
                <a:schemeClr val="accent6">
                  <a:lumMod val="20000"/>
                  <a:lumOff val="80000"/>
                  <a:alpha val="90000"/>
                </a:schemeClr>
              </a:gs>
            </a:gsLst>
            <a:lin ang="108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gray">
          <a:xfrm>
            <a:off x="6159480" y="6615102"/>
            <a:ext cx="2848889" cy="19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000" dirty="0">
                <a:solidFill>
                  <a:schemeClr val="bg1">
                    <a:lumMod val="85000"/>
                  </a:schemeClr>
                </a:solidFill>
              </a:rPr>
              <a:t>© The Next Ten Years Ltd.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24935416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6" y="1614488"/>
            <a:ext cx="4186238" cy="43910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8" y="1614488"/>
            <a:ext cx="4186237" cy="43910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58492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53111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gray">
          <a:xfrm>
            <a:off x="6159480" y="6660054"/>
            <a:ext cx="2848889" cy="19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000" dirty="0">
                <a:solidFill>
                  <a:schemeClr val="bg1">
                    <a:lumMod val="85000"/>
                  </a:schemeClr>
                </a:solidFill>
              </a:rPr>
              <a:t>© The Next Ten Years Ltd.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426966593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gray">
          <a:xfrm>
            <a:off x="6159480" y="6615102"/>
            <a:ext cx="2848889" cy="19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000" dirty="0">
                <a:solidFill>
                  <a:schemeClr val="bg1">
                    <a:lumMod val="85000"/>
                  </a:schemeClr>
                </a:solidFill>
              </a:rPr>
              <a:t>© The Next Ten Years Ltd.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34830854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9100" y="6408742"/>
            <a:ext cx="1343025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E7A834D1-AD21-4B6E-990E-55AF5FB0B13E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72313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7150704"/>
      </p:ext>
    </p:extLst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theme" Target="../theme/theme3.xml"/><Relationship Id="rId6" Type="http://schemas.openxmlformats.org/officeDocument/2006/relationships/image" Target="../media/image1.jpeg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 bwMode="auto">
          <a:xfrm>
            <a:off x="1" y="0"/>
            <a:ext cx="7655648" cy="72335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54000">
                <a:schemeClr val="bg1"/>
              </a:gs>
              <a:gs pos="31000">
                <a:schemeClr val="accent6">
                  <a:lumMod val="20000"/>
                  <a:lumOff val="80000"/>
                  <a:alpha val="90000"/>
                </a:schemeClr>
              </a:gs>
            </a:gsLst>
            <a:lin ang="108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70" name="Rectangle 12"/>
          <p:cNvSpPr>
            <a:spLocks noGrp="1" noChangeArrowheads="1"/>
          </p:cNvSpPr>
          <p:nvPr>
            <p:ph type="body" idx="1"/>
          </p:nvPr>
        </p:nvSpPr>
        <p:spPr bwMode="gray">
          <a:xfrm>
            <a:off x="314338" y="1614488"/>
            <a:ext cx="8524875" cy="439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129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14326" y="38100"/>
            <a:ext cx="7132638" cy="6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pic>
        <p:nvPicPr>
          <p:cNvPr id="2" name="Kuva 1" descr="Nimetön-1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963" y="6327208"/>
            <a:ext cx="1438656" cy="3291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xmlns:p14="http://schemas.microsoft.com/office/powerpoint/2010/main" spd="med">
    <p:fade/>
  </p:transition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561975" indent="-1793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768350" indent="-2047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 bwMode="auto">
          <a:xfrm>
            <a:off x="1" y="0"/>
            <a:ext cx="7655648" cy="72335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54000">
                <a:schemeClr val="bg1"/>
              </a:gs>
              <a:gs pos="31000">
                <a:schemeClr val="accent6">
                  <a:lumMod val="20000"/>
                  <a:lumOff val="80000"/>
                  <a:alpha val="90000"/>
                </a:schemeClr>
              </a:gs>
            </a:gsLst>
            <a:lin ang="108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gray">
          <a:xfrm>
            <a:off x="2162200" y="6408742"/>
            <a:ext cx="47847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1269" name="Rectangle 1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19100" y="6408742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7A8594EB-DD7D-4686-9FAA-0A0A6EBE4521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1270" name="Rectangle 12"/>
          <p:cNvSpPr>
            <a:spLocks noGrp="1" noChangeArrowheads="1"/>
          </p:cNvSpPr>
          <p:nvPr>
            <p:ph type="body" idx="1"/>
          </p:nvPr>
        </p:nvSpPr>
        <p:spPr bwMode="gray">
          <a:xfrm>
            <a:off x="314338" y="1614488"/>
            <a:ext cx="8524875" cy="439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1129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14326" y="38100"/>
            <a:ext cx="7132638" cy="6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pic>
        <p:nvPicPr>
          <p:cNvPr id="2" name="Kuva 1" descr="Nimetön-1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963" y="6327208"/>
            <a:ext cx="1438656" cy="32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0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 xmlns:p14="http://schemas.microsoft.com/office/powerpoint/2010/main" spd="med">
    <p:fade/>
  </p:transition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561975" indent="-1793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768350" indent="-2047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 bwMode="auto">
          <a:xfrm>
            <a:off x="0" y="0"/>
            <a:ext cx="7655648" cy="72838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54000">
                <a:schemeClr val="bg1"/>
              </a:gs>
              <a:gs pos="31000">
                <a:schemeClr val="accent6">
                  <a:lumMod val="20000"/>
                  <a:lumOff val="80000"/>
                  <a:alpha val="90000"/>
                </a:schemeClr>
              </a:gs>
            </a:gsLst>
            <a:lin ang="108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endParaRPr lang="fi-FI" smtClean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body" idx="1"/>
          </p:nvPr>
        </p:nvSpPr>
        <p:spPr bwMode="gray">
          <a:xfrm>
            <a:off x="314337" y="1937387"/>
            <a:ext cx="8524875" cy="432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14325" y="45721"/>
            <a:ext cx="7132638" cy="64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pic>
        <p:nvPicPr>
          <p:cNvPr id="12" name="Kuva 11" descr="Nimetön-1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086" y="6334922"/>
            <a:ext cx="1438656" cy="329184"/>
          </a:xfrm>
          <a:prstGeom prst="rect">
            <a:avLst/>
          </a:prstGeom>
        </p:spPr>
      </p:pic>
      <p:sp>
        <p:nvSpPr>
          <p:cNvPr id="13" name="Rectangle 5"/>
          <p:cNvSpPr>
            <a:spLocks noChangeArrowheads="1"/>
          </p:cNvSpPr>
          <p:nvPr/>
        </p:nvSpPr>
        <p:spPr bwMode="gray">
          <a:xfrm>
            <a:off x="6193196" y="6615102"/>
            <a:ext cx="2848889" cy="19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FFFFFF">
                    <a:lumMod val="85000"/>
                  </a:srgbClr>
                </a:solidFill>
                <a:latin typeface="Arial"/>
              </a:rPr>
              <a:t>© The Next Ten Years Ltd.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53265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</p:sldLayoutIdLst>
  <p:transition xmlns:p14="http://schemas.microsoft.com/office/powerpoint/2010/main" spd="med">
    <p:fade/>
  </p:transition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561975" indent="-1793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768350" indent="-2047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extTenYears" TargetMode="External"/><Relationship Id="rId4" Type="http://schemas.openxmlformats.org/officeDocument/2006/relationships/image" Target="../media/image5.png"/><Relationship Id="rId5" Type="http://schemas.openxmlformats.org/officeDocument/2006/relationships/hyperlink" Target="http://www.twitter.com/TheNextTenYears" TargetMode="External"/><Relationship Id="rId6" Type="http://schemas.openxmlformats.org/officeDocument/2006/relationships/image" Target="../media/image6.png"/><Relationship Id="rId7" Type="http://schemas.openxmlformats.org/officeDocument/2006/relationships/hyperlink" Target="http://www.linkedin.com/company/the-next-ten-years-limited" TargetMode="External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ttendee.gototraining.com/rt/635352389583156889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81174"/>
            <a:ext cx="7772400" cy="1470025"/>
          </a:xfrm>
        </p:spPr>
        <p:txBody>
          <a:bodyPr>
            <a:no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</a:rPr>
              <a:t>Certified Business Innovator- 1 Day Online Training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357" y="5804279"/>
            <a:ext cx="6400800" cy="1752600"/>
          </a:xfrm>
        </p:spPr>
        <p:txBody>
          <a:bodyPr/>
          <a:lstStyle/>
          <a:p>
            <a:r>
              <a:rPr lang="en-GB" dirty="0" smtClean="0"/>
              <a:t>www.thenextten.net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8148614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7376"/>
            <a:ext cx="8229600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002060"/>
                </a:solidFill>
              </a:rPr>
              <a:t>Do you want to learn more about customer centric process innovation? </a:t>
            </a:r>
          </a:p>
          <a:p>
            <a:pPr marL="0" indent="0" algn="r">
              <a:buNone/>
            </a:pP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>
                <a:solidFill>
                  <a:schemeClr val="tx2"/>
                </a:solidFill>
              </a:rPr>
              <a:t>Is </a:t>
            </a:r>
            <a:r>
              <a:rPr lang="en-GB" sz="2400" dirty="0">
                <a:solidFill>
                  <a:schemeClr val="tx2"/>
                </a:solidFill>
              </a:rPr>
              <a:t>improving customer experience something </a:t>
            </a:r>
            <a:br>
              <a:rPr lang="en-GB" sz="2400" dirty="0">
                <a:solidFill>
                  <a:schemeClr val="tx2"/>
                </a:solidFill>
              </a:rPr>
            </a:br>
            <a:r>
              <a:rPr lang="en-GB" sz="2400" dirty="0" smtClean="0">
                <a:solidFill>
                  <a:schemeClr val="tx2"/>
                </a:solidFill>
              </a:rPr>
              <a:t>that </a:t>
            </a:r>
            <a:r>
              <a:rPr lang="en-GB" sz="2400" dirty="0">
                <a:solidFill>
                  <a:schemeClr val="tx2"/>
                </a:solidFill>
              </a:rPr>
              <a:t>is of use to you? </a:t>
            </a:r>
            <a:endParaRPr lang="en-GB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>
                <a:solidFill>
                  <a:srgbClr val="002060"/>
                </a:solidFill>
              </a:rPr>
              <a:t>Would you like recognition to show that you have been professionally trained? </a:t>
            </a:r>
            <a:endParaRPr lang="en-GB" sz="2400" dirty="0" smtClean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>
                <a:solidFill>
                  <a:schemeClr val="tx2"/>
                </a:solidFill>
              </a:rPr>
              <a:t>Are you willing to invest time and </a:t>
            </a:r>
            <a:r>
              <a:rPr lang="en-GB" sz="2400" dirty="0" smtClean="0">
                <a:solidFill>
                  <a:schemeClr val="tx2"/>
                </a:solidFill>
              </a:rPr>
              <a:t/>
            </a:r>
            <a:br>
              <a:rPr lang="en-GB" sz="2400" dirty="0" smtClean="0">
                <a:solidFill>
                  <a:schemeClr val="tx2"/>
                </a:solidFill>
              </a:rPr>
            </a:br>
            <a:r>
              <a:rPr lang="en-GB" sz="2400" dirty="0" smtClean="0">
                <a:solidFill>
                  <a:schemeClr val="tx2"/>
                </a:solidFill>
              </a:rPr>
              <a:t>money </a:t>
            </a:r>
            <a:r>
              <a:rPr lang="en-GB" sz="2400" dirty="0">
                <a:solidFill>
                  <a:schemeClr val="tx2"/>
                </a:solidFill>
              </a:rPr>
              <a:t>to learn personal skills</a:t>
            </a:r>
            <a:r>
              <a:rPr lang="en-GB" sz="2400" dirty="0" smtClean="0">
                <a:solidFill>
                  <a:schemeClr val="tx2"/>
                </a:solidFill>
              </a:rPr>
              <a:t>?</a:t>
            </a:r>
            <a:endParaRPr lang="en-GB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002060"/>
                </a:solidFill>
              </a:rPr>
              <a:t>If you answered yes to any of previous questions, then this training is for you! </a:t>
            </a:r>
            <a:endParaRPr lang="en-GB" sz="2400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2350091"/>
      </p:ext>
    </p:extLst>
  </p:cSld>
  <p:clrMapOvr>
    <a:masterClrMapping/>
  </p:clrMapOvr>
  <p:transition xmlns:p14="http://schemas.microsoft.com/office/powerpoint/2010/main"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4984"/>
            <a:ext cx="8229600" cy="5112568"/>
          </a:xfrm>
        </p:spPr>
        <p:txBody>
          <a:bodyPr>
            <a:noAutofit/>
          </a:bodyPr>
          <a:lstStyle/>
          <a:p>
            <a:r>
              <a:rPr lang="en-GB" sz="2200" dirty="0">
                <a:solidFill>
                  <a:srgbClr val="002060"/>
                </a:solidFill>
              </a:rPr>
              <a:t>Improved business </a:t>
            </a:r>
            <a:r>
              <a:rPr lang="en-GB" sz="2200" dirty="0" smtClean="0">
                <a:solidFill>
                  <a:srgbClr val="002060"/>
                </a:solidFill>
              </a:rPr>
              <a:t>outcomes:</a:t>
            </a:r>
            <a:endParaRPr lang="en-GB" sz="2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2200" dirty="0" smtClean="0"/>
              <a:t>	</a:t>
            </a:r>
            <a:r>
              <a:rPr lang="en-GB" dirty="0" smtClean="0">
                <a:solidFill>
                  <a:schemeClr val="tx2"/>
                </a:solidFill>
              </a:rPr>
              <a:t>Learn </a:t>
            </a:r>
            <a:r>
              <a:rPr lang="en-GB" dirty="0">
                <a:solidFill>
                  <a:schemeClr val="tx2"/>
                </a:solidFill>
              </a:rPr>
              <a:t>how to increase revenues, decrease costs and </a:t>
            </a:r>
            <a:r>
              <a:rPr lang="en-GB" dirty="0" smtClean="0">
                <a:solidFill>
                  <a:schemeClr val="tx2"/>
                </a:solidFill>
              </a:rPr>
              <a:t>	improve customer experience simultaneously with the 	most practical method </a:t>
            </a:r>
            <a:r>
              <a:rPr lang="en-GB" dirty="0">
                <a:solidFill>
                  <a:schemeClr val="tx2"/>
                </a:solidFill>
              </a:rPr>
              <a:t>out there! </a:t>
            </a:r>
          </a:p>
          <a:p>
            <a:r>
              <a:rPr lang="en-GB" sz="2200" dirty="0">
                <a:solidFill>
                  <a:srgbClr val="002060"/>
                </a:solidFill>
              </a:rPr>
              <a:t>Guaranteed </a:t>
            </a:r>
            <a:r>
              <a:rPr lang="en-GB" sz="2200" dirty="0" smtClean="0">
                <a:solidFill>
                  <a:srgbClr val="002060"/>
                </a:solidFill>
              </a:rPr>
              <a:t>results:</a:t>
            </a:r>
            <a:endParaRPr lang="en-GB" sz="2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2200" dirty="0" smtClean="0"/>
              <a:t>	</a:t>
            </a:r>
            <a:r>
              <a:rPr lang="en-GB" dirty="0" smtClean="0">
                <a:solidFill>
                  <a:schemeClr val="tx2"/>
                </a:solidFill>
              </a:rPr>
              <a:t>Our </a:t>
            </a:r>
            <a:r>
              <a:rPr lang="en-GB" dirty="0">
                <a:solidFill>
                  <a:schemeClr val="tx2"/>
                </a:solidFill>
              </a:rPr>
              <a:t>live online training sessions are reinforced with </a:t>
            </a:r>
            <a:r>
              <a:rPr lang="en-GB" dirty="0" smtClean="0">
                <a:solidFill>
                  <a:schemeClr val="tx2"/>
                </a:solidFill>
              </a:rPr>
              <a:t>	tasks, 	self-assessments </a:t>
            </a:r>
            <a:r>
              <a:rPr lang="en-GB" dirty="0">
                <a:solidFill>
                  <a:schemeClr val="tx2"/>
                </a:solidFill>
              </a:rPr>
              <a:t>and set reading designed to </a:t>
            </a:r>
            <a:r>
              <a:rPr lang="en-GB" dirty="0" smtClean="0">
                <a:solidFill>
                  <a:schemeClr val="tx2"/>
                </a:solidFill>
              </a:rPr>
              <a:t>reinforce 	learning</a:t>
            </a:r>
            <a:r>
              <a:rPr lang="en-GB" dirty="0">
                <a:solidFill>
                  <a:schemeClr val="tx2"/>
                </a:solidFill>
              </a:rPr>
              <a:t>. If you miss a live event you can </a:t>
            </a:r>
            <a:r>
              <a:rPr lang="en-GB" dirty="0" smtClean="0">
                <a:solidFill>
                  <a:schemeClr val="tx2"/>
                </a:solidFill>
              </a:rPr>
              <a:t>listen to </a:t>
            </a:r>
            <a:r>
              <a:rPr lang="en-GB" dirty="0">
                <a:solidFill>
                  <a:schemeClr val="tx2"/>
                </a:solidFill>
              </a:rPr>
              <a:t>a </a:t>
            </a:r>
            <a:r>
              <a:rPr lang="en-GB" dirty="0" smtClean="0">
                <a:solidFill>
                  <a:schemeClr val="tx2"/>
                </a:solidFill>
              </a:rPr>
              <a:t>	recording </a:t>
            </a:r>
            <a:r>
              <a:rPr lang="en-GB" dirty="0">
                <a:solidFill>
                  <a:schemeClr val="tx2"/>
                </a:solidFill>
              </a:rPr>
              <a:t>of this when it suits you. This is </a:t>
            </a:r>
            <a:r>
              <a:rPr lang="en-GB" dirty="0" smtClean="0">
                <a:solidFill>
                  <a:schemeClr val="tx2"/>
                </a:solidFill>
              </a:rPr>
              <a:t>not </a:t>
            </a:r>
            <a:r>
              <a:rPr lang="en-GB" dirty="0">
                <a:solidFill>
                  <a:schemeClr val="tx2"/>
                </a:solidFill>
              </a:rPr>
              <a:t>only </a:t>
            </a:r>
            <a:r>
              <a:rPr lang="en-GB" dirty="0" smtClean="0">
                <a:solidFill>
                  <a:schemeClr val="tx2"/>
                </a:solidFill>
              </a:rPr>
              <a:t>and 	productive</a:t>
            </a:r>
            <a:r>
              <a:rPr lang="en-GB" dirty="0">
                <a:solidFill>
                  <a:schemeClr val="tx2"/>
                </a:solidFill>
              </a:rPr>
              <a:t>, but you can set it at </a:t>
            </a:r>
            <a:r>
              <a:rPr lang="en-GB" dirty="0" smtClean="0">
                <a:solidFill>
                  <a:schemeClr val="tx2"/>
                </a:solidFill>
              </a:rPr>
              <a:t>your </a:t>
            </a:r>
            <a:r>
              <a:rPr lang="en-GB" dirty="0">
                <a:solidFill>
                  <a:schemeClr val="tx2"/>
                </a:solidFill>
              </a:rPr>
              <a:t>own pace.</a:t>
            </a:r>
          </a:p>
          <a:p>
            <a:r>
              <a:rPr lang="en-GB" sz="2200" dirty="0">
                <a:solidFill>
                  <a:srgbClr val="002060"/>
                </a:solidFill>
              </a:rPr>
              <a:t>Valued </a:t>
            </a:r>
            <a:r>
              <a:rPr lang="en-GB" sz="2200" dirty="0" smtClean="0">
                <a:solidFill>
                  <a:srgbClr val="002060"/>
                </a:solidFill>
              </a:rPr>
              <a:t>certification:</a:t>
            </a:r>
            <a:endParaRPr lang="en-GB" sz="2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2200" dirty="0" smtClean="0"/>
              <a:t>	</a:t>
            </a:r>
            <a:r>
              <a:rPr lang="en-GB" dirty="0" smtClean="0">
                <a:solidFill>
                  <a:schemeClr val="tx2"/>
                </a:solidFill>
              </a:rPr>
              <a:t>Obtain </a:t>
            </a:r>
            <a:r>
              <a:rPr lang="en-GB" dirty="0">
                <a:solidFill>
                  <a:schemeClr val="tx2"/>
                </a:solidFill>
              </a:rPr>
              <a:t>official recognition for your expertise upon </a:t>
            </a:r>
            <a:r>
              <a:rPr lang="en-GB" dirty="0" smtClean="0">
                <a:solidFill>
                  <a:schemeClr val="tx2"/>
                </a:solidFill>
              </a:rPr>
              <a:t>	completion </a:t>
            </a:r>
            <a:r>
              <a:rPr lang="en-GB" dirty="0">
                <a:solidFill>
                  <a:schemeClr val="tx2"/>
                </a:solidFill>
              </a:rPr>
              <a:t>of the NextTen's Certified </a:t>
            </a:r>
            <a:r>
              <a:rPr lang="en-GB" dirty="0" smtClean="0">
                <a:solidFill>
                  <a:schemeClr val="tx2"/>
                </a:solidFill>
              </a:rPr>
              <a:t>Business Innovator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8423" y="271080"/>
            <a:ext cx="58412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/>
              <a:t>3 Key Benefits: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685700"/>
      </p:ext>
    </p:extLst>
  </p:cSld>
  <p:clrMapOvr>
    <a:masterClrMapping/>
  </p:clrMapOvr>
  <p:transition xmlns:p14="http://schemas.microsoft.com/office/powerpoint/2010/main"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6" y="1341532"/>
            <a:ext cx="8524875" cy="4813607"/>
          </a:xfrm>
        </p:spPr>
        <p:txBody>
          <a:bodyPr>
            <a:normAutofit/>
          </a:bodyPr>
          <a:lstStyle/>
          <a:p>
            <a:r>
              <a:rPr lang="en-GB" dirty="0" smtClean="0"/>
              <a:t>Any </a:t>
            </a:r>
            <a:r>
              <a:rPr lang="en-GB" dirty="0"/>
              <a:t>Business Process Management or Customer Experience professional</a:t>
            </a:r>
          </a:p>
          <a:p>
            <a:r>
              <a:rPr lang="en-GB" dirty="0"/>
              <a:t>Process owners and managers</a:t>
            </a:r>
          </a:p>
          <a:p>
            <a:r>
              <a:rPr lang="en-GB" dirty="0"/>
              <a:t>Customer experience executives</a:t>
            </a:r>
          </a:p>
          <a:p>
            <a:r>
              <a:rPr lang="en-GB" dirty="0"/>
              <a:t>Customer service professionals</a:t>
            </a:r>
          </a:p>
          <a:p>
            <a:r>
              <a:rPr lang="en-GB" dirty="0"/>
              <a:t>Customer loyalty professionals</a:t>
            </a:r>
          </a:p>
          <a:p>
            <a:r>
              <a:rPr lang="en-GB" dirty="0"/>
              <a:t>Executives and Directors</a:t>
            </a:r>
          </a:p>
          <a:p>
            <a:r>
              <a:rPr lang="en-GB" dirty="0"/>
              <a:t>Process, Technology and IT Managers and Professionals</a:t>
            </a:r>
          </a:p>
          <a:p>
            <a:r>
              <a:rPr lang="en-GB" dirty="0"/>
              <a:t>Managers and Staff of Functional and Support Services</a:t>
            </a:r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should join the Certification program?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D81D29"/>
              </a:clrFrom>
              <a:clrTo>
                <a:srgbClr val="D81D29">
                  <a:alpha val="0"/>
                </a:srgbClr>
              </a:clrTo>
            </a:clrChange>
          </a:blip>
          <a:srcRect l="2793" t="13495" b="11965"/>
          <a:stretch/>
        </p:blipFill>
        <p:spPr>
          <a:xfrm>
            <a:off x="5519327" y="1776082"/>
            <a:ext cx="3592387" cy="275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49079"/>
      </p:ext>
    </p:extLst>
  </p:cSld>
  <p:clrMapOvr>
    <a:masterClrMapping/>
  </p:clrMapOvr>
  <p:transition xmlns:p14="http://schemas.microsoft.com/office/powerpoint/2010/main"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10 reasons to join the certification </a:t>
            </a:r>
            <a:r>
              <a:rPr lang="en-GB" dirty="0" smtClean="0"/>
              <a:t>program…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4039"/>
            <a:ext cx="8229600" cy="4925144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7200" dirty="0"/>
              <a:t>Learn the concepts that underpin the customer centric process innovation and know how to apply them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7200" dirty="0"/>
              <a:t>Understand the processes and customer experience and how to align them.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7200" dirty="0"/>
              <a:t>Obtain official recognition for your expertise that you can use in your career and help in further progression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7200" dirty="0"/>
              <a:t>Learn how to design basic blocks for a customer centric process strategy and roadmap.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7200" dirty="0"/>
              <a:t>Understand Outcome-based thinking and how to apply it to a process innovation.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7200" dirty="0"/>
              <a:t>Understand the problems and pitfalls of a customer centric process innovation and how to avoid them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7200" dirty="0"/>
              <a:t>Learn a method to assess how customer centric your processes are and what you need to change them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7200" dirty="0"/>
              <a:t>Learn how to engage employees and build organizational buy-in for your process and customer strategy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7200" dirty="0"/>
              <a:t>Understand NextTen's leading methods and ideas to aid in the implementation process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7200" dirty="0"/>
              <a:t>Understand how to position your customer strategy for success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339462"/>
      </p:ext>
    </p:extLst>
  </p:cSld>
  <p:clrMapOvr>
    <a:masterClrMapping/>
  </p:clrMapOvr>
  <p:transition xmlns:p14="http://schemas.microsoft.com/office/powerpoint/2010/main"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314326" y="1412776"/>
            <a:ext cx="8290122" cy="1080119"/>
          </a:xfrm>
          <a:prstGeom prst="wedgeRoundRectCallou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Testimonials…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848" y="1412776"/>
            <a:ext cx="8229600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b="1" dirty="0" smtClean="0">
                <a:solidFill>
                  <a:schemeClr val="bg1"/>
                </a:solidFill>
              </a:rPr>
              <a:t>“Thank </a:t>
            </a:r>
            <a:r>
              <a:rPr lang="en-GB" sz="2000" b="1" dirty="0">
                <a:solidFill>
                  <a:schemeClr val="bg1"/>
                </a:solidFill>
              </a:rPr>
              <a:t>you for teaching me something new, interesting and so very applicable to delivering the right customer experience. I will use what I learned wherever I </a:t>
            </a:r>
            <a:r>
              <a:rPr lang="en-GB" sz="2000" b="1" dirty="0" smtClean="0">
                <a:solidFill>
                  <a:schemeClr val="bg1"/>
                </a:solidFill>
              </a:rPr>
              <a:t>work”. </a:t>
            </a:r>
            <a:r>
              <a:rPr lang="en-GB" sz="2000" b="1" i="1" dirty="0">
                <a:solidFill>
                  <a:schemeClr val="bg1"/>
                </a:solidFill>
              </a:rPr>
              <a:t>SVP Global Operations </a:t>
            </a:r>
            <a:r>
              <a:rPr lang="en-GB" sz="2000" b="1" i="1" dirty="0" smtClean="0">
                <a:solidFill>
                  <a:schemeClr val="bg1"/>
                </a:solidFill>
              </a:rPr>
              <a:t>– Citibank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000" dirty="0"/>
          </a:p>
          <a:p>
            <a:endParaRPr lang="en-GB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03920" y="2888069"/>
            <a:ext cx="8352928" cy="576064"/>
          </a:xfrm>
          <a:prstGeom prst="wedgeRoundRectCallout">
            <a:avLst>
              <a:gd name="adj1" fmla="val 14662"/>
              <a:gd name="adj2" fmla="val 72120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ular Callout 6"/>
          <p:cNvSpPr/>
          <p:nvPr/>
        </p:nvSpPr>
        <p:spPr>
          <a:xfrm>
            <a:off x="403920" y="3789040"/>
            <a:ext cx="8352928" cy="864096"/>
          </a:xfrm>
          <a:prstGeom prst="wedgeRoundRectCallout">
            <a:avLst>
              <a:gd name="adj1" fmla="val -39742"/>
              <a:gd name="adj2" fmla="val 79335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35433" y="2917269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Mind shifting! </a:t>
            </a:r>
            <a:r>
              <a:rPr lang="en-GB" b="1" i="1" dirty="0" err="1">
                <a:solidFill>
                  <a:schemeClr val="bg1"/>
                </a:solidFill>
              </a:rPr>
              <a:t>Mr.</a:t>
            </a:r>
            <a:r>
              <a:rPr lang="en-GB" b="1" i="1" dirty="0">
                <a:solidFill>
                  <a:schemeClr val="bg1"/>
                </a:solidFill>
              </a:rPr>
              <a:t> </a:t>
            </a:r>
            <a:r>
              <a:rPr lang="en-GB" b="1" i="1" dirty="0" err="1">
                <a:solidFill>
                  <a:schemeClr val="bg1"/>
                </a:solidFill>
              </a:rPr>
              <a:t>Maddala</a:t>
            </a:r>
            <a:r>
              <a:rPr lang="en-GB" b="1" i="1" dirty="0">
                <a:solidFill>
                  <a:schemeClr val="bg1"/>
                </a:solidFill>
              </a:rPr>
              <a:t> - Barclays Capital</a:t>
            </a:r>
            <a:endParaRPr lang="en-GB" b="1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3789040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Thank you for the training that will help us breakthrough. </a:t>
            </a:r>
            <a:r>
              <a:rPr lang="en-GB" b="1" i="1" dirty="0" err="1">
                <a:solidFill>
                  <a:schemeClr val="bg1"/>
                </a:solidFill>
              </a:rPr>
              <a:t>Mrs.</a:t>
            </a:r>
            <a:r>
              <a:rPr lang="en-GB" b="1" i="1" dirty="0">
                <a:solidFill>
                  <a:schemeClr val="bg1"/>
                </a:solidFill>
              </a:rPr>
              <a:t> </a:t>
            </a:r>
            <a:r>
              <a:rPr lang="en-GB" b="1" i="1" dirty="0" err="1">
                <a:solidFill>
                  <a:schemeClr val="bg1"/>
                </a:solidFill>
              </a:rPr>
              <a:t>Mestre</a:t>
            </a:r>
            <a:r>
              <a:rPr lang="en-GB" b="1" i="1" dirty="0">
                <a:solidFill>
                  <a:schemeClr val="bg1"/>
                </a:solidFill>
              </a:rPr>
              <a:t>, SVP - Citibank</a:t>
            </a:r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395536" y="5114929"/>
            <a:ext cx="8352928" cy="576064"/>
          </a:xfrm>
          <a:prstGeom prst="wedgeRoundRectCallout">
            <a:avLst>
              <a:gd name="adj1" fmla="val 14662"/>
              <a:gd name="adj2" fmla="val 72120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35432" y="5093548"/>
            <a:ext cx="83130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Absolutely fantastic and enlightening. </a:t>
            </a:r>
            <a:r>
              <a:rPr lang="en-GB" b="1" i="1" dirty="0">
                <a:solidFill>
                  <a:schemeClr val="bg1"/>
                </a:solidFill>
              </a:rPr>
              <a:t>Marshall - Isuzu Australia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400073"/>
      </p:ext>
    </p:extLst>
  </p:cSld>
  <p:clrMapOvr>
    <a:masterClrMapping/>
  </p:clrMapOvr>
  <p:transition xmlns:p14="http://schemas.microsoft.com/office/powerpoint/2010/main"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GB" dirty="0" smtClean="0"/>
              <a:t>How to sign up…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Certified Business Innovator website: http://</a:t>
            </a:r>
            <a:r>
              <a:rPr lang="en-GB" dirty="0" err="1" smtClean="0"/>
              <a:t>thenextten.net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Email </a:t>
            </a:r>
            <a:r>
              <a:rPr lang="en-GB" dirty="0"/>
              <a:t>info@thenextten.org or call +44 203 290 5965 to find out </a:t>
            </a:r>
            <a:r>
              <a:rPr lang="en-GB" dirty="0" smtClean="0"/>
              <a:t>more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Upcoming dates: 12</a:t>
            </a:r>
            <a:r>
              <a:rPr lang="en-GB" baseline="30000" dirty="0" smtClean="0"/>
              <a:t>th</a:t>
            </a:r>
            <a:r>
              <a:rPr lang="en-GB" dirty="0" smtClean="0"/>
              <a:t> &amp; 26</a:t>
            </a:r>
            <a:r>
              <a:rPr lang="en-GB" baseline="30000" dirty="0" smtClean="0"/>
              <a:t>th</a:t>
            </a:r>
            <a:r>
              <a:rPr lang="en-GB" dirty="0" smtClean="0"/>
              <a:t> September 2013 – Book Now! </a:t>
            </a:r>
            <a:r>
              <a:rPr lang="en-GB" u="sng" dirty="0" smtClean="0">
                <a:hlinkClick r:id="rId2"/>
              </a:rPr>
              <a:t>https</a:t>
            </a:r>
            <a:r>
              <a:rPr lang="en-GB" u="sng" dirty="0">
                <a:hlinkClick r:id="rId2"/>
              </a:rPr>
              <a:t>://attendee.gototraining.com/rt/6353523895831568896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008779"/>
            <a:ext cx="1711077" cy="1711077"/>
          </a:xfrm>
          <a:prstGeom prst="rect">
            <a:avLst/>
          </a:prstGeom>
        </p:spPr>
      </p:pic>
      <p:pic>
        <p:nvPicPr>
          <p:cNvPr id="5" name="Picture 4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008778"/>
            <a:ext cx="1749615" cy="1711077"/>
          </a:xfrm>
          <a:prstGeom prst="rect">
            <a:avLst/>
          </a:prstGeom>
        </p:spPr>
      </p:pic>
      <p:pic>
        <p:nvPicPr>
          <p:cNvPr id="6" name="Picture 5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006222"/>
            <a:ext cx="1703472" cy="171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2338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Load">
  <a:themeElements>
    <a:clrScheme name="PresentationLoad 1">
      <a:dk1>
        <a:srgbClr val="000000"/>
      </a:dk1>
      <a:lt1>
        <a:srgbClr val="FFFFFF"/>
      </a:lt1>
      <a:dk2>
        <a:srgbClr val="004074"/>
      </a:dk2>
      <a:lt2>
        <a:srgbClr val="FEA501"/>
      </a:lt2>
      <a:accent1>
        <a:srgbClr val="0061B2"/>
      </a:accent1>
      <a:accent2>
        <a:srgbClr val="2A79D0"/>
      </a:accent2>
      <a:accent3>
        <a:srgbClr val="FFFFFF"/>
      </a:accent3>
      <a:accent4>
        <a:srgbClr val="000000"/>
      </a:accent4>
      <a:accent5>
        <a:srgbClr val="AAB7D5"/>
      </a:accent5>
      <a:accent6>
        <a:srgbClr val="256DBC"/>
      </a:accent6>
      <a:hlink>
        <a:srgbClr val="69A2E1"/>
      </a:hlink>
      <a:folHlink>
        <a:srgbClr val="9DC2EB"/>
      </a:folHlink>
    </a:clrScheme>
    <a:fontScheme name="PresentationLo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Load 1">
        <a:dk1>
          <a:srgbClr val="000000"/>
        </a:dk1>
        <a:lt1>
          <a:srgbClr val="FFFFFF"/>
        </a:lt1>
        <a:dk2>
          <a:srgbClr val="004074"/>
        </a:dk2>
        <a:lt2>
          <a:srgbClr val="FEA501"/>
        </a:lt2>
        <a:accent1>
          <a:srgbClr val="0061B2"/>
        </a:accent1>
        <a:accent2>
          <a:srgbClr val="2A79D0"/>
        </a:accent2>
        <a:accent3>
          <a:srgbClr val="FFFFFF"/>
        </a:accent3>
        <a:accent4>
          <a:srgbClr val="000000"/>
        </a:accent4>
        <a:accent5>
          <a:srgbClr val="AAB7D5"/>
        </a:accent5>
        <a:accent6>
          <a:srgbClr val="256DBC"/>
        </a:accent6>
        <a:hlink>
          <a:srgbClr val="69A2E1"/>
        </a:hlink>
        <a:folHlink>
          <a:srgbClr val="9DC2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esentationLoad">
  <a:themeElements>
    <a:clrScheme name="PresentationLoad 1">
      <a:dk1>
        <a:srgbClr val="000000"/>
      </a:dk1>
      <a:lt1>
        <a:srgbClr val="FFFFFF"/>
      </a:lt1>
      <a:dk2>
        <a:srgbClr val="004074"/>
      </a:dk2>
      <a:lt2>
        <a:srgbClr val="FEA501"/>
      </a:lt2>
      <a:accent1>
        <a:srgbClr val="0061B2"/>
      </a:accent1>
      <a:accent2>
        <a:srgbClr val="2A79D0"/>
      </a:accent2>
      <a:accent3>
        <a:srgbClr val="FFFFFF"/>
      </a:accent3>
      <a:accent4>
        <a:srgbClr val="000000"/>
      </a:accent4>
      <a:accent5>
        <a:srgbClr val="AAB7D5"/>
      </a:accent5>
      <a:accent6>
        <a:srgbClr val="256DBC"/>
      </a:accent6>
      <a:hlink>
        <a:srgbClr val="69A2E1"/>
      </a:hlink>
      <a:folHlink>
        <a:srgbClr val="9DC2EB"/>
      </a:folHlink>
    </a:clrScheme>
    <a:fontScheme name="PresentationLo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Load 1">
        <a:dk1>
          <a:srgbClr val="000000"/>
        </a:dk1>
        <a:lt1>
          <a:srgbClr val="FFFFFF"/>
        </a:lt1>
        <a:dk2>
          <a:srgbClr val="004074"/>
        </a:dk2>
        <a:lt2>
          <a:srgbClr val="FEA501"/>
        </a:lt2>
        <a:accent1>
          <a:srgbClr val="0061B2"/>
        </a:accent1>
        <a:accent2>
          <a:srgbClr val="2A79D0"/>
        </a:accent2>
        <a:accent3>
          <a:srgbClr val="FFFFFF"/>
        </a:accent3>
        <a:accent4>
          <a:srgbClr val="000000"/>
        </a:accent4>
        <a:accent5>
          <a:srgbClr val="AAB7D5"/>
        </a:accent5>
        <a:accent6>
          <a:srgbClr val="256DBC"/>
        </a:accent6>
        <a:hlink>
          <a:srgbClr val="69A2E1"/>
        </a:hlink>
        <a:folHlink>
          <a:srgbClr val="9DC2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resentationLoad">
  <a:themeElements>
    <a:clrScheme name="PresentationLoad 1">
      <a:dk1>
        <a:srgbClr val="000000"/>
      </a:dk1>
      <a:lt1>
        <a:srgbClr val="FFFFFF"/>
      </a:lt1>
      <a:dk2>
        <a:srgbClr val="004074"/>
      </a:dk2>
      <a:lt2>
        <a:srgbClr val="FEA501"/>
      </a:lt2>
      <a:accent1>
        <a:srgbClr val="0061B2"/>
      </a:accent1>
      <a:accent2>
        <a:srgbClr val="2A79D0"/>
      </a:accent2>
      <a:accent3>
        <a:srgbClr val="FFFFFF"/>
      </a:accent3>
      <a:accent4>
        <a:srgbClr val="000000"/>
      </a:accent4>
      <a:accent5>
        <a:srgbClr val="AAB7D5"/>
      </a:accent5>
      <a:accent6>
        <a:srgbClr val="256DBC"/>
      </a:accent6>
      <a:hlink>
        <a:srgbClr val="69A2E1"/>
      </a:hlink>
      <a:folHlink>
        <a:srgbClr val="9DC2EB"/>
      </a:folHlink>
    </a:clrScheme>
    <a:fontScheme name="PresentationLo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Load 1">
        <a:dk1>
          <a:srgbClr val="000000"/>
        </a:dk1>
        <a:lt1>
          <a:srgbClr val="FFFFFF"/>
        </a:lt1>
        <a:dk2>
          <a:srgbClr val="004074"/>
        </a:dk2>
        <a:lt2>
          <a:srgbClr val="FEA501"/>
        </a:lt2>
        <a:accent1>
          <a:srgbClr val="0061B2"/>
        </a:accent1>
        <a:accent2>
          <a:srgbClr val="2A79D0"/>
        </a:accent2>
        <a:accent3>
          <a:srgbClr val="FFFFFF"/>
        </a:accent3>
        <a:accent4>
          <a:srgbClr val="000000"/>
        </a:accent4>
        <a:accent5>
          <a:srgbClr val="AAB7D5"/>
        </a:accent5>
        <a:accent6>
          <a:srgbClr val="256DBC"/>
        </a:accent6>
        <a:hlink>
          <a:srgbClr val="69A2E1"/>
        </a:hlink>
        <a:folHlink>
          <a:srgbClr val="9DC2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36735</TotalTime>
  <Words>358</Words>
  <Application>Microsoft Macintosh PowerPoint</Application>
  <PresentationFormat>On-screen Show (4:3)</PresentationFormat>
  <Paragraphs>48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PresentationLoad</vt:lpstr>
      <vt:lpstr>1_PresentationLoad</vt:lpstr>
      <vt:lpstr>2_PresentationLoad</vt:lpstr>
      <vt:lpstr>Certified Business Innovator- 1 Day Online Training</vt:lpstr>
      <vt:lpstr>PowerPoint Presentation</vt:lpstr>
      <vt:lpstr>PowerPoint Presentation</vt:lpstr>
      <vt:lpstr>Who should join the Certification program?</vt:lpstr>
      <vt:lpstr>10 reasons to join the certification program…</vt:lpstr>
      <vt:lpstr>Testimonials…</vt:lpstr>
      <vt:lpstr>How to sign up…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Mr. Bennett</dc:creator>
  <dc:description>PresentationLoad.com</dc:description>
  <cp:lastModifiedBy>Janne Ohtonen</cp:lastModifiedBy>
  <cp:revision>543</cp:revision>
  <cp:lastPrinted>2012-09-05T06:16:54Z</cp:lastPrinted>
  <dcterms:created xsi:type="dcterms:W3CDTF">2007-11-27T23:54:21Z</dcterms:created>
  <dcterms:modified xsi:type="dcterms:W3CDTF">2013-09-02T11:57:46Z</dcterms:modified>
</cp:coreProperties>
</file>