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329" r:id="rId2"/>
    <p:sldId id="336" r:id="rId3"/>
    <p:sldId id="356" r:id="rId4"/>
    <p:sldId id="354" r:id="rId5"/>
    <p:sldId id="337" r:id="rId6"/>
    <p:sldId id="357" r:id="rId7"/>
    <p:sldId id="346" r:id="rId8"/>
    <p:sldId id="340" r:id="rId9"/>
    <p:sldId id="345" r:id="rId10"/>
    <p:sldId id="351" r:id="rId11"/>
    <p:sldId id="347" r:id="rId12"/>
    <p:sldId id="349" r:id="rId13"/>
    <p:sldId id="301" r:id="rId14"/>
    <p:sldId id="353" r:id="rId15"/>
    <p:sldId id="352" r:id="rId16"/>
    <p:sldId id="335" r:id="rId17"/>
    <p:sldId id="30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426"/>
    <a:srgbClr val="30EE1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24" autoAdjust="0"/>
  </p:normalViewPr>
  <p:slideViewPr>
    <p:cSldViewPr>
      <p:cViewPr>
        <p:scale>
          <a:sx n="66" d="100"/>
          <a:sy n="66" d="100"/>
        </p:scale>
        <p:origin x="-642" y="-168"/>
      </p:cViewPr>
      <p:guideLst>
        <p:guide orient="horz" pos="2160"/>
        <p:guide pos="2880"/>
      </p:guideLst>
    </p:cSldViewPr>
  </p:slideViewPr>
  <p:outlineViewPr>
    <p:cViewPr>
      <p:scale>
        <a:sx n="33" d="100"/>
        <a:sy n="33" d="100"/>
      </p:scale>
      <p:origin x="0" y="17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A1FD686-409F-48A1-9A1E-669820AC03A0}" type="datetimeFigureOut">
              <a:rPr lang="en-US"/>
              <a:pPr>
                <a:defRPr/>
              </a:pPr>
              <a:t>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717874F-83B9-4AD8-81E6-C44FBB7FACA0}" type="slidenum">
              <a:rPr lang="en-US"/>
              <a:pPr>
                <a:defRPr/>
              </a:pPr>
              <a:t>‹#›</a:t>
            </a:fld>
            <a:endParaRPr lang="en-US"/>
          </a:p>
        </p:txBody>
      </p:sp>
    </p:spTree>
    <p:extLst>
      <p:ext uri="{BB962C8B-B14F-4D97-AF65-F5344CB8AC3E}">
        <p14:creationId xmlns:p14="http://schemas.microsoft.com/office/powerpoint/2010/main" val="3584896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N:\DataResolve\All Logo's\DataResolve Logo Fav Icon.jpg"/>
          <p:cNvPicPr>
            <a:picLocks noChangeAspect="1" noChangeArrowheads="1"/>
          </p:cNvPicPr>
          <p:nvPr userDrawn="1"/>
        </p:nvPicPr>
        <p:blipFill>
          <a:blip r:embed="rId2"/>
          <a:srcRect/>
          <a:stretch>
            <a:fillRect/>
          </a:stretch>
        </p:blipFill>
        <p:spPr bwMode="auto">
          <a:xfrm>
            <a:off x="8229600" y="5943600"/>
            <a:ext cx="749300" cy="749300"/>
          </a:xfrm>
          <a:prstGeom prst="rect">
            <a:avLst/>
          </a:prstGeom>
          <a:noFill/>
          <a:ln w="9525">
            <a:noFill/>
            <a:miter lim="800000"/>
            <a:headEnd/>
            <a:tailEnd/>
          </a:ln>
        </p:spPr>
      </p:pic>
      <p:sp>
        <p:nvSpPr>
          <p:cNvPr id="2" name="Title 1"/>
          <p:cNvSpPr>
            <a:spLocks noGrp="1"/>
          </p:cNvSpPr>
          <p:nvPr>
            <p:ph type="ctrTitle"/>
          </p:nvPr>
        </p:nvSpPr>
        <p:spPr>
          <a:xfrm>
            <a:off x="685800" y="1349378"/>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505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248400"/>
            <a:ext cx="2133600" cy="365125"/>
          </a:xfrm>
        </p:spPr>
        <p:txBody>
          <a:bodyPr/>
          <a:lstStyle>
            <a:lvl1pPr>
              <a:defRPr/>
            </a:lvl1pPr>
          </a:lstStyle>
          <a:p>
            <a:pPr>
              <a:defRPr/>
            </a:pPr>
            <a:fld id="{4CDE0C4B-B16B-42B4-81CC-81762D2A3EB7}" type="datetime1">
              <a:rPr lang="en-US"/>
              <a:pPr>
                <a:defRPr/>
              </a:pPr>
              <a:t>10/4/2013</a:t>
            </a:fld>
            <a:endParaRPr lang="en-US"/>
          </a:p>
        </p:txBody>
      </p:sp>
      <p:sp>
        <p:nvSpPr>
          <p:cNvPr id="6" name="Footer Placeholder 4"/>
          <p:cNvSpPr>
            <a:spLocks noGrp="1"/>
          </p:cNvSpPr>
          <p:nvPr>
            <p:ph type="ftr" sz="quarter" idx="11"/>
          </p:nvPr>
        </p:nvSpPr>
        <p:spPr>
          <a:xfrm>
            <a:off x="3124200" y="6248400"/>
            <a:ext cx="2895600" cy="365125"/>
          </a:xfrm>
        </p:spPr>
        <p:txBody>
          <a:bodyPr/>
          <a:lstStyle>
            <a:lvl1pPr>
              <a:defRPr/>
            </a:lvl1pPr>
          </a:lstStyle>
          <a:p>
            <a:pPr>
              <a:defRPr/>
            </a:pPr>
            <a:r>
              <a:rPr lang="en-US"/>
              <a:t>www.dataresolve.com</a:t>
            </a:r>
            <a:endParaRPr lang="en-US" dirty="0"/>
          </a:p>
        </p:txBody>
      </p:sp>
      <p:sp>
        <p:nvSpPr>
          <p:cNvPr id="7" name="Slide Number Placeholder 5"/>
          <p:cNvSpPr>
            <a:spLocks noGrp="1"/>
          </p:cNvSpPr>
          <p:nvPr>
            <p:ph type="sldNum" sz="quarter" idx="12"/>
          </p:nvPr>
        </p:nvSpPr>
        <p:spPr>
          <a:xfrm>
            <a:off x="6553200" y="6248400"/>
            <a:ext cx="2133600" cy="365125"/>
          </a:xfrm>
        </p:spPr>
        <p:txBody>
          <a:bodyPr/>
          <a:lstStyle>
            <a:lvl1pPr>
              <a:defRPr/>
            </a:lvl1pPr>
          </a:lstStyle>
          <a:p>
            <a:pPr>
              <a:defRPr/>
            </a:pPr>
            <a:fld id="{B0A00269-A709-4B26-911E-0DA7BC886D4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7FF716-AD31-4F7F-BBC5-BE60E3BDF1DC}" type="datetime1">
              <a:rPr lang="en-US"/>
              <a:pPr>
                <a:defRPr/>
              </a:pPr>
              <a:t>10/4/2013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www.dataresolve.com</a:t>
            </a:r>
          </a:p>
        </p:txBody>
      </p:sp>
      <p:sp>
        <p:nvSpPr>
          <p:cNvPr id="6" name="Slide Number Placeholder 5"/>
          <p:cNvSpPr>
            <a:spLocks noGrp="1"/>
          </p:cNvSpPr>
          <p:nvPr>
            <p:ph type="sldNum" sz="quarter" idx="12"/>
          </p:nvPr>
        </p:nvSpPr>
        <p:spPr/>
        <p:txBody>
          <a:bodyPr/>
          <a:lstStyle>
            <a:lvl1pPr>
              <a:defRPr/>
            </a:lvl1pPr>
          </a:lstStyle>
          <a:p>
            <a:pPr>
              <a:defRPr/>
            </a:pPr>
            <a:fld id="{4952C38C-F210-4C04-BCD8-15964718F8F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580216-5518-4DAF-848F-2B6504401E31}" type="datetime1">
              <a:rPr lang="en-US"/>
              <a:pPr>
                <a:defRPr/>
              </a:pPr>
              <a:t>10/4/2013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www.dataresolve.com</a:t>
            </a:r>
          </a:p>
        </p:txBody>
      </p:sp>
      <p:sp>
        <p:nvSpPr>
          <p:cNvPr id="6" name="Slide Number Placeholder 5"/>
          <p:cNvSpPr>
            <a:spLocks noGrp="1"/>
          </p:cNvSpPr>
          <p:nvPr>
            <p:ph type="sldNum" sz="quarter" idx="12"/>
          </p:nvPr>
        </p:nvSpPr>
        <p:spPr/>
        <p:txBody>
          <a:bodyPr/>
          <a:lstStyle>
            <a:lvl1pPr>
              <a:defRPr/>
            </a:lvl1pPr>
          </a:lstStyle>
          <a:p>
            <a:pPr>
              <a:defRPr/>
            </a:pPr>
            <a:fld id="{C5040D24-3585-445B-9B63-9375EF71743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8229600" y="5943600"/>
            <a:ext cx="781050" cy="781050"/>
          </a:xfrm>
          <a:prstGeom prst="rect">
            <a:avLst/>
          </a:prstGeom>
          <a:noFill/>
          <a:ln w="9525">
            <a:noFill/>
            <a:miter lim="800000"/>
            <a:headEnd/>
            <a:tailEnd/>
          </a:ln>
        </p:spPr>
      </p:pic>
      <p:sp>
        <p:nvSpPr>
          <p:cNvPr id="2" name="Title 1"/>
          <p:cNvSpPr>
            <a:spLocks noGrp="1"/>
          </p:cNvSpPr>
          <p:nvPr>
            <p:ph type="title"/>
          </p:nvPr>
        </p:nvSpPr>
        <p:spPr>
          <a:xfrm>
            <a:off x="457200" y="152401"/>
            <a:ext cx="8229600" cy="715963"/>
          </a:xfrm>
        </p:spPr>
        <p:txBody>
          <a:bodyPr>
            <a:normAutofit/>
          </a:bodyPr>
          <a:lstStyle>
            <a:lvl1pPr algn="ctr">
              <a:defRPr sz="36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12837"/>
            <a:ext cx="8229600" cy="4525963"/>
          </a:xfrm>
        </p:spPr>
        <p:txBody>
          <a:bodyPr/>
          <a:lstStyle>
            <a:lvl1pPr algn="just">
              <a:defRPr sz="2400"/>
            </a:lvl1pPr>
            <a:lvl2pPr algn="just">
              <a:defRPr sz="2000"/>
            </a:lvl2pPr>
            <a:lvl3pPr algn="just">
              <a:defRPr sz="1800"/>
            </a:lvl3pPr>
            <a:lvl4pPr algn="just">
              <a:defRPr sz="1800"/>
            </a:lvl4pPr>
            <a:lvl5pPr algn="ju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8ACCD9A-6790-49C2-8625-B46E742DF980}" type="datetime1">
              <a:rPr lang="en-US"/>
              <a:pPr>
                <a:defRPr/>
              </a:pPr>
              <a:t>10/4/2013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www.dataresolve.com</a:t>
            </a:r>
          </a:p>
        </p:txBody>
      </p:sp>
      <p:sp>
        <p:nvSpPr>
          <p:cNvPr id="7" name="Slide Number Placeholder 5"/>
          <p:cNvSpPr>
            <a:spLocks noGrp="1"/>
          </p:cNvSpPr>
          <p:nvPr>
            <p:ph type="sldNum" sz="quarter" idx="12"/>
          </p:nvPr>
        </p:nvSpPr>
        <p:spPr/>
        <p:txBody>
          <a:bodyPr/>
          <a:lstStyle>
            <a:lvl1pPr>
              <a:defRPr/>
            </a:lvl1pPr>
          </a:lstStyle>
          <a:p>
            <a:pPr>
              <a:defRPr/>
            </a:pPr>
            <a:fld id="{F6FF5AAE-2690-4A0A-9CE3-A944CD154BD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252DC4-959C-4020-9580-0434EDF9239C}" type="datetime1">
              <a:rPr lang="en-US"/>
              <a:pPr>
                <a:defRPr/>
              </a:pPr>
              <a:t>10/4/2013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www.dataresolve.com</a:t>
            </a:r>
          </a:p>
        </p:txBody>
      </p:sp>
      <p:sp>
        <p:nvSpPr>
          <p:cNvPr id="6" name="Slide Number Placeholder 5"/>
          <p:cNvSpPr>
            <a:spLocks noGrp="1"/>
          </p:cNvSpPr>
          <p:nvPr>
            <p:ph type="sldNum" sz="quarter" idx="12"/>
          </p:nvPr>
        </p:nvSpPr>
        <p:spPr/>
        <p:txBody>
          <a:bodyPr/>
          <a:lstStyle>
            <a:lvl1pPr>
              <a:defRPr/>
            </a:lvl1pPr>
          </a:lstStyle>
          <a:p>
            <a:pPr>
              <a:defRPr/>
            </a:pPr>
            <a:fld id="{BBEF89D2-D3F9-4E46-9C52-924E0945EB6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52ED03-D098-483D-92A1-4E9B994C3B87}" type="datetime1">
              <a:rPr lang="en-US"/>
              <a:pPr>
                <a:defRPr/>
              </a:pPr>
              <a:t>10/4/2013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www.dataresolve.com</a:t>
            </a:r>
          </a:p>
        </p:txBody>
      </p:sp>
      <p:sp>
        <p:nvSpPr>
          <p:cNvPr id="7" name="Slide Number Placeholder 5"/>
          <p:cNvSpPr>
            <a:spLocks noGrp="1"/>
          </p:cNvSpPr>
          <p:nvPr>
            <p:ph type="sldNum" sz="quarter" idx="12"/>
          </p:nvPr>
        </p:nvSpPr>
        <p:spPr/>
        <p:txBody>
          <a:bodyPr/>
          <a:lstStyle>
            <a:lvl1pPr>
              <a:defRPr/>
            </a:lvl1pPr>
          </a:lstStyle>
          <a:p>
            <a:pPr>
              <a:defRPr/>
            </a:pPr>
            <a:fld id="{0C2B06C9-F699-4A45-B484-57A20CF2DB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2444AC-18A4-458E-BE76-B41AC01D5940}" type="datetime1">
              <a:rPr lang="en-US"/>
              <a:pPr>
                <a:defRPr/>
              </a:pPr>
              <a:t>10/4/2013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www.dataresolve.com</a:t>
            </a:r>
          </a:p>
        </p:txBody>
      </p:sp>
      <p:sp>
        <p:nvSpPr>
          <p:cNvPr id="9" name="Slide Number Placeholder 5"/>
          <p:cNvSpPr>
            <a:spLocks noGrp="1"/>
          </p:cNvSpPr>
          <p:nvPr>
            <p:ph type="sldNum" sz="quarter" idx="12"/>
          </p:nvPr>
        </p:nvSpPr>
        <p:spPr/>
        <p:txBody>
          <a:bodyPr/>
          <a:lstStyle>
            <a:lvl1pPr>
              <a:defRPr/>
            </a:lvl1pPr>
          </a:lstStyle>
          <a:p>
            <a:pPr>
              <a:defRPr/>
            </a:pPr>
            <a:fld id="{AEF63B67-9568-4657-9A8C-6F73ED40B2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80F98D-E5C9-4419-8BBC-DA0F42F6AF7C}" type="datetime1">
              <a:rPr lang="en-US"/>
              <a:pPr>
                <a:defRPr/>
              </a:pPr>
              <a:t>10/4/2013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www.dataresolve.com</a:t>
            </a:r>
          </a:p>
        </p:txBody>
      </p:sp>
      <p:sp>
        <p:nvSpPr>
          <p:cNvPr id="5" name="Slide Number Placeholder 5"/>
          <p:cNvSpPr>
            <a:spLocks noGrp="1"/>
          </p:cNvSpPr>
          <p:nvPr>
            <p:ph type="sldNum" sz="quarter" idx="12"/>
          </p:nvPr>
        </p:nvSpPr>
        <p:spPr/>
        <p:txBody>
          <a:bodyPr/>
          <a:lstStyle>
            <a:lvl1pPr>
              <a:defRPr/>
            </a:lvl1pPr>
          </a:lstStyle>
          <a:p>
            <a:pPr>
              <a:defRPr/>
            </a:pPr>
            <a:fld id="{EA9351CE-7B4D-40E9-AF01-FF42431BBFF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1AE26B-FC3C-40F6-9087-2A09850C5345}" type="datetime1">
              <a:rPr lang="en-US"/>
              <a:pPr>
                <a:defRPr/>
              </a:pPr>
              <a:t>10/4/2013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www.dataresolve.com</a:t>
            </a:r>
          </a:p>
        </p:txBody>
      </p:sp>
      <p:sp>
        <p:nvSpPr>
          <p:cNvPr id="4" name="Slide Number Placeholder 5"/>
          <p:cNvSpPr>
            <a:spLocks noGrp="1"/>
          </p:cNvSpPr>
          <p:nvPr>
            <p:ph type="sldNum" sz="quarter" idx="12"/>
          </p:nvPr>
        </p:nvSpPr>
        <p:spPr/>
        <p:txBody>
          <a:bodyPr/>
          <a:lstStyle>
            <a:lvl1pPr>
              <a:defRPr/>
            </a:lvl1pPr>
          </a:lstStyle>
          <a:p>
            <a:pPr>
              <a:defRPr/>
            </a:pPr>
            <a:fld id="{4EEE8C59-4688-42A4-9B0A-F25EDA6C55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F55401-793F-4F16-A398-F2F81D576FCD}" type="datetime1">
              <a:rPr lang="en-US"/>
              <a:pPr>
                <a:defRPr/>
              </a:pPr>
              <a:t>10/4/2013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www.dataresolve.com</a:t>
            </a:r>
          </a:p>
        </p:txBody>
      </p:sp>
      <p:sp>
        <p:nvSpPr>
          <p:cNvPr id="7" name="Slide Number Placeholder 5"/>
          <p:cNvSpPr>
            <a:spLocks noGrp="1"/>
          </p:cNvSpPr>
          <p:nvPr>
            <p:ph type="sldNum" sz="quarter" idx="12"/>
          </p:nvPr>
        </p:nvSpPr>
        <p:spPr/>
        <p:txBody>
          <a:bodyPr/>
          <a:lstStyle>
            <a:lvl1pPr>
              <a:defRPr/>
            </a:lvl1pPr>
          </a:lstStyle>
          <a:p>
            <a:pPr>
              <a:defRPr/>
            </a:pPr>
            <a:fld id="{9BFBF1B1-5A76-488B-98AF-B9158944809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D6F74E-F6CF-41DE-9393-739C0BFBDFD8}" type="datetime1">
              <a:rPr lang="en-US"/>
              <a:pPr>
                <a:defRPr/>
              </a:pPr>
              <a:t>10/4/2013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www.dataresolve.com</a:t>
            </a:r>
          </a:p>
        </p:txBody>
      </p:sp>
      <p:sp>
        <p:nvSpPr>
          <p:cNvPr id="7" name="Slide Number Placeholder 5"/>
          <p:cNvSpPr>
            <a:spLocks noGrp="1"/>
          </p:cNvSpPr>
          <p:nvPr>
            <p:ph type="sldNum" sz="quarter" idx="12"/>
          </p:nvPr>
        </p:nvSpPr>
        <p:spPr/>
        <p:txBody>
          <a:bodyPr/>
          <a:lstStyle>
            <a:lvl1pPr>
              <a:defRPr/>
            </a:lvl1pPr>
          </a:lstStyle>
          <a:p>
            <a:pPr>
              <a:defRPr/>
            </a:pPr>
            <a:fld id="{A6654F24-8948-4183-A6AA-9FE52BF02DB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1A9F3BB-47E2-4E45-9769-222A35D1089E}" type="datetime1">
              <a:rPr lang="en-US"/>
              <a:pPr>
                <a:defRPr/>
              </a:pPr>
              <a:t>10/4/2013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www.dataresolve.com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87817C-8E14-4B4F-995C-17660A8DBA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ndefend.com/indefend-cyber-intelligence-reduce-business-risk-with-cyber-intelligence-on-clou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ndefend.com/indefend-cyber-intelligence-reduce-business-risk-with-cyber-intelligence-on-clou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indefend.com/downloads/ci-repor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www.dataresolve.com</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76" y="3948113"/>
            <a:ext cx="1750331" cy="108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290391" y="3642920"/>
            <a:ext cx="8458200" cy="2148280"/>
          </a:xfrm>
          <a:prstGeom prst="rect">
            <a:avLst/>
          </a:prstGeom>
        </p:spPr>
        <p:txBody>
          <a:bodyPr wrap="square">
            <a:spAutoFit/>
          </a:bodyPr>
          <a:lstStyle/>
          <a:p>
            <a:pPr marL="285750" indent="-285750" eaLnBrk="1" hangingPunct="1">
              <a:lnSpc>
                <a:spcPct val="120000"/>
              </a:lnSpc>
              <a:buFont typeface="Arial" panose="020B0604020202020204" pitchFamily="34" charset="0"/>
              <a:buChar char="•"/>
            </a:pPr>
            <a:endParaRPr lang="en-US" b="1" dirty="0" smtClean="0"/>
          </a:p>
          <a:p>
            <a:pPr eaLnBrk="1" hangingPunct="1"/>
            <a:r>
              <a:rPr lang="en-US" sz="2800" b="1" dirty="0">
                <a:solidFill>
                  <a:srgbClr val="4AA426"/>
                </a:solidFill>
              </a:rPr>
              <a:t>70+ </a:t>
            </a:r>
            <a:r>
              <a:rPr lang="en-US" sz="2800" b="1" dirty="0">
                <a:solidFill>
                  <a:schemeClr val="tx1">
                    <a:lumMod val="75000"/>
                    <a:lumOff val="25000"/>
                  </a:schemeClr>
                </a:solidFill>
              </a:rPr>
              <a:t>e</a:t>
            </a:r>
            <a:r>
              <a:rPr lang="en-US" sz="2800" b="1" dirty="0">
                <a:solidFill>
                  <a:schemeClr val="tx1">
                    <a:lumMod val="75000"/>
                    <a:lumOff val="25000"/>
                  </a:schemeClr>
                </a:solidFill>
              </a:rPr>
              <a:t>nterprise customers</a:t>
            </a:r>
            <a:endParaRPr lang="en-US" sz="2800" b="1" dirty="0">
              <a:solidFill>
                <a:schemeClr val="tx1">
                  <a:lumMod val="75000"/>
                  <a:lumOff val="25000"/>
                </a:schemeClr>
              </a:solidFill>
            </a:endParaRPr>
          </a:p>
          <a:p>
            <a:pPr eaLnBrk="1" hangingPunct="1"/>
            <a:r>
              <a:rPr lang="en-US" sz="2800" b="1" dirty="0"/>
              <a:t>Customers in </a:t>
            </a:r>
            <a:r>
              <a:rPr lang="en-US" sz="2800" b="1" dirty="0">
                <a:solidFill>
                  <a:srgbClr val="4AA426"/>
                </a:solidFill>
              </a:rPr>
              <a:t>15+ </a:t>
            </a:r>
            <a:r>
              <a:rPr lang="en-US" sz="2800" b="1" dirty="0"/>
              <a:t>industry segments</a:t>
            </a:r>
            <a:endParaRPr lang="en-US" sz="2800" b="1" dirty="0"/>
          </a:p>
          <a:p>
            <a:pPr eaLnBrk="1" hangingPunct="1"/>
            <a:r>
              <a:rPr lang="en-US" sz="2800" b="1" dirty="0">
                <a:solidFill>
                  <a:srgbClr val="4AA426"/>
                </a:solidFill>
              </a:rPr>
              <a:t>6 million+ </a:t>
            </a:r>
            <a:r>
              <a:rPr lang="en-US" sz="2800" b="1" dirty="0"/>
              <a:t>work hours analyzed </a:t>
            </a:r>
          </a:p>
          <a:p>
            <a:pPr eaLnBrk="1" hangingPunct="1"/>
            <a:r>
              <a:rPr lang="en-US" sz="2800" b="1" dirty="0">
                <a:solidFill>
                  <a:srgbClr val="4AA426"/>
                </a:solidFill>
              </a:rPr>
              <a:t>1000+ </a:t>
            </a:r>
            <a:r>
              <a:rPr lang="en-US" sz="2800" b="1" dirty="0"/>
              <a:t>alerts generated daily</a:t>
            </a:r>
            <a:endParaRPr lang="en-US" sz="2800" b="1" dirty="0"/>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FQAVAMBEQACEQEDEQH/xAAbAAABBQEBAAAAAAAAAAAAAAAAAwQFBgcCAf/EADAQAAEEAgAFAwIFBAMAAAAAAAEAAgMEBRESITFBUQYiYRNxM4GRocEyQnLRFCMk/8QAGgEBAAIDAQAAAAAAAAAAAAAAAAIEAQMFBv/EACwRAAICAQMCBQMEAwAAAAAAAAABAgMRBCExEkEFEyJh8DJxoYGx0fEUI0L/2gAMAwEAAhEDEQA/ANxQAgBACAEAIAQEJmPUUOOnbXY0SzEF3DvQGgSAT22RpVb9VGqSj3ZCU+kWwefo5uLiqSakaNvhfye38u4+QpUamu9ZixCyM1sSqsEwQAgBACAEAIAQEZncm3HVHO6yO5Mb5K0ai+NEHNmJSwslCeHafasnjnn3wg+D1P8AAXmbrpfXJ+p/P6Kkn3ZExRyUrTbFOV0b2HbXNPNq0RtnBqUXho1rbdGkenM+3JRiGzwx2gOnZ/yP9L0Og8RhqPRLaX7/AGLldnVs+SeXTNgIAQAgBACASszsrwukkIAaNrDaisvgFHuznIWn2rO/oR9G+fA+5XmdVqvPm7JfSuPnuV5yzuRVqUyyOe/Wz46Bctyc5dTNLeRhKVtiRFKNp1c8chIjaeTgebfspT0spR82Dw0ZUsGo4qc2cfXmc7iL2Al2uvLqvWaWU5UQlPlpZL0XlIeKwZBACAEB4SANlAVfN3HXJvoRnUTTzPYrg+Javrl5EP1+e3c1zl2K9cna7Ucf4bOnz8rh2T63hcL5krSlkYSuSKIDUgvdofmVZqrc3gwPsPjX5a6yFjf/ADxnbz5+F2NLQrXl/SvyzbVX1PL4NRrxCGFkbejRpdkuCiAgcl6iZQvMjfA59cg8UjTzaft3C51niNdd7rfC7+5qlaovDJepbguQtlryNew9wVfjKM11ReUbE01lC6kZIrMXC1v0Ij7j1I7Bc3xHW/49fTH6nx7e5hvBUsjZEe4Izz/vP8LzEm0sd3yVpy7IiXvUUjUN3OLjoc1uhByeEYOoIJLU7atYbe4+4jsunp6PMl5UP1ZKEHN4NKwOKixlNsbW+7XMr0EIRhFRjwi6kksIlFIyR2bvijV5H/tkPCweSqurv8ipyXL2X3Iyl0opV7LVW2W15IvqhnKWVruYd4HY6/deccK4Lpe77v3+fkqyks4FYHyUyLmJsB0Z/qHY/Dh2KnTqLNNLMXlfgipOG6J+j6ngtwmNzDHbA/DPf5B7hdpeJU+U5y2a7fwWYWqSIvL3/wDixb4t2JenwPK8zO2d9jtnz8/YjZPCKy6TfU7Kj0lYSc4uOgpxg28IHBcS4Rxe57jrl/Ct1Qbkq6+WEnJ4RfvSWCFGATzAGZ42fhej09EaIdEf7L0IKKwizLeSBAZ768uS18uwhxAEOo/Ads7P6a/ZcjxHKsjL22+5WvbTRUGPXJaKw8qXJaz+KJ2t8nDs4fKjwZTJKnkK7LIsuHCWsPt8nXQLXOOY4RODSeRjZtvszumlO3OP6fCx0kXLLyxMEu32A6k9lONbZg4kmAHCz8z5WzH/ADEFu9G4AuIu22/4NPZeg0elVEcv6n8wXK6+le5eQABoK6bT1ACAg/UuCiy9Yg8pB/SVCcIzj0yWxiUVJYZl2RoWcZYMVhpHh3YrianSSq3W6KVlTh9hu2RUnE1ZFGv2dDqsdJkX0IxxTu14YOpU/LUd5ATkldJ0aeEdAByWGnIZJ/0jgn5GwLE7dQNPLfddfQ6To/2T57FqmvHqZpkUbYowxg0AumWDtACAEAICMzOGrZSu6OVg32OlhrKwwZfmcBYxVrhlJEBPKQjevuuXfocPqhwVLKcbxGjZY2O+nTbxP7yHsqe0dolcUaxrPc88bz1JUVHuB/g8ZLmLgY0H6DT73Dv8LoaXT9XrlwWKas+pmpUKcVKuyGJoAaNcl0y2OUAIAQAgBACAa3qMN2ExTMDgR3CAzX1H6WtYt75sfswk7LQN6VO/SKfqhszRZSpbx5IfE42/lbbYdSBm/edaVajSylL1rCRprpbfqNbwmKhxdRkMTQCBzXV4LpIoAQAgBACAEAIAQHEkbZGlrwCEAjXp167iYomtPwEA5QAgBACAEA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FQAVAMBEQACEQEDEQH/xAAbAAABBQEBAAAAAAAAAAAAAAAAAwQFBgcCAf/EADAQAAEEAgAFAwIFBAMAAAAAAAEAAgMEBRESITFBUQYiYRNxM4GRocEyQnLRFCMk/8QAGgEBAAIDAQAAAAAAAAAAAAAAAAIEAQMFBv/EACwRAAICAQMCBQMEAwAAAAAAAAABAgMRBCExEkEFEyJh8DJxoYGx0fEUI0L/2gAMAwEAAhEDEQA/ANxQAgBACAEAIAQEJmPUUOOnbXY0SzEF3DvQGgSAT22RpVb9VGqSj3ZCU+kWwefo5uLiqSakaNvhfye38u4+QpUamu9ZixCyM1sSqsEwQAgBACAEAIAQEZncm3HVHO6yO5Mb5K0ai+NEHNmJSwslCeHafasnjnn3wg+D1P8AAXmbrpfXJ+p/P6Kkn3ZExRyUrTbFOV0b2HbXNPNq0RtnBqUXho1rbdGkenM+3JRiGzwx2gOnZ/yP9L0Og8RhqPRLaX7/AGLldnVs+SeXTNgIAQAgBACASszsrwukkIAaNrDaisvgFHuznIWn2rO/oR9G+fA+5XmdVqvPm7JfSuPnuV5yzuRVqUyyOe/Wz46Bctyc5dTNLeRhKVtiRFKNp1c8chIjaeTgebfspT0spR82Dw0ZUsGo4qc2cfXmc7iL2Al2uvLqvWaWU5UQlPlpZL0XlIeKwZBACAEB4SANlAVfN3HXJvoRnUTTzPYrg+Javrl5EP1+e3c1zl2K9cna7Ucf4bOnz8rh2T63hcL5krSlkYSuSKIDUgvdofmVZqrc3gwPsPjX5a6yFjf/ADxnbz5+F2NLQrXl/SvyzbVX1PL4NRrxCGFkbejRpdkuCiAgcl6iZQvMjfA59cg8UjTzaft3C51niNdd7rfC7+5qlaovDJepbguQtlryNew9wVfjKM11ReUbE01lC6kZIrMXC1v0Ij7j1I7Bc3xHW/49fTH6nx7e5hvBUsjZEe4Izz/vP8LzEm0sd3yVpy7IiXvUUjUN3OLjoc1uhByeEYOoIJLU7atYbe4+4jsunp6PMl5UP1ZKEHN4NKwOKixlNsbW+7XMr0EIRhFRjwi6kksIlFIyR2bvijV5H/tkPCweSqurv8ipyXL2X3Iyl0opV7LVW2W15IvqhnKWVruYd4HY6/deccK4Lpe77v3+fkqyks4FYHyUyLmJsB0Z/qHY/Dh2KnTqLNNLMXlfgipOG6J+j6ngtwmNzDHbA/DPf5B7hdpeJU+U5y2a7fwWYWqSIvL3/wDixb4t2JenwPK8zO2d9jtnz8/YjZPCKy6TfU7Kj0lYSc4uOgpxg28IHBcS4Rxe57jrl/Ct1Qbkq6+WEnJ4RfvSWCFGATzAGZ42fhej09EaIdEf7L0IKKwizLeSBAZ768uS18uwhxAEOo/Ads7P6a/ZcjxHKsjL22+5WvbTRUGPXJaKw8qXJaz+KJ2t8nDs4fKjwZTJKnkK7LIsuHCWsPt8nXQLXOOY4RODSeRjZtvszumlO3OP6fCx0kXLLyxMEu32A6k9lONbZg4kmAHCz8z5WzH/ADEFu9G4AuIu22/4NPZeg0elVEcv6n8wXK6+le5eQABoK6bT1ACAg/UuCiy9Yg8pB/SVCcIzj0yWxiUVJYZl2RoWcZYMVhpHh3YrianSSq3W6KVlTh9hu2RUnE1ZFGv2dDqsdJkX0IxxTu14YOpU/LUd5ATkldJ0aeEdAByWGnIZJ/0jgn5GwLE7dQNPLfddfQ6To/2T57FqmvHqZpkUbYowxg0AumWDtACAEAICMzOGrZSu6OVg32OlhrKwwZfmcBYxVrhlJEBPKQjevuuXfocPqhwVLKcbxGjZY2O+nTbxP7yHsqe0dolcUaxrPc88bz1JUVHuB/g8ZLmLgY0H6DT73Dv8LoaXT9XrlwWKas+pmpUKcVKuyGJoAaNcl0y2OUAIAQAgBACAa3qMN2ExTMDgR3CAzX1H6WtYt75sfswk7LQN6VO/SKfqhszRZSpbx5IfE42/lbbYdSBm/edaVajSylL1rCRprpbfqNbwmKhxdRkMTQCBzXV4LpIoAQAgBACAEAIAQHEkbZGlrwCEAjXp167iYomtPwEA5QAgBACAEAI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057" y="4095750"/>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data:image/jpeg;base64,/9j/4AAQSkZJRgABAQAAAQABAAD/2wCEAAkGBwgHBgkIBwgKCgkLDRYPDQwMDRsUFRAWIB0iIiAdHx8kKDQsJCYxJx8fLT0tMTU3Ojo6Iys/RD84QzQ5OjcBCgoKDQwNGg8PGjclHyU3Nzc3Nzc3Nzc3Nzc3Nzc3Nzc3Nzc3Nzc3Nzc3Nzc3Nzc3Nzc3Nzc3Nzc3Nzc3Nzc3N//AABEIAFQAVAMBEQACEQEDEQH/xAAbAAABBQEBAAAAAAAAAAAAAAAAAwQFBgcCAf/EADAQAAEEAgAFAwIFBAMAAAAAAAEAAgMEBRESITFBUQYiYRNxM4GRocEyQnLRFCMk/8QAGgEBAAIDAQAAAAAAAAAAAAAAAAIEAQMFBv/EACwRAAICAQMCBQMEAwAAAAAAAAABAgMRBCExEkEFEyJh8DJxoYGx0fEUI0L/2gAMAwEAAhEDEQA/ANxQAgBACAEAIAQEJmPUUOOnbXY0SzEF3DvQGgSAT22RpVb9VGqSj3ZCU+kWwefo5uLiqSakaNvhfye38u4+QpUamu9ZixCyM1sSqsEwQAgBACAEAIAQEZncm3HVHO6yO5Mb5K0ai+NEHNmJSwslCeHafasnjnn3wg+D1P8AAXmbrpfXJ+p/P6Kkn3ZExRyUrTbFOV0b2HbXNPNq0RtnBqUXho1rbdGkenM+3JRiGzwx2gOnZ/yP9L0Og8RhqPRLaX7/AGLldnVs+SeXTNgIAQAgBACASszsrwukkIAaNrDaisvgFHuznIWn2rO/oR9G+fA+5XmdVqvPm7JfSuPnuV5yzuRVqUyyOe/Wz46Bctyc5dTNLeRhKVtiRFKNp1c8chIjaeTgebfspT0spR82Dw0ZUsGo4qc2cfXmc7iL2Al2uvLqvWaWU5UQlPlpZL0XlIeKwZBACAEB4SANlAVfN3HXJvoRnUTTzPYrg+Javrl5EP1+e3c1zl2K9cna7Ucf4bOnz8rh2T63hcL5krSlkYSuSKIDUgvdofmVZqrc3gwPsPjX5a6yFjf/ADxnbz5+F2NLQrXl/SvyzbVX1PL4NRrxCGFkbejRpdkuCiAgcl6iZQvMjfA59cg8UjTzaft3C51niNdd7rfC7+5qlaovDJepbguQtlryNew9wVfjKM11ReUbE01lC6kZIrMXC1v0Ij7j1I7Bc3xHW/49fTH6nx7e5hvBUsjZEe4Izz/vP8LzEm0sd3yVpy7IiXvUUjUN3OLjoc1uhByeEYOoIJLU7atYbe4+4jsunp6PMl5UP1ZKEHN4NKwOKixlNsbW+7XMr0EIRhFRjwi6kksIlFIyR2bvijV5H/tkPCweSqurv8ipyXL2X3Iyl0opV7LVW2W15IvqhnKWVruYd4HY6/deccK4Lpe77v3+fkqyks4FYHyUyLmJsB0Z/qHY/Dh2KnTqLNNLMXlfgipOG6J+j6ngtwmNzDHbA/DPf5B7hdpeJU+U5y2a7fwWYWqSIvL3/wDixb4t2JenwPK8zO2d9jtnz8/YjZPCKy6TfU7Kj0lYSc4uOgpxg28IHBcS4Rxe57jrl/Ct1Qbkq6+WEnJ4RfvSWCFGATzAGZ42fhej09EaIdEf7L0IKKwizLeSBAZ768uS18uwhxAEOo/Ads7P6a/ZcjxHKsjL22+5WvbTRUGPXJaKw8qXJaz+KJ2t8nDs4fKjwZTJKnkK7LIsuHCWsPt8nXQLXOOY4RODSeRjZtvszumlO3OP6fCx0kXLLyxMEu32A6k9lONbZg4kmAHCz8z5WzH/ADEFu9G4AuIu22/4NPZeg0elVEcv6n8wXK6+le5eQABoK6bT1ACAg/UuCiy9Yg8pB/SVCcIzj0yWxiUVJYZl2RoWcZYMVhpHh3YrianSSq3W6KVlTh9hu2RUnE1ZFGv2dDqsdJkX0IxxTu14YOpU/LUd5ATkldJ0aeEdAByWGnIZJ/0jgn5GwLE7dQNPLfddfQ6To/2T57FqmvHqZpkUbYowxg0AumWDtACAEAICMzOGrZSu6OVg32OlhrKwwZfmcBYxVrhlJEBPKQjevuuXfocPqhwVLKcbxGjZY2O+nTbxP7yHsqe0dolcUaxrPc88bz1JUVHuB/g8ZLmLgY0H6DT73Dv8LoaXT9XrlwWKas+pmpUKcVKuyGJoAaNcl0y2OUAIAQAgBACAa3qMN2ExTMDgR3CAzX1H6WtYt75sfswk7LQN6VO/SKfqhszRZSpbx5IfE42/lbbYdSBm/edaVajSylL1rCRprpbfqNbwmKhxdRkMTQCBzXV4LpIoAQAgBACAEAIAQHEkbZGlrwCEAjXp167iYomtPwEA5QAgBACAEA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057" y="4552950"/>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057" y="4933950"/>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057" y="5360126"/>
            <a:ext cx="323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descr="landing page text 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18" y="312737"/>
            <a:ext cx="8820150" cy="1003441"/>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http://indefend.com/images/indefend-in-clou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39" y="6031174"/>
            <a:ext cx="3011943" cy="6553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447800"/>
            <a:ext cx="9144000" cy="220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0"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18054" r="17039"/>
          <a:stretch/>
        </p:blipFill>
        <p:spPr bwMode="auto">
          <a:xfrm>
            <a:off x="83004" y="1447800"/>
            <a:ext cx="220299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26615" r="25538"/>
          <a:stretch/>
        </p:blipFill>
        <p:spPr bwMode="auto">
          <a:xfrm>
            <a:off x="6477000" y="1704975"/>
            <a:ext cx="986972"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20136" r="28564"/>
          <a:stretch/>
        </p:blipFill>
        <p:spPr bwMode="auto">
          <a:xfrm>
            <a:off x="1905000" y="1541851"/>
            <a:ext cx="1592943" cy="202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24219" r="27220"/>
          <a:stretch/>
        </p:blipFill>
        <p:spPr bwMode="auto">
          <a:xfrm>
            <a:off x="3657600" y="1600200"/>
            <a:ext cx="1337397" cy="179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24219" r="27220"/>
          <a:stretch/>
        </p:blipFill>
        <p:spPr bwMode="auto">
          <a:xfrm>
            <a:off x="5105400" y="1635902"/>
            <a:ext cx="1166894" cy="156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26615" r="25538"/>
          <a:stretch/>
        </p:blipFill>
        <p:spPr bwMode="auto">
          <a:xfrm>
            <a:off x="7519491" y="1752600"/>
            <a:ext cx="81897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26615" r="25538"/>
          <a:stretch/>
        </p:blipFill>
        <p:spPr bwMode="auto">
          <a:xfrm>
            <a:off x="8382000" y="1810656"/>
            <a:ext cx="666577" cy="90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Email Report</a:t>
            </a:r>
            <a:endParaRPr lang="en-US" dirty="0"/>
          </a:p>
        </p:txBody>
      </p:sp>
      <p:sp>
        <p:nvSpPr>
          <p:cNvPr id="3" name="Content Placeholder 2"/>
          <p:cNvSpPr>
            <a:spLocks noGrp="1"/>
          </p:cNvSpPr>
          <p:nvPr>
            <p:ph idx="1"/>
          </p:nvPr>
        </p:nvSpPr>
        <p:spPr>
          <a:xfrm>
            <a:off x="457200" y="1112837"/>
            <a:ext cx="8229600" cy="4906963"/>
          </a:xfrm>
        </p:spPr>
        <p:txBody>
          <a:bodyPr/>
          <a:lstStyle/>
          <a:p>
            <a:pPr marL="0" indent="0">
              <a:buNone/>
            </a:pPr>
            <a:r>
              <a:rPr lang="en-US" dirty="0" smtClean="0"/>
              <a:t>inDefend sends you email reports of the following activities on a daily basis:</a:t>
            </a:r>
          </a:p>
          <a:p>
            <a:pPr marL="0" indent="0">
              <a:buNone/>
            </a:pPr>
            <a:endParaRPr lang="en-US" dirty="0" smtClean="0"/>
          </a:p>
          <a:p>
            <a:r>
              <a:rPr lang="en-US" sz="2000" b="1" dirty="0" smtClean="0"/>
              <a:t>Aggregate of all Cyber Intelligence Alerts</a:t>
            </a:r>
          </a:p>
          <a:p>
            <a:r>
              <a:rPr lang="en-US" sz="2000" b="1" dirty="0" smtClean="0"/>
              <a:t>PDF report</a:t>
            </a:r>
            <a:r>
              <a:rPr lang="en-US" sz="2000" dirty="0" smtClean="0"/>
              <a:t> of the alerts with details like:</a:t>
            </a:r>
          </a:p>
          <a:p>
            <a:pPr lvl="1"/>
            <a:r>
              <a:rPr lang="en-US" sz="1600" dirty="0" smtClean="0"/>
              <a:t>Activity Time</a:t>
            </a:r>
          </a:p>
          <a:p>
            <a:pPr lvl="1"/>
            <a:r>
              <a:rPr lang="en-US" sz="1600" dirty="0" smtClean="0"/>
              <a:t>Computer where activity occurred</a:t>
            </a:r>
          </a:p>
          <a:p>
            <a:pPr lvl="1"/>
            <a:r>
              <a:rPr lang="en-US" sz="1600" dirty="0" smtClean="0"/>
              <a:t>User linked to the alert type</a:t>
            </a:r>
          </a:p>
          <a:p>
            <a:pPr lvl="1"/>
            <a:r>
              <a:rPr lang="en-US" sz="1600" dirty="0" smtClean="0"/>
              <a:t>Details related to the activity type</a:t>
            </a:r>
            <a:endParaRPr lang="en-US" sz="2000" dirty="0"/>
          </a:p>
          <a:p>
            <a:endParaRPr lang="en-US" sz="2000" dirty="0" smtClean="0"/>
          </a:p>
          <a:p>
            <a:endParaRPr lang="en-US" sz="2000" dirty="0"/>
          </a:p>
          <a:p>
            <a:pPr marL="0" indent="0">
              <a:buNone/>
            </a:pPr>
            <a:r>
              <a:rPr lang="en-US" dirty="0" smtClean="0"/>
              <a:t>Daily email reports keep you updated on the move when you do not have direct access to the dashboard.</a:t>
            </a:r>
            <a:endParaRPr lang="en-US" dirty="0"/>
          </a:p>
          <a:p>
            <a:endParaRPr lang="en-US" sz="2000" dirty="0" smtClean="0"/>
          </a:p>
          <a:p>
            <a:endParaRPr lang="en-US" sz="2000" dirty="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spTree>
    <p:extLst>
      <p:ext uri="{BB962C8B-B14F-4D97-AF65-F5344CB8AC3E}">
        <p14:creationId xmlns:p14="http://schemas.microsoft.com/office/powerpoint/2010/main" val="3346602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Intelligence Add-ons</a:t>
            </a:r>
            <a:endParaRPr lang="en-US" dirty="0"/>
          </a:p>
        </p:txBody>
      </p:sp>
      <p:sp>
        <p:nvSpPr>
          <p:cNvPr id="3" name="Content Placeholder 2"/>
          <p:cNvSpPr>
            <a:spLocks noGrp="1"/>
          </p:cNvSpPr>
          <p:nvPr>
            <p:ph idx="1"/>
          </p:nvPr>
        </p:nvSpPr>
        <p:spPr>
          <a:xfrm>
            <a:off x="457200" y="1112837"/>
            <a:ext cx="8229600" cy="3535363"/>
          </a:xfrm>
        </p:spPr>
        <p:txBody>
          <a:bodyPr/>
          <a:lstStyle/>
          <a:p>
            <a:r>
              <a:rPr lang="en-US" b="1" dirty="0" smtClean="0"/>
              <a:t>SMS Alerts for various sensitive activities</a:t>
            </a:r>
          </a:p>
          <a:p>
            <a:pPr lvl="1"/>
            <a:r>
              <a:rPr lang="en-US" dirty="0" smtClean="0"/>
              <a:t>Job Searches</a:t>
            </a:r>
          </a:p>
          <a:p>
            <a:pPr lvl="1"/>
            <a:r>
              <a:rPr lang="en-US" dirty="0" smtClean="0"/>
              <a:t>Pornographic Access</a:t>
            </a:r>
          </a:p>
          <a:p>
            <a:pPr lvl="1"/>
            <a:r>
              <a:rPr lang="en-US" dirty="0" smtClean="0"/>
              <a:t>Sensitive Web searches</a:t>
            </a:r>
          </a:p>
          <a:p>
            <a:pPr marL="457200" lvl="1" indent="0">
              <a:buNone/>
            </a:pPr>
            <a:endParaRPr lang="en-US" dirty="0" smtClean="0"/>
          </a:p>
          <a:p>
            <a:r>
              <a:rPr lang="en-US" b="1" dirty="0" smtClean="0"/>
              <a:t>Screenshot Monitoring</a:t>
            </a:r>
          </a:p>
          <a:p>
            <a:pPr lvl="1"/>
            <a:r>
              <a:rPr lang="en-US" dirty="0" smtClean="0"/>
              <a:t>Periodic screenshots of end-user’s desktop activities</a:t>
            </a:r>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spTree>
    <p:extLst>
      <p:ext uri="{BB962C8B-B14F-4D97-AF65-F5344CB8AC3E}">
        <p14:creationId xmlns:p14="http://schemas.microsoft.com/office/powerpoint/2010/main" val="257391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715963"/>
          </a:xfrm>
        </p:spPr>
        <p:txBody>
          <a:bodyPr>
            <a:normAutofit/>
          </a:bodyPr>
          <a:lstStyle/>
          <a:p>
            <a:pPr eaLnBrk="1" hangingPunct="1"/>
            <a:r>
              <a:rPr lang="en-US" dirty="0"/>
              <a:t>Data Collection </a:t>
            </a:r>
            <a:r>
              <a:rPr lang="en-US" dirty="0" smtClean="0"/>
              <a:t>modules – CI Engine</a:t>
            </a:r>
            <a:endParaRPr lang="en-US" dirty="0"/>
          </a:p>
        </p:txBody>
      </p:sp>
      <p:sp>
        <p:nvSpPr>
          <p:cNvPr id="7171" name="Content Placeholder 2"/>
          <p:cNvSpPr>
            <a:spLocks noGrp="1"/>
          </p:cNvSpPr>
          <p:nvPr>
            <p:ph idx="1"/>
          </p:nvPr>
        </p:nvSpPr>
        <p:spPr>
          <a:xfrm>
            <a:off x="457200" y="838200"/>
            <a:ext cx="8229600" cy="5638800"/>
          </a:xfrm>
        </p:spPr>
        <p:txBody>
          <a:bodyPr/>
          <a:lstStyle/>
          <a:p>
            <a:pPr eaLnBrk="1" hangingPunct="1">
              <a:lnSpc>
                <a:spcPct val="120000"/>
              </a:lnSpc>
            </a:pPr>
            <a:r>
              <a:rPr lang="en-US" sz="1600" b="1" dirty="0" smtClean="0"/>
              <a:t>By monitoring the following points of information flow out of your computers:</a:t>
            </a:r>
            <a:endParaRPr lang="en-US" sz="1600" dirty="0" smtClean="0"/>
          </a:p>
          <a:p>
            <a:pPr lvl="1" eaLnBrk="1" hangingPunct="1">
              <a:lnSpc>
                <a:spcPct val="120000"/>
              </a:lnSpc>
            </a:pPr>
            <a:r>
              <a:rPr lang="en-US" sz="1400" dirty="0" smtClean="0"/>
              <a:t>All Website activities through  Firefox, IE, Safari, Chrome.</a:t>
            </a:r>
          </a:p>
          <a:p>
            <a:pPr lvl="1" eaLnBrk="1" hangingPunct="1">
              <a:lnSpc>
                <a:spcPct val="120000"/>
              </a:lnSpc>
            </a:pPr>
            <a:r>
              <a:rPr lang="en-US" sz="1400" dirty="0" smtClean="0"/>
              <a:t>SMTP Emails</a:t>
            </a:r>
          </a:p>
          <a:p>
            <a:pPr lvl="1" eaLnBrk="1" hangingPunct="1">
              <a:lnSpc>
                <a:spcPct val="120000"/>
              </a:lnSpc>
            </a:pPr>
            <a:r>
              <a:rPr lang="en-US" sz="1400" dirty="0" err="1" smtClean="0"/>
              <a:t>Gmails</a:t>
            </a:r>
            <a:endParaRPr lang="en-US" sz="1400" dirty="0" smtClean="0"/>
          </a:p>
          <a:p>
            <a:pPr lvl="1" eaLnBrk="1" hangingPunct="1">
              <a:lnSpc>
                <a:spcPct val="120000"/>
              </a:lnSpc>
            </a:pPr>
            <a:r>
              <a:rPr lang="en-US" sz="1400" dirty="0" smtClean="0"/>
              <a:t>SMTP Email Attachments</a:t>
            </a:r>
          </a:p>
          <a:p>
            <a:pPr lvl="1" eaLnBrk="1" hangingPunct="1">
              <a:lnSpc>
                <a:spcPct val="120000"/>
              </a:lnSpc>
            </a:pPr>
            <a:r>
              <a:rPr lang="en-US" sz="1400" dirty="0" smtClean="0"/>
              <a:t>Personal Webmail Attachments</a:t>
            </a:r>
          </a:p>
          <a:p>
            <a:pPr lvl="1" eaLnBrk="1" hangingPunct="1">
              <a:lnSpc>
                <a:spcPct val="120000"/>
              </a:lnSpc>
            </a:pPr>
            <a:r>
              <a:rPr lang="en-US" sz="1400" dirty="0" smtClean="0"/>
              <a:t>Files uploaded to the Internet</a:t>
            </a:r>
          </a:p>
          <a:p>
            <a:pPr lvl="1" eaLnBrk="1" hangingPunct="1">
              <a:lnSpc>
                <a:spcPct val="120000"/>
              </a:lnSpc>
            </a:pPr>
            <a:r>
              <a:rPr lang="en-US" sz="1400" dirty="0" smtClean="0"/>
              <a:t>Google </a:t>
            </a:r>
            <a:r>
              <a:rPr lang="en-US" sz="1400" dirty="0"/>
              <a:t> </a:t>
            </a:r>
            <a:r>
              <a:rPr lang="en-US" sz="1400" dirty="0" smtClean="0"/>
              <a:t>Chats</a:t>
            </a:r>
          </a:p>
          <a:p>
            <a:pPr lvl="1" eaLnBrk="1" hangingPunct="1">
              <a:lnSpc>
                <a:spcPct val="120000"/>
              </a:lnSpc>
            </a:pPr>
            <a:r>
              <a:rPr lang="en-US" sz="1400" dirty="0" smtClean="0"/>
              <a:t>Skype Chats</a:t>
            </a:r>
          </a:p>
          <a:p>
            <a:pPr lvl="1" eaLnBrk="1" hangingPunct="1">
              <a:lnSpc>
                <a:spcPct val="120000"/>
              </a:lnSpc>
            </a:pPr>
            <a:r>
              <a:rPr lang="en-US" sz="1400" dirty="0" smtClean="0"/>
              <a:t>Google /Yahoo/Bing Searches</a:t>
            </a:r>
          </a:p>
          <a:p>
            <a:pPr lvl="1" eaLnBrk="1" hangingPunct="1">
              <a:lnSpc>
                <a:spcPct val="120000"/>
              </a:lnSpc>
            </a:pPr>
            <a:r>
              <a:rPr lang="en-US" sz="1400" dirty="0" smtClean="0"/>
              <a:t>Applications</a:t>
            </a:r>
          </a:p>
          <a:p>
            <a:pPr lvl="1" eaLnBrk="1" hangingPunct="1">
              <a:lnSpc>
                <a:spcPct val="120000"/>
              </a:lnSpc>
            </a:pPr>
            <a:r>
              <a:rPr lang="en-US" sz="1400" dirty="0" smtClean="0"/>
              <a:t>Proxies</a:t>
            </a:r>
          </a:p>
          <a:p>
            <a:pPr lvl="1" eaLnBrk="1" hangingPunct="1">
              <a:lnSpc>
                <a:spcPct val="120000"/>
              </a:lnSpc>
            </a:pPr>
            <a:r>
              <a:rPr lang="en-US" sz="1400" dirty="0" smtClean="0"/>
              <a:t>USB Storage Devices (Pen Drives/External Storage Drives/SD Cards)</a:t>
            </a:r>
          </a:p>
          <a:p>
            <a:pPr lvl="1" eaLnBrk="1" hangingPunct="1">
              <a:lnSpc>
                <a:spcPct val="120000"/>
              </a:lnSpc>
            </a:pPr>
            <a:r>
              <a:rPr lang="en-US" sz="1400" dirty="0" smtClean="0"/>
              <a:t>CD/DVD Drives</a:t>
            </a:r>
          </a:p>
          <a:p>
            <a:pPr lvl="1" eaLnBrk="1" hangingPunct="1">
              <a:lnSpc>
                <a:spcPct val="120000"/>
              </a:lnSpc>
            </a:pPr>
            <a:r>
              <a:rPr lang="en-US" sz="1400" dirty="0" smtClean="0"/>
              <a:t>Offline computers</a:t>
            </a:r>
          </a:p>
          <a:p>
            <a:pPr eaLnBrk="1" hangingPunct="1">
              <a:lnSpc>
                <a:spcPct val="120000"/>
              </a:lnSpc>
            </a:pPr>
            <a:r>
              <a:rPr lang="en-US" sz="1600" b="1" dirty="0"/>
              <a:t>By </a:t>
            </a:r>
            <a:r>
              <a:rPr lang="en-US" sz="1600" b="1" dirty="0" smtClean="0"/>
              <a:t>deeply monitoring end-user’s activity on your computers using the following :</a:t>
            </a:r>
            <a:endParaRPr lang="en-US" sz="1600" dirty="0" smtClean="0"/>
          </a:p>
          <a:p>
            <a:pPr lvl="1" eaLnBrk="1" hangingPunct="1">
              <a:lnSpc>
                <a:spcPct val="120000"/>
              </a:lnSpc>
            </a:pPr>
            <a:r>
              <a:rPr lang="en-US" sz="1400" dirty="0"/>
              <a:t>Screenshots</a:t>
            </a:r>
          </a:p>
          <a:p>
            <a:pPr eaLnBrk="1" hangingPunct="1">
              <a:lnSpc>
                <a:spcPct val="120000"/>
              </a:lnSpc>
            </a:pPr>
            <a:endParaRPr lang="en-US" sz="1400" dirty="0" smtClean="0"/>
          </a:p>
          <a:p>
            <a:pPr eaLnBrk="1" hangingPunct="1">
              <a:lnSpc>
                <a:spcPct val="120000"/>
              </a:lnSpc>
            </a:pPr>
            <a:endParaRPr lang="en-US" sz="1400" dirty="0" smtClean="0"/>
          </a:p>
        </p:txBody>
      </p:sp>
      <p:sp>
        <p:nvSpPr>
          <p:cNvPr id="4" name="Footer Placeholder 3"/>
          <p:cNvSpPr>
            <a:spLocks noGrp="1"/>
          </p:cNvSpPr>
          <p:nvPr>
            <p:ph type="ftr" sz="quarter" idx="11"/>
          </p:nvPr>
        </p:nvSpPr>
        <p:spPr/>
        <p:txBody>
          <a:bodyPr/>
          <a:lstStyle/>
          <a:p>
            <a:pPr>
              <a:defRPr/>
            </a:pPr>
            <a:r>
              <a:rPr lang="en-US"/>
              <a:t>www.dataresolve.com</a:t>
            </a:r>
          </a:p>
        </p:txBody>
      </p:sp>
    </p:spTree>
    <p:extLst>
      <p:ext uri="{BB962C8B-B14F-4D97-AF65-F5344CB8AC3E}">
        <p14:creationId xmlns:p14="http://schemas.microsoft.com/office/powerpoint/2010/main" val="2256564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715963"/>
          </a:xfrm>
        </p:spPr>
        <p:txBody>
          <a:bodyPr>
            <a:normAutofit/>
          </a:bodyPr>
          <a:lstStyle/>
          <a:p>
            <a:pPr eaLnBrk="1" hangingPunct="1"/>
            <a:r>
              <a:rPr lang="en-US" dirty="0"/>
              <a:t>Endpoint Protection</a:t>
            </a:r>
          </a:p>
        </p:txBody>
      </p:sp>
      <p:sp>
        <p:nvSpPr>
          <p:cNvPr id="7171" name="Content Placeholder 2"/>
          <p:cNvSpPr>
            <a:spLocks noGrp="1"/>
          </p:cNvSpPr>
          <p:nvPr>
            <p:ph idx="1"/>
          </p:nvPr>
        </p:nvSpPr>
        <p:spPr>
          <a:xfrm>
            <a:off x="457200" y="838200"/>
            <a:ext cx="8229600" cy="5638800"/>
          </a:xfrm>
        </p:spPr>
        <p:txBody>
          <a:bodyPr/>
          <a:lstStyle/>
          <a:p>
            <a:pPr eaLnBrk="1" hangingPunct="1">
              <a:lnSpc>
                <a:spcPct val="120000"/>
              </a:lnSpc>
            </a:pPr>
            <a:r>
              <a:rPr lang="en-US" sz="1800" b="1" dirty="0" smtClean="0"/>
              <a:t>By Controlling</a:t>
            </a:r>
          </a:p>
          <a:p>
            <a:pPr lvl="1"/>
            <a:r>
              <a:rPr lang="en-US" sz="1600" dirty="0" smtClean="0"/>
              <a:t>Outgoing email attachments and File Uploads</a:t>
            </a:r>
          </a:p>
          <a:p>
            <a:pPr lvl="1"/>
            <a:r>
              <a:rPr lang="en-US" sz="1600" dirty="0" smtClean="0"/>
              <a:t>USB and CD-DVD activities</a:t>
            </a:r>
          </a:p>
          <a:p>
            <a:pPr lvl="1"/>
            <a:r>
              <a:rPr lang="en-US" sz="1600" dirty="0" smtClean="0"/>
              <a:t>Browsing activities</a:t>
            </a:r>
          </a:p>
          <a:p>
            <a:pPr lvl="1"/>
            <a:r>
              <a:rPr lang="en-US" sz="1600" dirty="0" smtClean="0"/>
              <a:t>File transfer over IM/Messaging Clients like Skype and Windows Live Messenger</a:t>
            </a:r>
          </a:p>
          <a:p>
            <a:pPr lvl="1"/>
            <a:r>
              <a:rPr lang="en-US" sz="1600" dirty="0" smtClean="0"/>
              <a:t>Data copied on personal devices</a:t>
            </a:r>
          </a:p>
          <a:p>
            <a:pPr lvl="1"/>
            <a:r>
              <a:rPr lang="en-US" sz="1600" dirty="0" smtClean="0"/>
              <a:t>Different Applications and Proxies</a:t>
            </a:r>
          </a:p>
          <a:p>
            <a:pPr eaLnBrk="1" hangingPunct="1">
              <a:lnSpc>
                <a:spcPct val="120000"/>
              </a:lnSpc>
            </a:pPr>
            <a:r>
              <a:rPr lang="en-US" sz="1800" b="1" dirty="0"/>
              <a:t>By Shadow </a:t>
            </a:r>
            <a:r>
              <a:rPr lang="en-US" sz="1800" b="1" dirty="0" smtClean="0"/>
              <a:t>logging of crucial &amp; suspicious data transfer</a:t>
            </a:r>
          </a:p>
          <a:p>
            <a:pPr lvl="1" eaLnBrk="1" hangingPunct="1">
              <a:lnSpc>
                <a:spcPct val="120000"/>
              </a:lnSpc>
            </a:pPr>
            <a:r>
              <a:rPr lang="en-US" sz="1600" dirty="0" smtClean="0"/>
              <a:t>Shadow Log Email, Email Attachments and File Uploads</a:t>
            </a:r>
          </a:p>
          <a:p>
            <a:pPr eaLnBrk="1" hangingPunct="1">
              <a:lnSpc>
                <a:spcPct val="120000"/>
              </a:lnSpc>
            </a:pPr>
            <a:r>
              <a:rPr lang="en-US" sz="1800" b="1" dirty="0"/>
              <a:t>By Blocking </a:t>
            </a:r>
            <a:r>
              <a:rPr lang="en-US" sz="1800" b="1" dirty="0" smtClean="0"/>
              <a:t>internet data cards and allowing selectively</a:t>
            </a:r>
          </a:p>
          <a:p>
            <a:pPr eaLnBrk="1" hangingPunct="1">
              <a:lnSpc>
                <a:spcPct val="120000"/>
              </a:lnSpc>
            </a:pPr>
            <a:r>
              <a:rPr lang="en-US" sz="1800" b="1" dirty="0"/>
              <a:t>By Enforcing </a:t>
            </a:r>
            <a:r>
              <a:rPr lang="en-US" sz="1800" b="1" dirty="0" smtClean="0"/>
              <a:t>policies on laptops and desktops both inside and outside your network</a:t>
            </a:r>
          </a:p>
          <a:p>
            <a:pPr eaLnBrk="1" hangingPunct="1">
              <a:lnSpc>
                <a:spcPct val="120000"/>
              </a:lnSpc>
            </a:pPr>
            <a:r>
              <a:rPr lang="en-US" sz="1800" b="1" dirty="0"/>
              <a:t>By </a:t>
            </a:r>
            <a:r>
              <a:rPr lang="en-US" sz="1800" b="1" dirty="0" smtClean="0"/>
              <a:t>Enforcing the use of only encrypted storage devices</a:t>
            </a:r>
          </a:p>
          <a:p>
            <a:pPr eaLnBrk="1" hangingPunct="1">
              <a:lnSpc>
                <a:spcPct val="120000"/>
              </a:lnSpc>
            </a:pPr>
            <a:r>
              <a:rPr lang="en-US" sz="1800" b="1" dirty="0"/>
              <a:t>By Blocking </a:t>
            </a:r>
            <a:r>
              <a:rPr lang="en-US" sz="1800" b="1" dirty="0" smtClean="0"/>
              <a:t>employees from copying information on their personal media devices </a:t>
            </a:r>
          </a:p>
        </p:txBody>
      </p:sp>
      <p:sp>
        <p:nvSpPr>
          <p:cNvPr id="4" name="Footer Placeholder 3"/>
          <p:cNvSpPr>
            <a:spLocks noGrp="1"/>
          </p:cNvSpPr>
          <p:nvPr>
            <p:ph type="ftr" sz="quarter" idx="11"/>
          </p:nvPr>
        </p:nvSpPr>
        <p:spPr/>
        <p:txBody>
          <a:bodyPr/>
          <a:lstStyle/>
          <a:p>
            <a:pPr>
              <a:defRPr/>
            </a:pPr>
            <a:r>
              <a:rPr lang="en-US"/>
              <a:t>www.dataresolve.com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using inDefend ?</a:t>
            </a:r>
            <a:endParaRPr lang="en-US" dirty="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sp>
        <p:nvSpPr>
          <p:cNvPr id="3" name="Rectangle 2"/>
          <p:cNvSpPr/>
          <p:nvPr/>
        </p:nvSpPr>
        <p:spPr>
          <a:xfrm>
            <a:off x="304800" y="1219200"/>
            <a:ext cx="8458200" cy="2751522"/>
          </a:xfrm>
          <a:prstGeom prst="rect">
            <a:avLst/>
          </a:prstGeom>
        </p:spPr>
        <p:txBody>
          <a:bodyPr wrap="square">
            <a:spAutoFit/>
          </a:bodyPr>
          <a:lstStyle/>
          <a:p>
            <a:pPr marL="285750" indent="-285750" eaLnBrk="1" hangingPunct="1">
              <a:lnSpc>
                <a:spcPct val="120000"/>
              </a:lnSpc>
              <a:buFont typeface="Arial" panose="020B0604020202020204" pitchFamily="34" charset="0"/>
              <a:buChar char="•"/>
            </a:pPr>
            <a:endParaRPr lang="en-US" b="1" dirty="0" smtClean="0"/>
          </a:p>
          <a:p>
            <a:pPr marL="285750" indent="-285750" eaLnBrk="1" hangingPunct="1">
              <a:lnSpc>
                <a:spcPct val="120000"/>
              </a:lnSpc>
              <a:buFont typeface="Arial" panose="020B0604020202020204" pitchFamily="34" charset="0"/>
              <a:buChar char="•"/>
            </a:pPr>
            <a:r>
              <a:rPr lang="en-US" b="1" dirty="0" smtClean="0"/>
              <a:t>70+ </a:t>
            </a:r>
            <a:r>
              <a:rPr lang="en-US" b="1" dirty="0"/>
              <a:t>e</a:t>
            </a:r>
            <a:r>
              <a:rPr lang="en-US" b="1" dirty="0" smtClean="0"/>
              <a:t>nterprise customers </a:t>
            </a:r>
            <a:r>
              <a:rPr lang="en-US" dirty="0" smtClean="0"/>
              <a:t>and </a:t>
            </a:r>
            <a:r>
              <a:rPr lang="en-US" dirty="0" smtClean="0"/>
              <a:t>counting</a:t>
            </a:r>
            <a:endParaRPr lang="en-US" dirty="0"/>
          </a:p>
          <a:p>
            <a:pPr marL="285750" indent="-285750" eaLnBrk="1" hangingPunct="1">
              <a:lnSpc>
                <a:spcPct val="120000"/>
              </a:lnSpc>
              <a:buFont typeface="Arial" panose="020B0604020202020204" pitchFamily="34" charset="0"/>
              <a:buChar char="•"/>
            </a:pPr>
            <a:r>
              <a:rPr lang="en-US" dirty="0" smtClean="0"/>
              <a:t>Serving customers in </a:t>
            </a:r>
            <a:r>
              <a:rPr lang="en-US" b="1" dirty="0" smtClean="0"/>
              <a:t>16 different industry </a:t>
            </a:r>
            <a:r>
              <a:rPr lang="en-US" b="1" dirty="0" smtClean="0"/>
              <a:t>segments</a:t>
            </a:r>
            <a:endParaRPr lang="en-US" dirty="0"/>
          </a:p>
          <a:p>
            <a:pPr marL="285750" indent="-285750" eaLnBrk="1" hangingPunct="1">
              <a:lnSpc>
                <a:spcPct val="120000"/>
              </a:lnSpc>
              <a:buFont typeface="Arial" panose="020B0604020202020204" pitchFamily="34" charset="0"/>
              <a:buChar char="•"/>
            </a:pPr>
            <a:r>
              <a:rPr lang="en-US" dirty="0" smtClean="0"/>
              <a:t>Customers spread out in </a:t>
            </a:r>
            <a:r>
              <a:rPr lang="en-US" b="1" dirty="0" smtClean="0"/>
              <a:t>13 different </a:t>
            </a:r>
            <a:r>
              <a:rPr lang="en-US" b="1" dirty="0" smtClean="0"/>
              <a:t>countries</a:t>
            </a:r>
            <a:endParaRPr lang="en-US" dirty="0" smtClean="0"/>
          </a:p>
          <a:p>
            <a:pPr marL="285750" indent="-285750" eaLnBrk="1" hangingPunct="1">
              <a:lnSpc>
                <a:spcPct val="120000"/>
              </a:lnSpc>
              <a:buFont typeface="Arial" panose="020B0604020202020204" pitchFamily="34" charset="0"/>
              <a:buChar char="•"/>
            </a:pPr>
            <a:r>
              <a:rPr lang="en-US" b="1" dirty="0" smtClean="0"/>
              <a:t>6 </a:t>
            </a:r>
            <a:r>
              <a:rPr lang="en-US" b="1" dirty="0" smtClean="0"/>
              <a:t>million work hours </a:t>
            </a:r>
            <a:r>
              <a:rPr lang="en-US" dirty="0" smtClean="0"/>
              <a:t>analyzed till </a:t>
            </a:r>
            <a:r>
              <a:rPr lang="en-US" dirty="0" smtClean="0"/>
              <a:t>date</a:t>
            </a:r>
            <a:endParaRPr lang="en-US" dirty="0" smtClean="0"/>
          </a:p>
          <a:p>
            <a:pPr marL="285750" indent="-285750" eaLnBrk="1" hangingPunct="1">
              <a:lnSpc>
                <a:spcPct val="120000"/>
              </a:lnSpc>
              <a:buFont typeface="Arial" panose="020B0604020202020204" pitchFamily="34" charset="0"/>
              <a:buChar char="•"/>
            </a:pPr>
            <a:r>
              <a:rPr lang="en-US" dirty="0" smtClean="0"/>
              <a:t>An average of </a:t>
            </a:r>
            <a:r>
              <a:rPr lang="en-US" b="1" dirty="0" smtClean="0"/>
              <a:t>1000+ alerts </a:t>
            </a:r>
            <a:r>
              <a:rPr lang="en-US" dirty="0" smtClean="0"/>
              <a:t>generated on a daily basis and </a:t>
            </a:r>
            <a:r>
              <a:rPr lang="en-US" dirty="0" smtClean="0"/>
              <a:t>counting</a:t>
            </a:r>
            <a:endParaRPr lang="en-US" b="1" dirty="0" smtClean="0"/>
          </a:p>
          <a:p>
            <a:pPr marL="285750" indent="-285750" eaLnBrk="1" hangingPunct="1">
              <a:lnSpc>
                <a:spcPct val="120000"/>
              </a:lnSpc>
              <a:buFont typeface="Arial" panose="020B0604020202020204" pitchFamily="34" charset="0"/>
              <a:buChar char="•"/>
            </a:pPr>
            <a:endParaRPr lang="en-US" b="1" dirty="0"/>
          </a:p>
          <a:p>
            <a:pPr eaLnBrk="1" hangingPunct="1">
              <a:lnSpc>
                <a:spcPct val="120000"/>
              </a:lnSpc>
            </a:pPr>
            <a:r>
              <a:rPr lang="en-US" dirty="0" smtClean="0"/>
              <a:t>To know more about our customers, please click </a:t>
            </a:r>
            <a:r>
              <a:rPr lang="en-US" dirty="0" smtClean="0">
                <a:hlinkClick r:id="rId2"/>
              </a:rPr>
              <a:t>here</a:t>
            </a:r>
            <a:r>
              <a:rPr lang="en-US" dirty="0" smtClean="0"/>
              <a: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13874"/>
            <a:ext cx="1750331" cy="108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897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Offerings</a:t>
            </a:r>
          </a:p>
        </p:txBody>
      </p:sp>
      <p:sp>
        <p:nvSpPr>
          <p:cNvPr id="4" name="Footer Placeholder 3"/>
          <p:cNvSpPr>
            <a:spLocks noGrp="1"/>
          </p:cNvSpPr>
          <p:nvPr>
            <p:ph type="ftr" sz="quarter" idx="11"/>
          </p:nvPr>
        </p:nvSpPr>
        <p:spPr/>
        <p:txBody>
          <a:bodyPr/>
          <a:lstStyle/>
          <a:p>
            <a:pPr>
              <a:defRPr/>
            </a:pPr>
            <a:r>
              <a:rPr lang="en-US" dirty="0" smtClean="0"/>
              <a:t>www.dataresolve.com</a:t>
            </a:r>
            <a:endParaRPr lang="en-US" dirty="0"/>
          </a:p>
        </p:txBody>
      </p:sp>
      <p:sp>
        <p:nvSpPr>
          <p:cNvPr id="3" name="TextBox 2"/>
          <p:cNvSpPr txBox="1"/>
          <p:nvPr/>
        </p:nvSpPr>
        <p:spPr>
          <a:xfrm>
            <a:off x="4440746" y="6172200"/>
            <a:ext cx="3026854" cy="276999"/>
          </a:xfrm>
          <a:prstGeom prst="rect">
            <a:avLst/>
          </a:prstGeom>
          <a:noFill/>
        </p:spPr>
        <p:txBody>
          <a:bodyPr wrap="none" rtlCol="0">
            <a:spAutoFit/>
          </a:bodyPr>
          <a:lstStyle/>
          <a:p>
            <a:r>
              <a:rPr lang="en-US" sz="1200" b="1" dirty="0" smtClean="0"/>
              <a:t>*Pricing of each version available on request</a:t>
            </a:r>
            <a:endParaRPr lang="en-US" sz="1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781050"/>
            <a:ext cx="571500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28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start ?</a:t>
            </a:r>
            <a:endParaRPr lang="en-US" dirty="0"/>
          </a:p>
        </p:txBody>
      </p:sp>
      <p:sp>
        <p:nvSpPr>
          <p:cNvPr id="3" name="Content Placeholder 2"/>
          <p:cNvSpPr>
            <a:spLocks noGrp="1"/>
          </p:cNvSpPr>
          <p:nvPr>
            <p:ph idx="1"/>
          </p:nvPr>
        </p:nvSpPr>
        <p:spPr/>
        <p:txBody>
          <a:bodyPr/>
          <a:lstStyle/>
          <a:p>
            <a:endParaRPr lang="en-US" dirty="0" smtClean="0"/>
          </a:p>
          <a:p>
            <a:r>
              <a:rPr lang="en-US" dirty="0" smtClean="0"/>
              <a:t>Get started by signing up for inDefend Business Cyber Intelligence from our </a:t>
            </a:r>
            <a:r>
              <a:rPr lang="en-US" dirty="0" smtClean="0">
                <a:hlinkClick r:id="rId2"/>
              </a:rPr>
              <a:t>Cloud Signup Link</a:t>
            </a:r>
            <a:endParaRPr lang="en-US" dirty="0"/>
          </a:p>
          <a:p>
            <a:pPr marL="0" indent="0">
              <a:buNone/>
            </a:pPr>
            <a:endParaRPr lang="en-US" dirty="0"/>
          </a:p>
          <a:p>
            <a:r>
              <a:rPr lang="en-US" dirty="0" smtClean="0"/>
              <a:t>On signup you will get access to the following:</a:t>
            </a:r>
          </a:p>
          <a:p>
            <a:pPr lvl="1"/>
            <a:r>
              <a:rPr lang="en-US" dirty="0" smtClean="0"/>
              <a:t>Free 14 day Trial of inDefend Business Cyber Intelligence</a:t>
            </a:r>
          </a:p>
          <a:p>
            <a:pPr lvl="1"/>
            <a:r>
              <a:rPr lang="en-US" dirty="0" smtClean="0"/>
              <a:t>Online Live Demo of the product</a:t>
            </a:r>
          </a:p>
          <a:p>
            <a:pPr lvl="1"/>
            <a:r>
              <a:rPr lang="en-US" dirty="0" smtClean="0"/>
              <a:t>Free Product Demo and Assisted Installation</a:t>
            </a:r>
          </a:p>
          <a:p>
            <a:pPr lvl="1"/>
            <a:r>
              <a:rPr lang="en-US" dirty="0" smtClean="0"/>
              <a:t>Introductory Cyber Intelligence Report for your company</a:t>
            </a:r>
          </a:p>
          <a:p>
            <a:pPr lvl="1"/>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715963"/>
          </a:xfrm>
        </p:spPr>
        <p:txBody>
          <a:bodyPr/>
          <a:lstStyle/>
          <a:p>
            <a:pPr eaLnBrk="1" hangingPunct="1"/>
            <a:r>
              <a:rPr lang="en-US" dirty="0" smtClean="0"/>
              <a:t>About Data Resolve</a:t>
            </a:r>
          </a:p>
        </p:txBody>
      </p:sp>
      <p:sp>
        <p:nvSpPr>
          <p:cNvPr id="32771" name="Rectangle 4"/>
          <p:cNvSpPr>
            <a:spLocks noChangeArrowheads="1"/>
          </p:cNvSpPr>
          <p:nvPr/>
        </p:nvSpPr>
        <p:spPr bwMode="auto">
          <a:xfrm>
            <a:off x="609600" y="840807"/>
            <a:ext cx="7772400" cy="3754874"/>
          </a:xfrm>
          <a:prstGeom prst="rect">
            <a:avLst/>
          </a:prstGeom>
          <a:noFill/>
          <a:ln w="9525">
            <a:noFill/>
            <a:miter lim="800000"/>
            <a:headEnd/>
            <a:tailEnd/>
          </a:ln>
        </p:spPr>
        <p:txBody>
          <a:bodyPr>
            <a:spAutoFit/>
          </a:bodyPr>
          <a:lstStyle/>
          <a:p>
            <a:r>
              <a:rPr lang="en-US" sz="1400" dirty="0"/>
              <a:t>Data Resolve Technologies is a fast growing young software product company, in the area of Cyber Security and Cyber Intelligence, and helps businesses secure their data from theft and loss, along with business risk mitigation through the security analytics module of their award winning product – inDefend Business</a:t>
            </a:r>
            <a:r>
              <a:rPr lang="en-US" sz="1400" dirty="0" smtClean="0"/>
              <a:t>.</a:t>
            </a:r>
          </a:p>
          <a:p>
            <a:endParaRPr lang="en-US" sz="1400" dirty="0"/>
          </a:p>
          <a:p>
            <a:r>
              <a:rPr lang="en-US" sz="1400" dirty="0"/>
              <a:t>Data Resolve has thousands of footprints in their customers’ network spread out in dozens of countries, and is highly recommended for any medium size company’s top management who want to assess the risk of their business through Cyber Intelligence, and achieve global standard of data security</a:t>
            </a:r>
            <a:r>
              <a:rPr lang="en-US" sz="1400" dirty="0" smtClean="0"/>
              <a:t>.</a:t>
            </a:r>
          </a:p>
          <a:p>
            <a:endParaRPr lang="en-US" sz="1400" dirty="0" smtClean="0"/>
          </a:p>
          <a:p>
            <a:endParaRPr lang="en-US" sz="1400" dirty="0"/>
          </a:p>
          <a:p>
            <a:r>
              <a:rPr lang="en-US" sz="1400" dirty="0"/>
              <a:t>“The Game Changers” – A national best seller published by Random House Publishing has covered the story of Data Resolve under top 20 extraordinary success stories from Indian Institute of Technology, Kharagpur</a:t>
            </a:r>
            <a:r>
              <a:rPr lang="en-US" sz="1400" dirty="0" smtClean="0"/>
              <a:t>.</a:t>
            </a:r>
          </a:p>
          <a:p>
            <a:endParaRPr lang="en-US" sz="1400" dirty="0" smtClean="0"/>
          </a:p>
          <a:p>
            <a:r>
              <a:rPr lang="en-US" sz="1400" dirty="0"/>
              <a:t>More details about the company, products, customers, promoters, management, advisors etc.  can be found at </a:t>
            </a:r>
            <a:r>
              <a:rPr lang="en-US" sz="1400" b="1" dirty="0">
                <a:solidFill>
                  <a:srgbClr val="C00000"/>
                </a:solidFill>
              </a:rPr>
              <a:t>www.dataresolve.com</a:t>
            </a:r>
            <a:r>
              <a:rPr lang="en-US" sz="1400" dirty="0" smtClean="0"/>
              <a:t>. </a:t>
            </a:r>
            <a:r>
              <a:rPr lang="en-US" sz="1400" dirty="0"/>
              <a:t>More about product available at </a:t>
            </a:r>
            <a:r>
              <a:rPr lang="en-US" sz="1400" b="1" dirty="0" smtClean="0">
                <a:solidFill>
                  <a:srgbClr val="C00000"/>
                </a:solidFill>
              </a:rPr>
              <a:t>www.indefend.com</a:t>
            </a:r>
            <a:endParaRPr lang="en-US" sz="1400" b="1" dirty="0">
              <a:solidFill>
                <a:srgbClr val="C00000"/>
              </a:solidFill>
            </a:endParaRPr>
          </a:p>
          <a:p>
            <a:endParaRPr lang="en-US" sz="1400" dirty="0"/>
          </a:p>
        </p:txBody>
      </p:sp>
      <p:sp>
        <p:nvSpPr>
          <p:cNvPr id="32773" name="Rectangle 6"/>
          <p:cNvSpPr>
            <a:spLocks noChangeArrowheads="1"/>
          </p:cNvSpPr>
          <p:nvPr/>
        </p:nvSpPr>
        <p:spPr bwMode="auto">
          <a:xfrm>
            <a:off x="609600" y="4876800"/>
            <a:ext cx="7772400" cy="830997"/>
          </a:xfrm>
          <a:prstGeom prst="rect">
            <a:avLst/>
          </a:prstGeom>
          <a:noFill/>
          <a:ln w="9525">
            <a:noFill/>
            <a:miter lim="800000"/>
            <a:headEnd/>
            <a:tailEnd/>
          </a:ln>
        </p:spPr>
        <p:txBody>
          <a:bodyPr>
            <a:spAutoFit/>
          </a:bodyPr>
          <a:lstStyle/>
          <a:p>
            <a:r>
              <a:rPr lang="en-US" b="1" dirty="0">
                <a:solidFill>
                  <a:srgbClr val="C00000"/>
                </a:solidFill>
              </a:rPr>
              <a:t>Contact </a:t>
            </a:r>
            <a:r>
              <a:rPr lang="en-US" b="1" dirty="0" smtClean="0">
                <a:solidFill>
                  <a:srgbClr val="C00000"/>
                </a:solidFill>
              </a:rPr>
              <a:t>Us</a:t>
            </a:r>
          </a:p>
          <a:p>
            <a:endParaRPr lang="en-US" sz="1600" b="1" dirty="0">
              <a:solidFill>
                <a:srgbClr val="C00000"/>
              </a:solidFill>
            </a:endParaRPr>
          </a:p>
          <a:p>
            <a:r>
              <a:rPr lang="en-US" sz="1400" dirty="0"/>
              <a:t>If you would like to speak to us on phone or want to set up a meeting we are available on the following</a:t>
            </a:r>
            <a:r>
              <a:rPr lang="en-US" sz="1400" dirty="0" smtClean="0"/>
              <a:t>:-</a:t>
            </a:r>
            <a:endParaRPr lang="en-US" sz="1400" b="1" dirty="0"/>
          </a:p>
        </p:txBody>
      </p:sp>
      <p:sp>
        <p:nvSpPr>
          <p:cNvPr id="8" name="TextBox 7"/>
          <p:cNvSpPr txBox="1"/>
          <p:nvPr/>
        </p:nvSpPr>
        <p:spPr>
          <a:xfrm>
            <a:off x="609600" y="5715000"/>
            <a:ext cx="3581400" cy="954107"/>
          </a:xfrm>
          <a:prstGeom prst="rect">
            <a:avLst/>
          </a:prstGeom>
          <a:noFill/>
        </p:spPr>
        <p:txBody>
          <a:bodyPr>
            <a:spAutoFit/>
          </a:bodyPr>
          <a:lstStyle/>
          <a:p>
            <a:pPr fontAlgn="auto">
              <a:spcBef>
                <a:spcPts val="0"/>
              </a:spcBef>
              <a:spcAft>
                <a:spcPts val="0"/>
              </a:spcAft>
              <a:defRPr/>
            </a:pPr>
            <a:r>
              <a:rPr lang="en-US" sz="1400" b="1" dirty="0">
                <a:latin typeface="+mn-lt"/>
              </a:rPr>
              <a:t>Data Resolve Technologies Private Ltd</a:t>
            </a:r>
          </a:p>
          <a:p>
            <a:pPr fontAlgn="auto">
              <a:spcBef>
                <a:spcPts val="0"/>
              </a:spcBef>
              <a:spcAft>
                <a:spcPts val="0"/>
              </a:spcAft>
              <a:defRPr/>
            </a:pPr>
            <a:r>
              <a:rPr lang="en-US" sz="1400" dirty="0"/>
              <a:t>3</a:t>
            </a:r>
            <a:r>
              <a:rPr lang="en-US" sz="1400" baseline="30000" dirty="0"/>
              <a:t>rd</a:t>
            </a:r>
            <a:r>
              <a:rPr lang="en-US" sz="1400" dirty="0"/>
              <a:t> Floor, J2, Jain Link Building,</a:t>
            </a:r>
          </a:p>
          <a:p>
            <a:pPr fontAlgn="auto">
              <a:spcBef>
                <a:spcPts val="0"/>
              </a:spcBef>
              <a:spcAft>
                <a:spcPts val="0"/>
              </a:spcAft>
              <a:defRPr/>
            </a:pPr>
            <a:r>
              <a:rPr lang="en-US" sz="1400" dirty="0">
                <a:latin typeface="+mn-lt"/>
              </a:rPr>
              <a:t>Block EP &amp; GP, Sector – V</a:t>
            </a:r>
          </a:p>
          <a:p>
            <a:pPr fontAlgn="auto">
              <a:spcBef>
                <a:spcPts val="0"/>
              </a:spcBef>
              <a:spcAft>
                <a:spcPts val="0"/>
              </a:spcAft>
              <a:defRPr/>
            </a:pPr>
            <a:r>
              <a:rPr lang="en-US" sz="1400" dirty="0">
                <a:latin typeface="+mn-lt"/>
              </a:rPr>
              <a:t>Salt Lake City, Kolkata, </a:t>
            </a:r>
            <a:r>
              <a:rPr lang="en-US" sz="1400" dirty="0" smtClean="0">
                <a:latin typeface="+mn-lt"/>
              </a:rPr>
              <a:t>INDIA 700 091</a:t>
            </a:r>
            <a:endParaRPr lang="en-US" sz="1400" dirty="0">
              <a:latin typeface="+mn-lt"/>
            </a:endParaRPr>
          </a:p>
        </p:txBody>
      </p:sp>
      <p:sp>
        <p:nvSpPr>
          <p:cNvPr id="32775" name="TextBox 8"/>
          <p:cNvSpPr txBox="1">
            <a:spLocks noChangeArrowheads="1"/>
          </p:cNvSpPr>
          <p:nvPr/>
        </p:nvSpPr>
        <p:spPr bwMode="auto">
          <a:xfrm>
            <a:off x="4511040" y="5715000"/>
            <a:ext cx="3581400" cy="738664"/>
          </a:xfrm>
          <a:prstGeom prst="rect">
            <a:avLst/>
          </a:prstGeom>
          <a:noFill/>
          <a:ln w="9525">
            <a:noFill/>
            <a:miter lim="800000"/>
            <a:headEnd/>
            <a:tailEnd/>
          </a:ln>
        </p:spPr>
        <p:txBody>
          <a:bodyPr>
            <a:spAutoFit/>
          </a:bodyPr>
          <a:lstStyle/>
          <a:p>
            <a:r>
              <a:rPr lang="en-US" sz="1400" b="1" dirty="0" smtClean="0">
                <a:solidFill>
                  <a:srgbClr val="C00000"/>
                </a:solidFill>
              </a:rPr>
              <a:t>Mobile</a:t>
            </a:r>
            <a:r>
              <a:rPr lang="en-US" sz="1400" b="1" dirty="0" smtClean="0"/>
              <a:t>: </a:t>
            </a:r>
            <a:r>
              <a:rPr lang="en-US" sz="1400" b="1" dirty="0"/>
              <a:t>+</a:t>
            </a:r>
            <a:r>
              <a:rPr lang="en-US" sz="1400" b="1" dirty="0" smtClean="0"/>
              <a:t>91-84201-94203</a:t>
            </a:r>
            <a:endParaRPr lang="en-US" sz="1400" b="1" dirty="0" smtClean="0">
              <a:solidFill>
                <a:srgbClr val="C00000"/>
              </a:solidFill>
            </a:endParaRPr>
          </a:p>
          <a:p>
            <a:r>
              <a:rPr lang="en-US" sz="1400" b="1" dirty="0" smtClean="0">
                <a:solidFill>
                  <a:srgbClr val="C00000"/>
                </a:solidFill>
              </a:rPr>
              <a:t>Phone</a:t>
            </a:r>
            <a:r>
              <a:rPr lang="en-US" sz="1400" b="1" dirty="0"/>
              <a:t>: +91-33-4061-1242/1241</a:t>
            </a:r>
          </a:p>
          <a:p>
            <a:r>
              <a:rPr lang="en-US" sz="1400" b="1" dirty="0">
                <a:solidFill>
                  <a:srgbClr val="C00000"/>
                </a:solidFill>
              </a:rPr>
              <a:t>Email</a:t>
            </a:r>
            <a:r>
              <a:rPr lang="en-US" sz="1400" b="1" dirty="0">
                <a:solidFill>
                  <a:schemeClr val="accent2"/>
                </a:solidFill>
              </a:rPr>
              <a:t>: </a:t>
            </a:r>
            <a:r>
              <a:rPr lang="en-US" sz="1400" b="1" dirty="0"/>
              <a:t>sales@dataresolve.com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Cyber Intelligence is needed?</a:t>
            </a:r>
            <a:endParaRPr lang="en-US" dirty="0"/>
          </a:p>
        </p:txBody>
      </p:sp>
      <p:sp>
        <p:nvSpPr>
          <p:cNvPr id="3" name="Content Placeholder 2"/>
          <p:cNvSpPr>
            <a:spLocks noGrp="1"/>
          </p:cNvSpPr>
          <p:nvPr>
            <p:ph idx="1"/>
          </p:nvPr>
        </p:nvSpPr>
        <p:spPr>
          <a:xfrm>
            <a:off x="457200" y="1112837"/>
            <a:ext cx="8229600" cy="1249363"/>
          </a:xfrm>
        </p:spPr>
        <p:txBody>
          <a:bodyPr/>
          <a:lstStyle/>
          <a:p>
            <a:pPr marL="0" indent="0">
              <a:buNone/>
            </a:pPr>
            <a:r>
              <a:rPr lang="en-US" sz="1600" dirty="0" smtClean="0"/>
              <a:t>inDefend uses Business </a:t>
            </a:r>
            <a:r>
              <a:rPr lang="en-US" sz="1600" dirty="0"/>
              <a:t>Cyber Intelligence </a:t>
            </a:r>
            <a:r>
              <a:rPr lang="en-US" sz="1600" dirty="0" smtClean="0"/>
              <a:t>as </a:t>
            </a:r>
            <a:r>
              <a:rPr lang="en-US" sz="1600" dirty="0"/>
              <a:t>a unique approach towards reducing the business risks of a company through intelligent analysis of the information flowing within and outside the company in four major </a:t>
            </a:r>
            <a:r>
              <a:rPr lang="en-US" sz="1600" dirty="0" smtClean="0"/>
              <a:t>problem areas</a:t>
            </a:r>
            <a:r>
              <a:rPr lang="en-US" sz="1600" dirty="0" smtClean="0"/>
              <a:t>:</a:t>
            </a:r>
            <a:endParaRPr lang="en-US" sz="2000" dirty="0"/>
          </a:p>
        </p:txBody>
      </p:sp>
      <p:sp>
        <p:nvSpPr>
          <p:cNvPr id="4" name="Footer Placeholder 3"/>
          <p:cNvSpPr>
            <a:spLocks noGrp="1"/>
          </p:cNvSpPr>
          <p:nvPr>
            <p:ph type="ftr" sz="quarter" idx="11"/>
          </p:nvPr>
        </p:nvSpPr>
        <p:spPr/>
        <p:txBody>
          <a:bodyPr/>
          <a:lstStyle/>
          <a:p>
            <a:pPr>
              <a:defRPr/>
            </a:pPr>
            <a:r>
              <a:rPr lang="en-US" dirty="0" smtClean="0"/>
              <a:t>www.dataresolve.com</a:t>
            </a:r>
            <a:endParaRPr lang="en-US" dirty="0"/>
          </a:p>
        </p:txBody>
      </p:sp>
      <p:sp>
        <p:nvSpPr>
          <p:cNvPr id="6" name="Rectangle 5"/>
          <p:cNvSpPr/>
          <p:nvPr/>
        </p:nvSpPr>
        <p:spPr>
          <a:xfrm>
            <a:off x="876996" y="3429000"/>
            <a:ext cx="2899951" cy="738664"/>
          </a:xfrm>
          <a:prstGeom prst="rect">
            <a:avLst/>
          </a:prstGeom>
        </p:spPr>
        <p:txBody>
          <a:bodyPr wrap="square">
            <a:spAutoFit/>
          </a:bodyPr>
          <a:lstStyle/>
          <a:p>
            <a:pPr algn="ctr"/>
            <a:r>
              <a:rPr lang="en-US" b="1" dirty="0" smtClean="0">
                <a:solidFill>
                  <a:srgbClr val="C00000"/>
                </a:solidFill>
              </a:rPr>
              <a:t>Unexpected Attrition</a:t>
            </a:r>
            <a:endParaRPr lang="en-US" b="1" dirty="0" smtClean="0">
              <a:solidFill>
                <a:srgbClr val="C00000"/>
              </a:solidFill>
            </a:endParaRPr>
          </a:p>
          <a:p>
            <a:pPr algn="ctr"/>
            <a:r>
              <a:rPr lang="en-US" sz="1200" b="1" dirty="0" smtClean="0">
                <a:solidFill>
                  <a:schemeClr val="tx1">
                    <a:lumMod val="95000"/>
                    <a:lumOff val="5000"/>
                  </a:schemeClr>
                </a:solidFill>
              </a:rPr>
              <a:t>predicting </a:t>
            </a:r>
            <a:r>
              <a:rPr lang="en-US" sz="1200" b="1" dirty="0">
                <a:solidFill>
                  <a:schemeClr val="tx1">
                    <a:lumMod val="95000"/>
                    <a:lumOff val="5000"/>
                  </a:schemeClr>
                </a:solidFill>
              </a:rPr>
              <a:t>and controlling employee attrition</a:t>
            </a:r>
          </a:p>
        </p:txBody>
      </p:sp>
      <p:sp>
        <p:nvSpPr>
          <p:cNvPr id="11" name="Rectangle 10"/>
          <p:cNvSpPr/>
          <p:nvPr/>
        </p:nvSpPr>
        <p:spPr>
          <a:xfrm>
            <a:off x="4930187" y="3429000"/>
            <a:ext cx="2971800" cy="738664"/>
          </a:xfrm>
          <a:prstGeom prst="rect">
            <a:avLst/>
          </a:prstGeom>
        </p:spPr>
        <p:txBody>
          <a:bodyPr wrap="square">
            <a:spAutoFit/>
          </a:bodyPr>
          <a:lstStyle/>
          <a:p>
            <a:pPr algn="ctr"/>
            <a:r>
              <a:rPr lang="en-US" b="1" dirty="0">
                <a:solidFill>
                  <a:srgbClr val="C00000"/>
                </a:solidFill>
              </a:rPr>
              <a:t>Productivity </a:t>
            </a:r>
            <a:r>
              <a:rPr lang="en-US" b="1" dirty="0" smtClean="0">
                <a:solidFill>
                  <a:srgbClr val="C00000"/>
                </a:solidFill>
              </a:rPr>
              <a:t>Loss</a:t>
            </a:r>
            <a:endParaRPr lang="en-US" b="1" dirty="0">
              <a:solidFill>
                <a:srgbClr val="C00000"/>
              </a:solidFill>
            </a:endParaRPr>
          </a:p>
          <a:p>
            <a:pPr algn="ctr"/>
            <a:r>
              <a:rPr lang="en-US" sz="1200" b="1" dirty="0">
                <a:solidFill>
                  <a:schemeClr val="tx1">
                    <a:lumMod val="95000"/>
                    <a:lumOff val="5000"/>
                  </a:schemeClr>
                </a:solidFill>
              </a:rPr>
              <a:t>Tracking Entertainment and Unproductive activities of the employees</a:t>
            </a:r>
          </a:p>
        </p:txBody>
      </p:sp>
      <p:sp>
        <p:nvSpPr>
          <p:cNvPr id="12" name="Rectangle 11"/>
          <p:cNvSpPr/>
          <p:nvPr/>
        </p:nvSpPr>
        <p:spPr>
          <a:xfrm>
            <a:off x="907721" y="5433536"/>
            <a:ext cx="2838501" cy="553998"/>
          </a:xfrm>
          <a:prstGeom prst="rect">
            <a:avLst/>
          </a:prstGeom>
        </p:spPr>
        <p:txBody>
          <a:bodyPr wrap="square">
            <a:spAutoFit/>
          </a:bodyPr>
          <a:lstStyle/>
          <a:p>
            <a:pPr algn="ctr"/>
            <a:r>
              <a:rPr lang="en-US" b="1" dirty="0" smtClean="0">
                <a:solidFill>
                  <a:srgbClr val="C00000"/>
                </a:solidFill>
              </a:rPr>
              <a:t>IT Misuse &amp; Espionage</a:t>
            </a:r>
            <a:endParaRPr lang="en-US" b="1" dirty="0" smtClean="0">
              <a:solidFill>
                <a:srgbClr val="C00000"/>
              </a:solidFill>
            </a:endParaRPr>
          </a:p>
          <a:p>
            <a:pPr algn="ctr"/>
            <a:r>
              <a:rPr lang="en-US" sz="1200" b="1" dirty="0" smtClean="0">
                <a:solidFill>
                  <a:schemeClr val="tx1">
                    <a:lumMod val="95000"/>
                    <a:lumOff val="5000"/>
                  </a:schemeClr>
                </a:solidFill>
              </a:rPr>
              <a:t>IT </a:t>
            </a:r>
            <a:r>
              <a:rPr lang="en-US" sz="1200" b="1" dirty="0" smtClean="0">
                <a:solidFill>
                  <a:schemeClr val="tx1">
                    <a:lumMod val="95000"/>
                    <a:lumOff val="5000"/>
                  </a:schemeClr>
                </a:solidFill>
              </a:rPr>
              <a:t>misuse, espionage and Corporate Fraud</a:t>
            </a:r>
            <a:endParaRPr lang="en-US" sz="1200" dirty="0">
              <a:solidFill>
                <a:schemeClr val="tx1">
                  <a:lumMod val="95000"/>
                  <a:lumOff val="5000"/>
                </a:schemeClr>
              </a:solidFill>
            </a:endParaRPr>
          </a:p>
        </p:txBody>
      </p:sp>
      <p:sp>
        <p:nvSpPr>
          <p:cNvPr id="13" name="Rectangle 12"/>
          <p:cNvSpPr/>
          <p:nvPr/>
        </p:nvSpPr>
        <p:spPr>
          <a:xfrm>
            <a:off x="4724400" y="5433536"/>
            <a:ext cx="3383374" cy="738664"/>
          </a:xfrm>
          <a:prstGeom prst="rect">
            <a:avLst/>
          </a:prstGeom>
        </p:spPr>
        <p:txBody>
          <a:bodyPr wrap="square">
            <a:spAutoFit/>
          </a:bodyPr>
          <a:lstStyle/>
          <a:p>
            <a:pPr algn="ctr"/>
            <a:r>
              <a:rPr lang="en-US" b="1" dirty="0" smtClean="0">
                <a:solidFill>
                  <a:srgbClr val="C00000"/>
                </a:solidFill>
              </a:rPr>
              <a:t>Data Theft</a:t>
            </a:r>
            <a:endParaRPr lang="en-US" b="1" dirty="0">
              <a:solidFill>
                <a:srgbClr val="C00000"/>
              </a:solidFill>
            </a:endParaRPr>
          </a:p>
          <a:p>
            <a:pPr algn="ctr"/>
            <a:r>
              <a:rPr lang="en-US" sz="1200" b="1" dirty="0" smtClean="0">
                <a:solidFill>
                  <a:schemeClr val="tx1">
                    <a:lumMod val="95000"/>
                    <a:lumOff val="5000"/>
                  </a:schemeClr>
                </a:solidFill>
              </a:rPr>
              <a:t>Loss of confidential and business sensitive data from un authorized insiders or external entities</a:t>
            </a:r>
            <a:endParaRPr lang="en-US" sz="1200" dirty="0">
              <a:solidFill>
                <a:schemeClr val="tx1">
                  <a:lumMod val="95000"/>
                  <a:lumOff val="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596" y="2132288"/>
            <a:ext cx="1368750" cy="129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682" y="4406668"/>
            <a:ext cx="1182579" cy="102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611" y="2191719"/>
            <a:ext cx="1136953" cy="117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335" y="4409092"/>
            <a:ext cx="1287505" cy="102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011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Solution</a:t>
            </a:r>
            <a:endParaRPr lang="en-US" dirty="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pic>
        <p:nvPicPr>
          <p:cNvPr id="8196" name="Picture 4" descr="http://www.indefend.com/wp-content/uploads/slider4-960x294.png"/>
          <p:cNvPicPr>
            <a:picLocks noChangeAspect="1" noChangeArrowheads="1"/>
          </p:cNvPicPr>
          <p:nvPr/>
        </p:nvPicPr>
        <p:blipFill rotWithShape="1">
          <a:blip r:embed="rId2">
            <a:extLst>
              <a:ext uri="{28A0092B-C50C-407E-A947-70E740481C1C}">
                <a14:useLocalDpi xmlns:a14="http://schemas.microsoft.com/office/drawing/2010/main" val="0"/>
              </a:ext>
            </a:extLst>
          </a:blip>
          <a:srcRect t="18270"/>
          <a:stretch/>
        </p:blipFill>
        <p:spPr bwMode="auto">
          <a:xfrm>
            <a:off x="304800" y="1066800"/>
            <a:ext cx="8458200" cy="211706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indefend.com/wp-content/uploads/Benefits-of-inDefen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949" y="3429000"/>
            <a:ext cx="3914775" cy="180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3352800"/>
            <a:ext cx="3920853" cy="1446550"/>
          </a:xfrm>
          <a:prstGeom prst="rect">
            <a:avLst/>
          </a:prstGeom>
          <a:noFill/>
        </p:spPr>
        <p:txBody>
          <a:bodyPr wrap="square" rtlCol="0">
            <a:spAutoFit/>
          </a:bodyPr>
          <a:lstStyle/>
          <a:p>
            <a:pPr algn="just"/>
            <a:r>
              <a:rPr lang="en-US" b="1" dirty="0"/>
              <a:t>What is inDefend Business in-Cloud? </a:t>
            </a:r>
            <a:r>
              <a:rPr lang="en-US" dirty="0"/>
              <a:t/>
            </a:r>
            <a:br>
              <a:rPr lang="en-US" dirty="0"/>
            </a:br>
            <a:r>
              <a:rPr lang="en-US" sz="1400" dirty="0"/>
              <a:t>inDefend is the next generation cloud based technology which uses Cyber intelligence to keep you informed about business risks through data loss, productivity, attrition and malicious insider behaviour and helps you reduce these risks.</a:t>
            </a:r>
            <a:endParaRPr lang="en-US" sz="1400" dirty="0"/>
          </a:p>
        </p:txBody>
      </p:sp>
      <p:pic>
        <p:nvPicPr>
          <p:cNvPr id="10" name="Picture 6" descr="http://indefend.com/images/indefend-in-clou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
            <a:ext cx="3167924" cy="6893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953000"/>
            <a:ext cx="1750331" cy="108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737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715963"/>
          </a:xfrm>
        </p:spPr>
        <p:txBody>
          <a:bodyPr>
            <a:normAutofit/>
          </a:bodyPr>
          <a:lstStyle/>
          <a:p>
            <a:pPr eaLnBrk="1" hangingPunct="1"/>
            <a:r>
              <a:rPr lang="en-US" dirty="0" smtClean="0"/>
              <a:t>Why inDefend Cyber Intelligence ?</a:t>
            </a:r>
          </a:p>
        </p:txBody>
      </p:sp>
      <p:sp>
        <p:nvSpPr>
          <p:cNvPr id="4" name="Footer Placeholder 3"/>
          <p:cNvSpPr>
            <a:spLocks noGrp="1"/>
          </p:cNvSpPr>
          <p:nvPr>
            <p:ph type="ftr" sz="quarter" idx="11"/>
          </p:nvPr>
        </p:nvSpPr>
        <p:spPr/>
        <p:txBody>
          <a:bodyPr/>
          <a:lstStyle/>
          <a:p>
            <a:pPr>
              <a:defRPr/>
            </a:pPr>
            <a:r>
              <a:rPr lang="en-US"/>
              <a:t>www.dataresolve.com</a:t>
            </a:r>
          </a:p>
        </p:txBody>
      </p:sp>
      <p:sp>
        <p:nvSpPr>
          <p:cNvPr id="6" name="Rectangle 5"/>
          <p:cNvSpPr/>
          <p:nvPr/>
        </p:nvSpPr>
        <p:spPr>
          <a:xfrm>
            <a:off x="457200" y="990600"/>
            <a:ext cx="4038600" cy="2146742"/>
          </a:xfrm>
          <a:prstGeom prst="rect">
            <a:avLst/>
          </a:prstGeom>
        </p:spPr>
        <p:txBody>
          <a:bodyPr wrap="square">
            <a:spAutoFit/>
          </a:bodyPr>
          <a:lstStyle/>
          <a:p>
            <a:pPr algn="ctr"/>
            <a:r>
              <a:rPr lang="en-US" b="1" dirty="0">
                <a:solidFill>
                  <a:srgbClr val="C00000"/>
                </a:solidFill>
              </a:rPr>
              <a:t>Job </a:t>
            </a:r>
            <a:r>
              <a:rPr lang="en-US" b="1" dirty="0" smtClean="0">
                <a:solidFill>
                  <a:srgbClr val="C00000"/>
                </a:solidFill>
              </a:rPr>
              <a:t>Search Tracking</a:t>
            </a:r>
            <a:endParaRPr lang="en-US" b="1" dirty="0">
              <a:solidFill>
                <a:schemeClr val="tx1">
                  <a:lumMod val="85000"/>
                  <a:lumOff val="15000"/>
                </a:schemeClr>
              </a:solidFill>
            </a:endParaRPr>
          </a:p>
          <a:p>
            <a:pPr marL="228600" indent="-228600">
              <a:lnSpc>
                <a:spcPct val="150000"/>
              </a:lnSpc>
              <a:buFont typeface="Arial" panose="020B0604020202020204" pitchFamily="34" charset="0"/>
              <a:buChar char="•"/>
            </a:pPr>
            <a:r>
              <a:rPr lang="en-US" sz="1100" dirty="0">
                <a:solidFill>
                  <a:schemeClr val="tx1">
                    <a:lumMod val="95000"/>
                    <a:lumOff val="5000"/>
                  </a:schemeClr>
                </a:solidFill>
              </a:rPr>
              <a:t>Monitor Job searches across different job </a:t>
            </a:r>
            <a:r>
              <a:rPr lang="en-US" sz="1100" dirty="0" smtClean="0">
                <a:solidFill>
                  <a:schemeClr val="tx1">
                    <a:lumMod val="95000"/>
                    <a:lumOff val="5000"/>
                  </a:schemeClr>
                </a:solidFill>
              </a:rPr>
              <a:t>portals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Monitor resume uploads by employees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Monitor emails related to employee attrition</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Monitor confidential customer and lead database uploads before resignation</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Helpful in predicting employee resignations thereby enabling you to take necessary steps beforehand</a:t>
            </a:r>
            <a:endParaRPr lang="en-US" sz="1100" dirty="0">
              <a:solidFill>
                <a:schemeClr val="tx1">
                  <a:lumMod val="95000"/>
                  <a:lumOff val="5000"/>
                </a:schemeClr>
              </a:solidFill>
            </a:endParaRPr>
          </a:p>
        </p:txBody>
      </p:sp>
      <p:sp>
        <p:nvSpPr>
          <p:cNvPr id="7" name="Rectangle 6"/>
          <p:cNvSpPr/>
          <p:nvPr/>
        </p:nvSpPr>
        <p:spPr>
          <a:xfrm>
            <a:off x="4876800" y="990600"/>
            <a:ext cx="3810000" cy="1892826"/>
          </a:xfrm>
          <a:prstGeom prst="rect">
            <a:avLst/>
          </a:prstGeom>
        </p:spPr>
        <p:txBody>
          <a:bodyPr wrap="square">
            <a:spAutoFit/>
          </a:bodyPr>
          <a:lstStyle/>
          <a:p>
            <a:pPr algn="ctr"/>
            <a:r>
              <a:rPr lang="en-US" b="1" dirty="0">
                <a:solidFill>
                  <a:srgbClr val="C00000"/>
                </a:solidFill>
              </a:rPr>
              <a:t>Productivity </a:t>
            </a:r>
            <a:r>
              <a:rPr lang="en-US" b="1" dirty="0" smtClean="0">
                <a:solidFill>
                  <a:srgbClr val="C00000"/>
                </a:solidFill>
              </a:rPr>
              <a:t>Tracking</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Track web activities of all employees like social media usage, video streaming, pornography access,  Google &amp; other web searches and 56 other web categories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Tracking unproductive activities of employees like Gaming, Social Media Usage, Chatting, Online Shopping, etc</a:t>
            </a:r>
            <a:r>
              <a:rPr lang="en-US" sz="1100" dirty="0">
                <a:solidFill>
                  <a:schemeClr val="tx1">
                    <a:lumMod val="95000"/>
                    <a:lumOff val="5000"/>
                  </a:schemeClr>
                </a:solidFill>
              </a:rPr>
              <a:t>.</a:t>
            </a:r>
            <a:endParaRPr lang="en-US" sz="1100" dirty="0" smtClean="0">
              <a:solidFill>
                <a:schemeClr val="tx1">
                  <a:lumMod val="95000"/>
                  <a:lumOff val="5000"/>
                </a:schemeClr>
              </a:solidFill>
            </a:endParaRP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Track application usage of different employees</a:t>
            </a:r>
            <a:endParaRPr lang="en-US" sz="1100" dirty="0">
              <a:solidFill>
                <a:schemeClr val="tx1">
                  <a:lumMod val="95000"/>
                  <a:lumOff val="5000"/>
                </a:schemeClr>
              </a:solidFill>
            </a:endParaRPr>
          </a:p>
        </p:txBody>
      </p:sp>
      <p:sp>
        <p:nvSpPr>
          <p:cNvPr id="8" name="Rectangle 7"/>
          <p:cNvSpPr/>
          <p:nvPr/>
        </p:nvSpPr>
        <p:spPr>
          <a:xfrm>
            <a:off x="457200" y="3637002"/>
            <a:ext cx="4038600" cy="2400657"/>
          </a:xfrm>
          <a:prstGeom prst="rect">
            <a:avLst/>
          </a:prstGeom>
        </p:spPr>
        <p:txBody>
          <a:bodyPr wrap="square">
            <a:spAutoFit/>
          </a:bodyPr>
          <a:lstStyle/>
          <a:p>
            <a:pPr algn="ctr"/>
            <a:r>
              <a:rPr lang="en-US" b="1" dirty="0">
                <a:solidFill>
                  <a:srgbClr val="C00000"/>
                </a:solidFill>
              </a:rPr>
              <a:t>Monitoring </a:t>
            </a:r>
            <a:r>
              <a:rPr lang="en-US" b="1" dirty="0" smtClean="0">
                <a:solidFill>
                  <a:srgbClr val="C00000"/>
                </a:solidFill>
              </a:rPr>
              <a:t>Employee</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Determine misuse of IT resources by employees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Detect </a:t>
            </a:r>
            <a:r>
              <a:rPr lang="en-US" sz="1100" dirty="0">
                <a:solidFill>
                  <a:schemeClr val="tx1">
                    <a:lumMod val="95000"/>
                    <a:lumOff val="5000"/>
                  </a:schemeClr>
                </a:solidFill>
              </a:rPr>
              <a:t>emails sent to unrelated internal recipients</a:t>
            </a:r>
          </a:p>
          <a:p>
            <a:pPr marL="228600" indent="-228600">
              <a:lnSpc>
                <a:spcPct val="150000"/>
              </a:lnSpc>
              <a:buFont typeface="Arial" panose="020B0604020202020204" pitchFamily="34" charset="0"/>
              <a:buChar char="•"/>
            </a:pPr>
            <a:r>
              <a:rPr lang="en-US" sz="1100" dirty="0">
                <a:solidFill>
                  <a:schemeClr val="tx1">
                    <a:lumMod val="95000"/>
                    <a:lumOff val="5000"/>
                  </a:schemeClr>
                </a:solidFill>
              </a:rPr>
              <a:t>Detect confidential corporate information being sent to suspicious third </a:t>
            </a:r>
            <a:r>
              <a:rPr lang="en-US" sz="1100" dirty="0" smtClean="0">
                <a:solidFill>
                  <a:schemeClr val="tx1">
                    <a:lumMod val="95000"/>
                    <a:lumOff val="5000"/>
                  </a:schemeClr>
                </a:solidFill>
              </a:rPr>
              <a:t>parties by employees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Detect internal freelancing by employees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Detect probable corporate fraud and espionage by using sensitive keywords in sensitive web searches and </a:t>
            </a:r>
            <a:r>
              <a:rPr lang="en-US" sz="1100" dirty="0">
                <a:solidFill>
                  <a:schemeClr val="tx1">
                    <a:lumMod val="95000"/>
                    <a:lumOff val="5000"/>
                  </a:schemeClr>
                </a:solidFill>
              </a:rPr>
              <a:t>employee chats</a:t>
            </a:r>
            <a:endParaRPr lang="en-US" sz="1100" dirty="0" smtClean="0">
              <a:solidFill>
                <a:schemeClr val="tx1">
                  <a:lumMod val="95000"/>
                  <a:lumOff val="5000"/>
                </a:schemeClr>
              </a:solidFill>
            </a:endParaRPr>
          </a:p>
        </p:txBody>
      </p:sp>
      <p:sp>
        <p:nvSpPr>
          <p:cNvPr id="9" name="Rectangle 8"/>
          <p:cNvSpPr/>
          <p:nvPr/>
        </p:nvSpPr>
        <p:spPr>
          <a:xfrm>
            <a:off x="4876800" y="3637002"/>
            <a:ext cx="3810000" cy="2400657"/>
          </a:xfrm>
          <a:prstGeom prst="rect">
            <a:avLst/>
          </a:prstGeom>
        </p:spPr>
        <p:txBody>
          <a:bodyPr wrap="square">
            <a:spAutoFit/>
          </a:bodyPr>
          <a:lstStyle/>
          <a:p>
            <a:pPr algn="ctr"/>
            <a:r>
              <a:rPr lang="en-US" b="1" dirty="0">
                <a:solidFill>
                  <a:srgbClr val="C00000"/>
                </a:solidFill>
              </a:rPr>
              <a:t>Award winning Data Security</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Control emails, attachments and web </a:t>
            </a:r>
            <a:r>
              <a:rPr lang="en-US" sz="1100" dirty="0">
                <a:solidFill>
                  <a:schemeClr val="tx1">
                    <a:lumMod val="95000"/>
                    <a:lumOff val="5000"/>
                  </a:schemeClr>
                </a:solidFill>
              </a:rPr>
              <a:t>f</a:t>
            </a:r>
            <a:r>
              <a:rPr lang="en-US" sz="1100" dirty="0" smtClean="0">
                <a:solidFill>
                  <a:schemeClr val="tx1">
                    <a:lumMod val="95000"/>
                    <a:lumOff val="5000"/>
                  </a:schemeClr>
                </a:solidFill>
              </a:rPr>
              <a:t>ile </a:t>
            </a:r>
            <a:r>
              <a:rPr lang="en-US" sz="1100" dirty="0">
                <a:solidFill>
                  <a:schemeClr val="tx1">
                    <a:lumMod val="95000"/>
                    <a:lumOff val="5000"/>
                  </a:schemeClr>
                </a:solidFill>
              </a:rPr>
              <a:t>u</a:t>
            </a:r>
            <a:r>
              <a:rPr lang="en-US" sz="1100" dirty="0" smtClean="0">
                <a:solidFill>
                  <a:schemeClr val="tx1">
                    <a:lumMod val="95000"/>
                    <a:lumOff val="5000"/>
                  </a:schemeClr>
                </a:solidFill>
              </a:rPr>
              <a:t>ploads</a:t>
            </a:r>
            <a:endParaRPr lang="en-US" sz="1100" dirty="0">
              <a:solidFill>
                <a:schemeClr val="tx1">
                  <a:lumMod val="95000"/>
                  <a:lumOff val="5000"/>
                </a:schemeClr>
              </a:solidFill>
            </a:endParaRP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Control file copy onto USB </a:t>
            </a:r>
            <a:r>
              <a:rPr lang="en-US" sz="1100" dirty="0">
                <a:solidFill>
                  <a:schemeClr val="tx1">
                    <a:lumMod val="95000"/>
                    <a:lumOff val="5000"/>
                  </a:schemeClr>
                </a:solidFill>
              </a:rPr>
              <a:t>and CD-DVD </a:t>
            </a:r>
            <a:r>
              <a:rPr lang="en-US" sz="1100" dirty="0" smtClean="0">
                <a:solidFill>
                  <a:schemeClr val="tx1">
                    <a:lumMod val="95000"/>
                    <a:lumOff val="5000"/>
                  </a:schemeClr>
                </a:solidFill>
              </a:rPr>
              <a:t>media</a:t>
            </a:r>
            <a:endParaRPr lang="en-US" sz="1100" dirty="0">
              <a:solidFill>
                <a:schemeClr val="tx1">
                  <a:lumMod val="95000"/>
                  <a:lumOff val="5000"/>
                </a:schemeClr>
              </a:solidFill>
            </a:endParaRP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Control website activities through different browsers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Control file </a:t>
            </a:r>
            <a:r>
              <a:rPr lang="en-US" sz="1100" dirty="0">
                <a:solidFill>
                  <a:schemeClr val="tx1">
                    <a:lumMod val="95000"/>
                    <a:lumOff val="5000"/>
                  </a:schemeClr>
                </a:solidFill>
              </a:rPr>
              <a:t>transfer over </a:t>
            </a:r>
            <a:r>
              <a:rPr lang="en-US" sz="1100" dirty="0" smtClean="0">
                <a:solidFill>
                  <a:schemeClr val="tx1">
                    <a:lumMod val="95000"/>
                    <a:lumOff val="5000"/>
                  </a:schemeClr>
                </a:solidFill>
              </a:rPr>
              <a:t>IM Clients </a:t>
            </a:r>
            <a:r>
              <a:rPr lang="en-US" sz="1100" dirty="0">
                <a:solidFill>
                  <a:schemeClr val="tx1">
                    <a:lumMod val="95000"/>
                    <a:lumOff val="5000"/>
                  </a:schemeClr>
                </a:solidFill>
              </a:rPr>
              <a:t>like Skype and Windows Live Messenger</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Control usage of internet </a:t>
            </a:r>
            <a:r>
              <a:rPr lang="en-US" sz="1100" dirty="0">
                <a:solidFill>
                  <a:schemeClr val="tx1">
                    <a:lumMod val="95000"/>
                    <a:lumOff val="5000"/>
                  </a:schemeClr>
                </a:solidFill>
              </a:rPr>
              <a:t>d</a:t>
            </a:r>
            <a:r>
              <a:rPr lang="en-US" sz="1100" dirty="0" smtClean="0">
                <a:solidFill>
                  <a:schemeClr val="tx1">
                    <a:lumMod val="95000"/>
                    <a:lumOff val="5000"/>
                  </a:schemeClr>
                </a:solidFill>
              </a:rPr>
              <a:t>ata cards</a:t>
            </a:r>
          </a:p>
          <a:p>
            <a:pPr marL="228600" indent="-228600">
              <a:lnSpc>
                <a:spcPct val="150000"/>
              </a:lnSpc>
              <a:buFont typeface="Arial" panose="020B0604020202020204" pitchFamily="34" charset="0"/>
              <a:buChar char="•"/>
            </a:pPr>
            <a:r>
              <a:rPr lang="en-US" sz="1100" dirty="0" smtClean="0">
                <a:solidFill>
                  <a:schemeClr val="tx1">
                    <a:lumMod val="95000"/>
                    <a:lumOff val="5000"/>
                  </a:schemeClr>
                </a:solidFill>
              </a:rPr>
              <a:t>Control usage of different applications and proxies which generally  bypass standard firewalls</a:t>
            </a:r>
            <a:endParaRPr lang="en-US" sz="1100" dirty="0">
              <a:solidFill>
                <a:schemeClr val="tx1">
                  <a:lumMod val="95000"/>
                  <a:lumOff val="5000"/>
                </a:schemeClr>
              </a:solidFill>
            </a:endParaRPr>
          </a:p>
        </p:txBody>
      </p:sp>
    </p:spTree>
    <p:extLst>
      <p:ext uri="{BB962C8B-B14F-4D97-AF65-F5344CB8AC3E}">
        <p14:creationId xmlns:p14="http://schemas.microsoft.com/office/powerpoint/2010/main" val="368065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Intelligence Factor - 1</a:t>
            </a:r>
            <a:endParaRPr lang="en-US" dirty="0"/>
          </a:p>
        </p:txBody>
      </p:sp>
      <p:sp>
        <p:nvSpPr>
          <p:cNvPr id="3" name="Content Placeholder 2"/>
          <p:cNvSpPr>
            <a:spLocks noGrp="1"/>
          </p:cNvSpPr>
          <p:nvPr>
            <p:ph idx="1"/>
          </p:nvPr>
        </p:nvSpPr>
        <p:spPr>
          <a:xfrm>
            <a:off x="457200" y="1112837"/>
            <a:ext cx="8229600" cy="944563"/>
          </a:xfrm>
        </p:spPr>
        <p:txBody>
          <a:bodyPr/>
          <a:lstStyle/>
          <a:p>
            <a:pPr marL="0" indent="0">
              <a:buNone/>
            </a:pPr>
            <a:r>
              <a:rPr lang="en-US" sz="1800" dirty="0"/>
              <a:t>The intelligence in the solution lies in the feature where the product aggregates all the malicious alerts generated in the network, and presents it to the business owner or the </a:t>
            </a:r>
            <a:r>
              <a:rPr lang="en-US" sz="1800" dirty="0" smtClean="0"/>
              <a:t>top management </a:t>
            </a:r>
            <a:r>
              <a:rPr lang="en-US" sz="1800" dirty="0"/>
              <a:t>in three ways</a:t>
            </a:r>
            <a:r>
              <a:rPr lang="en-US" sz="1800" dirty="0" smtClean="0"/>
              <a:t>:</a:t>
            </a:r>
          </a:p>
        </p:txBody>
      </p:sp>
      <p:sp>
        <p:nvSpPr>
          <p:cNvPr id="4" name="Footer Placeholder 3"/>
          <p:cNvSpPr>
            <a:spLocks noGrp="1"/>
          </p:cNvSpPr>
          <p:nvPr>
            <p:ph type="ftr" sz="quarter" idx="11"/>
          </p:nvPr>
        </p:nvSpPr>
        <p:spPr/>
        <p:txBody>
          <a:bodyPr/>
          <a:lstStyle/>
          <a:p>
            <a:pPr>
              <a:defRPr/>
            </a:pPr>
            <a:r>
              <a:rPr lang="en-US" dirty="0" smtClean="0"/>
              <a:t>www.dataresolve.com</a:t>
            </a:r>
            <a:endParaRPr lang="en-US" dirty="0"/>
          </a:p>
        </p:txBody>
      </p:sp>
      <p:sp>
        <p:nvSpPr>
          <p:cNvPr id="6" name="Content Placeholder 2"/>
          <p:cNvSpPr txBox="1">
            <a:spLocks/>
          </p:cNvSpPr>
          <p:nvPr/>
        </p:nvSpPr>
        <p:spPr bwMode="auto">
          <a:xfrm>
            <a:off x="533400" y="2362200"/>
            <a:ext cx="45720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just"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just"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just"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t>Cyber Intelligence Sensors</a:t>
            </a:r>
          </a:p>
          <a:p>
            <a:pPr lvl="1"/>
            <a:r>
              <a:rPr lang="en-US" sz="1400" dirty="0" smtClean="0"/>
              <a:t>Social network style alerts</a:t>
            </a:r>
            <a:endParaRPr lang="en-US" sz="1800" dirty="0" smtClean="0"/>
          </a:p>
          <a:p>
            <a:r>
              <a:rPr lang="en-US" sz="1600" b="1" dirty="0" smtClean="0"/>
              <a:t>Daily Email Reports</a:t>
            </a:r>
            <a:r>
              <a:rPr lang="en-US" sz="1600" dirty="0" smtClean="0"/>
              <a:t> </a:t>
            </a:r>
          </a:p>
          <a:p>
            <a:pPr lvl="1"/>
            <a:r>
              <a:rPr lang="en-US" sz="1400" dirty="0" smtClean="0"/>
              <a:t>Summary of alerts generated throughout the day</a:t>
            </a:r>
            <a:endParaRPr lang="en-US" sz="1800" dirty="0" smtClean="0"/>
          </a:p>
          <a:p>
            <a:r>
              <a:rPr lang="en-US" sz="1600" b="1" dirty="0" smtClean="0"/>
              <a:t>Real-time SMS Alerts</a:t>
            </a:r>
          </a:p>
          <a:p>
            <a:pPr lvl="1"/>
            <a:r>
              <a:rPr lang="en-US" sz="1400" dirty="0" smtClean="0"/>
              <a:t>SMS Notification sent for the most sensitive activities happening in your network</a:t>
            </a:r>
            <a:endParaRPr lang="en-US" sz="1800" b="1" dirty="0" smtClean="0"/>
          </a:p>
          <a:p>
            <a:r>
              <a:rPr lang="en-US" sz="1600" b="1" dirty="0" smtClean="0"/>
              <a:t>Cyber Intelligence Reports </a:t>
            </a:r>
          </a:p>
          <a:p>
            <a:pPr lvl="1"/>
            <a:r>
              <a:rPr lang="en-US" sz="1400" dirty="0" smtClean="0"/>
              <a:t>Advanced insights are provided into your organization’s activities and recommendations are given to improve processes</a:t>
            </a:r>
            <a:endParaRPr lang="en-US" sz="1800" dirty="0"/>
          </a:p>
        </p:txBody>
      </p:sp>
      <p:grpSp>
        <p:nvGrpSpPr>
          <p:cNvPr id="7" name="Group 6"/>
          <p:cNvGrpSpPr/>
          <p:nvPr/>
        </p:nvGrpSpPr>
        <p:grpSpPr>
          <a:xfrm>
            <a:off x="5399641" y="2667000"/>
            <a:ext cx="3522942" cy="2133600"/>
            <a:chOff x="5466806" y="2514600"/>
            <a:chExt cx="3522942" cy="213360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806" y="2514600"/>
              <a:ext cx="3522942"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791200" y="4371201"/>
              <a:ext cx="3161537" cy="276999"/>
            </a:xfrm>
            <a:prstGeom prst="rect">
              <a:avLst/>
            </a:prstGeom>
          </p:spPr>
          <p:txBody>
            <a:bodyPr wrap="square">
              <a:spAutoFit/>
            </a:bodyPr>
            <a:lstStyle/>
            <a:p>
              <a:r>
                <a:rPr lang="en-US" sz="1200" b="1" dirty="0" smtClean="0">
                  <a:solidFill>
                    <a:srgbClr val="C00000"/>
                  </a:solidFill>
                </a:rPr>
                <a:t>4 focus areas of inDefend Cyber Intelligence</a:t>
              </a:r>
              <a:endParaRPr lang="en-US" sz="1200" dirty="0">
                <a:solidFill>
                  <a:srgbClr val="C00000"/>
                </a:solidFill>
              </a:endParaRP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337" y="1973116"/>
            <a:ext cx="3962400" cy="43915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5354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Intelligence Factor - </a:t>
            </a:r>
            <a:r>
              <a:rPr lang="en-US" dirty="0" smtClean="0"/>
              <a:t>2</a:t>
            </a:r>
            <a:endParaRPr lang="en-US" dirty="0"/>
          </a:p>
        </p:txBody>
      </p:sp>
      <p:sp>
        <p:nvSpPr>
          <p:cNvPr id="3" name="Content Placeholder 2"/>
          <p:cNvSpPr>
            <a:spLocks noGrp="1"/>
          </p:cNvSpPr>
          <p:nvPr>
            <p:ph idx="1"/>
          </p:nvPr>
        </p:nvSpPr>
        <p:spPr>
          <a:xfrm>
            <a:off x="457200" y="1828800"/>
            <a:ext cx="8229600" cy="4419600"/>
          </a:xfrm>
        </p:spPr>
        <p:txBody>
          <a:bodyPr/>
          <a:lstStyle/>
          <a:p>
            <a:pPr marL="0" indent="0">
              <a:buNone/>
            </a:pPr>
            <a:r>
              <a:rPr lang="en-US" dirty="0" smtClean="0"/>
              <a:t>inDefend is loaded with 7 Cyber Intelligence alerts</a:t>
            </a:r>
          </a:p>
          <a:p>
            <a:pPr lvl="1">
              <a:buFont typeface="Wingdings" pitchFamily="2" charset="2"/>
              <a:buChar char="§"/>
            </a:pPr>
            <a:r>
              <a:rPr lang="en-US" sz="1800" b="1" dirty="0" smtClean="0"/>
              <a:t>Social networking alerts</a:t>
            </a:r>
          </a:p>
          <a:p>
            <a:pPr lvl="1">
              <a:buFont typeface="Wingdings" pitchFamily="2" charset="2"/>
              <a:buChar char="§"/>
            </a:pPr>
            <a:r>
              <a:rPr lang="en-US" sz="1800" b="1" dirty="0" smtClean="0"/>
              <a:t>Pornography access alerts</a:t>
            </a:r>
          </a:p>
          <a:p>
            <a:pPr lvl="1">
              <a:buFont typeface="Wingdings" pitchFamily="2" charset="2"/>
              <a:buChar char="§"/>
            </a:pPr>
            <a:r>
              <a:rPr lang="en-US" sz="1800" b="1" dirty="0" smtClean="0"/>
              <a:t>Job search alerts</a:t>
            </a:r>
          </a:p>
          <a:p>
            <a:pPr lvl="1">
              <a:buFont typeface="Wingdings" pitchFamily="2" charset="2"/>
              <a:buChar char="§"/>
            </a:pPr>
            <a:r>
              <a:rPr lang="en-US" sz="1800" b="1" dirty="0" smtClean="0"/>
              <a:t>Sensitive search alerts</a:t>
            </a:r>
          </a:p>
          <a:p>
            <a:pPr lvl="1">
              <a:buFont typeface="Wingdings" pitchFamily="2" charset="2"/>
              <a:buChar char="§"/>
            </a:pPr>
            <a:r>
              <a:rPr lang="en-US" sz="1800" b="1" dirty="0" smtClean="0"/>
              <a:t>Pen drive usage alerts</a:t>
            </a:r>
          </a:p>
          <a:p>
            <a:pPr lvl="1">
              <a:buFont typeface="Wingdings" pitchFamily="2" charset="2"/>
              <a:buChar char="§"/>
            </a:pPr>
            <a:r>
              <a:rPr lang="en-US" sz="1800" b="1" dirty="0" smtClean="0"/>
              <a:t>Web file upload alerts</a:t>
            </a:r>
          </a:p>
          <a:p>
            <a:pPr lvl="1">
              <a:buFont typeface="Wingdings" pitchFamily="2" charset="2"/>
              <a:buChar char="§"/>
            </a:pPr>
            <a:r>
              <a:rPr lang="en-US" sz="1800" b="1" dirty="0" smtClean="0"/>
              <a:t>Gmail attachment alerts</a:t>
            </a:r>
          </a:p>
          <a:p>
            <a:pPr lvl="1"/>
            <a:endParaRPr lang="en-US" dirty="0"/>
          </a:p>
          <a:p>
            <a:pPr marL="57150" indent="0">
              <a:buNone/>
            </a:pPr>
            <a:r>
              <a:rPr lang="en-US" sz="2000" dirty="0" smtClean="0"/>
              <a:t>23 more sensors being added to the existing product </a:t>
            </a:r>
            <a:endParaRPr lang="en-US" sz="2000" dirty="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41400"/>
            <a:ext cx="4191000" cy="4644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311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 ?</a:t>
            </a:r>
            <a:endParaRPr lang="en-US" dirty="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60120"/>
            <a:ext cx="7086600"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461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styl</a:t>
            </a:r>
            <a:r>
              <a:rPr lang="en-US" dirty="0" smtClean="0"/>
              <a:t>e Dashboard</a:t>
            </a:r>
            <a:endParaRPr lang="en-US" dirty="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grpSp>
        <p:nvGrpSpPr>
          <p:cNvPr id="5" name="Group 4"/>
          <p:cNvGrpSpPr/>
          <p:nvPr/>
        </p:nvGrpSpPr>
        <p:grpSpPr>
          <a:xfrm>
            <a:off x="457200" y="1066800"/>
            <a:ext cx="8364583" cy="5105400"/>
            <a:chOff x="93617" y="873012"/>
            <a:chExt cx="8974183" cy="5593103"/>
          </a:xfrm>
        </p:grpSpPr>
        <p:pic>
          <p:nvPicPr>
            <p:cNvPr id="1026" name="Picture 2" descr="D:\dashboard-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 y="873012"/>
              <a:ext cx="8974183" cy="3622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D:\dashboard-capture-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2534" y="4495801"/>
              <a:ext cx="8841650" cy="19703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794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Intelligence Report</a:t>
            </a:r>
            <a:endParaRPr lang="en-US" dirty="0"/>
          </a:p>
        </p:txBody>
      </p:sp>
      <p:sp>
        <p:nvSpPr>
          <p:cNvPr id="3" name="Content Placeholder 2"/>
          <p:cNvSpPr>
            <a:spLocks noGrp="1"/>
          </p:cNvSpPr>
          <p:nvPr>
            <p:ph idx="1"/>
          </p:nvPr>
        </p:nvSpPr>
        <p:spPr>
          <a:xfrm>
            <a:off x="457200" y="1112837"/>
            <a:ext cx="4876800" cy="4607026"/>
          </a:xfrm>
        </p:spPr>
        <p:txBody>
          <a:bodyPr/>
          <a:lstStyle/>
          <a:p>
            <a:pPr marL="0" indent="0">
              <a:buNone/>
            </a:pPr>
            <a:r>
              <a:rPr lang="en-US" sz="1800" dirty="0"/>
              <a:t>The solution also offers a </a:t>
            </a:r>
            <a:r>
              <a:rPr lang="en-US" sz="1800" dirty="0" smtClean="0"/>
              <a:t>service </a:t>
            </a:r>
            <a:r>
              <a:rPr lang="en-US" sz="1800" dirty="0"/>
              <a:t>based on its </a:t>
            </a:r>
            <a:r>
              <a:rPr lang="en-US" sz="1800" dirty="0" smtClean="0"/>
              <a:t>product inDefend </a:t>
            </a:r>
            <a:r>
              <a:rPr lang="en-US" sz="1800" dirty="0"/>
              <a:t>called CI (Cyber Intelligence) Reporting for the </a:t>
            </a:r>
            <a:r>
              <a:rPr lang="en-US" sz="1800" dirty="0" smtClean="0"/>
              <a:t>management.</a:t>
            </a:r>
          </a:p>
          <a:p>
            <a:pPr marL="0" indent="0">
              <a:buNone/>
            </a:pPr>
            <a:endParaRPr lang="en-US" sz="1800" dirty="0" smtClean="0"/>
          </a:p>
          <a:p>
            <a:pPr marL="0" indent="0">
              <a:buNone/>
            </a:pPr>
            <a:r>
              <a:rPr lang="en-US" sz="1800" dirty="0" smtClean="0"/>
              <a:t>This report </a:t>
            </a:r>
            <a:r>
              <a:rPr lang="en-US" sz="1800" dirty="0"/>
              <a:t>is created by </a:t>
            </a:r>
            <a:r>
              <a:rPr lang="en-US" sz="1800" dirty="0" smtClean="0"/>
              <a:t>manually by our cyber security analysts by </a:t>
            </a:r>
            <a:r>
              <a:rPr lang="en-US" sz="1800" dirty="0"/>
              <a:t>analyzing the data collected over time and then compiling it in a comprehensive document which gives a report on the different business risk areas, using which the management can take appropriate actions to avoid such </a:t>
            </a:r>
            <a:r>
              <a:rPr lang="en-US" sz="1800" dirty="0" smtClean="0"/>
              <a:t>risks. </a:t>
            </a:r>
          </a:p>
          <a:p>
            <a:pPr marL="0" indent="0">
              <a:buNone/>
            </a:pPr>
            <a:endParaRPr lang="en-US" sz="1800" dirty="0" smtClean="0"/>
          </a:p>
          <a:p>
            <a:pPr marL="0" indent="0">
              <a:buNone/>
            </a:pPr>
            <a:r>
              <a:rPr lang="en-US" sz="1800" dirty="0" smtClean="0"/>
              <a:t>Sample report can be downloaded from </a:t>
            </a:r>
            <a:r>
              <a:rPr lang="en-US" sz="1800" dirty="0" smtClean="0">
                <a:hlinkClick r:id="rId2"/>
              </a:rPr>
              <a:t>here.</a:t>
            </a:r>
            <a:endParaRPr lang="en-US" sz="1800" dirty="0"/>
          </a:p>
        </p:txBody>
      </p:sp>
      <p:sp>
        <p:nvSpPr>
          <p:cNvPr id="4" name="Footer Placeholder 3"/>
          <p:cNvSpPr>
            <a:spLocks noGrp="1"/>
          </p:cNvSpPr>
          <p:nvPr>
            <p:ph type="ftr" sz="quarter" idx="11"/>
          </p:nvPr>
        </p:nvSpPr>
        <p:spPr/>
        <p:txBody>
          <a:bodyPr/>
          <a:lstStyle/>
          <a:p>
            <a:pPr>
              <a:defRPr/>
            </a:pPr>
            <a:r>
              <a:rPr lang="en-US" smtClean="0"/>
              <a:t>www.dataresolve.com</a:t>
            </a:r>
            <a:endParaRPr lang="en-US"/>
          </a:p>
        </p:txBody>
      </p:sp>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240" y="1295400"/>
            <a:ext cx="2615837" cy="3205263"/>
          </a:xfrm>
          <a:prstGeom prst="rect">
            <a:avLst/>
          </a:prstGeom>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9670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1041</Words>
  <Application>Microsoft Office PowerPoint</Application>
  <PresentationFormat>On-screen Show (4:3)</PresentationFormat>
  <Paragraphs>178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Why Cyber Intelligence is needed?</vt:lpstr>
      <vt:lpstr>Solution</vt:lpstr>
      <vt:lpstr>Why inDefend Cyber Intelligence ?</vt:lpstr>
      <vt:lpstr>The Intelligence Factor - 1</vt:lpstr>
      <vt:lpstr>The Intelligence Factor - 2</vt:lpstr>
      <vt:lpstr>How does it work ?</vt:lpstr>
      <vt:lpstr>Social network style Dashboard</vt:lpstr>
      <vt:lpstr>Cyber Intelligence Report</vt:lpstr>
      <vt:lpstr>Daily Email Report</vt:lpstr>
      <vt:lpstr>Cyber Intelligence Add-ons</vt:lpstr>
      <vt:lpstr>Data Collection modules – CI Engine</vt:lpstr>
      <vt:lpstr>Endpoint Protection</vt:lpstr>
      <vt:lpstr>Who is using inDefend ?</vt:lpstr>
      <vt:lpstr>Product Offerings</vt:lpstr>
      <vt:lpstr>How to start ?</vt:lpstr>
      <vt:lpstr>About Data Resolve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2013-10-04T10:32:11Z</dcterms:created>
  <dcterms:modified xsi:type="dcterms:W3CDTF">2013-10-04T13:29:41Z</dcterms:modified>
</cp:coreProperties>
</file>