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67" r:id="rId4"/>
    <p:sldId id="262" r:id="rId5"/>
    <p:sldId id="264" r:id="rId6"/>
    <p:sldId id="263" r:id="rId7"/>
    <p:sldId id="265" r:id="rId8"/>
    <p:sldId id="258" r:id="rId9"/>
    <p:sldId id="259" r:id="rId10"/>
    <p:sldId id="260" r:id="rId11"/>
    <p:sldId id="261"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170"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394F7F-4AE2-4D0F-8906-FBCACED04D56}" type="datetimeFigureOut">
              <a:rPr lang="en-US" smtClean="0"/>
              <a:t>10/29/2013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FA5B8-B3BE-400B-BCF4-B90F9FD5C53C}" type="slidenum">
              <a:rPr lang="en-US" smtClean="0"/>
              <a:t>‹#›</a:t>
            </a:fld>
            <a:endParaRPr lang="en-US" dirty="0"/>
          </a:p>
        </p:txBody>
      </p:sp>
    </p:spTree>
    <p:extLst>
      <p:ext uri="{BB962C8B-B14F-4D97-AF65-F5344CB8AC3E}">
        <p14:creationId xmlns:p14="http://schemas.microsoft.com/office/powerpoint/2010/main" val="1419314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FFA5B8-B3BE-400B-BCF4-B90F9FD5C53C}" type="slidenum">
              <a:rPr lang="en-US" smtClean="0"/>
              <a:t>1</a:t>
            </a:fld>
            <a:endParaRPr lang="en-US" dirty="0"/>
          </a:p>
        </p:txBody>
      </p:sp>
    </p:spTree>
    <p:extLst>
      <p:ext uri="{BB962C8B-B14F-4D97-AF65-F5344CB8AC3E}">
        <p14:creationId xmlns:p14="http://schemas.microsoft.com/office/powerpoint/2010/main" val="1784793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62DABB-243B-40ED-A9B4-C97F9951846E}"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62DABB-243B-40ED-A9B4-C97F9951846E}"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62DABB-243B-40ED-A9B4-C97F9951846E}"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462DABB-243B-40ED-A9B4-C97F9951846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62DABB-243B-40ED-A9B4-C97F9951846E}" type="slidenum">
              <a:rPr lang="en-US" smtClean="0"/>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24958-FB31-4536-A56E-5D7329CD9D38}" type="datetimeFigureOut">
              <a:rPr lang="en-US" smtClean="0"/>
              <a:t>10/29/2013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62DABB-243B-40ED-A9B4-C97F9951846E}"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3A24958-FB31-4536-A56E-5D7329CD9D38}" type="datetimeFigureOut">
              <a:rPr lang="en-US" smtClean="0"/>
              <a:t>10/29/2013</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462DABB-243B-40ED-A9B4-C97F9951846E}"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freedomtown132@yahoo.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First Family Care Service</a:t>
            </a:r>
            <a:endParaRPr lang="en-US" dirty="0"/>
          </a:p>
        </p:txBody>
      </p:sp>
      <p:pic>
        <p:nvPicPr>
          <p:cNvPr id="7" name="Picture 6"/>
          <p:cNvPicPr/>
          <p:nvPr/>
        </p:nvPicPr>
        <p:blipFill rotWithShape="1">
          <a:blip r:embed="rId3" cstate="print">
            <a:extLst>
              <a:ext uri="{28A0092B-C50C-407E-A947-70E740481C1C}">
                <a14:useLocalDpi xmlns:a14="http://schemas.microsoft.com/office/drawing/2010/main" val="0"/>
              </a:ext>
            </a:extLst>
          </a:blip>
          <a:srcRect l="3365" t="9708" r="54168" b="20542"/>
          <a:stretch/>
        </p:blipFill>
        <p:spPr bwMode="auto">
          <a:xfrm>
            <a:off x="1295400" y="5410200"/>
            <a:ext cx="847725" cy="1419328"/>
          </a:xfrm>
          <a:prstGeom prst="rect">
            <a:avLst/>
          </a:prstGeom>
          <a:ln>
            <a:noFill/>
          </a:ln>
          <a:extLst>
            <a:ext uri="{53640926-AAD7-44D8-BBD7-CCE9431645EC}">
              <a14:shadowObscured xmlns:a14="http://schemas.microsoft.com/office/drawing/2010/main"/>
            </a:ext>
          </a:extLst>
        </p:spPr>
      </p:pic>
      <p:sp>
        <p:nvSpPr>
          <p:cNvPr id="3" name="Subtitle 2"/>
          <p:cNvSpPr>
            <a:spLocks noGrp="1"/>
          </p:cNvSpPr>
          <p:nvPr>
            <p:ph type="subTitle" idx="1"/>
          </p:nvPr>
        </p:nvSpPr>
        <p:spPr/>
        <p:txBody>
          <a:bodyPr>
            <a:noAutofit/>
          </a:bodyPr>
          <a:lstStyle/>
          <a:p>
            <a:r>
              <a:rPr lang="en-US" sz="3200" dirty="0" smtClean="0"/>
              <a:t>An Introduction of Our Corporate Chaplain Program</a:t>
            </a:r>
          </a:p>
          <a:p>
            <a:r>
              <a:rPr lang="en-US" sz="3200" dirty="0" smtClean="0"/>
              <a:t>Oct. 30, 2013 </a:t>
            </a:r>
            <a:endParaRPr lang="en-US" sz="3200" dirty="0"/>
          </a:p>
        </p:txBody>
      </p:sp>
      <p:pic>
        <p:nvPicPr>
          <p:cNvPr id="4" name="Picture 3"/>
          <p:cNvPicPr/>
          <p:nvPr/>
        </p:nvPicPr>
        <p:blipFill rotWithShape="1">
          <a:blip r:embed="rId4"/>
          <a:srcRect l="29968" t="28720" r="49519" b="63033"/>
          <a:stretch/>
        </p:blipFill>
        <p:spPr bwMode="auto">
          <a:xfrm>
            <a:off x="2847975" y="1217295"/>
            <a:ext cx="3324225" cy="76390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69820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Assistance For Employees or Immediate Family Members Who Require Professional Help With:</a:t>
            </a:r>
          </a:p>
          <a:p>
            <a:pPr marL="0" indent="0">
              <a:buNone/>
            </a:pPr>
            <a:endParaRPr lang="en-US" dirty="0" smtClean="0"/>
          </a:p>
          <a:p>
            <a:r>
              <a:rPr lang="en-US" dirty="0" smtClean="0"/>
              <a:t>Drug/Alcohol Dependency  </a:t>
            </a:r>
          </a:p>
          <a:p>
            <a:endParaRPr lang="en-US" dirty="0"/>
          </a:p>
          <a:p>
            <a:r>
              <a:rPr lang="en-US" dirty="0" smtClean="0"/>
              <a:t>Psychiatric Health Problems That Require Outpatient or Inpatient Care</a:t>
            </a:r>
          </a:p>
          <a:p>
            <a:pPr marL="0" indent="0">
              <a:buNone/>
            </a:pPr>
            <a:endParaRPr lang="en-US" dirty="0" smtClean="0"/>
          </a:p>
          <a:p>
            <a:r>
              <a:rPr lang="en-US" dirty="0" smtClean="0"/>
              <a:t>Provide Referral Service To Specialized Assistance of Community Agencies &amp; Organizations</a:t>
            </a:r>
            <a:endParaRPr lang="en-US" dirty="0"/>
          </a:p>
        </p:txBody>
      </p:sp>
      <p:sp>
        <p:nvSpPr>
          <p:cNvPr id="3" name="Title 2"/>
          <p:cNvSpPr>
            <a:spLocks noGrp="1"/>
          </p:cNvSpPr>
          <p:nvPr>
            <p:ph type="title"/>
          </p:nvPr>
        </p:nvSpPr>
        <p:spPr/>
        <p:txBody>
          <a:bodyPr>
            <a:normAutofit fontScale="90000"/>
          </a:bodyPr>
          <a:lstStyle/>
          <a:p>
            <a:r>
              <a:rPr lang="en-US" dirty="0" smtClean="0"/>
              <a:t>Coordination of Employee Assistance</a:t>
            </a:r>
            <a:endParaRPr lang="en-US" dirty="0"/>
          </a:p>
        </p:txBody>
      </p:sp>
    </p:spTree>
    <p:extLst>
      <p:ext uri="{BB962C8B-B14F-4D97-AF65-F5344CB8AC3E}">
        <p14:creationId xmlns:p14="http://schemas.microsoft.com/office/powerpoint/2010/main" val="1197400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14600"/>
            <a:ext cx="7408333" cy="3611563"/>
          </a:xfrm>
        </p:spPr>
        <p:txBody>
          <a:bodyPr>
            <a:normAutofit fontScale="85000" lnSpcReduction="20000"/>
          </a:bodyPr>
          <a:lstStyle/>
          <a:p>
            <a:r>
              <a:rPr lang="en-US" dirty="0" smtClean="0"/>
              <a:t>Our Corporate Chaplain Will Participate In Certain Corporate Meetings and Events. </a:t>
            </a:r>
          </a:p>
          <a:p>
            <a:pPr marL="0" indent="0">
              <a:buNone/>
            </a:pPr>
            <a:endParaRPr lang="en-US" dirty="0" smtClean="0"/>
          </a:p>
          <a:p>
            <a:r>
              <a:rPr lang="en-US" dirty="0" smtClean="0"/>
              <a:t>Conduct Non-Denominational, Non-Mandatory To Attend Devotionals On-Site.</a:t>
            </a:r>
          </a:p>
          <a:p>
            <a:pPr marL="0" indent="0">
              <a:buNone/>
            </a:pPr>
            <a:endParaRPr lang="en-US" dirty="0" smtClean="0"/>
          </a:p>
          <a:p>
            <a:r>
              <a:rPr lang="en-US" dirty="0" smtClean="0"/>
              <a:t>Officiate Weddings and Funerals, Upon Request.</a:t>
            </a:r>
          </a:p>
          <a:p>
            <a:pPr marL="0" indent="0">
              <a:buNone/>
            </a:pPr>
            <a:endParaRPr lang="en-US" dirty="0" smtClean="0"/>
          </a:p>
          <a:p>
            <a:r>
              <a:rPr lang="en-US" dirty="0" smtClean="0"/>
              <a:t>Act As Fast Response Spiritual Help In Crisis.</a:t>
            </a:r>
          </a:p>
          <a:p>
            <a:pPr marL="0" indent="0">
              <a:buNone/>
            </a:pPr>
            <a:endParaRPr lang="en-US" dirty="0" smtClean="0"/>
          </a:p>
          <a:p>
            <a:r>
              <a:rPr lang="en-US" dirty="0" smtClean="0"/>
              <a:t>The Chaplain Is Not Here To Replace Your Pastor, But Is Available To You In and Through The Workplace, If Needed At Your Choice.</a:t>
            </a:r>
            <a:endParaRPr lang="en-US" dirty="0"/>
          </a:p>
        </p:txBody>
      </p:sp>
      <p:sp>
        <p:nvSpPr>
          <p:cNvPr id="3" name="Title 2"/>
          <p:cNvSpPr>
            <a:spLocks noGrp="1"/>
          </p:cNvSpPr>
          <p:nvPr>
            <p:ph type="title"/>
          </p:nvPr>
        </p:nvSpPr>
        <p:spPr/>
        <p:txBody>
          <a:bodyPr/>
          <a:lstStyle/>
          <a:p>
            <a:r>
              <a:rPr lang="en-US" dirty="0" smtClean="0"/>
              <a:t>Officiating &amp; Attending Events</a:t>
            </a:r>
            <a:endParaRPr lang="en-US" dirty="0"/>
          </a:p>
        </p:txBody>
      </p:sp>
    </p:spTree>
    <p:extLst>
      <p:ext uri="{BB962C8B-B14F-4D97-AF65-F5344CB8AC3E}">
        <p14:creationId xmlns:p14="http://schemas.microsoft.com/office/powerpoint/2010/main" val="17174671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14600"/>
            <a:ext cx="7408333" cy="4114799"/>
          </a:xfrm>
        </p:spPr>
        <p:txBody>
          <a:bodyPr>
            <a:normAutofit fontScale="85000" lnSpcReduction="20000"/>
          </a:bodyPr>
          <a:lstStyle/>
          <a:p>
            <a:r>
              <a:rPr lang="en-US" dirty="0" smtClean="0"/>
              <a:t>Our Corporate Chaplain Is Someone </a:t>
            </a:r>
            <a:r>
              <a:rPr lang="en-US" b="1" i="1" dirty="0"/>
              <a:t>You</a:t>
            </a:r>
            <a:r>
              <a:rPr lang="en-US" dirty="0" smtClean="0"/>
              <a:t> Can Turn To For Help When Life Happens.</a:t>
            </a:r>
          </a:p>
          <a:p>
            <a:pPr marL="0" indent="0">
              <a:buNone/>
            </a:pPr>
            <a:endParaRPr lang="en-US" sz="1200" dirty="0" smtClean="0"/>
          </a:p>
          <a:p>
            <a:r>
              <a:rPr lang="en-US" dirty="0" smtClean="0"/>
              <a:t>The Company Agreement Is </a:t>
            </a:r>
            <a:r>
              <a:rPr lang="en-US" b="1" i="1" dirty="0" smtClean="0"/>
              <a:t>All</a:t>
            </a:r>
            <a:r>
              <a:rPr lang="en-US" dirty="0" smtClean="0"/>
              <a:t> Information You Share With The Chaplain Is </a:t>
            </a:r>
            <a:r>
              <a:rPr lang="en-US" b="1" i="1" dirty="0" smtClean="0"/>
              <a:t>Strictly Confidential</a:t>
            </a:r>
            <a:r>
              <a:rPr lang="en-US" dirty="0" smtClean="0"/>
              <a:t>, Unless An Employee Expresses Personal Harm To Self or Others.</a:t>
            </a:r>
          </a:p>
          <a:p>
            <a:pPr marL="0" indent="0">
              <a:buNone/>
            </a:pPr>
            <a:endParaRPr lang="en-US" sz="1200" dirty="0" smtClean="0"/>
          </a:p>
          <a:p>
            <a:r>
              <a:rPr lang="en-US" dirty="0" smtClean="0"/>
              <a:t>The Chaplain Will Make Regular Visits To Your Work Area On A Weekly Basis. Feel Free To Have A Confidential Visit With Him In The Facility. </a:t>
            </a:r>
          </a:p>
          <a:p>
            <a:r>
              <a:rPr lang="en-US" dirty="0" smtClean="0"/>
              <a:t>Contact Info For Our Chaplain:	</a:t>
            </a:r>
          </a:p>
          <a:p>
            <a:pPr marL="1508760" lvl="7" indent="0">
              <a:buNone/>
              <a:tabLst>
                <a:tab pos="3657600" algn="l"/>
                <a:tab pos="6340475" algn="l"/>
              </a:tabLst>
            </a:pPr>
            <a:r>
              <a:rPr lang="en-US" dirty="0" smtClean="0"/>
              <a:t>	</a:t>
            </a:r>
            <a:r>
              <a:rPr lang="en-US" sz="1600" b="1" dirty="0" smtClean="0"/>
              <a:t>Moses Hall</a:t>
            </a:r>
          </a:p>
          <a:p>
            <a:pPr marL="2194560" lvl="7" indent="0">
              <a:buNone/>
            </a:pPr>
            <a:r>
              <a:rPr lang="en-US" sz="1600" b="1" dirty="0"/>
              <a:t>	</a:t>
            </a:r>
            <a:r>
              <a:rPr lang="en-US" sz="1600" b="1" dirty="0" smtClean="0"/>
              <a:t>	Cell: (918) 200-3817</a:t>
            </a:r>
          </a:p>
          <a:p>
            <a:pPr marL="2194560" lvl="7" indent="0">
              <a:buNone/>
            </a:pPr>
            <a:r>
              <a:rPr lang="en-US" sz="1600" b="1" dirty="0"/>
              <a:t>	</a:t>
            </a:r>
            <a:r>
              <a:rPr lang="en-US" sz="1600" b="1" dirty="0" smtClean="0"/>
              <a:t>	E-Mail: </a:t>
            </a:r>
            <a:r>
              <a:rPr lang="en-US" sz="1600" b="1" dirty="0" smtClean="0">
                <a:hlinkClick r:id="rId2"/>
              </a:rPr>
              <a:t>freedomtown132@yahoo.com</a:t>
            </a:r>
            <a:endParaRPr lang="en-US" sz="1600" b="1" dirty="0" smtClean="0"/>
          </a:p>
          <a:p>
            <a:pPr marL="2514600" lvl="8" indent="0">
              <a:buNone/>
            </a:pPr>
            <a:endParaRPr lang="en-US" dirty="0" smtClean="0"/>
          </a:p>
          <a:p>
            <a:r>
              <a:rPr lang="en-US" dirty="0" smtClean="0"/>
              <a:t>May God Bless You and Your Family Through This Program.</a:t>
            </a:r>
          </a:p>
          <a:p>
            <a:endParaRPr lang="en-US" dirty="0"/>
          </a:p>
          <a:p>
            <a:endParaRPr lang="en-US" dirty="0"/>
          </a:p>
        </p:txBody>
      </p:sp>
      <p:sp>
        <p:nvSpPr>
          <p:cNvPr id="3" name="Title 2"/>
          <p:cNvSpPr>
            <a:spLocks noGrp="1"/>
          </p:cNvSpPr>
          <p:nvPr>
            <p:ph type="title"/>
          </p:nvPr>
        </p:nvSpPr>
        <p:spPr/>
        <p:txBody>
          <a:bodyPr/>
          <a:lstStyle/>
          <a:p>
            <a:r>
              <a:rPr lang="en-US" dirty="0" smtClean="0"/>
              <a:t>Sometimes We All Need Help</a:t>
            </a:r>
            <a:endParaRPr lang="en-US" dirty="0"/>
          </a:p>
        </p:txBody>
      </p:sp>
      <p:pic>
        <p:nvPicPr>
          <p:cNvPr id="5" name="Picture 4"/>
          <p:cNvPicPr/>
          <p:nvPr/>
        </p:nvPicPr>
        <p:blipFill rotWithShape="1">
          <a:blip r:embed="rId3" cstate="print">
            <a:extLst>
              <a:ext uri="{28A0092B-C50C-407E-A947-70E740481C1C}">
                <a14:useLocalDpi xmlns:a14="http://schemas.microsoft.com/office/drawing/2010/main" val="0"/>
              </a:ext>
            </a:extLst>
          </a:blip>
          <a:srcRect l="3365" t="9708" r="54168" b="20542"/>
          <a:stretch/>
        </p:blipFill>
        <p:spPr bwMode="auto">
          <a:xfrm>
            <a:off x="7543800" y="4705560"/>
            <a:ext cx="847725" cy="141932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64016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God Is At The Top Of Our Organizational Chart </a:t>
            </a:r>
            <a:endParaRPr lang="en-US" dirty="0"/>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81200" y="2286000"/>
            <a:ext cx="5414169" cy="4267200"/>
          </a:xfrm>
          <a:prstGeom prst="rect">
            <a:avLst/>
          </a:prstGeom>
          <a:noFill/>
        </p:spPr>
      </p:pic>
    </p:spTree>
    <p:extLst>
      <p:ext uri="{BB962C8B-B14F-4D97-AF65-F5344CB8AC3E}">
        <p14:creationId xmlns:p14="http://schemas.microsoft.com/office/powerpoint/2010/main" val="1428182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At First Wave Aerospace, God Is At The Top of Our Organization, As We Recognize The Creator and Holy Father That Gave His Son Jesus Christ To Be Our Redeemer From Sin, Pain And As The Pathway To Eternal Life.</a:t>
            </a:r>
          </a:p>
          <a:p>
            <a:pPr marL="0" indent="0">
              <a:buNone/>
            </a:pPr>
            <a:endParaRPr lang="en-US" dirty="0" smtClean="0"/>
          </a:p>
          <a:p>
            <a:r>
              <a:rPr lang="en-US" dirty="0" smtClean="0"/>
              <a:t>Because We Consider Our Employees and Their Families As Part of Our Own, We Created First Family Care Service Headed By Our Own Corporate Chaplain When Life Happens.</a:t>
            </a:r>
            <a:endParaRPr lang="en-US" dirty="0"/>
          </a:p>
        </p:txBody>
      </p:sp>
      <p:sp>
        <p:nvSpPr>
          <p:cNvPr id="3" name="Title 2"/>
          <p:cNvSpPr>
            <a:spLocks noGrp="1"/>
          </p:cNvSpPr>
          <p:nvPr>
            <p:ph type="title"/>
          </p:nvPr>
        </p:nvSpPr>
        <p:spPr/>
        <p:txBody>
          <a:bodyPr/>
          <a:lstStyle/>
          <a:p>
            <a:r>
              <a:rPr lang="en-US" dirty="0" smtClean="0"/>
              <a:t>Because Life Happens, We Care</a:t>
            </a:r>
            <a:endParaRPr lang="en-US" dirty="0"/>
          </a:p>
        </p:txBody>
      </p:sp>
    </p:spTree>
    <p:extLst>
      <p:ext uri="{BB962C8B-B14F-4D97-AF65-F5344CB8AC3E}">
        <p14:creationId xmlns:p14="http://schemas.microsoft.com/office/powerpoint/2010/main" val="33555062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90800"/>
            <a:ext cx="7408333" cy="3535363"/>
          </a:xfrm>
        </p:spPr>
        <p:txBody>
          <a:bodyPr>
            <a:normAutofit lnSpcReduction="10000"/>
          </a:bodyPr>
          <a:lstStyle/>
          <a:p>
            <a:r>
              <a:rPr lang="en-US" dirty="0" smtClean="0"/>
              <a:t>General Motors  and Ford have chaplains and </a:t>
            </a:r>
            <a:r>
              <a:rPr lang="en-US" dirty="0"/>
              <a:t>found a $9 return for every $1 invested in the program. - </a:t>
            </a:r>
            <a:r>
              <a:rPr lang="en-US" b="1" i="1" dirty="0">
                <a:solidFill>
                  <a:schemeClr val="tx1"/>
                </a:solidFill>
              </a:rPr>
              <a:t>USA Today May 6, </a:t>
            </a:r>
            <a:r>
              <a:rPr lang="en-US" b="1" i="1" dirty="0" smtClean="0">
                <a:solidFill>
                  <a:schemeClr val="tx1"/>
                </a:solidFill>
              </a:rPr>
              <a:t>2012</a:t>
            </a:r>
          </a:p>
          <a:p>
            <a:pPr marL="0" indent="0">
              <a:buNone/>
            </a:pPr>
            <a:endParaRPr lang="en-US" dirty="0">
              <a:solidFill>
                <a:schemeClr val="tx1"/>
              </a:solidFill>
            </a:endParaRPr>
          </a:p>
          <a:p>
            <a:r>
              <a:rPr lang="en-US" dirty="0"/>
              <a:t>The great surprise came, though, when the employees told management that, if necessary, "they'd take less benefits in order to keep the chaplain program going," </a:t>
            </a:r>
            <a:r>
              <a:rPr lang="en-US" dirty="0" smtClean="0"/>
              <a:t>according to Coca-Cola Bottling, which now </a:t>
            </a:r>
            <a:r>
              <a:rPr lang="en-US" dirty="0"/>
              <a:t>has 25 chaplains serving employees at 58 sites. - </a:t>
            </a:r>
            <a:r>
              <a:rPr lang="en-US" b="1" i="1" dirty="0">
                <a:solidFill>
                  <a:schemeClr val="tx1"/>
                </a:solidFill>
              </a:rPr>
              <a:t>The Christian Science Monitor </a:t>
            </a:r>
            <a:endParaRPr lang="en-US" b="1" dirty="0">
              <a:solidFill>
                <a:schemeClr val="tx1"/>
              </a:solidFill>
            </a:endParaRPr>
          </a:p>
          <a:p>
            <a:endParaRPr lang="en-US" dirty="0"/>
          </a:p>
        </p:txBody>
      </p:sp>
      <p:sp>
        <p:nvSpPr>
          <p:cNvPr id="3" name="Title 2"/>
          <p:cNvSpPr>
            <a:spLocks noGrp="1"/>
          </p:cNvSpPr>
          <p:nvPr>
            <p:ph type="title"/>
          </p:nvPr>
        </p:nvSpPr>
        <p:spPr/>
        <p:txBody>
          <a:bodyPr>
            <a:normAutofit fontScale="90000"/>
          </a:bodyPr>
          <a:lstStyle/>
          <a:p>
            <a:r>
              <a:rPr lang="en-US" dirty="0" smtClean="0"/>
              <a:t>Chaplains On The Payroll In The US</a:t>
            </a:r>
            <a:endParaRPr lang="en-US" dirty="0"/>
          </a:p>
        </p:txBody>
      </p:sp>
    </p:spTree>
    <p:extLst>
      <p:ext uri="{BB962C8B-B14F-4D97-AF65-F5344CB8AC3E}">
        <p14:creationId xmlns:p14="http://schemas.microsoft.com/office/powerpoint/2010/main" val="1091457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797704"/>
            <a:ext cx="8458200" cy="3450696"/>
          </a:xfrm>
        </p:spPr>
        <p:txBody>
          <a:bodyPr>
            <a:normAutofit fontScale="92500" lnSpcReduction="20000"/>
          </a:bodyPr>
          <a:lstStyle/>
          <a:p>
            <a:r>
              <a:rPr lang="en-US" dirty="0"/>
              <a:t>Tyson Foods Inc., which employs 120 chaplains serving a work force of 117,000, say they believe the service reduces turnover. Other companies contract with chaplain-placement services to handle workplace disruptions that managers can't. - </a:t>
            </a:r>
            <a:r>
              <a:rPr lang="en-US" b="1" i="1" dirty="0">
                <a:solidFill>
                  <a:schemeClr val="tx1"/>
                </a:solidFill>
              </a:rPr>
              <a:t>The Wall Street </a:t>
            </a:r>
            <a:r>
              <a:rPr lang="en-US" b="1" i="1" dirty="0" smtClean="0">
                <a:solidFill>
                  <a:schemeClr val="tx1"/>
                </a:solidFill>
              </a:rPr>
              <a:t>Journal/WSJ.com  June </a:t>
            </a:r>
            <a:r>
              <a:rPr lang="en-US" b="1" i="1" dirty="0">
                <a:solidFill>
                  <a:schemeClr val="tx1"/>
                </a:solidFill>
              </a:rPr>
              <a:t>23, </a:t>
            </a:r>
            <a:r>
              <a:rPr lang="en-US" b="1" i="1" dirty="0" smtClean="0">
                <a:solidFill>
                  <a:schemeClr val="tx1"/>
                </a:solidFill>
              </a:rPr>
              <a:t>2010</a:t>
            </a:r>
          </a:p>
          <a:p>
            <a:pPr marL="0" indent="0">
              <a:buNone/>
            </a:pPr>
            <a:endParaRPr lang="en-US" b="1" dirty="0">
              <a:solidFill>
                <a:schemeClr val="tx1"/>
              </a:solidFill>
            </a:endParaRPr>
          </a:p>
          <a:p>
            <a:r>
              <a:rPr lang="en-US" dirty="0"/>
              <a:t>Corporate Chaplains of America, </a:t>
            </a:r>
            <a:r>
              <a:rPr lang="en-US" dirty="0" smtClean="0"/>
              <a:t>Wake </a:t>
            </a:r>
            <a:r>
              <a:rPr lang="en-US" dirty="0"/>
              <a:t>Forest, N.C., </a:t>
            </a:r>
            <a:r>
              <a:rPr lang="en-US" dirty="0" smtClean="0"/>
              <a:t>serves </a:t>
            </a:r>
            <a:r>
              <a:rPr lang="en-US" dirty="0"/>
              <a:t>650 employers from </a:t>
            </a:r>
            <a:r>
              <a:rPr lang="en-US" dirty="0" smtClean="0"/>
              <a:t>coast to cost, from Vermont </a:t>
            </a:r>
            <a:r>
              <a:rPr lang="en-US" dirty="0"/>
              <a:t>to </a:t>
            </a:r>
            <a:r>
              <a:rPr lang="en-US" dirty="0" smtClean="0"/>
              <a:t>California.</a:t>
            </a:r>
          </a:p>
          <a:p>
            <a:pPr marL="0" indent="0">
              <a:buNone/>
            </a:pPr>
            <a:endParaRPr lang="en-US" dirty="0"/>
          </a:p>
          <a:p>
            <a:r>
              <a:rPr lang="en-US" dirty="0" smtClean="0"/>
              <a:t>Marketplace Chaplains, Plano, TX, has 2,455 Chaplains in 425 Companies.</a:t>
            </a:r>
            <a:endParaRPr lang="en-US" dirty="0"/>
          </a:p>
        </p:txBody>
      </p:sp>
      <p:sp>
        <p:nvSpPr>
          <p:cNvPr id="3" name="Title 2"/>
          <p:cNvSpPr>
            <a:spLocks noGrp="1"/>
          </p:cNvSpPr>
          <p:nvPr>
            <p:ph type="title"/>
          </p:nvPr>
        </p:nvSpPr>
        <p:spPr/>
        <p:txBody>
          <a:bodyPr>
            <a:normAutofit fontScale="90000"/>
          </a:bodyPr>
          <a:lstStyle/>
          <a:p>
            <a:r>
              <a:rPr lang="en-US" dirty="0" smtClean="0"/>
              <a:t>Corporate Chaplains Across America</a:t>
            </a:r>
            <a:endParaRPr lang="en-US" dirty="0"/>
          </a:p>
        </p:txBody>
      </p:sp>
    </p:spTree>
    <p:extLst>
      <p:ext uri="{BB962C8B-B14F-4D97-AF65-F5344CB8AC3E}">
        <p14:creationId xmlns:p14="http://schemas.microsoft.com/office/powerpoint/2010/main" val="153281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514600"/>
            <a:ext cx="7408333" cy="3840163"/>
          </a:xfrm>
          <a:solidFill>
            <a:schemeClr val="bg1"/>
          </a:solidFill>
          <a:ln>
            <a:solidFill>
              <a:schemeClr val="bg1"/>
            </a:solidFill>
          </a:ln>
        </p:spPr>
        <p:txBody>
          <a:bodyPr>
            <a:normAutofit fontScale="85000" lnSpcReduction="10000"/>
          </a:bodyPr>
          <a:lstStyle/>
          <a:p>
            <a:r>
              <a:rPr lang="en-US" dirty="0"/>
              <a:t>A 2008 study by the Families and Work Institute found that more than 97 percent of companies with payrolls larger than 5,000 offer employee assistance programs, with anonymous counseling and referrals available by phone. </a:t>
            </a:r>
            <a:r>
              <a:rPr lang="en-US" b="1" dirty="0"/>
              <a:t>Yet employees are “dramatically” more likely to use workplace chaplains than standard mental-health benefits</a:t>
            </a:r>
            <a:r>
              <a:rPr lang="en-US" dirty="0"/>
              <a:t>, according to preliminary results from an ongoing study by David Miller and Faith Ngunjiri of Princeton University’s Faith &amp; Work Initiative. </a:t>
            </a:r>
            <a:endParaRPr lang="en-US" dirty="0" smtClean="0"/>
          </a:p>
          <a:p>
            <a:pPr marL="0" indent="0">
              <a:buNone/>
            </a:pPr>
            <a:endParaRPr lang="en-US" dirty="0" smtClean="0"/>
          </a:p>
          <a:p>
            <a:r>
              <a:rPr lang="en-US" dirty="0" smtClean="0"/>
              <a:t>At </a:t>
            </a:r>
            <a:r>
              <a:rPr lang="en-US" dirty="0"/>
              <a:t>least half of 1,000 employees surveyed have used the services of a workplace chaplain—far more than those who use standard assistance programs. – </a:t>
            </a:r>
            <a:r>
              <a:rPr lang="en-US" b="1" i="1" dirty="0">
                <a:solidFill>
                  <a:schemeClr val="tx1"/>
                </a:solidFill>
              </a:rPr>
              <a:t>Bloomberg Business, Aug. 23, 2012</a:t>
            </a:r>
          </a:p>
          <a:p>
            <a:endParaRPr lang="en-US" dirty="0"/>
          </a:p>
        </p:txBody>
      </p:sp>
      <p:sp>
        <p:nvSpPr>
          <p:cNvPr id="3" name="Title 2"/>
          <p:cNvSpPr>
            <a:spLocks noGrp="1"/>
          </p:cNvSpPr>
          <p:nvPr>
            <p:ph type="title"/>
          </p:nvPr>
        </p:nvSpPr>
        <p:spPr/>
        <p:txBody>
          <a:bodyPr>
            <a:normAutofit fontScale="90000"/>
          </a:bodyPr>
          <a:lstStyle/>
          <a:p>
            <a:r>
              <a:rPr lang="en-US" dirty="0" smtClean="0"/>
              <a:t>Study Says Chaplains More Used Than Employee Assistance Programs </a:t>
            </a:r>
            <a:endParaRPr lang="en-US" dirty="0"/>
          </a:p>
        </p:txBody>
      </p:sp>
    </p:spTree>
    <p:extLst>
      <p:ext uri="{BB962C8B-B14F-4D97-AF65-F5344CB8AC3E}">
        <p14:creationId xmlns:p14="http://schemas.microsoft.com/office/powerpoint/2010/main" val="2502822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Implementing First Family Care Service Through Our New Corporate Chaplain Is The Most Important New Employee Benefit We Can Have At First Wave Aerospace.</a:t>
            </a:r>
          </a:p>
          <a:p>
            <a:r>
              <a:rPr lang="en-US" dirty="0" smtClean="0"/>
              <a:t>This Business Enterprise and Each Person’s Involvement In It Is For A Cause Greater Than Any One of Us. </a:t>
            </a:r>
          </a:p>
          <a:p>
            <a:r>
              <a:rPr lang="en-US" dirty="0" smtClean="0"/>
              <a:t>Thus, We Must Take Good Care of It and One Another.  </a:t>
            </a:r>
            <a:endParaRPr lang="en-US" dirty="0"/>
          </a:p>
        </p:txBody>
      </p:sp>
      <p:sp>
        <p:nvSpPr>
          <p:cNvPr id="3" name="Title 2"/>
          <p:cNvSpPr>
            <a:spLocks noGrp="1"/>
          </p:cNvSpPr>
          <p:nvPr>
            <p:ph type="title"/>
          </p:nvPr>
        </p:nvSpPr>
        <p:spPr/>
        <p:txBody>
          <a:bodyPr>
            <a:normAutofit fontScale="90000"/>
          </a:bodyPr>
          <a:lstStyle/>
          <a:p>
            <a:r>
              <a:rPr lang="en-US" dirty="0" smtClean="0"/>
              <a:t>Corporate Chaplains Have Been A Big Company Benefit Until Recent Times</a:t>
            </a:r>
            <a:endParaRPr lang="en-US" dirty="0"/>
          </a:p>
        </p:txBody>
      </p:sp>
    </p:spTree>
    <p:extLst>
      <p:ext uri="{BB962C8B-B14F-4D97-AF65-F5344CB8AC3E}">
        <p14:creationId xmlns:p14="http://schemas.microsoft.com/office/powerpoint/2010/main" val="1689481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Moses Hall Is A Second Year Ministry Student At Rhema Bible College, Broken Arrow.</a:t>
            </a:r>
          </a:p>
          <a:p>
            <a:pPr marL="0" indent="0">
              <a:buNone/>
            </a:pPr>
            <a:endParaRPr lang="en-US" dirty="0" smtClean="0"/>
          </a:p>
          <a:p>
            <a:r>
              <a:rPr lang="en-US" dirty="0" smtClean="0"/>
              <a:t>Mo Was Called Into The Ministry After Being Healed From A Life Threatening Illness That Caused His Retirement From The Practice of Law As A Criminal Defense Attorney.</a:t>
            </a:r>
          </a:p>
          <a:p>
            <a:pPr marL="0" indent="0">
              <a:buNone/>
            </a:pPr>
            <a:endParaRPr lang="en-US" dirty="0" smtClean="0"/>
          </a:p>
          <a:p>
            <a:r>
              <a:rPr lang="en-US" dirty="0" smtClean="0"/>
              <a:t>His Experience Through Personal Redemption and Healing Has Led His Path and Ministry To Us and We’re Grateful For His Leadership of First Family Care Service </a:t>
            </a:r>
          </a:p>
          <a:p>
            <a:endParaRPr lang="en-US" dirty="0"/>
          </a:p>
        </p:txBody>
      </p:sp>
      <p:sp>
        <p:nvSpPr>
          <p:cNvPr id="3" name="Title 2"/>
          <p:cNvSpPr>
            <a:spLocks noGrp="1"/>
          </p:cNvSpPr>
          <p:nvPr>
            <p:ph type="title"/>
          </p:nvPr>
        </p:nvSpPr>
        <p:spPr/>
        <p:txBody>
          <a:bodyPr/>
          <a:lstStyle/>
          <a:p>
            <a:r>
              <a:rPr lang="en-US" dirty="0" smtClean="0"/>
              <a:t>Meet Our Corporate Chaplain</a:t>
            </a:r>
            <a:endParaRPr lang="en-US" dirty="0"/>
          </a:p>
        </p:txBody>
      </p:sp>
    </p:spTree>
    <p:extLst>
      <p:ext uri="{BB962C8B-B14F-4D97-AF65-F5344CB8AC3E}">
        <p14:creationId xmlns:p14="http://schemas.microsoft.com/office/powerpoint/2010/main" val="3659656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86001"/>
            <a:ext cx="7408333" cy="4038600"/>
          </a:xfrm>
          <a:ln>
            <a:noFill/>
          </a:ln>
        </p:spPr>
        <p:txBody>
          <a:bodyPr>
            <a:normAutofit fontScale="77500" lnSpcReduction="20000"/>
          </a:bodyPr>
          <a:lstStyle/>
          <a:p>
            <a:r>
              <a:rPr lang="en-US" dirty="0" smtClean="0"/>
              <a:t>Serve As A Spiritual Counselor &amp; Life Coach</a:t>
            </a:r>
          </a:p>
          <a:p>
            <a:pPr marL="0" indent="0">
              <a:buNone/>
            </a:pPr>
            <a:endParaRPr lang="en-US" sz="1500" dirty="0" smtClean="0"/>
          </a:p>
          <a:p>
            <a:r>
              <a:rPr lang="en-US" dirty="0" smtClean="0"/>
              <a:t>The Chaplain Bears Witness To The Love and Power of Jesus Christ </a:t>
            </a:r>
            <a:r>
              <a:rPr lang="en-US" dirty="0" smtClean="0"/>
              <a:t>To </a:t>
            </a:r>
            <a:r>
              <a:rPr lang="en-US" dirty="0" smtClean="0"/>
              <a:t>The People He Serves, But He Does Not Preach or Proselytize For Any Faith or Religion.</a:t>
            </a:r>
          </a:p>
          <a:p>
            <a:pPr marL="0" indent="0">
              <a:buNone/>
            </a:pPr>
            <a:endParaRPr lang="en-US" sz="1400" dirty="0" smtClean="0"/>
          </a:p>
          <a:p>
            <a:r>
              <a:rPr lang="en-US" dirty="0" smtClean="0"/>
              <a:t>Develops A Relationship With Each Employee Through Regular On-Site Visits.</a:t>
            </a:r>
          </a:p>
          <a:p>
            <a:pPr marL="0" indent="0">
              <a:buNone/>
            </a:pPr>
            <a:endParaRPr lang="en-US" sz="1200" dirty="0" smtClean="0"/>
          </a:p>
          <a:p>
            <a:r>
              <a:rPr lang="en-US" dirty="0" smtClean="0"/>
              <a:t>Provide Confidential Discussions of Any Problem Issues With Employees and Their Immediate Family Members, Including, But Not Limited To:</a:t>
            </a:r>
          </a:p>
          <a:p>
            <a:endParaRPr lang="en-US" sz="1300" dirty="0" smtClean="0"/>
          </a:p>
          <a:p>
            <a:r>
              <a:rPr lang="en-US" dirty="0" smtClean="0"/>
              <a:t>Marriage	</a:t>
            </a:r>
            <a:r>
              <a:rPr lang="en-US" dirty="0" smtClean="0">
                <a:solidFill>
                  <a:srgbClr val="00B0F0"/>
                </a:solidFill>
              </a:rPr>
              <a:t>*</a:t>
            </a:r>
            <a:r>
              <a:rPr lang="en-US" dirty="0" smtClean="0"/>
              <a:t>  Divorce    	</a:t>
            </a:r>
            <a:r>
              <a:rPr lang="en-US" dirty="0" smtClean="0">
                <a:solidFill>
                  <a:srgbClr val="00B0F0"/>
                </a:solidFill>
              </a:rPr>
              <a:t>*</a:t>
            </a:r>
            <a:r>
              <a:rPr lang="en-US" dirty="0" smtClean="0"/>
              <a:t>   Illness     	</a:t>
            </a:r>
            <a:r>
              <a:rPr lang="en-US" dirty="0" smtClean="0">
                <a:solidFill>
                  <a:srgbClr val="00B0F0"/>
                </a:solidFill>
              </a:rPr>
              <a:t>*</a:t>
            </a:r>
            <a:r>
              <a:rPr lang="en-US" dirty="0" smtClean="0"/>
              <a:t> Parenting</a:t>
            </a:r>
          </a:p>
          <a:p>
            <a:r>
              <a:rPr lang="en-US" dirty="0" smtClean="0"/>
              <a:t>Care of Aging Parents    		</a:t>
            </a:r>
            <a:r>
              <a:rPr lang="en-US" dirty="0" smtClean="0">
                <a:solidFill>
                  <a:srgbClr val="00B0F0"/>
                </a:solidFill>
              </a:rPr>
              <a:t>*</a:t>
            </a:r>
            <a:r>
              <a:rPr lang="en-US" dirty="0" smtClean="0"/>
              <a:t>  Death &amp; Grief Recovery  </a:t>
            </a:r>
          </a:p>
          <a:p>
            <a:r>
              <a:rPr lang="en-US" dirty="0" smtClean="0"/>
              <a:t>Re-Marriage 	</a:t>
            </a:r>
            <a:r>
              <a:rPr lang="en-US" dirty="0" smtClean="0">
                <a:solidFill>
                  <a:srgbClr val="00B0F0"/>
                </a:solidFill>
              </a:rPr>
              <a:t>*</a:t>
            </a:r>
            <a:r>
              <a:rPr lang="en-US" dirty="0" smtClean="0"/>
              <a:t> Any Personal Problem Too Heavy  To Carry Alone    </a:t>
            </a:r>
            <a:endParaRPr lang="en-US" dirty="0"/>
          </a:p>
        </p:txBody>
      </p:sp>
      <p:sp>
        <p:nvSpPr>
          <p:cNvPr id="3" name="Title 2"/>
          <p:cNvSpPr>
            <a:spLocks noGrp="1"/>
          </p:cNvSpPr>
          <p:nvPr>
            <p:ph type="title"/>
          </p:nvPr>
        </p:nvSpPr>
        <p:spPr/>
        <p:txBody>
          <a:bodyPr>
            <a:normAutofit fontScale="90000"/>
          </a:bodyPr>
          <a:lstStyle/>
          <a:p>
            <a:r>
              <a:rPr lang="en-US" dirty="0" smtClean="0"/>
              <a:t>The Role of Our Corporate Chaplain</a:t>
            </a:r>
            <a:endParaRPr lang="en-US" dirty="0"/>
          </a:p>
        </p:txBody>
      </p:sp>
    </p:spTree>
    <p:extLst>
      <p:ext uri="{BB962C8B-B14F-4D97-AF65-F5344CB8AC3E}">
        <p14:creationId xmlns:p14="http://schemas.microsoft.com/office/powerpoint/2010/main" val="12449305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323</TotalTime>
  <Words>714</Words>
  <Application>Microsoft Office PowerPoint</Application>
  <PresentationFormat>On-screen Show (4:3)</PresentationFormat>
  <Paragraphs>75</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First Family Care Service</vt:lpstr>
      <vt:lpstr>God Is At The Top Of Our Organizational Chart </vt:lpstr>
      <vt:lpstr>Because Life Happens, We Care</vt:lpstr>
      <vt:lpstr>Chaplains On The Payroll In The US</vt:lpstr>
      <vt:lpstr>Corporate Chaplains Across America</vt:lpstr>
      <vt:lpstr>Study Says Chaplains More Used Than Employee Assistance Programs </vt:lpstr>
      <vt:lpstr>Corporate Chaplains Have Been A Big Company Benefit Until Recent Times</vt:lpstr>
      <vt:lpstr>Meet Our Corporate Chaplain</vt:lpstr>
      <vt:lpstr>The Role of Our Corporate Chaplain</vt:lpstr>
      <vt:lpstr>Coordination of Employee Assistance</vt:lpstr>
      <vt:lpstr>Officiating &amp; Attending Events</vt:lpstr>
      <vt:lpstr>Sometimes We All Need Help</vt:lpstr>
    </vt:vector>
  </TitlesOfParts>
  <Company>First Wave Aerospace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Family Care Service</dc:title>
  <dc:creator>Glen Hyden</dc:creator>
  <cp:lastModifiedBy>Glen Hyden</cp:lastModifiedBy>
  <cp:revision>32</cp:revision>
  <dcterms:created xsi:type="dcterms:W3CDTF">2013-10-26T16:31:50Z</dcterms:created>
  <dcterms:modified xsi:type="dcterms:W3CDTF">2013-10-29T22:19:23Z</dcterms:modified>
</cp:coreProperties>
</file>