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7" r:id="rId3"/>
    <p:sldId id="259" r:id="rId4"/>
    <p:sldId id="261" r:id="rId5"/>
    <p:sldId id="265" r:id="rId6"/>
    <p:sldId id="264" r:id="rId7"/>
    <p:sldId id="263" r:id="rId8"/>
    <p:sldId id="262" r:id="rId9"/>
    <p:sldId id="266" r:id="rId10"/>
    <p:sldId id="267" r:id="rId11"/>
    <p:sldId id="268" r:id="rId12"/>
    <p:sldId id="269" r:id="rId13"/>
    <p:sldId id="270"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7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051284-665C-4723-98BE-61D45E1BC471}" type="doc">
      <dgm:prSet loTypeId="urn:microsoft.com/office/officeart/2005/8/layout/default" loCatId="list" qsTypeId="urn:microsoft.com/office/officeart/2005/8/quickstyle/3d3" qsCatId="3D" csTypeId="urn:microsoft.com/office/officeart/2005/8/colors/colorful1" csCatId="colorful" phldr="1"/>
      <dgm:spPr/>
      <dgm:t>
        <a:bodyPr/>
        <a:lstStyle/>
        <a:p>
          <a:endParaRPr lang="en-US"/>
        </a:p>
      </dgm:t>
    </dgm:pt>
    <dgm:pt modelId="{1C592486-A0CF-4B93-850A-D69B3519D9A7}">
      <dgm:prSet phldrT="[Text]" custT="1"/>
      <dgm:spPr/>
      <dgm:t>
        <a:bodyPr/>
        <a:lstStyle/>
        <a:p>
          <a:r>
            <a:rPr lang="en-US" sz="2000" smtClean="0">
              <a:latin typeface="Century Gothic" pitchFamily="34" charset="0"/>
            </a:rPr>
            <a:t>Operational Control</a:t>
          </a:r>
          <a:endParaRPr lang="en-US" sz="2000" dirty="0"/>
        </a:p>
      </dgm:t>
    </dgm:pt>
    <dgm:pt modelId="{E8B23666-AC50-407E-AC59-D1974236AB00}" type="parTrans" cxnId="{F32B89A8-0EFA-42DF-BB39-80B4C2227696}">
      <dgm:prSet/>
      <dgm:spPr/>
      <dgm:t>
        <a:bodyPr/>
        <a:lstStyle/>
        <a:p>
          <a:endParaRPr lang="en-US"/>
        </a:p>
      </dgm:t>
    </dgm:pt>
    <dgm:pt modelId="{7DBEB155-4806-4336-8836-FD6FB62BB3AD}" type="sibTrans" cxnId="{F32B89A8-0EFA-42DF-BB39-80B4C2227696}">
      <dgm:prSet/>
      <dgm:spPr/>
      <dgm:t>
        <a:bodyPr/>
        <a:lstStyle/>
        <a:p>
          <a:endParaRPr lang="en-US"/>
        </a:p>
      </dgm:t>
    </dgm:pt>
    <dgm:pt modelId="{DFC97E20-1339-4217-8F88-3FCD2AD70CF7}">
      <dgm:prSet phldrT="[Text]" custT="1"/>
      <dgm:spPr/>
      <dgm:t>
        <a:bodyPr/>
        <a:lstStyle/>
        <a:p>
          <a:r>
            <a:rPr lang="en-US" sz="2000" dirty="0" smtClean="0">
              <a:latin typeface="Century Gothic" pitchFamily="34" charset="0"/>
            </a:rPr>
            <a:t>Stay Focused on Your Core Business</a:t>
          </a:r>
          <a:endParaRPr lang="en-US" sz="2000" dirty="0"/>
        </a:p>
      </dgm:t>
    </dgm:pt>
    <dgm:pt modelId="{E3D1A3F5-1D33-4294-9E7D-68DA5CC4282C}" type="parTrans" cxnId="{14D28316-D8C2-4A60-AA0B-26F269F77423}">
      <dgm:prSet/>
      <dgm:spPr/>
      <dgm:t>
        <a:bodyPr/>
        <a:lstStyle/>
        <a:p>
          <a:endParaRPr lang="en-US"/>
        </a:p>
      </dgm:t>
    </dgm:pt>
    <dgm:pt modelId="{C3A79B6A-4B67-48F6-AF06-FB379B2C0839}" type="sibTrans" cxnId="{14D28316-D8C2-4A60-AA0B-26F269F77423}">
      <dgm:prSet/>
      <dgm:spPr/>
      <dgm:t>
        <a:bodyPr/>
        <a:lstStyle/>
        <a:p>
          <a:endParaRPr lang="en-US"/>
        </a:p>
      </dgm:t>
    </dgm:pt>
    <dgm:pt modelId="{35E976E3-9F46-4929-9C7F-863CC3C7F92C}">
      <dgm:prSet phldrT="[Text]" custT="1"/>
      <dgm:spPr/>
      <dgm:t>
        <a:bodyPr/>
        <a:lstStyle/>
        <a:p>
          <a:r>
            <a:rPr lang="en-US" sz="2000" smtClean="0">
              <a:latin typeface="Century Gothic" pitchFamily="34" charset="0"/>
            </a:rPr>
            <a:t>Cost and Efficiency Savings</a:t>
          </a:r>
          <a:endParaRPr lang="en-US" sz="2000" dirty="0"/>
        </a:p>
      </dgm:t>
    </dgm:pt>
    <dgm:pt modelId="{B7C8E63F-B0AD-4CDF-8790-D818D85FCFC1}" type="parTrans" cxnId="{A7F43BCB-5616-4B6B-8365-2C6DF63BE426}">
      <dgm:prSet/>
      <dgm:spPr/>
      <dgm:t>
        <a:bodyPr/>
        <a:lstStyle/>
        <a:p>
          <a:endParaRPr lang="en-US"/>
        </a:p>
      </dgm:t>
    </dgm:pt>
    <dgm:pt modelId="{F2683400-4FAE-41FF-9613-9CA2B7B123DD}" type="sibTrans" cxnId="{A7F43BCB-5616-4B6B-8365-2C6DF63BE426}">
      <dgm:prSet/>
      <dgm:spPr/>
      <dgm:t>
        <a:bodyPr/>
        <a:lstStyle/>
        <a:p>
          <a:endParaRPr lang="en-US"/>
        </a:p>
      </dgm:t>
    </dgm:pt>
    <dgm:pt modelId="{7E571653-8922-4185-956F-CB6C27A21BAE}">
      <dgm:prSet phldrT="[Text]" custT="1"/>
      <dgm:spPr/>
      <dgm:t>
        <a:bodyPr/>
        <a:lstStyle/>
        <a:p>
          <a:r>
            <a:rPr lang="en-US" sz="2000" smtClean="0">
              <a:latin typeface="Century Gothic" pitchFamily="34" charset="0"/>
            </a:rPr>
            <a:t>Continuity &amp; Risk Management</a:t>
          </a:r>
          <a:endParaRPr lang="en-US" sz="2000" dirty="0"/>
        </a:p>
      </dgm:t>
    </dgm:pt>
    <dgm:pt modelId="{A5D0D682-1FC8-45DE-AEA2-AEABD746991A}" type="parTrans" cxnId="{42999858-6C0F-4C69-B724-6CC2D8C46500}">
      <dgm:prSet/>
      <dgm:spPr/>
      <dgm:t>
        <a:bodyPr/>
        <a:lstStyle/>
        <a:p>
          <a:endParaRPr lang="en-US"/>
        </a:p>
      </dgm:t>
    </dgm:pt>
    <dgm:pt modelId="{5A9EA143-0317-4E5A-8010-1EB9E9BB8D06}" type="sibTrans" cxnId="{42999858-6C0F-4C69-B724-6CC2D8C46500}">
      <dgm:prSet/>
      <dgm:spPr/>
      <dgm:t>
        <a:bodyPr/>
        <a:lstStyle/>
        <a:p>
          <a:endParaRPr lang="en-US"/>
        </a:p>
      </dgm:t>
    </dgm:pt>
    <dgm:pt modelId="{D934F73B-91C9-4D8A-B79A-6E96C467240B}">
      <dgm:prSet custT="1"/>
      <dgm:spPr/>
      <dgm:t>
        <a:bodyPr/>
        <a:lstStyle/>
        <a:p>
          <a:r>
            <a:rPr lang="en-US" sz="2000" dirty="0" smtClean="0">
              <a:latin typeface="Century Gothic" pitchFamily="34" charset="0"/>
            </a:rPr>
            <a:t>Flexible Staffing</a:t>
          </a:r>
          <a:endParaRPr lang="en-US" sz="2000" dirty="0">
            <a:latin typeface="Century Gothic" pitchFamily="34" charset="0"/>
          </a:endParaRPr>
        </a:p>
      </dgm:t>
    </dgm:pt>
    <dgm:pt modelId="{A249E4FF-09E3-4944-B93C-CAA5841C927C}" type="parTrans" cxnId="{7B6F8A2A-081B-411D-85F8-24E63E466CC7}">
      <dgm:prSet/>
      <dgm:spPr/>
      <dgm:t>
        <a:bodyPr/>
        <a:lstStyle/>
        <a:p>
          <a:endParaRPr lang="en-US"/>
        </a:p>
      </dgm:t>
    </dgm:pt>
    <dgm:pt modelId="{AE380C89-BB70-4A5F-B1C1-20A42EB92B56}" type="sibTrans" cxnId="{7B6F8A2A-081B-411D-85F8-24E63E466CC7}">
      <dgm:prSet/>
      <dgm:spPr/>
      <dgm:t>
        <a:bodyPr/>
        <a:lstStyle/>
        <a:p>
          <a:endParaRPr lang="en-US"/>
        </a:p>
      </dgm:t>
    </dgm:pt>
    <dgm:pt modelId="{2CDECC52-5CC2-4146-8E26-66D7B09B13FE}">
      <dgm:prSet custT="1"/>
      <dgm:spPr/>
      <dgm:t>
        <a:bodyPr/>
        <a:lstStyle/>
        <a:p>
          <a:r>
            <a:rPr lang="en-US" sz="2000" smtClean="0">
              <a:latin typeface="Century Gothic" pitchFamily="34" charset="0"/>
            </a:rPr>
            <a:t>Reducing Overheads</a:t>
          </a:r>
          <a:endParaRPr lang="en-US" sz="2000" dirty="0">
            <a:latin typeface="Century Gothic" pitchFamily="34" charset="0"/>
          </a:endParaRPr>
        </a:p>
      </dgm:t>
    </dgm:pt>
    <dgm:pt modelId="{C85B89A9-215B-4ECD-86D0-17AFBCCA5B52}" type="parTrans" cxnId="{E96AEC39-2342-40CD-AB55-F536F9013E1B}">
      <dgm:prSet/>
      <dgm:spPr/>
      <dgm:t>
        <a:bodyPr/>
        <a:lstStyle/>
        <a:p>
          <a:endParaRPr lang="en-US"/>
        </a:p>
      </dgm:t>
    </dgm:pt>
    <dgm:pt modelId="{583B76AB-3532-490F-913F-49B493A1D180}" type="sibTrans" cxnId="{E96AEC39-2342-40CD-AB55-F536F9013E1B}">
      <dgm:prSet/>
      <dgm:spPr/>
      <dgm:t>
        <a:bodyPr/>
        <a:lstStyle/>
        <a:p>
          <a:endParaRPr lang="en-US"/>
        </a:p>
      </dgm:t>
    </dgm:pt>
    <dgm:pt modelId="{7E42559A-D300-4E17-BDE7-F12BB170D095}">
      <dgm:prSet custT="1"/>
      <dgm:spPr/>
      <dgm:t>
        <a:bodyPr/>
        <a:lstStyle/>
        <a:p>
          <a:r>
            <a:rPr lang="en-US" sz="2000" smtClean="0">
              <a:latin typeface="Century Gothic" pitchFamily="34" charset="0"/>
            </a:rPr>
            <a:t>Developing Internal Staff</a:t>
          </a:r>
          <a:endParaRPr lang="en-US" sz="2000" dirty="0">
            <a:latin typeface="Century Gothic" pitchFamily="34" charset="0"/>
          </a:endParaRPr>
        </a:p>
      </dgm:t>
    </dgm:pt>
    <dgm:pt modelId="{32A768A3-0F42-4A86-8F3F-773ABDF93517}" type="parTrans" cxnId="{D30B18D1-EE45-4A18-BB92-2EE2AA489228}">
      <dgm:prSet/>
      <dgm:spPr/>
      <dgm:t>
        <a:bodyPr/>
        <a:lstStyle/>
        <a:p>
          <a:endParaRPr lang="en-US"/>
        </a:p>
      </dgm:t>
    </dgm:pt>
    <dgm:pt modelId="{E963011A-1923-4BC8-981A-5FA2E9D72FFB}" type="sibTrans" cxnId="{D30B18D1-EE45-4A18-BB92-2EE2AA489228}">
      <dgm:prSet/>
      <dgm:spPr/>
      <dgm:t>
        <a:bodyPr/>
        <a:lstStyle/>
        <a:p>
          <a:endParaRPr lang="en-US"/>
        </a:p>
      </dgm:t>
    </dgm:pt>
    <dgm:pt modelId="{D11BCBE3-48E2-46D3-9C5E-6FA6194A21EB}" type="pres">
      <dgm:prSet presAssocID="{49051284-665C-4723-98BE-61D45E1BC471}" presName="diagram" presStyleCnt="0">
        <dgm:presLayoutVars>
          <dgm:dir/>
          <dgm:resizeHandles val="exact"/>
        </dgm:presLayoutVars>
      </dgm:prSet>
      <dgm:spPr/>
      <dgm:t>
        <a:bodyPr/>
        <a:lstStyle/>
        <a:p>
          <a:endParaRPr lang="en-US"/>
        </a:p>
      </dgm:t>
    </dgm:pt>
    <dgm:pt modelId="{277038B1-5CAB-4325-8054-43000E206E3F}" type="pres">
      <dgm:prSet presAssocID="{1C592486-A0CF-4B93-850A-D69B3519D9A7}" presName="node" presStyleLbl="node1" presStyleIdx="0" presStyleCnt="7" custLinFactX="7582" custLinFactNeighborX="100000" custLinFactNeighborY="-51424">
        <dgm:presLayoutVars>
          <dgm:bulletEnabled val="1"/>
        </dgm:presLayoutVars>
      </dgm:prSet>
      <dgm:spPr/>
      <dgm:t>
        <a:bodyPr/>
        <a:lstStyle/>
        <a:p>
          <a:endParaRPr lang="en-US"/>
        </a:p>
      </dgm:t>
    </dgm:pt>
    <dgm:pt modelId="{1B130E22-7FEA-49A5-9AEE-A4C08222F67E}" type="pres">
      <dgm:prSet presAssocID="{7DBEB155-4806-4336-8836-FD6FB62BB3AD}" presName="sibTrans" presStyleCnt="0"/>
      <dgm:spPr/>
    </dgm:pt>
    <dgm:pt modelId="{F39D92C7-3EF8-4676-849D-C8E778FD2B7D}" type="pres">
      <dgm:prSet presAssocID="{DFC97E20-1339-4217-8F88-3FCD2AD70CF7}" presName="node" presStyleLbl="node1" presStyleIdx="1" presStyleCnt="7" custLinFactX="14082" custLinFactNeighborX="100000" custLinFactNeighborY="-150">
        <dgm:presLayoutVars>
          <dgm:bulletEnabled val="1"/>
        </dgm:presLayoutVars>
      </dgm:prSet>
      <dgm:spPr/>
      <dgm:t>
        <a:bodyPr/>
        <a:lstStyle/>
        <a:p>
          <a:endParaRPr lang="en-US"/>
        </a:p>
      </dgm:t>
    </dgm:pt>
    <dgm:pt modelId="{40533D83-B9AC-403D-BC4C-D45A8BEDED6E}" type="pres">
      <dgm:prSet presAssocID="{C3A79B6A-4B67-48F6-AF06-FB379B2C0839}" presName="sibTrans" presStyleCnt="0"/>
      <dgm:spPr/>
    </dgm:pt>
    <dgm:pt modelId="{1790E133-49CF-40C8-A985-ACDEF9E9DE90}" type="pres">
      <dgm:prSet presAssocID="{7E42559A-D300-4E17-BDE7-F12BB170D095}" presName="node" presStyleLbl="node1" presStyleIdx="2" presStyleCnt="7" custLinFactY="18626" custLinFactNeighborX="6384" custLinFactNeighborY="100000">
        <dgm:presLayoutVars>
          <dgm:bulletEnabled val="1"/>
        </dgm:presLayoutVars>
      </dgm:prSet>
      <dgm:spPr/>
      <dgm:t>
        <a:bodyPr/>
        <a:lstStyle/>
        <a:p>
          <a:endParaRPr lang="en-US"/>
        </a:p>
      </dgm:t>
    </dgm:pt>
    <dgm:pt modelId="{7F078E25-0B2C-4635-9C33-63A449AB8D6A}" type="pres">
      <dgm:prSet presAssocID="{E963011A-1923-4BC8-981A-5FA2E9D72FFB}" presName="sibTrans" presStyleCnt="0"/>
      <dgm:spPr/>
    </dgm:pt>
    <dgm:pt modelId="{0F8C1EB4-83B3-41D5-B404-3F7454DC9A06}" type="pres">
      <dgm:prSet presAssocID="{2CDECC52-5CC2-4146-8E26-66D7B09B13FE}" presName="node" presStyleLbl="node1" presStyleIdx="3" presStyleCnt="7" custLinFactX="10701" custLinFactNeighborX="100000" custLinFactNeighborY="1959">
        <dgm:presLayoutVars>
          <dgm:bulletEnabled val="1"/>
        </dgm:presLayoutVars>
      </dgm:prSet>
      <dgm:spPr/>
      <dgm:t>
        <a:bodyPr/>
        <a:lstStyle/>
        <a:p>
          <a:endParaRPr lang="en-US"/>
        </a:p>
      </dgm:t>
    </dgm:pt>
    <dgm:pt modelId="{CF8527F8-336F-48FA-8855-D31910E1A91A}" type="pres">
      <dgm:prSet presAssocID="{583B76AB-3532-490F-913F-49B493A1D180}" presName="sibTrans" presStyleCnt="0"/>
      <dgm:spPr/>
    </dgm:pt>
    <dgm:pt modelId="{A2366E54-B886-400F-9187-240AC6522EDC}" type="pres">
      <dgm:prSet presAssocID="{D934F73B-91C9-4D8A-B79A-6E96C467240B}" presName="node" presStyleLbl="node1" presStyleIdx="4" presStyleCnt="7" custLinFactX="-13303" custLinFactNeighborX="-100000" custLinFactNeighborY="1959">
        <dgm:presLayoutVars>
          <dgm:bulletEnabled val="1"/>
        </dgm:presLayoutVars>
      </dgm:prSet>
      <dgm:spPr/>
      <dgm:t>
        <a:bodyPr/>
        <a:lstStyle/>
        <a:p>
          <a:endParaRPr lang="en-US"/>
        </a:p>
      </dgm:t>
    </dgm:pt>
    <dgm:pt modelId="{887B5721-F562-4A8E-967F-B7AB81FD669C}" type="pres">
      <dgm:prSet presAssocID="{AE380C89-BB70-4A5F-B1C1-20A42EB92B56}" presName="sibTrans" presStyleCnt="0"/>
      <dgm:spPr/>
    </dgm:pt>
    <dgm:pt modelId="{FE4CA7BB-609A-46CF-B518-F58CA302E3BA}" type="pres">
      <dgm:prSet presAssocID="{35E976E3-9F46-4929-9C7F-863CC3C7F92C}" presName="node" presStyleLbl="node1" presStyleIdx="5" presStyleCnt="7" custLinFactX="-100000" custLinFactY="-16816" custLinFactNeighborX="-124082" custLinFactNeighborY="-100000">
        <dgm:presLayoutVars>
          <dgm:bulletEnabled val="1"/>
        </dgm:presLayoutVars>
      </dgm:prSet>
      <dgm:spPr/>
      <dgm:t>
        <a:bodyPr/>
        <a:lstStyle/>
        <a:p>
          <a:endParaRPr lang="en-US"/>
        </a:p>
      </dgm:t>
    </dgm:pt>
    <dgm:pt modelId="{33A9727E-A5D2-44EB-9BDD-CD6D38B91E4B}" type="pres">
      <dgm:prSet presAssocID="{F2683400-4FAE-41FF-9613-9CA2B7B123DD}" presName="sibTrans" presStyleCnt="0"/>
      <dgm:spPr/>
    </dgm:pt>
    <dgm:pt modelId="{81392B2B-90FE-4580-985C-AF827DCE0524}" type="pres">
      <dgm:prSet presAssocID="{7E571653-8922-4185-956F-CB6C27A21BAE}" presName="node" presStyleLbl="node1" presStyleIdx="6" presStyleCnt="7" custLinFactNeighborX="-701" custLinFactNeighborY="231">
        <dgm:presLayoutVars>
          <dgm:bulletEnabled val="1"/>
        </dgm:presLayoutVars>
      </dgm:prSet>
      <dgm:spPr/>
      <dgm:t>
        <a:bodyPr/>
        <a:lstStyle/>
        <a:p>
          <a:endParaRPr lang="en-US"/>
        </a:p>
      </dgm:t>
    </dgm:pt>
  </dgm:ptLst>
  <dgm:cxnLst>
    <dgm:cxn modelId="{C4065BC2-F164-4C1C-8865-D961BBFCE031}" type="presOf" srcId="{7E42559A-D300-4E17-BDE7-F12BB170D095}" destId="{1790E133-49CF-40C8-A985-ACDEF9E9DE90}" srcOrd="0" destOrd="0" presId="urn:microsoft.com/office/officeart/2005/8/layout/default"/>
    <dgm:cxn modelId="{D30B18D1-EE45-4A18-BB92-2EE2AA489228}" srcId="{49051284-665C-4723-98BE-61D45E1BC471}" destId="{7E42559A-D300-4E17-BDE7-F12BB170D095}" srcOrd="2" destOrd="0" parTransId="{32A768A3-0F42-4A86-8F3F-773ABDF93517}" sibTransId="{E963011A-1923-4BC8-981A-5FA2E9D72FFB}"/>
    <dgm:cxn modelId="{42999858-6C0F-4C69-B724-6CC2D8C46500}" srcId="{49051284-665C-4723-98BE-61D45E1BC471}" destId="{7E571653-8922-4185-956F-CB6C27A21BAE}" srcOrd="6" destOrd="0" parTransId="{A5D0D682-1FC8-45DE-AEA2-AEABD746991A}" sibTransId="{5A9EA143-0317-4E5A-8010-1EB9E9BB8D06}"/>
    <dgm:cxn modelId="{FBDF591A-829C-42F1-9119-7F12B46B67D1}" type="presOf" srcId="{1C592486-A0CF-4B93-850A-D69B3519D9A7}" destId="{277038B1-5CAB-4325-8054-43000E206E3F}" srcOrd="0" destOrd="0" presId="urn:microsoft.com/office/officeart/2005/8/layout/default"/>
    <dgm:cxn modelId="{F32B89A8-0EFA-42DF-BB39-80B4C2227696}" srcId="{49051284-665C-4723-98BE-61D45E1BC471}" destId="{1C592486-A0CF-4B93-850A-D69B3519D9A7}" srcOrd="0" destOrd="0" parTransId="{E8B23666-AC50-407E-AC59-D1974236AB00}" sibTransId="{7DBEB155-4806-4336-8836-FD6FB62BB3AD}"/>
    <dgm:cxn modelId="{E96AEC39-2342-40CD-AB55-F536F9013E1B}" srcId="{49051284-665C-4723-98BE-61D45E1BC471}" destId="{2CDECC52-5CC2-4146-8E26-66D7B09B13FE}" srcOrd="3" destOrd="0" parTransId="{C85B89A9-215B-4ECD-86D0-17AFBCCA5B52}" sibTransId="{583B76AB-3532-490F-913F-49B493A1D180}"/>
    <dgm:cxn modelId="{7B6F8A2A-081B-411D-85F8-24E63E466CC7}" srcId="{49051284-665C-4723-98BE-61D45E1BC471}" destId="{D934F73B-91C9-4D8A-B79A-6E96C467240B}" srcOrd="4" destOrd="0" parTransId="{A249E4FF-09E3-4944-B93C-CAA5841C927C}" sibTransId="{AE380C89-BB70-4A5F-B1C1-20A42EB92B56}"/>
    <dgm:cxn modelId="{2E617D8B-C32D-452C-B448-1A2979B96FCA}" type="presOf" srcId="{D934F73B-91C9-4D8A-B79A-6E96C467240B}" destId="{A2366E54-B886-400F-9187-240AC6522EDC}" srcOrd="0" destOrd="0" presId="urn:microsoft.com/office/officeart/2005/8/layout/default"/>
    <dgm:cxn modelId="{13A698FA-D266-4341-9634-106CD6883BCE}" type="presOf" srcId="{7E571653-8922-4185-956F-CB6C27A21BAE}" destId="{81392B2B-90FE-4580-985C-AF827DCE0524}" srcOrd="0" destOrd="0" presId="urn:microsoft.com/office/officeart/2005/8/layout/default"/>
    <dgm:cxn modelId="{14D28316-D8C2-4A60-AA0B-26F269F77423}" srcId="{49051284-665C-4723-98BE-61D45E1BC471}" destId="{DFC97E20-1339-4217-8F88-3FCD2AD70CF7}" srcOrd="1" destOrd="0" parTransId="{E3D1A3F5-1D33-4294-9E7D-68DA5CC4282C}" sibTransId="{C3A79B6A-4B67-48F6-AF06-FB379B2C0839}"/>
    <dgm:cxn modelId="{172F8847-8A67-4E29-8115-1430C127A18B}" type="presOf" srcId="{35E976E3-9F46-4929-9C7F-863CC3C7F92C}" destId="{FE4CA7BB-609A-46CF-B518-F58CA302E3BA}" srcOrd="0" destOrd="0" presId="urn:microsoft.com/office/officeart/2005/8/layout/default"/>
    <dgm:cxn modelId="{D4F75B32-7209-421C-BF0D-A8AEDE6249C7}" type="presOf" srcId="{DFC97E20-1339-4217-8F88-3FCD2AD70CF7}" destId="{F39D92C7-3EF8-4676-849D-C8E778FD2B7D}" srcOrd="0" destOrd="0" presId="urn:microsoft.com/office/officeart/2005/8/layout/default"/>
    <dgm:cxn modelId="{A7F43BCB-5616-4B6B-8365-2C6DF63BE426}" srcId="{49051284-665C-4723-98BE-61D45E1BC471}" destId="{35E976E3-9F46-4929-9C7F-863CC3C7F92C}" srcOrd="5" destOrd="0" parTransId="{B7C8E63F-B0AD-4CDF-8790-D818D85FCFC1}" sibTransId="{F2683400-4FAE-41FF-9613-9CA2B7B123DD}"/>
    <dgm:cxn modelId="{3107AD64-02DB-4B52-9B88-5AFC3C849C0C}" type="presOf" srcId="{49051284-665C-4723-98BE-61D45E1BC471}" destId="{D11BCBE3-48E2-46D3-9C5E-6FA6194A21EB}" srcOrd="0" destOrd="0" presId="urn:microsoft.com/office/officeart/2005/8/layout/default"/>
    <dgm:cxn modelId="{01E79B86-103A-43CC-B95C-F12F77554D71}" type="presOf" srcId="{2CDECC52-5CC2-4146-8E26-66D7B09B13FE}" destId="{0F8C1EB4-83B3-41D5-B404-3F7454DC9A06}" srcOrd="0" destOrd="0" presId="urn:microsoft.com/office/officeart/2005/8/layout/default"/>
    <dgm:cxn modelId="{FB0CD2AD-9A66-4B70-87EA-A1D90BEA5AC2}" type="presParOf" srcId="{D11BCBE3-48E2-46D3-9C5E-6FA6194A21EB}" destId="{277038B1-5CAB-4325-8054-43000E206E3F}" srcOrd="0" destOrd="0" presId="urn:microsoft.com/office/officeart/2005/8/layout/default"/>
    <dgm:cxn modelId="{09324153-B29E-4737-A13C-E751EB8B5122}" type="presParOf" srcId="{D11BCBE3-48E2-46D3-9C5E-6FA6194A21EB}" destId="{1B130E22-7FEA-49A5-9AEE-A4C08222F67E}" srcOrd="1" destOrd="0" presId="urn:microsoft.com/office/officeart/2005/8/layout/default"/>
    <dgm:cxn modelId="{47CFEB8B-ABAD-4AB2-9B03-2ED568886DCF}" type="presParOf" srcId="{D11BCBE3-48E2-46D3-9C5E-6FA6194A21EB}" destId="{F39D92C7-3EF8-4676-849D-C8E778FD2B7D}" srcOrd="2" destOrd="0" presId="urn:microsoft.com/office/officeart/2005/8/layout/default"/>
    <dgm:cxn modelId="{13D23184-4645-4487-A414-20F7B2CC58C2}" type="presParOf" srcId="{D11BCBE3-48E2-46D3-9C5E-6FA6194A21EB}" destId="{40533D83-B9AC-403D-BC4C-D45A8BEDED6E}" srcOrd="3" destOrd="0" presId="urn:microsoft.com/office/officeart/2005/8/layout/default"/>
    <dgm:cxn modelId="{77241E7E-32DE-41DC-9B8D-B463D7E6AB34}" type="presParOf" srcId="{D11BCBE3-48E2-46D3-9C5E-6FA6194A21EB}" destId="{1790E133-49CF-40C8-A985-ACDEF9E9DE90}" srcOrd="4" destOrd="0" presId="urn:microsoft.com/office/officeart/2005/8/layout/default"/>
    <dgm:cxn modelId="{6E0950B5-BD85-471D-906C-1D3CB0AAE9CE}" type="presParOf" srcId="{D11BCBE3-48E2-46D3-9C5E-6FA6194A21EB}" destId="{7F078E25-0B2C-4635-9C33-63A449AB8D6A}" srcOrd="5" destOrd="0" presId="urn:microsoft.com/office/officeart/2005/8/layout/default"/>
    <dgm:cxn modelId="{AD895912-9080-4114-A9D9-F4B710BF6432}" type="presParOf" srcId="{D11BCBE3-48E2-46D3-9C5E-6FA6194A21EB}" destId="{0F8C1EB4-83B3-41D5-B404-3F7454DC9A06}" srcOrd="6" destOrd="0" presId="urn:microsoft.com/office/officeart/2005/8/layout/default"/>
    <dgm:cxn modelId="{B3F9E8D9-981F-4BD6-A12B-2418481DABE1}" type="presParOf" srcId="{D11BCBE3-48E2-46D3-9C5E-6FA6194A21EB}" destId="{CF8527F8-336F-48FA-8855-D31910E1A91A}" srcOrd="7" destOrd="0" presId="urn:microsoft.com/office/officeart/2005/8/layout/default"/>
    <dgm:cxn modelId="{83A31EB4-2B38-48AE-858D-982DA0AECE45}" type="presParOf" srcId="{D11BCBE3-48E2-46D3-9C5E-6FA6194A21EB}" destId="{A2366E54-B886-400F-9187-240AC6522EDC}" srcOrd="8" destOrd="0" presId="urn:microsoft.com/office/officeart/2005/8/layout/default"/>
    <dgm:cxn modelId="{2BCC6FD1-8501-4849-AB43-ADE4B843F1C0}" type="presParOf" srcId="{D11BCBE3-48E2-46D3-9C5E-6FA6194A21EB}" destId="{887B5721-F562-4A8E-967F-B7AB81FD669C}" srcOrd="9" destOrd="0" presId="urn:microsoft.com/office/officeart/2005/8/layout/default"/>
    <dgm:cxn modelId="{EE4F632A-04AD-4961-9C66-6E629D326E75}" type="presParOf" srcId="{D11BCBE3-48E2-46D3-9C5E-6FA6194A21EB}" destId="{FE4CA7BB-609A-46CF-B518-F58CA302E3BA}" srcOrd="10" destOrd="0" presId="urn:microsoft.com/office/officeart/2005/8/layout/default"/>
    <dgm:cxn modelId="{819702D9-BCEA-4D32-88A5-7FA27D289DC6}" type="presParOf" srcId="{D11BCBE3-48E2-46D3-9C5E-6FA6194A21EB}" destId="{33A9727E-A5D2-44EB-9BDD-CD6D38B91E4B}" srcOrd="11" destOrd="0" presId="urn:microsoft.com/office/officeart/2005/8/layout/default"/>
    <dgm:cxn modelId="{533DCB47-B7E6-4BCC-BE0C-270635A97ABD}" type="presParOf" srcId="{D11BCBE3-48E2-46D3-9C5E-6FA6194A21EB}" destId="{81392B2B-90FE-4580-985C-AF827DCE0524}" srcOrd="12" destOrd="0" presId="urn:microsoft.com/office/officeart/2005/8/layout/defaul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77038B1-5CAB-4325-8054-43000E206E3F}">
      <dsp:nvSpPr>
        <dsp:cNvPr id="0" name=""/>
        <dsp:cNvSpPr/>
      </dsp:nvSpPr>
      <dsp:spPr>
        <a:xfrm>
          <a:off x="3123262" y="0"/>
          <a:ext cx="2473076" cy="1483846"/>
        </a:xfrm>
        <a:prstGeom prst="rect">
          <a:avLst/>
        </a:prstGeom>
        <a:solidFill>
          <a:schemeClr val="accent2">
            <a:hueOff val="0"/>
            <a:satOff val="0"/>
            <a:lumOff val="0"/>
            <a:alphaOff val="0"/>
          </a:schemeClr>
        </a:soli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smtClean="0">
              <a:latin typeface="Century Gothic" pitchFamily="34" charset="0"/>
            </a:rPr>
            <a:t>Operational Control</a:t>
          </a:r>
          <a:endParaRPr lang="en-US" sz="2000" kern="1200" dirty="0"/>
        </a:p>
      </dsp:txBody>
      <dsp:txXfrm>
        <a:off x="3123262" y="0"/>
        <a:ext cx="2473076" cy="1483846"/>
      </dsp:txXfrm>
    </dsp:sp>
    <dsp:sp modelId="{F39D92C7-3EF8-4676-849D-C8E778FD2B7D}">
      <dsp:nvSpPr>
        <dsp:cNvPr id="0" name=""/>
        <dsp:cNvSpPr/>
      </dsp:nvSpPr>
      <dsp:spPr>
        <a:xfrm>
          <a:off x="6004397" y="1197"/>
          <a:ext cx="2473076" cy="1483846"/>
        </a:xfrm>
        <a:prstGeom prst="rect">
          <a:avLst/>
        </a:prstGeom>
        <a:solidFill>
          <a:schemeClr val="accent3">
            <a:hueOff val="0"/>
            <a:satOff val="0"/>
            <a:lumOff val="0"/>
            <a:alphaOff val="0"/>
          </a:schemeClr>
        </a:solidFill>
        <a:ln>
          <a:noFill/>
        </a:ln>
        <a:effectLst>
          <a:outerShdw blurRad="57150" dist="38100" dir="5400000" algn="ctr" rotWithShape="0">
            <a:schemeClr val="accent3">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latin typeface="Century Gothic" pitchFamily="34" charset="0"/>
            </a:rPr>
            <a:t>Stay Focused on Your Core Business</a:t>
          </a:r>
          <a:endParaRPr lang="en-US" sz="2000" kern="1200" dirty="0"/>
        </a:p>
      </dsp:txBody>
      <dsp:txXfrm>
        <a:off x="6004397" y="1197"/>
        <a:ext cx="2473076" cy="1483846"/>
      </dsp:txXfrm>
    </dsp:sp>
    <dsp:sp modelId="{1790E133-49CF-40C8-A985-ACDEF9E9DE90}">
      <dsp:nvSpPr>
        <dsp:cNvPr id="0" name=""/>
        <dsp:cNvSpPr/>
      </dsp:nvSpPr>
      <dsp:spPr>
        <a:xfrm>
          <a:off x="6061327" y="1763650"/>
          <a:ext cx="2473076" cy="1483846"/>
        </a:xfrm>
        <a:prstGeom prst="rect">
          <a:avLst/>
        </a:prstGeom>
        <a:solidFill>
          <a:schemeClr val="accent4">
            <a:hueOff val="0"/>
            <a:satOff val="0"/>
            <a:lumOff val="0"/>
            <a:alphaOff val="0"/>
          </a:schemeClr>
        </a:solidFill>
        <a:ln>
          <a:noFill/>
        </a:ln>
        <a:effectLst>
          <a:outerShdw blurRad="57150" dist="38100" dir="5400000" algn="ctr" rotWithShape="0">
            <a:schemeClr val="accent4">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smtClean="0">
              <a:latin typeface="Century Gothic" pitchFamily="34" charset="0"/>
            </a:rPr>
            <a:t>Developing Internal Staff</a:t>
          </a:r>
          <a:endParaRPr lang="en-US" sz="2000" kern="1200" dirty="0">
            <a:latin typeface="Century Gothic" pitchFamily="34" charset="0"/>
          </a:endParaRPr>
        </a:p>
      </dsp:txBody>
      <dsp:txXfrm>
        <a:off x="6061327" y="1763650"/>
        <a:ext cx="2473076" cy="1483846"/>
      </dsp:txXfrm>
    </dsp:sp>
    <dsp:sp modelId="{0F8C1EB4-83B3-41D5-B404-3F7454DC9A06}">
      <dsp:nvSpPr>
        <dsp:cNvPr id="0" name=""/>
        <dsp:cNvSpPr/>
      </dsp:nvSpPr>
      <dsp:spPr>
        <a:xfrm>
          <a:off x="3200397" y="1763645"/>
          <a:ext cx="2473076" cy="1483846"/>
        </a:xfrm>
        <a:prstGeom prst="rect">
          <a:avLst/>
        </a:prstGeom>
        <a:solidFill>
          <a:schemeClr val="accent5">
            <a:hueOff val="0"/>
            <a:satOff val="0"/>
            <a:lumOff val="0"/>
            <a:alphaOff val="0"/>
          </a:schemeClr>
        </a:solidFill>
        <a:ln>
          <a:noFill/>
        </a:ln>
        <a:effectLst>
          <a:outerShdw blurRad="57150" dist="38100" dir="5400000" algn="ctr" rotWithShape="0">
            <a:schemeClr val="accent5">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smtClean="0">
              <a:latin typeface="Century Gothic" pitchFamily="34" charset="0"/>
            </a:rPr>
            <a:t>Reducing Overheads</a:t>
          </a:r>
          <a:endParaRPr lang="en-US" sz="2000" kern="1200" dirty="0">
            <a:latin typeface="Century Gothic" pitchFamily="34" charset="0"/>
          </a:endParaRPr>
        </a:p>
      </dsp:txBody>
      <dsp:txXfrm>
        <a:off x="3200397" y="1763645"/>
        <a:ext cx="2473076" cy="1483846"/>
      </dsp:txXfrm>
    </dsp:sp>
    <dsp:sp modelId="{A2366E54-B886-400F-9187-240AC6522EDC}">
      <dsp:nvSpPr>
        <dsp:cNvPr id="0" name=""/>
        <dsp:cNvSpPr/>
      </dsp:nvSpPr>
      <dsp:spPr>
        <a:xfrm>
          <a:off x="380991" y="1763645"/>
          <a:ext cx="2473076" cy="1483846"/>
        </a:xfrm>
        <a:prstGeom prst="rect">
          <a:avLst/>
        </a:prstGeom>
        <a:solidFill>
          <a:schemeClr val="accent6">
            <a:hueOff val="0"/>
            <a:satOff val="0"/>
            <a:lumOff val="0"/>
            <a:alphaOff val="0"/>
          </a:schemeClr>
        </a:solidFill>
        <a:ln>
          <a:noFill/>
        </a:ln>
        <a:effectLst>
          <a:outerShdw blurRad="57150" dist="38100" dir="5400000" algn="ctr" rotWithShape="0">
            <a:schemeClr val="accent6">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latin typeface="Century Gothic" pitchFamily="34" charset="0"/>
            </a:rPr>
            <a:t>Flexible Staffing</a:t>
          </a:r>
          <a:endParaRPr lang="en-US" sz="2000" kern="1200" dirty="0">
            <a:latin typeface="Century Gothic" pitchFamily="34" charset="0"/>
          </a:endParaRPr>
        </a:p>
      </dsp:txBody>
      <dsp:txXfrm>
        <a:off x="380991" y="1763645"/>
        <a:ext cx="2473076" cy="1483846"/>
      </dsp:txXfrm>
    </dsp:sp>
    <dsp:sp modelId="{FE4CA7BB-609A-46CF-B518-F58CA302E3BA}">
      <dsp:nvSpPr>
        <dsp:cNvPr id="0" name=""/>
        <dsp:cNvSpPr/>
      </dsp:nvSpPr>
      <dsp:spPr>
        <a:xfrm>
          <a:off x="361725" y="1207"/>
          <a:ext cx="2473076" cy="1483846"/>
        </a:xfrm>
        <a:prstGeom prst="rect">
          <a:avLst/>
        </a:prstGeom>
        <a:solidFill>
          <a:schemeClr val="accent2">
            <a:hueOff val="0"/>
            <a:satOff val="0"/>
            <a:lumOff val="0"/>
            <a:alphaOff val="0"/>
          </a:schemeClr>
        </a:soli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smtClean="0">
              <a:latin typeface="Century Gothic" pitchFamily="34" charset="0"/>
            </a:rPr>
            <a:t>Cost and Efficiency Savings</a:t>
          </a:r>
          <a:endParaRPr lang="en-US" sz="2000" kern="1200" dirty="0"/>
        </a:p>
      </dsp:txBody>
      <dsp:txXfrm>
        <a:off x="361725" y="1207"/>
        <a:ext cx="2473076" cy="1483846"/>
      </dsp:txXfrm>
    </dsp:sp>
    <dsp:sp modelId="{81392B2B-90FE-4580-985C-AF827DCE0524}">
      <dsp:nvSpPr>
        <dsp:cNvPr id="0" name=""/>
        <dsp:cNvSpPr/>
      </dsp:nvSpPr>
      <dsp:spPr>
        <a:xfrm>
          <a:off x="3165725" y="3469153"/>
          <a:ext cx="2473076" cy="1483846"/>
        </a:xfrm>
        <a:prstGeom prst="rect">
          <a:avLst/>
        </a:prstGeom>
        <a:solidFill>
          <a:schemeClr val="accent3">
            <a:hueOff val="0"/>
            <a:satOff val="0"/>
            <a:lumOff val="0"/>
            <a:alphaOff val="0"/>
          </a:schemeClr>
        </a:solidFill>
        <a:ln>
          <a:noFill/>
        </a:ln>
        <a:effectLst>
          <a:outerShdw blurRad="57150" dist="38100" dir="5400000" algn="ctr" rotWithShape="0">
            <a:schemeClr val="accent3">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smtClean="0">
              <a:latin typeface="Century Gothic" pitchFamily="34" charset="0"/>
            </a:rPr>
            <a:t>Continuity &amp; Risk Management</a:t>
          </a:r>
          <a:endParaRPr lang="en-US" sz="2000" kern="1200" dirty="0"/>
        </a:p>
      </dsp:txBody>
      <dsp:txXfrm>
        <a:off x="3165725" y="3469153"/>
        <a:ext cx="2473076" cy="1483846"/>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9E183F8-D31C-4BFE-8E91-AB609D1C5477}" type="datetimeFigureOut">
              <a:rPr lang="en-US" smtClean="0"/>
              <a:pPr/>
              <a:t>11/6/2013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AC3C110F-35C7-4528-ACB5-B6205AE6742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9E183F8-D31C-4BFE-8E91-AB609D1C5477}" type="datetimeFigureOut">
              <a:rPr lang="en-US" smtClean="0"/>
              <a:pPr/>
              <a:t>11/6/2013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3C110F-35C7-4528-ACB5-B6205AE6742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9E183F8-D31C-4BFE-8E91-AB609D1C5477}" type="datetimeFigureOut">
              <a:rPr lang="en-US" smtClean="0"/>
              <a:pPr/>
              <a:t>11/6/2013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3C110F-35C7-4528-ACB5-B6205AE6742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9E183F8-D31C-4BFE-8E91-AB609D1C5477}" type="datetimeFigureOut">
              <a:rPr lang="en-US" smtClean="0"/>
              <a:pPr/>
              <a:t>11/6/2013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3C110F-35C7-4528-ACB5-B6205AE6742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9E183F8-D31C-4BFE-8E91-AB609D1C5477}" type="datetimeFigureOut">
              <a:rPr lang="en-US" smtClean="0"/>
              <a:pPr/>
              <a:t>11/6/2013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3C110F-35C7-4528-ACB5-B6205AE6742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9E183F8-D31C-4BFE-8E91-AB609D1C5477}" type="datetimeFigureOut">
              <a:rPr lang="en-US" smtClean="0"/>
              <a:pPr/>
              <a:t>11/6/2013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3C110F-35C7-4528-ACB5-B6205AE6742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9E183F8-D31C-4BFE-8E91-AB609D1C5477}" type="datetimeFigureOut">
              <a:rPr lang="en-US" smtClean="0"/>
              <a:pPr/>
              <a:t>11/6/2013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3C110F-35C7-4528-ACB5-B6205AE6742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9E183F8-D31C-4BFE-8E91-AB609D1C5477}" type="datetimeFigureOut">
              <a:rPr lang="en-US" smtClean="0"/>
              <a:pPr/>
              <a:t>11/6/2013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3C110F-35C7-4528-ACB5-B6205AE6742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E183F8-D31C-4BFE-8E91-AB609D1C5477}" type="datetimeFigureOut">
              <a:rPr lang="en-US" smtClean="0"/>
              <a:pPr/>
              <a:t>11/6/2013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3C110F-35C7-4528-ACB5-B6205AE6742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9E183F8-D31C-4BFE-8E91-AB609D1C5477}" type="datetimeFigureOut">
              <a:rPr lang="en-US" smtClean="0"/>
              <a:pPr/>
              <a:t>11/6/2013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3C110F-35C7-4528-ACB5-B6205AE6742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9E183F8-D31C-4BFE-8E91-AB609D1C5477}" type="datetimeFigureOut">
              <a:rPr lang="en-US" smtClean="0"/>
              <a:pPr/>
              <a:t>11/6/2013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AC3C110F-35C7-4528-ACB5-B6205AE67429}"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9E183F8-D31C-4BFE-8E91-AB609D1C5477}" type="datetimeFigureOut">
              <a:rPr lang="en-US" smtClean="0"/>
              <a:pPr/>
              <a:t>11/6/2013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C3C110F-35C7-4528-ACB5-B6205AE67429}"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localrpo.com/?utm_source=PRWebPPT&amp;utm_medium=ppt&amp;utm_campaign=PRWebPPT" TargetMode="External"/><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6.png"/><Relationship Id="rId1" Type="http://schemas.openxmlformats.org/officeDocument/2006/relationships/slideLayout" Target="../slideLayouts/slideLayout2.xml"/><Relationship Id="rId5" Type="http://schemas.openxmlformats.org/officeDocument/2006/relationships/hyperlink" Target="http://www.glocalrpo.com/?utm_source=PRWebPPT&amp;utm_medium=ppt&amp;utm_campaign=PRWebPPT" TargetMode="External"/><Relationship Id="rId4" Type="http://schemas.openxmlformats.org/officeDocument/2006/relationships/image" Target="../media/image17.png"/></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hyperlink" Target="http://www.glocalrpo.com/?utm_source=PRWebPPT&amp;utm_medium=ppt&amp;utm_campaign=PRWebPPT" TargetMode="External"/><Relationship Id="rId4" Type="http://schemas.openxmlformats.org/officeDocument/2006/relationships/image" Target="../media/image19.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glocalrpo.com/contact-us.php?utm_source=PRWebPPT&amp;utm_medium=ppt&amp;utm_campaign=PRWebPPT" TargetMode="External"/><Relationship Id="rId1" Type="http://schemas.openxmlformats.org/officeDocument/2006/relationships/slideLayout" Target="../slideLayouts/slideLayout2.xml"/><Relationship Id="rId4" Type="http://schemas.openxmlformats.org/officeDocument/2006/relationships/hyperlink" Target="http://www.glocalrpo.com/?utm_source=PRWebPPT&amp;utm_medium=ppt&amp;utm_campaign=PRWebPPT"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mailto:info@glocalrpo.com" TargetMode="Externa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hyperlink" Target="http://www.glocalrpo.com/?utm_source=PRWebPPT&amp;utm_medium=ppt&amp;utm_campaign=PRWebPPT" TargetMode="External"/><Relationship Id="rId4" Type="http://schemas.openxmlformats.org/officeDocument/2006/relationships/hyperlink" Target="mailto:kunal@headfield.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hyperlink" Target="http://www.glocalrpo.com/?utm_source=PRWebPPT&amp;utm_medium=ppt&amp;utm_campaign=PRWebPPT" TargetMode="Externa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hyperlink" Target="http://www.glocalrpo.com/?utm_source=PRWebPPT&amp;utm_medium=ppt&amp;utm_campaign=PRWebPPT" TargetMode="Externa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hyperlink" Target="http://www.glocalrpo.com/?utm_source=PRWebPPT&amp;utm_medium=ppt&amp;utm_campaign=PRWebPPT" TargetMode="Externa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hyperlink" Target="http://www.glocalrpo.com/?utm_source=PRWebPPT&amp;utm_medium=ppt&amp;utm_campaign=PRWebPPT" TargetMode="Externa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hyperlink" Target="http://www.glocalrpo.com/?utm_source=PRWebPPT&amp;utm_medium=ppt&amp;utm_campaign=PRWebPPT"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hyperlink" Target="http://www.glocalrpo.com/?utm_source=PRWebPPT&amp;utm_medium=ppt&amp;utm_campaign=PRWebPPT" TargetMode="Externa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2.png"/><Relationship Id="rId1" Type="http://schemas.openxmlformats.org/officeDocument/2006/relationships/slideLayout" Target="../slideLayouts/slideLayout2.xml"/><Relationship Id="rId5" Type="http://schemas.openxmlformats.org/officeDocument/2006/relationships/hyperlink" Target="http://www.glocalrpo.com/?utm_source=PRWebPPT&amp;utm_medium=ppt&amp;utm_campaign=PRWebPPT" TargetMode="External"/><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4.jpeg"/><Relationship Id="rId1" Type="http://schemas.openxmlformats.org/officeDocument/2006/relationships/slideLayout" Target="../slideLayouts/slideLayout2.xml"/><Relationship Id="rId5" Type="http://schemas.openxmlformats.org/officeDocument/2006/relationships/hyperlink" Target="http://www.glocalrpo.com/?utm_source=PRWebPPT&amp;utm_medium=ppt&amp;utm_campaign=PRWebPPT" TargetMode="External"/><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http://www.kelta-hr.com/images/employers.jpg"/>
          <p:cNvPicPr>
            <a:picLocks noChangeAspect="1" noChangeArrowheads="1"/>
          </p:cNvPicPr>
          <p:nvPr/>
        </p:nvPicPr>
        <p:blipFill>
          <a:blip r:embed="rId2" cstate="print"/>
          <a:srcRect/>
          <a:stretch>
            <a:fillRect/>
          </a:stretch>
        </p:blipFill>
        <p:spPr bwMode="auto">
          <a:xfrm>
            <a:off x="0" y="0"/>
            <a:ext cx="9144000" cy="5029200"/>
          </a:xfrm>
          <a:prstGeom prst="rect">
            <a:avLst/>
          </a:prstGeom>
          <a:noFill/>
        </p:spPr>
      </p:pic>
      <p:sp>
        <p:nvSpPr>
          <p:cNvPr id="4" name="Rectangle 3"/>
          <p:cNvSpPr/>
          <p:nvPr/>
        </p:nvSpPr>
        <p:spPr>
          <a:xfrm>
            <a:off x="0" y="5029200"/>
            <a:ext cx="9144000" cy="1828800"/>
          </a:xfrm>
          <a:prstGeom prst="rect">
            <a:avLst/>
          </a:prstGeom>
          <a:solidFill>
            <a:schemeClr val="tx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228600" y="5410200"/>
            <a:ext cx="8743099" cy="707886"/>
          </a:xfrm>
          <a:prstGeom prst="rect">
            <a:avLst/>
          </a:prstGeom>
          <a:noFill/>
        </p:spPr>
        <p:txBody>
          <a:bodyPr wrap="none" lIns="91440" tIns="45720" rIns="91440" bIns="45720">
            <a:spAutoFit/>
          </a:bodyPr>
          <a:lstStyle/>
          <a:p>
            <a:pPr algn="ctr"/>
            <a:r>
              <a:rPr kumimoji="0" lang="en-US" sz="4000" b="1" i="0" u="none" strike="noStrike" normalizeH="0" baseline="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Century Gothic" pitchFamily="34" charset="0"/>
                <a:ea typeface="Calibri" pitchFamily="34" charset="0"/>
                <a:cs typeface="Verdana" pitchFamily="34" charset="0"/>
              </a:rPr>
              <a:t>Top 7 Advantages of Outsourcing</a:t>
            </a:r>
            <a:endParaRPr lang="en-US" sz="40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
        <p:nvSpPr>
          <p:cNvPr id="5" name="Rectangle 4"/>
          <p:cNvSpPr/>
          <p:nvPr/>
        </p:nvSpPr>
        <p:spPr>
          <a:xfrm>
            <a:off x="5486400" y="6381690"/>
            <a:ext cx="3658374" cy="400110"/>
          </a:xfrm>
          <a:prstGeom prst="rect">
            <a:avLst/>
          </a:prstGeom>
        </p:spPr>
        <p:txBody>
          <a:bodyPr wrap="none">
            <a:spAutoFit/>
          </a:bodyPr>
          <a:lstStyle/>
          <a:p>
            <a:r>
              <a:rPr lang="en-US" sz="2000" dirty="0" smtClean="0">
                <a:latin typeface="Century Gothic" pitchFamily="34" charset="0"/>
                <a:hlinkClick r:id="rId3"/>
              </a:rPr>
              <a:t>http://www.glocalrpo.com/</a:t>
            </a:r>
            <a:endParaRPr lang="en-US" sz="2000" dirty="0">
              <a:latin typeface="Century Gothic"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752600" y="838200"/>
            <a:ext cx="5487400" cy="630942"/>
          </a:xfrm>
          <a:prstGeom prst="rect">
            <a:avLst/>
          </a:prstGeom>
          <a:noFill/>
        </p:spPr>
        <p:txBody>
          <a:bodyPr wrap="none" lIns="91440" tIns="45720" rIns="91440" bIns="45720">
            <a:spAutoFit/>
          </a:bodyPr>
          <a:lstStyle/>
          <a:p>
            <a:pPr algn="ctr"/>
            <a:r>
              <a:rPr lang="en-US" sz="35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Century Gothic" pitchFamily="34" charset="0"/>
              </a:rPr>
              <a:t>Developing Internal Staff</a:t>
            </a:r>
            <a:endParaRPr lang="en-US" sz="35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pic>
        <p:nvPicPr>
          <p:cNvPr id="36866" name="Picture 2" descr="http://www.unikap.in/images/unikap-manpower-staffing-services.png"/>
          <p:cNvPicPr>
            <a:picLocks noChangeAspect="1" noChangeArrowheads="1"/>
          </p:cNvPicPr>
          <p:nvPr/>
        </p:nvPicPr>
        <p:blipFill>
          <a:blip r:embed="rId2" cstate="print"/>
          <a:srcRect/>
          <a:stretch>
            <a:fillRect/>
          </a:stretch>
        </p:blipFill>
        <p:spPr bwMode="auto">
          <a:xfrm>
            <a:off x="1524000" y="3352800"/>
            <a:ext cx="5524500" cy="2276475"/>
          </a:xfrm>
          <a:prstGeom prst="rect">
            <a:avLst/>
          </a:prstGeom>
          <a:noFill/>
        </p:spPr>
      </p:pic>
      <p:pic>
        <p:nvPicPr>
          <p:cNvPr id="6" name="Picture 2" descr="http://www.winwebtech.com/images/offshore-outsourcing-01.png"/>
          <p:cNvPicPr>
            <a:picLocks noChangeAspect="1" noChangeArrowheads="1"/>
          </p:cNvPicPr>
          <p:nvPr/>
        </p:nvPicPr>
        <p:blipFill>
          <a:blip r:embed="rId3" cstate="print"/>
          <a:srcRect/>
          <a:stretch>
            <a:fillRect/>
          </a:stretch>
        </p:blipFill>
        <p:spPr bwMode="auto">
          <a:xfrm>
            <a:off x="7104845" y="5410200"/>
            <a:ext cx="2039155" cy="1447800"/>
          </a:xfrm>
          <a:prstGeom prst="rect">
            <a:avLst/>
          </a:prstGeom>
          <a:noFill/>
        </p:spPr>
      </p:pic>
      <p:pic>
        <p:nvPicPr>
          <p:cNvPr id="8194" name="Picture 2"/>
          <p:cNvPicPr>
            <a:picLocks noChangeAspect="1" noChangeArrowheads="1"/>
          </p:cNvPicPr>
          <p:nvPr/>
        </p:nvPicPr>
        <p:blipFill>
          <a:blip r:embed="rId4" cstate="print"/>
          <a:srcRect/>
          <a:stretch>
            <a:fillRect/>
          </a:stretch>
        </p:blipFill>
        <p:spPr bwMode="auto">
          <a:xfrm>
            <a:off x="381000" y="1724024"/>
            <a:ext cx="8386218" cy="1247776"/>
          </a:xfrm>
          <a:prstGeom prst="rect">
            <a:avLst/>
          </a:prstGeom>
          <a:noFill/>
          <a:ln w="9525">
            <a:noFill/>
            <a:miter lim="800000"/>
            <a:headEnd/>
            <a:tailEnd/>
          </a:ln>
          <a:effectLst/>
        </p:spPr>
      </p:pic>
      <p:sp>
        <p:nvSpPr>
          <p:cNvPr id="9" name="Rectangle 8"/>
          <p:cNvSpPr/>
          <p:nvPr/>
        </p:nvSpPr>
        <p:spPr>
          <a:xfrm>
            <a:off x="0" y="6457890"/>
            <a:ext cx="2792752" cy="323165"/>
          </a:xfrm>
          <a:prstGeom prst="rect">
            <a:avLst/>
          </a:prstGeom>
        </p:spPr>
        <p:txBody>
          <a:bodyPr wrap="none">
            <a:spAutoFit/>
          </a:bodyPr>
          <a:lstStyle/>
          <a:p>
            <a:r>
              <a:rPr lang="en-US" sz="1500" dirty="0" smtClean="0">
                <a:latin typeface="Century Gothic" pitchFamily="34" charset="0"/>
                <a:hlinkClick r:id="rId5"/>
              </a:rPr>
              <a:t>http://www.glocalrpo.com/</a:t>
            </a:r>
            <a:endParaRPr lang="en-US" sz="1500" dirty="0">
              <a:latin typeface="Century Gothic"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295400" y="838200"/>
            <a:ext cx="6838731" cy="630942"/>
          </a:xfrm>
          <a:prstGeom prst="rect">
            <a:avLst/>
          </a:prstGeom>
          <a:noFill/>
        </p:spPr>
        <p:txBody>
          <a:bodyPr wrap="none" lIns="91440" tIns="45720" rIns="91440" bIns="45720">
            <a:spAutoFit/>
          </a:bodyPr>
          <a:lstStyle/>
          <a:p>
            <a:pPr algn="ctr"/>
            <a:r>
              <a:rPr lang="en-US" sz="35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Century Gothic" pitchFamily="34" charset="0"/>
              </a:rPr>
              <a:t>Continuity &amp; Risk Management</a:t>
            </a:r>
            <a:endParaRPr lang="en-US" sz="35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pic>
        <p:nvPicPr>
          <p:cNvPr id="9" name="Picture 2" descr="http://www.winwebtech.com/images/offshore-outsourcing-01.png"/>
          <p:cNvPicPr>
            <a:picLocks noChangeAspect="1" noChangeArrowheads="1"/>
          </p:cNvPicPr>
          <p:nvPr/>
        </p:nvPicPr>
        <p:blipFill>
          <a:blip r:embed="rId2" cstate="print"/>
          <a:srcRect/>
          <a:stretch>
            <a:fillRect/>
          </a:stretch>
        </p:blipFill>
        <p:spPr bwMode="auto">
          <a:xfrm>
            <a:off x="7104845" y="5410200"/>
            <a:ext cx="2039155" cy="1447800"/>
          </a:xfrm>
          <a:prstGeom prst="rect">
            <a:avLst/>
          </a:prstGeom>
          <a:noFill/>
        </p:spPr>
      </p:pic>
      <p:pic>
        <p:nvPicPr>
          <p:cNvPr id="1026" name="Picture 2" descr="http://www.sapbwconsulting.com/Portals/118735/images/risk_measurement_400_clr_5483.png"/>
          <p:cNvPicPr>
            <a:picLocks noChangeAspect="1" noChangeArrowheads="1"/>
          </p:cNvPicPr>
          <p:nvPr/>
        </p:nvPicPr>
        <p:blipFill>
          <a:blip r:embed="rId3" cstate="print"/>
          <a:srcRect/>
          <a:stretch>
            <a:fillRect/>
          </a:stretch>
        </p:blipFill>
        <p:spPr bwMode="auto">
          <a:xfrm>
            <a:off x="2743200" y="2895600"/>
            <a:ext cx="3810000" cy="3810000"/>
          </a:xfrm>
          <a:prstGeom prst="rect">
            <a:avLst/>
          </a:prstGeom>
          <a:noFill/>
        </p:spPr>
      </p:pic>
      <p:pic>
        <p:nvPicPr>
          <p:cNvPr id="9218" name="Picture 2"/>
          <p:cNvPicPr>
            <a:picLocks noChangeAspect="1" noChangeArrowheads="1"/>
          </p:cNvPicPr>
          <p:nvPr/>
        </p:nvPicPr>
        <p:blipFill>
          <a:blip r:embed="rId4" cstate="print"/>
          <a:srcRect/>
          <a:stretch>
            <a:fillRect/>
          </a:stretch>
        </p:blipFill>
        <p:spPr bwMode="auto">
          <a:xfrm>
            <a:off x="457200" y="1600200"/>
            <a:ext cx="8235079" cy="1252538"/>
          </a:xfrm>
          <a:prstGeom prst="rect">
            <a:avLst/>
          </a:prstGeom>
          <a:noFill/>
          <a:ln w="9525">
            <a:noFill/>
            <a:miter lim="800000"/>
            <a:headEnd/>
            <a:tailEnd/>
          </a:ln>
          <a:effectLst/>
        </p:spPr>
      </p:pic>
      <p:sp>
        <p:nvSpPr>
          <p:cNvPr id="8" name="Rectangle 7"/>
          <p:cNvSpPr/>
          <p:nvPr/>
        </p:nvSpPr>
        <p:spPr>
          <a:xfrm>
            <a:off x="0" y="6457890"/>
            <a:ext cx="2792752" cy="323165"/>
          </a:xfrm>
          <a:prstGeom prst="rect">
            <a:avLst/>
          </a:prstGeom>
        </p:spPr>
        <p:txBody>
          <a:bodyPr wrap="none">
            <a:spAutoFit/>
          </a:bodyPr>
          <a:lstStyle/>
          <a:p>
            <a:r>
              <a:rPr lang="en-US" sz="1500" dirty="0" smtClean="0">
                <a:latin typeface="Century Gothic" pitchFamily="34" charset="0"/>
                <a:hlinkClick r:id="rId5"/>
              </a:rPr>
              <a:t>http://www.glocalrpo.com/</a:t>
            </a:r>
            <a:endParaRPr lang="en-US" sz="1500" dirty="0">
              <a:latin typeface="Century Gothic"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04800" y="2362200"/>
            <a:ext cx="8610600" cy="1631216"/>
          </a:xfrm>
          <a:prstGeom prst="rect">
            <a:avLst/>
          </a:prstGeom>
        </p:spPr>
        <p:txBody>
          <a:bodyPr wrap="square">
            <a:spAutoFit/>
          </a:bodyPr>
          <a:lstStyle/>
          <a:p>
            <a:pPr algn="just"/>
            <a:r>
              <a:rPr lang="en-US" sz="2000" dirty="0" smtClean="0">
                <a:solidFill>
                  <a:schemeClr val="accent3"/>
                </a:solidFill>
                <a:latin typeface="Century Gothic" pitchFamily="34" charset="0"/>
              </a:rPr>
              <a:t>As you evaluate your choices and decisions in outsourcing different components of your operations, you will need to consider the advantages of outsourcing. When done for the right reasons, outsourcing will actually help your company grow and save money. Want more Information about Outsourcing Click </a:t>
            </a:r>
            <a:r>
              <a:rPr lang="en-US" sz="2000" b="1" dirty="0" smtClean="0">
                <a:solidFill>
                  <a:schemeClr val="accent3"/>
                </a:solidFill>
                <a:latin typeface="Century Gothic" pitchFamily="34" charset="0"/>
                <a:hlinkClick r:id="rId2"/>
              </a:rPr>
              <a:t>HERE</a:t>
            </a:r>
            <a:r>
              <a:rPr lang="en-US" sz="2000" dirty="0" smtClean="0">
                <a:solidFill>
                  <a:schemeClr val="accent3"/>
                </a:solidFill>
                <a:latin typeface="Century Gothic" pitchFamily="34" charset="0"/>
              </a:rPr>
              <a:t> !</a:t>
            </a:r>
          </a:p>
        </p:txBody>
      </p:sp>
      <p:pic>
        <p:nvPicPr>
          <p:cNvPr id="9" name="Picture 2" descr="http://www.winwebtech.com/images/offshore-outsourcing-01.png"/>
          <p:cNvPicPr>
            <a:picLocks noChangeAspect="1" noChangeArrowheads="1"/>
          </p:cNvPicPr>
          <p:nvPr/>
        </p:nvPicPr>
        <p:blipFill>
          <a:blip r:embed="rId3" cstate="print"/>
          <a:srcRect/>
          <a:stretch>
            <a:fillRect/>
          </a:stretch>
        </p:blipFill>
        <p:spPr bwMode="auto">
          <a:xfrm>
            <a:off x="7104845" y="5410200"/>
            <a:ext cx="2039155" cy="1447800"/>
          </a:xfrm>
          <a:prstGeom prst="rect">
            <a:avLst/>
          </a:prstGeom>
          <a:noFill/>
        </p:spPr>
      </p:pic>
      <p:sp>
        <p:nvSpPr>
          <p:cNvPr id="5" name="Rectangle 4"/>
          <p:cNvSpPr/>
          <p:nvPr/>
        </p:nvSpPr>
        <p:spPr>
          <a:xfrm>
            <a:off x="0" y="6457890"/>
            <a:ext cx="2792752" cy="323165"/>
          </a:xfrm>
          <a:prstGeom prst="rect">
            <a:avLst/>
          </a:prstGeom>
        </p:spPr>
        <p:txBody>
          <a:bodyPr wrap="none">
            <a:spAutoFit/>
          </a:bodyPr>
          <a:lstStyle/>
          <a:p>
            <a:r>
              <a:rPr lang="en-US" sz="1500" dirty="0" smtClean="0">
                <a:latin typeface="Century Gothic" pitchFamily="34" charset="0"/>
                <a:hlinkClick r:id="rId4"/>
              </a:rPr>
              <a:t>http://www.glocalrpo.com/</a:t>
            </a:r>
            <a:endParaRPr lang="en-US" sz="1500" dirty="0">
              <a:latin typeface="Century Gothic"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descr="http://www.winwebtech.com/images/offshore-outsourcing-01.png"/>
          <p:cNvPicPr>
            <a:picLocks noChangeAspect="1" noChangeArrowheads="1"/>
          </p:cNvPicPr>
          <p:nvPr/>
        </p:nvPicPr>
        <p:blipFill>
          <a:blip r:embed="rId2" cstate="print"/>
          <a:srcRect/>
          <a:stretch>
            <a:fillRect/>
          </a:stretch>
        </p:blipFill>
        <p:spPr bwMode="auto">
          <a:xfrm>
            <a:off x="7104845" y="5410200"/>
            <a:ext cx="2039155" cy="1447800"/>
          </a:xfrm>
          <a:prstGeom prst="rect">
            <a:avLst/>
          </a:prstGeom>
          <a:noFill/>
        </p:spPr>
      </p:pic>
      <p:sp>
        <p:nvSpPr>
          <p:cNvPr id="5" name="Rectangle 4"/>
          <p:cNvSpPr/>
          <p:nvPr/>
        </p:nvSpPr>
        <p:spPr>
          <a:xfrm>
            <a:off x="914400" y="3352800"/>
            <a:ext cx="7620000" cy="3170099"/>
          </a:xfrm>
          <a:prstGeom prst="rect">
            <a:avLst/>
          </a:prstGeom>
        </p:spPr>
        <p:txBody>
          <a:bodyPr wrap="square">
            <a:spAutoFit/>
          </a:bodyPr>
          <a:lstStyle/>
          <a:p>
            <a:pPr algn="just"/>
            <a:r>
              <a:rPr lang="en-US" sz="2000" b="1" dirty="0" smtClean="0">
                <a:latin typeface="Century Gothic" pitchFamily="34" charset="0"/>
              </a:rPr>
              <a:t>Support</a:t>
            </a:r>
            <a:r>
              <a:rPr lang="en-US" sz="2000" dirty="0" smtClean="0">
                <a:latin typeface="Century Gothic" pitchFamily="34" charset="0"/>
              </a:rPr>
              <a:t>:</a:t>
            </a:r>
            <a:r>
              <a:rPr lang="en-US" sz="2000" dirty="0" smtClean="0">
                <a:solidFill>
                  <a:schemeClr val="accent3"/>
                </a:solidFill>
                <a:latin typeface="Century Gothic" pitchFamily="34" charset="0"/>
              </a:rPr>
              <a:t>	</a:t>
            </a:r>
            <a:r>
              <a:rPr lang="en-US" sz="2000" dirty="0" smtClean="0">
                <a:solidFill>
                  <a:schemeClr val="accent3"/>
                </a:solidFill>
                <a:latin typeface="Century Gothic" pitchFamily="34" charset="0"/>
                <a:hlinkClick r:id="rId3"/>
              </a:rPr>
              <a:t>info@glocalrpo.com</a:t>
            </a:r>
            <a:endParaRPr lang="en-US" sz="2000" dirty="0" smtClean="0">
              <a:solidFill>
                <a:schemeClr val="accent3"/>
              </a:solidFill>
              <a:latin typeface="Century Gothic" pitchFamily="34" charset="0"/>
            </a:endParaRPr>
          </a:p>
          <a:p>
            <a:pPr algn="just"/>
            <a:r>
              <a:rPr lang="en-US" sz="2000" b="1" dirty="0" smtClean="0">
                <a:latin typeface="Century Gothic" pitchFamily="34" charset="0"/>
              </a:rPr>
              <a:t>Kunal Jaggi:	</a:t>
            </a:r>
            <a:r>
              <a:rPr lang="en-US" sz="2000" dirty="0" smtClean="0">
                <a:solidFill>
                  <a:schemeClr val="accent3"/>
                </a:solidFill>
                <a:latin typeface="Century Gothic" pitchFamily="34" charset="0"/>
                <a:hlinkClick r:id="rId4"/>
              </a:rPr>
              <a:t>kunal@headfield.com</a:t>
            </a:r>
            <a:endParaRPr lang="en-US" sz="2000" dirty="0" smtClean="0">
              <a:solidFill>
                <a:schemeClr val="accent3"/>
              </a:solidFill>
              <a:latin typeface="Century Gothic" pitchFamily="34" charset="0"/>
            </a:endParaRPr>
          </a:p>
          <a:p>
            <a:pPr algn="just"/>
            <a:endParaRPr lang="en-US" sz="2000" dirty="0" smtClean="0">
              <a:solidFill>
                <a:schemeClr val="accent3"/>
              </a:solidFill>
              <a:latin typeface="Century Gothic" pitchFamily="34" charset="0"/>
            </a:endParaRPr>
          </a:p>
          <a:p>
            <a:pPr algn="just"/>
            <a:r>
              <a:rPr lang="en-US" sz="2000" b="1" dirty="0" smtClean="0">
                <a:latin typeface="Century Gothic" pitchFamily="34" charset="0"/>
              </a:rPr>
              <a:t>Call</a:t>
            </a:r>
            <a:r>
              <a:rPr lang="en-US" sz="2000" dirty="0" smtClean="0">
                <a:latin typeface="Century Gothic" pitchFamily="34" charset="0"/>
              </a:rPr>
              <a:t>:</a:t>
            </a:r>
            <a:r>
              <a:rPr lang="en-US" sz="2000" dirty="0" smtClean="0">
                <a:solidFill>
                  <a:schemeClr val="accent3"/>
                </a:solidFill>
                <a:latin typeface="Century Gothic" pitchFamily="34" charset="0"/>
              </a:rPr>
              <a:t> US +1 425 818 0748  |  India +91 11 46140625</a:t>
            </a:r>
          </a:p>
          <a:p>
            <a:pPr algn="just"/>
            <a:endParaRPr lang="en-US" sz="2000" dirty="0" smtClean="0">
              <a:solidFill>
                <a:schemeClr val="accent3"/>
              </a:solidFill>
              <a:latin typeface="Century Gothic" pitchFamily="34" charset="0"/>
            </a:endParaRPr>
          </a:p>
          <a:p>
            <a:pPr algn="just">
              <a:tabLst>
                <a:tab pos="1379538" algn="l"/>
              </a:tabLst>
            </a:pPr>
            <a:r>
              <a:rPr lang="en-US" sz="2000" b="1" smtClean="0">
                <a:latin typeface="Century Gothic" pitchFamily="34" charset="0"/>
              </a:rPr>
              <a:t>Address</a:t>
            </a:r>
            <a:r>
              <a:rPr lang="en-US" sz="2000" smtClean="0">
                <a:latin typeface="Century Gothic" pitchFamily="34" charset="0"/>
              </a:rPr>
              <a:t>:     </a:t>
            </a:r>
            <a:r>
              <a:rPr lang="en-US" sz="2000" smtClean="0">
                <a:solidFill>
                  <a:schemeClr val="accent3"/>
                </a:solidFill>
                <a:latin typeface="Century Gothic" pitchFamily="34" charset="0"/>
              </a:rPr>
              <a:t>Glocal</a:t>
            </a:r>
            <a:r>
              <a:rPr lang="en-US" sz="2000" dirty="0" smtClean="0">
                <a:solidFill>
                  <a:schemeClr val="accent3"/>
                </a:solidFill>
                <a:latin typeface="Century Gothic" pitchFamily="34" charset="0"/>
              </a:rPr>
              <a:t> RPO LLC</a:t>
            </a:r>
          </a:p>
          <a:p>
            <a:pPr lvl="3" algn="just"/>
            <a:r>
              <a:rPr lang="en-US" sz="2000" dirty="0" smtClean="0">
                <a:solidFill>
                  <a:schemeClr val="accent3"/>
                </a:solidFill>
                <a:latin typeface="Century Gothic" pitchFamily="34" charset="0"/>
              </a:rPr>
              <a:t>3422 Old Capitol Trail</a:t>
            </a:r>
          </a:p>
          <a:p>
            <a:pPr lvl="3" algn="just"/>
            <a:r>
              <a:rPr lang="en-US" sz="2000" dirty="0" smtClean="0">
                <a:solidFill>
                  <a:schemeClr val="accent3"/>
                </a:solidFill>
                <a:latin typeface="Century Gothic" pitchFamily="34" charset="0"/>
              </a:rPr>
              <a:t>Wilmington DE 19808, USA</a:t>
            </a:r>
          </a:p>
          <a:p>
            <a:pPr algn="ctr"/>
            <a:endParaRPr lang="en-US" sz="2000" dirty="0" smtClean="0">
              <a:solidFill>
                <a:schemeClr val="accent3"/>
              </a:solidFill>
              <a:latin typeface="Century Gothic" pitchFamily="34" charset="0"/>
            </a:endParaRPr>
          </a:p>
          <a:p>
            <a:r>
              <a:rPr lang="en-US" sz="2000" b="1" dirty="0" smtClean="0">
                <a:latin typeface="Century Gothic" pitchFamily="34" charset="0"/>
              </a:rPr>
              <a:t>Website: </a:t>
            </a:r>
            <a:r>
              <a:rPr lang="en-US" sz="2000" dirty="0" smtClean="0">
                <a:latin typeface="Century Gothic" pitchFamily="34" charset="0"/>
                <a:hlinkClick r:id="rId5"/>
              </a:rPr>
              <a:t>http://www.glocalrpo.com/</a:t>
            </a:r>
            <a:endParaRPr lang="en-US" sz="2000" dirty="0" smtClean="0">
              <a:solidFill>
                <a:schemeClr val="accent3"/>
              </a:solidFill>
              <a:latin typeface="Century Gothic" pitchFamily="34" charset="0"/>
            </a:endParaRPr>
          </a:p>
        </p:txBody>
      </p:sp>
      <p:sp>
        <p:nvSpPr>
          <p:cNvPr id="10" name="Rectangle 9"/>
          <p:cNvSpPr/>
          <p:nvPr/>
        </p:nvSpPr>
        <p:spPr>
          <a:xfrm>
            <a:off x="3250979" y="762000"/>
            <a:ext cx="2616421" cy="630942"/>
          </a:xfrm>
          <a:prstGeom prst="rect">
            <a:avLst/>
          </a:prstGeom>
          <a:noFill/>
        </p:spPr>
        <p:txBody>
          <a:bodyPr wrap="none" lIns="91440" tIns="45720" rIns="91440" bIns="45720">
            <a:spAutoFit/>
          </a:bodyPr>
          <a:lstStyle/>
          <a:p>
            <a:pPr algn="ctr"/>
            <a:r>
              <a:rPr lang="en-US" sz="35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Century Gothic" pitchFamily="34" charset="0"/>
              </a:rPr>
              <a:t>Contact-Us</a:t>
            </a:r>
            <a:endParaRPr lang="en-US" sz="35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pic>
        <p:nvPicPr>
          <p:cNvPr id="6" name="Picture 2"/>
          <p:cNvPicPr>
            <a:picLocks noChangeAspect="1" noChangeArrowheads="1"/>
          </p:cNvPicPr>
          <p:nvPr/>
        </p:nvPicPr>
        <p:blipFill>
          <a:blip r:embed="rId6" cstate="print"/>
          <a:srcRect/>
          <a:stretch>
            <a:fillRect/>
          </a:stretch>
        </p:blipFill>
        <p:spPr bwMode="auto">
          <a:xfrm>
            <a:off x="2667000" y="1600200"/>
            <a:ext cx="3867615" cy="132143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http://www.kjltd.co.uk/Images/Outsourcing.png"/>
          <p:cNvPicPr>
            <a:picLocks noChangeAspect="1" noChangeArrowheads="1"/>
          </p:cNvPicPr>
          <p:nvPr/>
        </p:nvPicPr>
        <p:blipFill>
          <a:blip r:embed="rId2" cstate="print"/>
          <a:srcRect/>
          <a:stretch>
            <a:fillRect/>
          </a:stretch>
        </p:blipFill>
        <p:spPr bwMode="auto">
          <a:xfrm>
            <a:off x="2667000" y="762000"/>
            <a:ext cx="4038600" cy="3663588"/>
          </a:xfrm>
          <a:prstGeom prst="rect">
            <a:avLst/>
          </a:prstGeom>
          <a:noFill/>
        </p:spPr>
      </p:pic>
      <p:pic>
        <p:nvPicPr>
          <p:cNvPr id="5" name="Picture 2" descr="http://www.winwebtech.com/images/offshore-outsourcing-01.png"/>
          <p:cNvPicPr>
            <a:picLocks noChangeAspect="1" noChangeArrowheads="1"/>
          </p:cNvPicPr>
          <p:nvPr/>
        </p:nvPicPr>
        <p:blipFill>
          <a:blip r:embed="rId3" cstate="print"/>
          <a:srcRect/>
          <a:stretch>
            <a:fillRect/>
          </a:stretch>
        </p:blipFill>
        <p:spPr bwMode="auto">
          <a:xfrm>
            <a:off x="7104845" y="5410200"/>
            <a:ext cx="2039155" cy="1447800"/>
          </a:xfrm>
          <a:prstGeom prst="rect">
            <a:avLst/>
          </a:prstGeom>
          <a:noFill/>
        </p:spPr>
      </p:pic>
      <p:pic>
        <p:nvPicPr>
          <p:cNvPr id="1026" name="Picture 2"/>
          <p:cNvPicPr>
            <a:picLocks noChangeAspect="1" noChangeArrowheads="1"/>
          </p:cNvPicPr>
          <p:nvPr/>
        </p:nvPicPr>
        <p:blipFill>
          <a:blip r:embed="rId4" cstate="print"/>
          <a:srcRect/>
          <a:stretch>
            <a:fillRect/>
          </a:stretch>
        </p:blipFill>
        <p:spPr bwMode="auto">
          <a:xfrm>
            <a:off x="381001" y="4343401"/>
            <a:ext cx="8458199" cy="990599"/>
          </a:xfrm>
          <a:prstGeom prst="rect">
            <a:avLst/>
          </a:prstGeom>
          <a:noFill/>
          <a:ln w="9525">
            <a:noFill/>
            <a:miter lim="800000"/>
            <a:headEnd/>
            <a:tailEnd/>
          </a:ln>
          <a:effectLst/>
        </p:spPr>
      </p:pic>
      <p:sp>
        <p:nvSpPr>
          <p:cNvPr id="6" name="Rectangle 5"/>
          <p:cNvSpPr/>
          <p:nvPr/>
        </p:nvSpPr>
        <p:spPr>
          <a:xfrm>
            <a:off x="0" y="6457890"/>
            <a:ext cx="2792752" cy="323165"/>
          </a:xfrm>
          <a:prstGeom prst="rect">
            <a:avLst/>
          </a:prstGeom>
        </p:spPr>
        <p:txBody>
          <a:bodyPr wrap="none">
            <a:spAutoFit/>
          </a:bodyPr>
          <a:lstStyle/>
          <a:p>
            <a:r>
              <a:rPr lang="en-US" sz="1500" dirty="0" smtClean="0">
                <a:latin typeface="Century Gothic" pitchFamily="34" charset="0"/>
                <a:hlinkClick r:id="rId5"/>
              </a:rPr>
              <a:t>http://www.glocalrpo.com/</a:t>
            </a:r>
            <a:endParaRPr lang="en-US" sz="1500" dirty="0">
              <a:latin typeface="Century Gothic"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927158" y="990600"/>
            <a:ext cx="3289683" cy="923330"/>
          </a:xfrm>
          <a:prstGeom prst="rect">
            <a:avLst/>
          </a:prstGeom>
          <a:noFill/>
        </p:spPr>
        <p:txBody>
          <a:bodyPr wrap="none" lIns="91440" tIns="45720" rIns="91440" bIns="45720">
            <a:spAutoFit/>
          </a:bodyPr>
          <a:lstStyle/>
          <a:p>
            <a:pPr algn="ctr"/>
            <a:r>
              <a:rPr kumimoji="0" lang="en-US" sz="5400" b="1" i="0" u="none" strike="noStrike" cap="none" spc="0" normalizeH="0" baseline="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Century Gothic" pitchFamily="34" charset="0"/>
                <a:ea typeface="Calibri" pitchFamily="34" charset="0"/>
                <a:cs typeface="Verdana" pitchFamily="34" charset="0"/>
              </a:rPr>
              <a:t>Definition</a:t>
            </a:r>
            <a:endParaRPr lang="en-US" sz="54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pic>
        <p:nvPicPr>
          <p:cNvPr id="6" name="Picture 2" descr="http://www.winwebtech.com/images/offshore-outsourcing-01.png"/>
          <p:cNvPicPr>
            <a:picLocks noChangeAspect="1" noChangeArrowheads="1"/>
          </p:cNvPicPr>
          <p:nvPr/>
        </p:nvPicPr>
        <p:blipFill>
          <a:blip r:embed="rId2" cstate="print"/>
          <a:srcRect/>
          <a:stretch>
            <a:fillRect/>
          </a:stretch>
        </p:blipFill>
        <p:spPr bwMode="auto">
          <a:xfrm>
            <a:off x="7104845" y="5410200"/>
            <a:ext cx="2039155" cy="1447800"/>
          </a:xfrm>
          <a:prstGeom prst="rect">
            <a:avLst/>
          </a:prstGeom>
          <a:noFill/>
        </p:spPr>
      </p:pic>
      <p:pic>
        <p:nvPicPr>
          <p:cNvPr id="2050" name="Picture 2"/>
          <p:cNvPicPr>
            <a:picLocks noChangeAspect="1" noChangeArrowheads="1"/>
          </p:cNvPicPr>
          <p:nvPr/>
        </p:nvPicPr>
        <p:blipFill>
          <a:blip r:embed="rId3" cstate="print"/>
          <a:srcRect/>
          <a:stretch>
            <a:fillRect/>
          </a:stretch>
        </p:blipFill>
        <p:spPr bwMode="auto">
          <a:xfrm>
            <a:off x="1295400" y="2638423"/>
            <a:ext cx="6515563" cy="2452569"/>
          </a:xfrm>
          <a:prstGeom prst="rect">
            <a:avLst/>
          </a:prstGeom>
          <a:noFill/>
          <a:ln w="9525">
            <a:noFill/>
            <a:miter lim="800000"/>
            <a:headEnd/>
            <a:tailEnd/>
          </a:ln>
          <a:effectLst/>
        </p:spPr>
      </p:pic>
      <p:sp>
        <p:nvSpPr>
          <p:cNvPr id="8" name="Rectangle 7"/>
          <p:cNvSpPr/>
          <p:nvPr/>
        </p:nvSpPr>
        <p:spPr>
          <a:xfrm>
            <a:off x="0" y="6457890"/>
            <a:ext cx="2792752" cy="323165"/>
          </a:xfrm>
          <a:prstGeom prst="rect">
            <a:avLst/>
          </a:prstGeom>
        </p:spPr>
        <p:txBody>
          <a:bodyPr wrap="none">
            <a:spAutoFit/>
          </a:bodyPr>
          <a:lstStyle/>
          <a:p>
            <a:r>
              <a:rPr lang="en-US" sz="1500" dirty="0" smtClean="0">
                <a:latin typeface="Century Gothic" pitchFamily="34" charset="0"/>
                <a:hlinkClick r:id="rId4"/>
              </a:rPr>
              <a:t>http://www.glocalrpo.com/</a:t>
            </a:r>
            <a:endParaRPr lang="en-US" sz="1500" dirty="0">
              <a:latin typeface="Century Gothic"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76200" y="1447800"/>
          <a:ext cx="88392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0" y="6457890"/>
            <a:ext cx="2792752" cy="323165"/>
          </a:xfrm>
          <a:prstGeom prst="rect">
            <a:avLst/>
          </a:prstGeom>
        </p:spPr>
        <p:txBody>
          <a:bodyPr wrap="none">
            <a:spAutoFit/>
          </a:bodyPr>
          <a:lstStyle/>
          <a:p>
            <a:r>
              <a:rPr lang="en-US" sz="1500" dirty="0" smtClean="0">
                <a:latin typeface="Century Gothic" pitchFamily="34" charset="0"/>
                <a:hlinkClick r:id="rId7"/>
              </a:rPr>
              <a:t>http://www.glocalrpo.com/</a:t>
            </a:r>
            <a:endParaRPr lang="en-US" sz="1500" dirty="0">
              <a:latin typeface="Century Gothic"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447800" y="990600"/>
            <a:ext cx="6131808" cy="630942"/>
          </a:xfrm>
          <a:prstGeom prst="rect">
            <a:avLst/>
          </a:prstGeom>
          <a:noFill/>
        </p:spPr>
        <p:txBody>
          <a:bodyPr wrap="none" lIns="91440" tIns="45720" rIns="91440" bIns="45720">
            <a:spAutoFit/>
          </a:bodyPr>
          <a:lstStyle/>
          <a:p>
            <a:pPr algn="ctr"/>
            <a:r>
              <a:rPr lang="en-US" sz="35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Century Gothic" pitchFamily="34" charset="0"/>
              </a:rPr>
              <a:t>Cost and Efficiency Savings</a:t>
            </a:r>
            <a:endParaRPr lang="en-US" sz="35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pic>
        <p:nvPicPr>
          <p:cNvPr id="31746" name="Picture 2" descr="http://actioncoachmalcolmupton.com/files/2012/02/cost_savings.png"/>
          <p:cNvPicPr>
            <a:picLocks noChangeAspect="1" noChangeArrowheads="1"/>
          </p:cNvPicPr>
          <p:nvPr/>
        </p:nvPicPr>
        <p:blipFill>
          <a:blip r:embed="rId2" cstate="print"/>
          <a:srcRect/>
          <a:stretch>
            <a:fillRect/>
          </a:stretch>
        </p:blipFill>
        <p:spPr bwMode="auto">
          <a:xfrm>
            <a:off x="609600" y="2514600"/>
            <a:ext cx="2971800" cy="2971800"/>
          </a:xfrm>
          <a:prstGeom prst="rect">
            <a:avLst/>
          </a:prstGeom>
          <a:noFill/>
        </p:spPr>
      </p:pic>
      <p:pic>
        <p:nvPicPr>
          <p:cNvPr id="8" name="Picture 2" descr="http://www.winwebtech.com/images/offshore-outsourcing-01.png"/>
          <p:cNvPicPr>
            <a:picLocks noChangeAspect="1" noChangeArrowheads="1"/>
          </p:cNvPicPr>
          <p:nvPr/>
        </p:nvPicPr>
        <p:blipFill>
          <a:blip r:embed="rId3" cstate="print"/>
          <a:srcRect/>
          <a:stretch>
            <a:fillRect/>
          </a:stretch>
        </p:blipFill>
        <p:spPr bwMode="auto">
          <a:xfrm>
            <a:off x="7104845" y="5410200"/>
            <a:ext cx="2039155" cy="1447800"/>
          </a:xfrm>
          <a:prstGeom prst="rect">
            <a:avLst/>
          </a:prstGeom>
          <a:noFill/>
        </p:spPr>
      </p:pic>
      <p:pic>
        <p:nvPicPr>
          <p:cNvPr id="3074" name="Picture 2"/>
          <p:cNvPicPr>
            <a:picLocks noChangeAspect="1" noChangeArrowheads="1"/>
          </p:cNvPicPr>
          <p:nvPr/>
        </p:nvPicPr>
        <p:blipFill>
          <a:blip r:embed="rId4" cstate="print"/>
          <a:srcRect/>
          <a:stretch>
            <a:fillRect/>
          </a:stretch>
        </p:blipFill>
        <p:spPr bwMode="auto">
          <a:xfrm>
            <a:off x="3962400" y="2133600"/>
            <a:ext cx="4953000" cy="1837165"/>
          </a:xfrm>
          <a:prstGeom prst="rect">
            <a:avLst/>
          </a:prstGeom>
          <a:noFill/>
          <a:ln w="9525">
            <a:noFill/>
            <a:miter lim="800000"/>
            <a:headEnd/>
            <a:tailEnd/>
          </a:ln>
          <a:effectLst/>
        </p:spPr>
      </p:pic>
      <p:sp>
        <p:nvSpPr>
          <p:cNvPr id="7" name="Rectangle 6"/>
          <p:cNvSpPr/>
          <p:nvPr/>
        </p:nvSpPr>
        <p:spPr>
          <a:xfrm>
            <a:off x="0" y="6457890"/>
            <a:ext cx="2792752" cy="323165"/>
          </a:xfrm>
          <a:prstGeom prst="rect">
            <a:avLst/>
          </a:prstGeom>
        </p:spPr>
        <p:txBody>
          <a:bodyPr wrap="none">
            <a:spAutoFit/>
          </a:bodyPr>
          <a:lstStyle/>
          <a:p>
            <a:r>
              <a:rPr lang="en-US" sz="1500" dirty="0" smtClean="0">
                <a:latin typeface="Century Gothic" pitchFamily="34" charset="0"/>
                <a:hlinkClick r:id="rId5"/>
              </a:rPr>
              <a:t>http://www.glocalrpo.com/</a:t>
            </a:r>
            <a:endParaRPr lang="en-US" sz="1500" dirty="0">
              <a:latin typeface="Century Gothic"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289865" y="914400"/>
            <a:ext cx="4491935" cy="630942"/>
          </a:xfrm>
          <a:prstGeom prst="rect">
            <a:avLst/>
          </a:prstGeom>
          <a:noFill/>
        </p:spPr>
        <p:txBody>
          <a:bodyPr wrap="none" lIns="91440" tIns="45720" rIns="91440" bIns="45720">
            <a:spAutoFit/>
          </a:bodyPr>
          <a:lstStyle/>
          <a:p>
            <a:pPr algn="ctr"/>
            <a:r>
              <a:rPr lang="en-US" sz="35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Century Gothic" pitchFamily="34" charset="0"/>
              </a:rPr>
              <a:t>Operational Control</a:t>
            </a:r>
            <a:endParaRPr lang="en-US" sz="35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pic>
        <p:nvPicPr>
          <p:cNvPr id="5" name="Picture 2" descr="http://www.winwebtech.com/images/offshore-outsourcing-01.png"/>
          <p:cNvPicPr>
            <a:picLocks noChangeAspect="1" noChangeArrowheads="1"/>
          </p:cNvPicPr>
          <p:nvPr/>
        </p:nvPicPr>
        <p:blipFill>
          <a:blip r:embed="rId2" cstate="print"/>
          <a:srcRect/>
          <a:stretch>
            <a:fillRect/>
          </a:stretch>
        </p:blipFill>
        <p:spPr bwMode="auto">
          <a:xfrm>
            <a:off x="7104845" y="5410200"/>
            <a:ext cx="2039155" cy="1447800"/>
          </a:xfrm>
          <a:prstGeom prst="rect">
            <a:avLst/>
          </a:prstGeom>
          <a:noFill/>
        </p:spPr>
      </p:pic>
      <p:pic>
        <p:nvPicPr>
          <p:cNvPr id="4098" name="Picture 2"/>
          <p:cNvPicPr>
            <a:picLocks noChangeAspect="1" noChangeArrowheads="1"/>
          </p:cNvPicPr>
          <p:nvPr/>
        </p:nvPicPr>
        <p:blipFill>
          <a:blip r:embed="rId3" cstate="print"/>
          <a:srcRect/>
          <a:stretch>
            <a:fillRect/>
          </a:stretch>
        </p:blipFill>
        <p:spPr bwMode="auto">
          <a:xfrm>
            <a:off x="1458580" y="2176463"/>
            <a:ext cx="6340284" cy="2395537"/>
          </a:xfrm>
          <a:prstGeom prst="rect">
            <a:avLst/>
          </a:prstGeom>
          <a:noFill/>
          <a:ln w="9525">
            <a:noFill/>
            <a:miter lim="800000"/>
            <a:headEnd/>
            <a:tailEnd/>
          </a:ln>
          <a:effectLst/>
        </p:spPr>
      </p:pic>
      <p:sp>
        <p:nvSpPr>
          <p:cNvPr id="8" name="Rectangle 7"/>
          <p:cNvSpPr/>
          <p:nvPr/>
        </p:nvSpPr>
        <p:spPr>
          <a:xfrm>
            <a:off x="0" y="6457890"/>
            <a:ext cx="2792752" cy="323165"/>
          </a:xfrm>
          <a:prstGeom prst="rect">
            <a:avLst/>
          </a:prstGeom>
        </p:spPr>
        <p:txBody>
          <a:bodyPr wrap="none">
            <a:spAutoFit/>
          </a:bodyPr>
          <a:lstStyle/>
          <a:p>
            <a:r>
              <a:rPr lang="en-US" sz="1500" dirty="0" smtClean="0">
                <a:latin typeface="Century Gothic" pitchFamily="34" charset="0"/>
                <a:hlinkClick r:id="rId4"/>
              </a:rPr>
              <a:t>http://www.glocalrpo.com/</a:t>
            </a:r>
            <a:endParaRPr lang="en-US" sz="1500" dirty="0">
              <a:latin typeface="Century Gothic"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685800" y="762000"/>
            <a:ext cx="7960833" cy="630942"/>
          </a:xfrm>
          <a:prstGeom prst="rect">
            <a:avLst/>
          </a:prstGeom>
          <a:noFill/>
        </p:spPr>
        <p:txBody>
          <a:bodyPr wrap="none" lIns="91440" tIns="45720" rIns="91440" bIns="45720">
            <a:spAutoFit/>
          </a:bodyPr>
          <a:lstStyle/>
          <a:p>
            <a:pPr algn="ctr"/>
            <a:r>
              <a:rPr lang="en-US" sz="35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Century Gothic" pitchFamily="34" charset="0"/>
              </a:rPr>
              <a:t>Stay Focused on Your Core Business</a:t>
            </a:r>
            <a:endParaRPr lang="en-US" sz="35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pic>
        <p:nvPicPr>
          <p:cNvPr id="33793" name="Picture 1"/>
          <p:cNvPicPr>
            <a:picLocks noChangeAspect="1" noChangeArrowheads="1"/>
          </p:cNvPicPr>
          <p:nvPr/>
        </p:nvPicPr>
        <p:blipFill>
          <a:blip r:embed="rId2" cstate="print"/>
          <a:srcRect/>
          <a:stretch>
            <a:fillRect/>
          </a:stretch>
        </p:blipFill>
        <p:spPr bwMode="auto">
          <a:xfrm>
            <a:off x="685800" y="2971800"/>
            <a:ext cx="3076522" cy="2514600"/>
          </a:xfrm>
          <a:prstGeom prst="rect">
            <a:avLst/>
          </a:prstGeom>
          <a:noFill/>
          <a:ln w="9525">
            <a:noFill/>
            <a:miter lim="800000"/>
            <a:headEnd/>
            <a:tailEnd/>
          </a:ln>
          <a:effectLst/>
        </p:spPr>
      </p:pic>
      <p:pic>
        <p:nvPicPr>
          <p:cNvPr id="6" name="Picture 2" descr="http://www.winwebtech.com/images/offshore-outsourcing-01.png"/>
          <p:cNvPicPr>
            <a:picLocks noChangeAspect="1" noChangeArrowheads="1"/>
          </p:cNvPicPr>
          <p:nvPr/>
        </p:nvPicPr>
        <p:blipFill>
          <a:blip r:embed="rId3" cstate="print"/>
          <a:srcRect/>
          <a:stretch>
            <a:fillRect/>
          </a:stretch>
        </p:blipFill>
        <p:spPr bwMode="auto">
          <a:xfrm>
            <a:off x="7104845" y="5410200"/>
            <a:ext cx="2039155" cy="1447800"/>
          </a:xfrm>
          <a:prstGeom prst="rect">
            <a:avLst/>
          </a:prstGeom>
          <a:noFill/>
        </p:spPr>
      </p:pic>
      <p:pic>
        <p:nvPicPr>
          <p:cNvPr id="5122" name="Picture 2"/>
          <p:cNvPicPr>
            <a:picLocks noChangeAspect="1" noChangeArrowheads="1"/>
          </p:cNvPicPr>
          <p:nvPr/>
        </p:nvPicPr>
        <p:blipFill>
          <a:blip r:embed="rId4" cstate="print"/>
          <a:srcRect/>
          <a:stretch>
            <a:fillRect/>
          </a:stretch>
        </p:blipFill>
        <p:spPr bwMode="auto">
          <a:xfrm>
            <a:off x="4114800" y="1846758"/>
            <a:ext cx="4495800" cy="1532008"/>
          </a:xfrm>
          <a:prstGeom prst="rect">
            <a:avLst/>
          </a:prstGeom>
          <a:noFill/>
          <a:ln w="9525">
            <a:noFill/>
            <a:miter lim="800000"/>
            <a:headEnd/>
            <a:tailEnd/>
          </a:ln>
          <a:effectLst/>
        </p:spPr>
      </p:pic>
      <p:sp>
        <p:nvSpPr>
          <p:cNvPr id="9" name="Rectangle 8"/>
          <p:cNvSpPr/>
          <p:nvPr/>
        </p:nvSpPr>
        <p:spPr>
          <a:xfrm>
            <a:off x="0" y="6457890"/>
            <a:ext cx="2792752" cy="323165"/>
          </a:xfrm>
          <a:prstGeom prst="rect">
            <a:avLst/>
          </a:prstGeom>
        </p:spPr>
        <p:txBody>
          <a:bodyPr wrap="none">
            <a:spAutoFit/>
          </a:bodyPr>
          <a:lstStyle/>
          <a:p>
            <a:r>
              <a:rPr lang="en-US" sz="1500" dirty="0" smtClean="0">
                <a:latin typeface="Century Gothic" pitchFamily="34" charset="0"/>
                <a:hlinkClick r:id="rId5"/>
              </a:rPr>
              <a:t>http://www.glocalrpo.com/</a:t>
            </a:r>
            <a:endParaRPr lang="en-US" sz="1500" dirty="0">
              <a:latin typeface="Century Gothic"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767216" y="740658"/>
            <a:ext cx="3557384" cy="630942"/>
          </a:xfrm>
          <a:prstGeom prst="rect">
            <a:avLst/>
          </a:prstGeom>
          <a:noFill/>
        </p:spPr>
        <p:txBody>
          <a:bodyPr wrap="none" lIns="91440" tIns="45720" rIns="91440" bIns="45720">
            <a:spAutoFit/>
          </a:bodyPr>
          <a:lstStyle/>
          <a:p>
            <a:pPr algn="ctr"/>
            <a:r>
              <a:rPr lang="en-US" sz="35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Century Gothic" pitchFamily="34" charset="0"/>
              </a:rPr>
              <a:t>Flexible Staffing</a:t>
            </a:r>
            <a:endParaRPr lang="en-US" sz="35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pic>
        <p:nvPicPr>
          <p:cNvPr id="34818" name="Picture 2" descr="http://www.thpii.com/wp-content/uploads/2012/02/tt-icon-02.png"/>
          <p:cNvPicPr>
            <a:picLocks noChangeAspect="1" noChangeArrowheads="1"/>
          </p:cNvPicPr>
          <p:nvPr/>
        </p:nvPicPr>
        <p:blipFill>
          <a:blip r:embed="rId2" cstate="print"/>
          <a:srcRect/>
          <a:stretch>
            <a:fillRect/>
          </a:stretch>
        </p:blipFill>
        <p:spPr bwMode="auto">
          <a:xfrm>
            <a:off x="2057400" y="3276600"/>
            <a:ext cx="4381498" cy="2921000"/>
          </a:xfrm>
          <a:prstGeom prst="rect">
            <a:avLst/>
          </a:prstGeom>
          <a:noFill/>
        </p:spPr>
      </p:pic>
      <p:pic>
        <p:nvPicPr>
          <p:cNvPr id="9" name="Picture 2" descr="http://www.winwebtech.com/images/offshore-outsourcing-01.png"/>
          <p:cNvPicPr>
            <a:picLocks noChangeAspect="1" noChangeArrowheads="1"/>
          </p:cNvPicPr>
          <p:nvPr/>
        </p:nvPicPr>
        <p:blipFill>
          <a:blip r:embed="rId3" cstate="print"/>
          <a:srcRect/>
          <a:stretch>
            <a:fillRect/>
          </a:stretch>
        </p:blipFill>
        <p:spPr bwMode="auto">
          <a:xfrm>
            <a:off x="7104845" y="5410200"/>
            <a:ext cx="2039155" cy="1447800"/>
          </a:xfrm>
          <a:prstGeom prst="rect">
            <a:avLst/>
          </a:prstGeom>
          <a:noFill/>
        </p:spPr>
      </p:pic>
      <p:pic>
        <p:nvPicPr>
          <p:cNvPr id="6146" name="Picture 2"/>
          <p:cNvPicPr>
            <a:picLocks noChangeAspect="1" noChangeArrowheads="1"/>
          </p:cNvPicPr>
          <p:nvPr/>
        </p:nvPicPr>
        <p:blipFill>
          <a:blip r:embed="rId4" cstate="print"/>
          <a:srcRect/>
          <a:stretch>
            <a:fillRect/>
          </a:stretch>
        </p:blipFill>
        <p:spPr bwMode="auto">
          <a:xfrm>
            <a:off x="457200" y="1752599"/>
            <a:ext cx="6096000" cy="1225033"/>
          </a:xfrm>
          <a:prstGeom prst="rect">
            <a:avLst/>
          </a:prstGeom>
          <a:noFill/>
          <a:ln w="9525">
            <a:noFill/>
            <a:miter lim="800000"/>
            <a:headEnd/>
            <a:tailEnd/>
          </a:ln>
          <a:effectLst/>
        </p:spPr>
      </p:pic>
      <p:sp>
        <p:nvSpPr>
          <p:cNvPr id="8" name="Rectangle 7"/>
          <p:cNvSpPr/>
          <p:nvPr/>
        </p:nvSpPr>
        <p:spPr>
          <a:xfrm>
            <a:off x="0" y="6457890"/>
            <a:ext cx="2792752" cy="323165"/>
          </a:xfrm>
          <a:prstGeom prst="rect">
            <a:avLst/>
          </a:prstGeom>
        </p:spPr>
        <p:txBody>
          <a:bodyPr wrap="none">
            <a:spAutoFit/>
          </a:bodyPr>
          <a:lstStyle/>
          <a:p>
            <a:r>
              <a:rPr lang="en-US" sz="1500" dirty="0" smtClean="0">
                <a:latin typeface="Century Gothic" pitchFamily="34" charset="0"/>
                <a:hlinkClick r:id="rId5"/>
              </a:rPr>
              <a:t>http://www.glocalrpo.com/</a:t>
            </a:r>
            <a:endParaRPr lang="en-US" sz="1500" dirty="0">
              <a:latin typeface="Century Gothic"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145710" y="838200"/>
            <a:ext cx="4788490" cy="630942"/>
          </a:xfrm>
          <a:prstGeom prst="rect">
            <a:avLst/>
          </a:prstGeom>
          <a:noFill/>
        </p:spPr>
        <p:txBody>
          <a:bodyPr wrap="none" lIns="91440" tIns="45720" rIns="91440" bIns="45720">
            <a:spAutoFit/>
          </a:bodyPr>
          <a:lstStyle/>
          <a:p>
            <a:pPr algn="ctr"/>
            <a:r>
              <a:rPr lang="en-US" sz="35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Century Gothic" pitchFamily="34" charset="0"/>
              </a:rPr>
              <a:t>Reducing Overheads</a:t>
            </a:r>
            <a:endParaRPr lang="en-US" sz="35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pic>
        <p:nvPicPr>
          <p:cNvPr id="35842" name="Picture 2" descr="http://blog.maxwellsystems.com/wp-content/uploads/2013/08/timemoneyqualityvenn.jpg"/>
          <p:cNvPicPr>
            <a:picLocks noChangeAspect="1" noChangeArrowheads="1"/>
          </p:cNvPicPr>
          <p:nvPr/>
        </p:nvPicPr>
        <p:blipFill>
          <a:blip r:embed="rId2" cstate="print"/>
          <a:srcRect/>
          <a:stretch>
            <a:fillRect/>
          </a:stretch>
        </p:blipFill>
        <p:spPr bwMode="auto">
          <a:xfrm>
            <a:off x="990600" y="3352800"/>
            <a:ext cx="3568700" cy="2819400"/>
          </a:xfrm>
          <a:prstGeom prst="rect">
            <a:avLst/>
          </a:prstGeom>
          <a:noFill/>
        </p:spPr>
      </p:pic>
      <p:pic>
        <p:nvPicPr>
          <p:cNvPr id="7" name="Picture 2" descr="http://www.winwebtech.com/images/offshore-outsourcing-01.png"/>
          <p:cNvPicPr>
            <a:picLocks noChangeAspect="1" noChangeArrowheads="1"/>
          </p:cNvPicPr>
          <p:nvPr/>
        </p:nvPicPr>
        <p:blipFill>
          <a:blip r:embed="rId3" cstate="print"/>
          <a:srcRect/>
          <a:stretch>
            <a:fillRect/>
          </a:stretch>
        </p:blipFill>
        <p:spPr bwMode="auto">
          <a:xfrm>
            <a:off x="7104845" y="5410200"/>
            <a:ext cx="2039155" cy="1447800"/>
          </a:xfrm>
          <a:prstGeom prst="rect">
            <a:avLst/>
          </a:prstGeom>
          <a:noFill/>
        </p:spPr>
      </p:pic>
      <p:pic>
        <p:nvPicPr>
          <p:cNvPr id="7170" name="Picture 2"/>
          <p:cNvPicPr>
            <a:picLocks noChangeAspect="1" noChangeArrowheads="1"/>
          </p:cNvPicPr>
          <p:nvPr/>
        </p:nvPicPr>
        <p:blipFill>
          <a:blip r:embed="rId4" cstate="print"/>
          <a:srcRect/>
          <a:stretch>
            <a:fillRect/>
          </a:stretch>
        </p:blipFill>
        <p:spPr bwMode="auto">
          <a:xfrm>
            <a:off x="2971800" y="1828800"/>
            <a:ext cx="5867400" cy="1193131"/>
          </a:xfrm>
          <a:prstGeom prst="rect">
            <a:avLst/>
          </a:prstGeom>
          <a:noFill/>
          <a:ln w="9525">
            <a:noFill/>
            <a:miter lim="800000"/>
            <a:headEnd/>
            <a:tailEnd/>
          </a:ln>
          <a:effectLst/>
        </p:spPr>
      </p:pic>
      <p:sp>
        <p:nvSpPr>
          <p:cNvPr id="9" name="Rectangle 8"/>
          <p:cNvSpPr/>
          <p:nvPr/>
        </p:nvSpPr>
        <p:spPr>
          <a:xfrm>
            <a:off x="0" y="6457890"/>
            <a:ext cx="2792752" cy="323165"/>
          </a:xfrm>
          <a:prstGeom prst="rect">
            <a:avLst/>
          </a:prstGeom>
        </p:spPr>
        <p:txBody>
          <a:bodyPr wrap="none">
            <a:spAutoFit/>
          </a:bodyPr>
          <a:lstStyle/>
          <a:p>
            <a:r>
              <a:rPr lang="en-US" sz="1500" dirty="0" smtClean="0">
                <a:latin typeface="Century Gothic" pitchFamily="34" charset="0"/>
                <a:hlinkClick r:id="rId5"/>
              </a:rPr>
              <a:t>http://www.glocalrpo.com/</a:t>
            </a:r>
            <a:endParaRPr lang="en-US" sz="1500" dirty="0">
              <a:latin typeface="Century Gothic"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ustom 25">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F00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270</TotalTime>
  <Words>154</Words>
  <Application>Microsoft Office PowerPoint</Application>
  <PresentationFormat>On-screen Show (4:3)</PresentationFormat>
  <Paragraphs>40</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Flow</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sips</cp:lastModifiedBy>
  <cp:revision>52</cp:revision>
  <dcterms:created xsi:type="dcterms:W3CDTF">2013-09-19T07:05:48Z</dcterms:created>
  <dcterms:modified xsi:type="dcterms:W3CDTF">2013-11-06T13:42:40Z</dcterms:modified>
</cp:coreProperties>
</file>