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1" r:id="rId5"/>
    <p:sldId id="265" r:id="rId6"/>
    <p:sldId id="264" r:id="rId7"/>
    <p:sldId id="263" r:id="rId8"/>
    <p:sldId id="262"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051284-665C-4723-98BE-61D45E1BC471}"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en-US"/>
        </a:p>
      </dgm:t>
    </dgm:pt>
    <dgm:pt modelId="{1C592486-A0CF-4B93-850A-D69B3519D9A7}">
      <dgm:prSet phldrT="[Text]" custT="1"/>
      <dgm:spPr/>
      <dgm:t>
        <a:bodyPr/>
        <a:lstStyle/>
        <a:p>
          <a:r>
            <a:rPr lang="en-US" sz="2000" smtClean="0">
              <a:latin typeface="Century Gothic" pitchFamily="34" charset="0"/>
            </a:rPr>
            <a:t>Operational Control</a:t>
          </a:r>
          <a:endParaRPr lang="en-US" sz="2000" dirty="0"/>
        </a:p>
      </dgm:t>
    </dgm:pt>
    <dgm:pt modelId="{E8B23666-AC50-407E-AC59-D1974236AB00}" type="parTrans" cxnId="{F32B89A8-0EFA-42DF-BB39-80B4C2227696}">
      <dgm:prSet/>
      <dgm:spPr/>
      <dgm:t>
        <a:bodyPr/>
        <a:lstStyle/>
        <a:p>
          <a:endParaRPr lang="en-US"/>
        </a:p>
      </dgm:t>
    </dgm:pt>
    <dgm:pt modelId="{7DBEB155-4806-4336-8836-FD6FB62BB3AD}" type="sibTrans" cxnId="{F32B89A8-0EFA-42DF-BB39-80B4C2227696}">
      <dgm:prSet/>
      <dgm:spPr/>
      <dgm:t>
        <a:bodyPr/>
        <a:lstStyle/>
        <a:p>
          <a:endParaRPr lang="en-US"/>
        </a:p>
      </dgm:t>
    </dgm:pt>
    <dgm:pt modelId="{DFC97E20-1339-4217-8F88-3FCD2AD70CF7}">
      <dgm:prSet phldrT="[Text]" custT="1"/>
      <dgm:spPr/>
      <dgm:t>
        <a:bodyPr/>
        <a:lstStyle/>
        <a:p>
          <a:r>
            <a:rPr lang="en-US" sz="2000" dirty="0" smtClean="0">
              <a:latin typeface="Century Gothic" pitchFamily="34" charset="0"/>
            </a:rPr>
            <a:t>Stay Focused on Your Core Business</a:t>
          </a:r>
          <a:endParaRPr lang="en-US" sz="2000" dirty="0"/>
        </a:p>
      </dgm:t>
    </dgm:pt>
    <dgm:pt modelId="{E3D1A3F5-1D33-4294-9E7D-68DA5CC4282C}" type="parTrans" cxnId="{14D28316-D8C2-4A60-AA0B-26F269F77423}">
      <dgm:prSet/>
      <dgm:spPr/>
      <dgm:t>
        <a:bodyPr/>
        <a:lstStyle/>
        <a:p>
          <a:endParaRPr lang="en-US"/>
        </a:p>
      </dgm:t>
    </dgm:pt>
    <dgm:pt modelId="{C3A79B6A-4B67-48F6-AF06-FB379B2C0839}" type="sibTrans" cxnId="{14D28316-D8C2-4A60-AA0B-26F269F77423}">
      <dgm:prSet/>
      <dgm:spPr/>
      <dgm:t>
        <a:bodyPr/>
        <a:lstStyle/>
        <a:p>
          <a:endParaRPr lang="en-US"/>
        </a:p>
      </dgm:t>
    </dgm:pt>
    <dgm:pt modelId="{35E976E3-9F46-4929-9C7F-863CC3C7F92C}">
      <dgm:prSet phldrT="[Text]" custT="1"/>
      <dgm:spPr/>
      <dgm:t>
        <a:bodyPr/>
        <a:lstStyle/>
        <a:p>
          <a:r>
            <a:rPr lang="en-US" sz="2000" smtClean="0">
              <a:latin typeface="Century Gothic" pitchFamily="34" charset="0"/>
            </a:rPr>
            <a:t>Cost and Efficiency Savings</a:t>
          </a:r>
          <a:endParaRPr lang="en-US" sz="2000" dirty="0"/>
        </a:p>
      </dgm:t>
    </dgm:pt>
    <dgm:pt modelId="{B7C8E63F-B0AD-4CDF-8790-D818D85FCFC1}" type="parTrans" cxnId="{A7F43BCB-5616-4B6B-8365-2C6DF63BE426}">
      <dgm:prSet/>
      <dgm:spPr/>
      <dgm:t>
        <a:bodyPr/>
        <a:lstStyle/>
        <a:p>
          <a:endParaRPr lang="en-US"/>
        </a:p>
      </dgm:t>
    </dgm:pt>
    <dgm:pt modelId="{F2683400-4FAE-41FF-9613-9CA2B7B123DD}" type="sibTrans" cxnId="{A7F43BCB-5616-4B6B-8365-2C6DF63BE426}">
      <dgm:prSet/>
      <dgm:spPr/>
      <dgm:t>
        <a:bodyPr/>
        <a:lstStyle/>
        <a:p>
          <a:endParaRPr lang="en-US"/>
        </a:p>
      </dgm:t>
    </dgm:pt>
    <dgm:pt modelId="{7E571653-8922-4185-956F-CB6C27A21BAE}">
      <dgm:prSet phldrT="[Text]" custT="1"/>
      <dgm:spPr/>
      <dgm:t>
        <a:bodyPr/>
        <a:lstStyle/>
        <a:p>
          <a:r>
            <a:rPr lang="en-US" sz="2000" smtClean="0">
              <a:latin typeface="Century Gothic" pitchFamily="34" charset="0"/>
            </a:rPr>
            <a:t>Continuity &amp; Risk Management</a:t>
          </a:r>
          <a:endParaRPr lang="en-US" sz="2000" dirty="0"/>
        </a:p>
      </dgm:t>
    </dgm:pt>
    <dgm:pt modelId="{A5D0D682-1FC8-45DE-AEA2-AEABD746991A}" type="parTrans" cxnId="{42999858-6C0F-4C69-B724-6CC2D8C46500}">
      <dgm:prSet/>
      <dgm:spPr/>
      <dgm:t>
        <a:bodyPr/>
        <a:lstStyle/>
        <a:p>
          <a:endParaRPr lang="en-US"/>
        </a:p>
      </dgm:t>
    </dgm:pt>
    <dgm:pt modelId="{5A9EA143-0317-4E5A-8010-1EB9E9BB8D06}" type="sibTrans" cxnId="{42999858-6C0F-4C69-B724-6CC2D8C46500}">
      <dgm:prSet/>
      <dgm:spPr/>
      <dgm:t>
        <a:bodyPr/>
        <a:lstStyle/>
        <a:p>
          <a:endParaRPr lang="en-US"/>
        </a:p>
      </dgm:t>
    </dgm:pt>
    <dgm:pt modelId="{D934F73B-91C9-4D8A-B79A-6E96C467240B}">
      <dgm:prSet custT="1"/>
      <dgm:spPr/>
      <dgm:t>
        <a:bodyPr/>
        <a:lstStyle/>
        <a:p>
          <a:r>
            <a:rPr lang="en-US" sz="2000" dirty="0" smtClean="0">
              <a:latin typeface="Century Gothic" pitchFamily="34" charset="0"/>
            </a:rPr>
            <a:t>Flexible Staffing</a:t>
          </a:r>
          <a:endParaRPr lang="en-US" sz="2000" dirty="0">
            <a:latin typeface="Century Gothic" pitchFamily="34" charset="0"/>
          </a:endParaRPr>
        </a:p>
      </dgm:t>
    </dgm:pt>
    <dgm:pt modelId="{A249E4FF-09E3-4944-B93C-CAA5841C927C}" type="parTrans" cxnId="{7B6F8A2A-081B-411D-85F8-24E63E466CC7}">
      <dgm:prSet/>
      <dgm:spPr/>
      <dgm:t>
        <a:bodyPr/>
        <a:lstStyle/>
        <a:p>
          <a:endParaRPr lang="en-US"/>
        </a:p>
      </dgm:t>
    </dgm:pt>
    <dgm:pt modelId="{AE380C89-BB70-4A5F-B1C1-20A42EB92B56}" type="sibTrans" cxnId="{7B6F8A2A-081B-411D-85F8-24E63E466CC7}">
      <dgm:prSet/>
      <dgm:spPr/>
      <dgm:t>
        <a:bodyPr/>
        <a:lstStyle/>
        <a:p>
          <a:endParaRPr lang="en-US"/>
        </a:p>
      </dgm:t>
    </dgm:pt>
    <dgm:pt modelId="{2CDECC52-5CC2-4146-8E26-66D7B09B13FE}">
      <dgm:prSet custT="1"/>
      <dgm:spPr/>
      <dgm:t>
        <a:bodyPr/>
        <a:lstStyle/>
        <a:p>
          <a:r>
            <a:rPr lang="en-US" sz="2000" smtClean="0">
              <a:latin typeface="Century Gothic" pitchFamily="34" charset="0"/>
            </a:rPr>
            <a:t>Reducing Overheads</a:t>
          </a:r>
          <a:endParaRPr lang="en-US" sz="2000" dirty="0">
            <a:latin typeface="Century Gothic" pitchFamily="34" charset="0"/>
          </a:endParaRPr>
        </a:p>
      </dgm:t>
    </dgm:pt>
    <dgm:pt modelId="{C85B89A9-215B-4ECD-86D0-17AFBCCA5B52}" type="parTrans" cxnId="{E96AEC39-2342-40CD-AB55-F536F9013E1B}">
      <dgm:prSet/>
      <dgm:spPr/>
      <dgm:t>
        <a:bodyPr/>
        <a:lstStyle/>
        <a:p>
          <a:endParaRPr lang="en-US"/>
        </a:p>
      </dgm:t>
    </dgm:pt>
    <dgm:pt modelId="{583B76AB-3532-490F-913F-49B493A1D180}" type="sibTrans" cxnId="{E96AEC39-2342-40CD-AB55-F536F9013E1B}">
      <dgm:prSet/>
      <dgm:spPr/>
      <dgm:t>
        <a:bodyPr/>
        <a:lstStyle/>
        <a:p>
          <a:endParaRPr lang="en-US"/>
        </a:p>
      </dgm:t>
    </dgm:pt>
    <dgm:pt modelId="{7E42559A-D300-4E17-BDE7-F12BB170D095}">
      <dgm:prSet custT="1"/>
      <dgm:spPr/>
      <dgm:t>
        <a:bodyPr/>
        <a:lstStyle/>
        <a:p>
          <a:r>
            <a:rPr lang="en-US" sz="2000" smtClean="0">
              <a:latin typeface="Century Gothic" pitchFamily="34" charset="0"/>
            </a:rPr>
            <a:t>Developing Internal Staff</a:t>
          </a:r>
          <a:endParaRPr lang="en-US" sz="2000" dirty="0">
            <a:latin typeface="Century Gothic" pitchFamily="34" charset="0"/>
          </a:endParaRPr>
        </a:p>
      </dgm:t>
    </dgm:pt>
    <dgm:pt modelId="{32A768A3-0F42-4A86-8F3F-773ABDF93517}" type="parTrans" cxnId="{D30B18D1-EE45-4A18-BB92-2EE2AA489228}">
      <dgm:prSet/>
      <dgm:spPr/>
      <dgm:t>
        <a:bodyPr/>
        <a:lstStyle/>
        <a:p>
          <a:endParaRPr lang="en-US"/>
        </a:p>
      </dgm:t>
    </dgm:pt>
    <dgm:pt modelId="{E963011A-1923-4BC8-981A-5FA2E9D72FFB}" type="sibTrans" cxnId="{D30B18D1-EE45-4A18-BB92-2EE2AA489228}">
      <dgm:prSet/>
      <dgm:spPr/>
      <dgm:t>
        <a:bodyPr/>
        <a:lstStyle/>
        <a:p>
          <a:endParaRPr lang="en-US"/>
        </a:p>
      </dgm:t>
    </dgm:pt>
    <dgm:pt modelId="{D11BCBE3-48E2-46D3-9C5E-6FA6194A21EB}" type="pres">
      <dgm:prSet presAssocID="{49051284-665C-4723-98BE-61D45E1BC471}" presName="diagram" presStyleCnt="0">
        <dgm:presLayoutVars>
          <dgm:dir/>
          <dgm:resizeHandles val="exact"/>
        </dgm:presLayoutVars>
      </dgm:prSet>
      <dgm:spPr/>
      <dgm:t>
        <a:bodyPr/>
        <a:lstStyle/>
        <a:p>
          <a:endParaRPr lang="en-US"/>
        </a:p>
      </dgm:t>
    </dgm:pt>
    <dgm:pt modelId="{277038B1-5CAB-4325-8054-43000E206E3F}" type="pres">
      <dgm:prSet presAssocID="{1C592486-A0CF-4B93-850A-D69B3519D9A7}" presName="node" presStyleLbl="node1" presStyleIdx="0" presStyleCnt="7" custLinFactX="7582" custLinFactNeighborX="100000" custLinFactNeighborY="-51424">
        <dgm:presLayoutVars>
          <dgm:bulletEnabled val="1"/>
        </dgm:presLayoutVars>
      </dgm:prSet>
      <dgm:spPr/>
      <dgm:t>
        <a:bodyPr/>
        <a:lstStyle/>
        <a:p>
          <a:endParaRPr lang="en-US"/>
        </a:p>
      </dgm:t>
    </dgm:pt>
    <dgm:pt modelId="{1B130E22-7FEA-49A5-9AEE-A4C08222F67E}" type="pres">
      <dgm:prSet presAssocID="{7DBEB155-4806-4336-8836-FD6FB62BB3AD}" presName="sibTrans" presStyleCnt="0"/>
      <dgm:spPr/>
    </dgm:pt>
    <dgm:pt modelId="{F39D92C7-3EF8-4676-849D-C8E778FD2B7D}" type="pres">
      <dgm:prSet presAssocID="{DFC97E20-1339-4217-8F88-3FCD2AD70CF7}" presName="node" presStyleLbl="node1" presStyleIdx="1" presStyleCnt="7" custLinFactX="14082" custLinFactNeighborX="100000" custLinFactNeighborY="-150">
        <dgm:presLayoutVars>
          <dgm:bulletEnabled val="1"/>
        </dgm:presLayoutVars>
      </dgm:prSet>
      <dgm:spPr/>
      <dgm:t>
        <a:bodyPr/>
        <a:lstStyle/>
        <a:p>
          <a:endParaRPr lang="en-US"/>
        </a:p>
      </dgm:t>
    </dgm:pt>
    <dgm:pt modelId="{40533D83-B9AC-403D-BC4C-D45A8BEDED6E}" type="pres">
      <dgm:prSet presAssocID="{C3A79B6A-4B67-48F6-AF06-FB379B2C0839}" presName="sibTrans" presStyleCnt="0"/>
      <dgm:spPr/>
    </dgm:pt>
    <dgm:pt modelId="{1790E133-49CF-40C8-A985-ACDEF9E9DE90}" type="pres">
      <dgm:prSet presAssocID="{7E42559A-D300-4E17-BDE7-F12BB170D095}" presName="node" presStyleLbl="node1" presStyleIdx="2" presStyleCnt="7" custLinFactY="18626" custLinFactNeighborX="6384" custLinFactNeighborY="100000">
        <dgm:presLayoutVars>
          <dgm:bulletEnabled val="1"/>
        </dgm:presLayoutVars>
      </dgm:prSet>
      <dgm:spPr/>
      <dgm:t>
        <a:bodyPr/>
        <a:lstStyle/>
        <a:p>
          <a:endParaRPr lang="en-US"/>
        </a:p>
      </dgm:t>
    </dgm:pt>
    <dgm:pt modelId="{7F078E25-0B2C-4635-9C33-63A449AB8D6A}" type="pres">
      <dgm:prSet presAssocID="{E963011A-1923-4BC8-981A-5FA2E9D72FFB}" presName="sibTrans" presStyleCnt="0"/>
      <dgm:spPr/>
    </dgm:pt>
    <dgm:pt modelId="{0F8C1EB4-83B3-41D5-B404-3F7454DC9A06}" type="pres">
      <dgm:prSet presAssocID="{2CDECC52-5CC2-4146-8E26-66D7B09B13FE}" presName="node" presStyleLbl="node1" presStyleIdx="3" presStyleCnt="7" custLinFactX="10701" custLinFactNeighborX="100000" custLinFactNeighborY="1959">
        <dgm:presLayoutVars>
          <dgm:bulletEnabled val="1"/>
        </dgm:presLayoutVars>
      </dgm:prSet>
      <dgm:spPr/>
      <dgm:t>
        <a:bodyPr/>
        <a:lstStyle/>
        <a:p>
          <a:endParaRPr lang="en-US"/>
        </a:p>
      </dgm:t>
    </dgm:pt>
    <dgm:pt modelId="{CF8527F8-336F-48FA-8855-D31910E1A91A}" type="pres">
      <dgm:prSet presAssocID="{583B76AB-3532-490F-913F-49B493A1D180}" presName="sibTrans" presStyleCnt="0"/>
      <dgm:spPr/>
    </dgm:pt>
    <dgm:pt modelId="{A2366E54-B886-400F-9187-240AC6522EDC}" type="pres">
      <dgm:prSet presAssocID="{D934F73B-91C9-4D8A-B79A-6E96C467240B}" presName="node" presStyleLbl="node1" presStyleIdx="4" presStyleCnt="7" custLinFactX="-13303" custLinFactNeighborX="-100000" custLinFactNeighborY="1959">
        <dgm:presLayoutVars>
          <dgm:bulletEnabled val="1"/>
        </dgm:presLayoutVars>
      </dgm:prSet>
      <dgm:spPr/>
      <dgm:t>
        <a:bodyPr/>
        <a:lstStyle/>
        <a:p>
          <a:endParaRPr lang="en-US"/>
        </a:p>
      </dgm:t>
    </dgm:pt>
    <dgm:pt modelId="{887B5721-F562-4A8E-967F-B7AB81FD669C}" type="pres">
      <dgm:prSet presAssocID="{AE380C89-BB70-4A5F-B1C1-20A42EB92B56}" presName="sibTrans" presStyleCnt="0"/>
      <dgm:spPr/>
    </dgm:pt>
    <dgm:pt modelId="{FE4CA7BB-609A-46CF-B518-F58CA302E3BA}" type="pres">
      <dgm:prSet presAssocID="{35E976E3-9F46-4929-9C7F-863CC3C7F92C}" presName="node" presStyleLbl="node1" presStyleIdx="5" presStyleCnt="7" custLinFactX="-100000" custLinFactY="-16816" custLinFactNeighborX="-124082" custLinFactNeighborY="-100000">
        <dgm:presLayoutVars>
          <dgm:bulletEnabled val="1"/>
        </dgm:presLayoutVars>
      </dgm:prSet>
      <dgm:spPr/>
      <dgm:t>
        <a:bodyPr/>
        <a:lstStyle/>
        <a:p>
          <a:endParaRPr lang="en-US"/>
        </a:p>
      </dgm:t>
    </dgm:pt>
    <dgm:pt modelId="{33A9727E-A5D2-44EB-9BDD-CD6D38B91E4B}" type="pres">
      <dgm:prSet presAssocID="{F2683400-4FAE-41FF-9613-9CA2B7B123DD}" presName="sibTrans" presStyleCnt="0"/>
      <dgm:spPr/>
    </dgm:pt>
    <dgm:pt modelId="{81392B2B-90FE-4580-985C-AF827DCE0524}" type="pres">
      <dgm:prSet presAssocID="{7E571653-8922-4185-956F-CB6C27A21BAE}" presName="node" presStyleLbl="node1" presStyleIdx="6" presStyleCnt="7" custLinFactNeighborX="-701" custLinFactNeighborY="231">
        <dgm:presLayoutVars>
          <dgm:bulletEnabled val="1"/>
        </dgm:presLayoutVars>
      </dgm:prSet>
      <dgm:spPr/>
      <dgm:t>
        <a:bodyPr/>
        <a:lstStyle/>
        <a:p>
          <a:endParaRPr lang="en-US"/>
        </a:p>
      </dgm:t>
    </dgm:pt>
  </dgm:ptLst>
  <dgm:cxnLst>
    <dgm:cxn modelId="{C4065BC2-F164-4C1C-8865-D961BBFCE031}" type="presOf" srcId="{7E42559A-D300-4E17-BDE7-F12BB170D095}" destId="{1790E133-49CF-40C8-A985-ACDEF9E9DE90}" srcOrd="0" destOrd="0" presId="urn:microsoft.com/office/officeart/2005/8/layout/default"/>
    <dgm:cxn modelId="{D30B18D1-EE45-4A18-BB92-2EE2AA489228}" srcId="{49051284-665C-4723-98BE-61D45E1BC471}" destId="{7E42559A-D300-4E17-BDE7-F12BB170D095}" srcOrd="2" destOrd="0" parTransId="{32A768A3-0F42-4A86-8F3F-773ABDF93517}" sibTransId="{E963011A-1923-4BC8-981A-5FA2E9D72FFB}"/>
    <dgm:cxn modelId="{42999858-6C0F-4C69-B724-6CC2D8C46500}" srcId="{49051284-665C-4723-98BE-61D45E1BC471}" destId="{7E571653-8922-4185-956F-CB6C27A21BAE}" srcOrd="6" destOrd="0" parTransId="{A5D0D682-1FC8-45DE-AEA2-AEABD746991A}" sibTransId="{5A9EA143-0317-4E5A-8010-1EB9E9BB8D06}"/>
    <dgm:cxn modelId="{FBDF591A-829C-42F1-9119-7F12B46B67D1}" type="presOf" srcId="{1C592486-A0CF-4B93-850A-D69B3519D9A7}" destId="{277038B1-5CAB-4325-8054-43000E206E3F}" srcOrd="0" destOrd="0" presId="urn:microsoft.com/office/officeart/2005/8/layout/default"/>
    <dgm:cxn modelId="{F32B89A8-0EFA-42DF-BB39-80B4C2227696}" srcId="{49051284-665C-4723-98BE-61D45E1BC471}" destId="{1C592486-A0CF-4B93-850A-D69B3519D9A7}" srcOrd="0" destOrd="0" parTransId="{E8B23666-AC50-407E-AC59-D1974236AB00}" sibTransId="{7DBEB155-4806-4336-8836-FD6FB62BB3AD}"/>
    <dgm:cxn modelId="{E96AEC39-2342-40CD-AB55-F536F9013E1B}" srcId="{49051284-665C-4723-98BE-61D45E1BC471}" destId="{2CDECC52-5CC2-4146-8E26-66D7B09B13FE}" srcOrd="3" destOrd="0" parTransId="{C85B89A9-215B-4ECD-86D0-17AFBCCA5B52}" sibTransId="{583B76AB-3532-490F-913F-49B493A1D180}"/>
    <dgm:cxn modelId="{7B6F8A2A-081B-411D-85F8-24E63E466CC7}" srcId="{49051284-665C-4723-98BE-61D45E1BC471}" destId="{D934F73B-91C9-4D8A-B79A-6E96C467240B}" srcOrd="4" destOrd="0" parTransId="{A249E4FF-09E3-4944-B93C-CAA5841C927C}" sibTransId="{AE380C89-BB70-4A5F-B1C1-20A42EB92B56}"/>
    <dgm:cxn modelId="{2E617D8B-C32D-452C-B448-1A2979B96FCA}" type="presOf" srcId="{D934F73B-91C9-4D8A-B79A-6E96C467240B}" destId="{A2366E54-B886-400F-9187-240AC6522EDC}" srcOrd="0" destOrd="0" presId="urn:microsoft.com/office/officeart/2005/8/layout/default"/>
    <dgm:cxn modelId="{13A698FA-D266-4341-9634-106CD6883BCE}" type="presOf" srcId="{7E571653-8922-4185-956F-CB6C27A21BAE}" destId="{81392B2B-90FE-4580-985C-AF827DCE0524}" srcOrd="0" destOrd="0" presId="urn:microsoft.com/office/officeart/2005/8/layout/default"/>
    <dgm:cxn modelId="{14D28316-D8C2-4A60-AA0B-26F269F77423}" srcId="{49051284-665C-4723-98BE-61D45E1BC471}" destId="{DFC97E20-1339-4217-8F88-3FCD2AD70CF7}" srcOrd="1" destOrd="0" parTransId="{E3D1A3F5-1D33-4294-9E7D-68DA5CC4282C}" sibTransId="{C3A79B6A-4B67-48F6-AF06-FB379B2C0839}"/>
    <dgm:cxn modelId="{172F8847-8A67-4E29-8115-1430C127A18B}" type="presOf" srcId="{35E976E3-9F46-4929-9C7F-863CC3C7F92C}" destId="{FE4CA7BB-609A-46CF-B518-F58CA302E3BA}" srcOrd="0" destOrd="0" presId="urn:microsoft.com/office/officeart/2005/8/layout/default"/>
    <dgm:cxn modelId="{D4F75B32-7209-421C-BF0D-A8AEDE6249C7}" type="presOf" srcId="{DFC97E20-1339-4217-8F88-3FCD2AD70CF7}" destId="{F39D92C7-3EF8-4676-849D-C8E778FD2B7D}" srcOrd="0" destOrd="0" presId="urn:microsoft.com/office/officeart/2005/8/layout/default"/>
    <dgm:cxn modelId="{A7F43BCB-5616-4B6B-8365-2C6DF63BE426}" srcId="{49051284-665C-4723-98BE-61D45E1BC471}" destId="{35E976E3-9F46-4929-9C7F-863CC3C7F92C}" srcOrd="5" destOrd="0" parTransId="{B7C8E63F-B0AD-4CDF-8790-D818D85FCFC1}" sibTransId="{F2683400-4FAE-41FF-9613-9CA2B7B123DD}"/>
    <dgm:cxn modelId="{3107AD64-02DB-4B52-9B88-5AFC3C849C0C}" type="presOf" srcId="{49051284-665C-4723-98BE-61D45E1BC471}" destId="{D11BCBE3-48E2-46D3-9C5E-6FA6194A21EB}" srcOrd="0" destOrd="0" presId="urn:microsoft.com/office/officeart/2005/8/layout/default"/>
    <dgm:cxn modelId="{01E79B86-103A-43CC-B95C-F12F77554D71}" type="presOf" srcId="{2CDECC52-5CC2-4146-8E26-66D7B09B13FE}" destId="{0F8C1EB4-83B3-41D5-B404-3F7454DC9A06}" srcOrd="0" destOrd="0" presId="urn:microsoft.com/office/officeart/2005/8/layout/default"/>
    <dgm:cxn modelId="{FB0CD2AD-9A66-4B70-87EA-A1D90BEA5AC2}" type="presParOf" srcId="{D11BCBE3-48E2-46D3-9C5E-6FA6194A21EB}" destId="{277038B1-5CAB-4325-8054-43000E206E3F}" srcOrd="0" destOrd="0" presId="urn:microsoft.com/office/officeart/2005/8/layout/default"/>
    <dgm:cxn modelId="{09324153-B29E-4737-A13C-E751EB8B5122}" type="presParOf" srcId="{D11BCBE3-48E2-46D3-9C5E-6FA6194A21EB}" destId="{1B130E22-7FEA-49A5-9AEE-A4C08222F67E}" srcOrd="1" destOrd="0" presId="urn:microsoft.com/office/officeart/2005/8/layout/default"/>
    <dgm:cxn modelId="{47CFEB8B-ABAD-4AB2-9B03-2ED568886DCF}" type="presParOf" srcId="{D11BCBE3-48E2-46D3-9C5E-6FA6194A21EB}" destId="{F39D92C7-3EF8-4676-849D-C8E778FD2B7D}" srcOrd="2" destOrd="0" presId="urn:microsoft.com/office/officeart/2005/8/layout/default"/>
    <dgm:cxn modelId="{13D23184-4645-4487-A414-20F7B2CC58C2}" type="presParOf" srcId="{D11BCBE3-48E2-46D3-9C5E-6FA6194A21EB}" destId="{40533D83-B9AC-403D-BC4C-D45A8BEDED6E}" srcOrd="3" destOrd="0" presId="urn:microsoft.com/office/officeart/2005/8/layout/default"/>
    <dgm:cxn modelId="{77241E7E-32DE-41DC-9B8D-B463D7E6AB34}" type="presParOf" srcId="{D11BCBE3-48E2-46D3-9C5E-6FA6194A21EB}" destId="{1790E133-49CF-40C8-A985-ACDEF9E9DE90}" srcOrd="4" destOrd="0" presId="urn:microsoft.com/office/officeart/2005/8/layout/default"/>
    <dgm:cxn modelId="{6E0950B5-BD85-471D-906C-1D3CB0AAE9CE}" type="presParOf" srcId="{D11BCBE3-48E2-46D3-9C5E-6FA6194A21EB}" destId="{7F078E25-0B2C-4635-9C33-63A449AB8D6A}" srcOrd="5" destOrd="0" presId="urn:microsoft.com/office/officeart/2005/8/layout/default"/>
    <dgm:cxn modelId="{AD895912-9080-4114-A9D9-F4B710BF6432}" type="presParOf" srcId="{D11BCBE3-48E2-46D3-9C5E-6FA6194A21EB}" destId="{0F8C1EB4-83B3-41D5-B404-3F7454DC9A06}" srcOrd="6" destOrd="0" presId="urn:microsoft.com/office/officeart/2005/8/layout/default"/>
    <dgm:cxn modelId="{B3F9E8D9-981F-4BD6-A12B-2418481DABE1}" type="presParOf" srcId="{D11BCBE3-48E2-46D3-9C5E-6FA6194A21EB}" destId="{CF8527F8-336F-48FA-8855-D31910E1A91A}" srcOrd="7" destOrd="0" presId="urn:microsoft.com/office/officeart/2005/8/layout/default"/>
    <dgm:cxn modelId="{83A31EB4-2B38-48AE-858D-982DA0AECE45}" type="presParOf" srcId="{D11BCBE3-48E2-46D3-9C5E-6FA6194A21EB}" destId="{A2366E54-B886-400F-9187-240AC6522EDC}" srcOrd="8" destOrd="0" presId="urn:microsoft.com/office/officeart/2005/8/layout/default"/>
    <dgm:cxn modelId="{2BCC6FD1-8501-4849-AB43-ADE4B843F1C0}" type="presParOf" srcId="{D11BCBE3-48E2-46D3-9C5E-6FA6194A21EB}" destId="{887B5721-F562-4A8E-967F-B7AB81FD669C}" srcOrd="9" destOrd="0" presId="urn:microsoft.com/office/officeart/2005/8/layout/default"/>
    <dgm:cxn modelId="{EE4F632A-04AD-4961-9C66-6E629D326E75}" type="presParOf" srcId="{D11BCBE3-48E2-46D3-9C5E-6FA6194A21EB}" destId="{FE4CA7BB-609A-46CF-B518-F58CA302E3BA}" srcOrd="10" destOrd="0" presId="urn:microsoft.com/office/officeart/2005/8/layout/default"/>
    <dgm:cxn modelId="{819702D9-BCEA-4D32-88A5-7FA27D289DC6}" type="presParOf" srcId="{D11BCBE3-48E2-46D3-9C5E-6FA6194A21EB}" destId="{33A9727E-A5D2-44EB-9BDD-CD6D38B91E4B}" srcOrd="11" destOrd="0" presId="urn:microsoft.com/office/officeart/2005/8/layout/default"/>
    <dgm:cxn modelId="{533DCB47-B7E6-4BCC-BE0C-270635A97ABD}" type="presParOf" srcId="{D11BCBE3-48E2-46D3-9C5E-6FA6194A21EB}" destId="{81392B2B-90FE-4580-985C-AF827DCE0524}" srcOrd="1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7038B1-5CAB-4325-8054-43000E206E3F}">
      <dsp:nvSpPr>
        <dsp:cNvPr id="0" name=""/>
        <dsp:cNvSpPr/>
      </dsp:nvSpPr>
      <dsp:spPr>
        <a:xfrm>
          <a:off x="3123262" y="0"/>
          <a:ext cx="2473076" cy="1483846"/>
        </a:xfrm>
        <a:prstGeom prst="rect">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latin typeface="Century Gothic" pitchFamily="34" charset="0"/>
            </a:rPr>
            <a:t>Operational Control</a:t>
          </a:r>
          <a:endParaRPr lang="en-US" sz="2000" kern="1200" dirty="0"/>
        </a:p>
      </dsp:txBody>
      <dsp:txXfrm>
        <a:off x="3123262" y="0"/>
        <a:ext cx="2473076" cy="1483846"/>
      </dsp:txXfrm>
    </dsp:sp>
    <dsp:sp modelId="{F39D92C7-3EF8-4676-849D-C8E778FD2B7D}">
      <dsp:nvSpPr>
        <dsp:cNvPr id="0" name=""/>
        <dsp:cNvSpPr/>
      </dsp:nvSpPr>
      <dsp:spPr>
        <a:xfrm>
          <a:off x="6004397" y="1197"/>
          <a:ext cx="2473076" cy="1483846"/>
        </a:xfrm>
        <a:prstGeom prst="rect">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Century Gothic" pitchFamily="34" charset="0"/>
            </a:rPr>
            <a:t>Stay Focused on Your Core Business</a:t>
          </a:r>
          <a:endParaRPr lang="en-US" sz="2000" kern="1200" dirty="0"/>
        </a:p>
      </dsp:txBody>
      <dsp:txXfrm>
        <a:off x="6004397" y="1197"/>
        <a:ext cx="2473076" cy="1483846"/>
      </dsp:txXfrm>
    </dsp:sp>
    <dsp:sp modelId="{1790E133-49CF-40C8-A985-ACDEF9E9DE90}">
      <dsp:nvSpPr>
        <dsp:cNvPr id="0" name=""/>
        <dsp:cNvSpPr/>
      </dsp:nvSpPr>
      <dsp:spPr>
        <a:xfrm>
          <a:off x="6061327" y="1763650"/>
          <a:ext cx="2473076" cy="1483846"/>
        </a:xfrm>
        <a:prstGeom prst="rect">
          <a:avLst/>
        </a:prstGeom>
        <a:solidFill>
          <a:schemeClr val="accent4">
            <a:hueOff val="0"/>
            <a:satOff val="0"/>
            <a:lumOff val="0"/>
            <a:alphaOff val="0"/>
          </a:schemeClr>
        </a:solidFill>
        <a:ln>
          <a:noFill/>
        </a:ln>
        <a:effectLst>
          <a:outerShdw blurRad="57150" dist="38100" dir="5400000" algn="ctr" rotWithShape="0">
            <a:schemeClr val="accent4">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latin typeface="Century Gothic" pitchFamily="34" charset="0"/>
            </a:rPr>
            <a:t>Developing Internal Staff</a:t>
          </a:r>
          <a:endParaRPr lang="en-US" sz="2000" kern="1200" dirty="0">
            <a:latin typeface="Century Gothic" pitchFamily="34" charset="0"/>
          </a:endParaRPr>
        </a:p>
      </dsp:txBody>
      <dsp:txXfrm>
        <a:off x="6061327" y="1763650"/>
        <a:ext cx="2473076" cy="1483846"/>
      </dsp:txXfrm>
    </dsp:sp>
    <dsp:sp modelId="{0F8C1EB4-83B3-41D5-B404-3F7454DC9A06}">
      <dsp:nvSpPr>
        <dsp:cNvPr id="0" name=""/>
        <dsp:cNvSpPr/>
      </dsp:nvSpPr>
      <dsp:spPr>
        <a:xfrm>
          <a:off x="3200397" y="1763645"/>
          <a:ext cx="2473076" cy="1483846"/>
        </a:xfrm>
        <a:prstGeom prst="rect">
          <a:avLst/>
        </a:prstGeom>
        <a:solidFill>
          <a:schemeClr val="accent5">
            <a:hueOff val="0"/>
            <a:satOff val="0"/>
            <a:lumOff val="0"/>
            <a:alphaOff val="0"/>
          </a:schemeClr>
        </a:solidFill>
        <a:ln>
          <a:noFill/>
        </a:ln>
        <a:effectLst>
          <a:outerShdw blurRad="57150" dist="38100" dir="5400000" algn="ctr" rotWithShape="0">
            <a:schemeClr val="accent5">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latin typeface="Century Gothic" pitchFamily="34" charset="0"/>
            </a:rPr>
            <a:t>Reducing Overheads</a:t>
          </a:r>
          <a:endParaRPr lang="en-US" sz="2000" kern="1200" dirty="0">
            <a:latin typeface="Century Gothic" pitchFamily="34" charset="0"/>
          </a:endParaRPr>
        </a:p>
      </dsp:txBody>
      <dsp:txXfrm>
        <a:off x="3200397" y="1763645"/>
        <a:ext cx="2473076" cy="1483846"/>
      </dsp:txXfrm>
    </dsp:sp>
    <dsp:sp modelId="{A2366E54-B886-400F-9187-240AC6522EDC}">
      <dsp:nvSpPr>
        <dsp:cNvPr id="0" name=""/>
        <dsp:cNvSpPr/>
      </dsp:nvSpPr>
      <dsp:spPr>
        <a:xfrm>
          <a:off x="380991" y="1763645"/>
          <a:ext cx="2473076" cy="1483846"/>
        </a:xfrm>
        <a:prstGeom prst="rect">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Century Gothic" pitchFamily="34" charset="0"/>
            </a:rPr>
            <a:t>Flexible Staffing</a:t>
          </a:r>
          <a:endParaRPr lang="en-US" sz="2000" kern="1200" dirty="0">
            <a:latin typeface="Century Gothic" pitchFamily="34" charset="0"/>
          </a:endParaRPr>
        </a:p>
      </dsp:txBody>
      <dsp:txXfrm>
        <a:off x="380991" y="1763645"/>
        <a:ext cx="2473076" cy="1483846"/>
      </dsp:txXfrm>
    </dsp:sp>
    <dsp:sp modelId="{FE4CA7BB-609A-46CF-B518-F58CA302E3BA}">
      <dsp:nvSpPr>
        <dsp:cNvPr id="0" name=""/>
        <dsp:cNvSpPr/>
      </dsp:nvSpPr>
      <dsp:spPr>
        <a:xfrm>
          <a:off x="361725" y="1207"/>
          <a:ext cx="2473076" cy="1483846"/>
        </a:xfrm>
        <a:prstGeom prst="rect">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latin typeface="Century Gothic" pitchFamily="34" charset="0"/>
            </a:rPr>
            <a:t>Cost and Efficiency Savings</a:t>
          </a:r>
          <a:endParaRPr lang="en-US" sz="2000" kern="1200" dirty="0"/>
        </a:p>
      </dsp:txBody>
      <dsp:txXfrm>
        <a:off x="361725" y="1207"/>
        <a:ext cx="2473076" cy="1483846"/>
      </dsp:txXfrm>
    </dsp:sp>
    <dsp:sp modelId="{81392B2B-90FE-4580-985C-AF827DCE0524}">
      <dsp:nvSpPr>
        <dsp:cNvPr id="0" name=""/>
        <dsp:cNvSpPr/>
      </dsp:nvSpPr>
      <dsp:spPr>
        <a:xfrm>
          <a:off x="3165725" y="3469153"/>
          <a:ext cx="2473076" cy="1483846"/>
        </a:xfrm>
        <a:prstGeom prst="rect">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latin typeface="Century Gothic" pitchFamily="34" charset="0"/>
            </a:rPr>
            <a:t>Continuity &amp; Risk Management</a:t>
          </a:r>
          <a:endParaRPr lang="en-US" sz="2000" kern="1200" dirty="0"/>
        </a:p>
      </dsp:txBody>
      <dsp:txXfrm>
        <a:off x="3165725" y="3469153"/>
        <a:ext cx="2473076" cy="148384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E183F8-D31C-4BFE-8E91-AB609D1C5477}" type="datetimeFigureOut">
              <a:rPr lang="en-US" smtClean="0"/>
              <a:pPr/>
              <a:t>11/6/2013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C3C110F-35C7-4528-ACB5-B6205AE6742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E183F8-D31C-4BFE-8E91-AB609D1C5477}"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C110F-35C7-4528-ACB5-B6205AE674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E183F8-D31C-4BFE-8E91-AB609D1C5477}"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C110F-35C7-4528-ACB5-B6205AE674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E183F8-D31C-4BFE-8E91-AB609D1C5477}"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C110F-35C7-4528-ACB5-B6205AE674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E183F8-D31C-4BFE-8E91-AB609D1C5477}"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C110F-35C7-4528-ACB5-B6205AE6742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E183F8-D31C-4BFE-8E91-AB609D1C5477}"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C110F-35C7-4528-ACB5-B6205AE674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E183F8-D31C-4BFE-8E91-AB609D1C5477}"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C110F-35C7-4528-ACB5-B6205AE674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E183F8-D31C-4BFE-8E91-AB609D1C5477}"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C110F-35C7-4528-ACB5-B6205AE674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183F8-D31C-4BFE-8E91-AB609D1C5477}"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C110F-35C7-4528-ACB5-B6205AE674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E183F8-D31C-4BFE-8E91-AB609D1C5477}"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C110F-35C7-4528-ACB5-B6205AE674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E183F8-D31C-4BFE-8E91-AB609D1C5477}"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C3C110F-35C7-4528-ACB5-B6205AE6742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E183F8-D31C-4BFE-8E91-AB609D1C5477}" type="datetimeFigureOut">
              <a:rPr lang="en-US" smtClean="0"/>
              <a:pPr/>
              <a:t>11/6/2013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3C110F-35C7-4528-ACB5-B6205AE6742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localrpo.com/?utm_source=PRWebPPT&amp;utm_medium=ppt&amp;utm_campaign=PRWebPPT"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hyperlink" Target="http://www.glocalrpo.com/?utm_source=PRWebPPT&amp;utm_medium=ppt&amp;utm_campaign=PRWebPPT" TargetMode="Externa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www.glocalrpo.com/?utm_source=PRWebPPT&amp;utm_medium=ppt&amp;utm_campaign=PRWebPPT" TargetMode="Externa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localrpo.com/contact-us.php?utm_source=PRWebPPT&amp;utm_medium=ppt&amp;utm_campaign=PRWebPPT" TargetMode="External"/><Relationship Id="rId1" Type="http://schemas.openxmlformats.org/officeDocument/2006/relationships/slideLayout" Target="../slideLayouts/slideLayout2.xml"/><Relationship Id="rId4" Type="http://schemas.openxmlformats.org/officeDocument/2006/relationships/hyperlink" Target="http://www.glocalrpo.com/?utm_source=PRWebPPT&amp;utm_medium=ppt&amp;utm_campaign=PRWebPP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info@glocalrpo.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hyperlink" Target="http://www.glocalrpo.com/?utm_source=PRWebPPT&amp;utm_medium=ppt&amp;utm_campaign=PRWebPPT" TargetMode="External"/><Relationship Id="rId4" Type="http://schemas.openxmlformats.org/officeDocument/2006/relationships/hyperlink" Target="mailto:kunal@headfield.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www.glocalrpo.com/?utm_source=PRWebPPT&amp;utm_medium=ppt&amp;utm_campaign=PRWebPPT"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www.glocalrpo.com/?utm_source=PRWebPPT&amp;utm_medium=ppt&amp;utm_campaign=PRWebPPT"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www.glocalrpo.com/?utm_source=PRWebPPT&amp;utm_medium=ppt&amp;utm_campaign=PRWebPPT"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hyperlink" Target="http://www.glocalrpo.com/?utm_source=PRWebPPT&amp;utm_medium=ppt&amp;utm_campaign=PRWebPPT"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www.glocalrpo.com/?utm_source=PRWebPPT&amp;utm_medium=ppt&amp;utm_campaign=PRWebPP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hyperlink" Target="http://www.glocalrpo.com/?utm_source=PRWebPPT&amp;utm_medium=ppt&amp;utm_campaign=PRWebPPT" TargetMode="Externa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hyperlink" Target="http://www.glocalrpo.com/?utm_source=PRWebPPT&amp;utm_medium=ppt&amp;utm_campaign=PRWebPPT" TargetMode="Externa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hyperlink" Target="http://www.glocalrpo.com/?utm_source=PRWebPPT&amp;utm_medium=ppt&amp;utm_campaign=PRWebPPT" TargetMode="Externa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kelta-hr.com/images/employers.jpg"/>
          <p:cNvPicPr>
            <a:picLocks noChangeAspect="1" noChangeArrowheads="1"/>
          </p:cNvPicPr>
          <p:nvPr/>
        </p:nvPicPr>
        <p:blipFill>
          <a:blip r:embed="rId2" cstate="print"/>
          <a:srcRect/>
          <a:stretch>
            <a:fillRect/>
          </a:stretch>
        </p:blipFill>
        <p:spPr bwMode="auto">
          <a:xfrm>
            <a:off x="0" y="0"/>
            <a:ext cx="9144000" cy="5029200"/>
          </a:xfrm>
          <a:prstGeom prst="rect">
            <a:avLst/>
          </a:prstGeom>
          <a:noFill/>
        </p:spPr>
      </p:pic>
      <p:sp>
        <p:nvSpPr>
          <p:cNvPr id="4" name="Rectangle 3"/>
          <p:cNvSpPr/>
          <p:nvPr/>
        </p:nvSpPr>
        <p:spPr>
          <a:xfrm>
            <a:off x="0" y="5029200"/>
            <a:ext cx="9144000" cy="1828800"/>
          </a:xfrm>
          <a:prstGeom prst="rect">
            <a:avLst/>
          </a:prstGeom>
          <a:solidFill>
            <a:schemeClr val="tx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 y="5410200"/>
            <a:ext cx="8743099" cy="707886"/>
          </a:xfrm>
          <a:prstGeom prst="rect">
            <a:avLst/>
          </a:prstGeom>
          <a:noFill/>
        </p:spPr>
        <p:txBody>
          <a:bodyPr wrap="none" lIns="91440" tIns="45720" rIns="91440" bIns="45720">
            <a:spAutoFit/>
          </a:bodyPr>
          <a:lstStyle/>
          <a:p>
            <a:pPr algn="ctr"/>
            <a:r>
              <a:rPr kumimoji="0" lang="en-US" sz="4000" b="1" i="0" u="none" strike="noStrike" normalizeH="0" baseline="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ea typeface="Calibri" pitchFamily="34" charset="0"/>
                <a:cs typeface="Verdana" pitchFamily="34" charset="0"/>
              </a:rPr>
              <a:t>Top 7 Advantages of Outsourcing</a:t>
            </a:r>
            <a:endParaRPr lang="en-US"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Rectangle 4"/>
          <p:cNvSpPr/>
          <p:nvPr/>
        </p:nvSpPr>
        <p:spPr>
          <a:xfrm>
            <a:off x="5486400" y="6381690"/>
            <a:ext cx="3658374" cy="400110"/>
          </a:xfrm>
          <a:prstGeom prst="rect">
            <a:avLst/>
          </a:prstGeom>
        </p:spPr>
        <p:txBody>
          <a:bodyPr wrap="none">
            <a:spAutoFit/>
          </a:bodyPr>
          <a:lstStyle/>
          <a:p>
            <a:r>
              <a:rPr lang="en-US" sz="2000" dirty="0" smtClean="0">
                <a:latin typeface="Century Gothic" pitchFamily="34" charset="0"/>
                <a:hlinkClick r:id="rId3"/>
              </a:rPr>
              <a:t>http://www.glocalrpo.com/</a:t>
            </a:r>
            <a:endParaRPr lang="en-US" sz="2000" dirty="0">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52600" y="838200"/>
            <a:ext cx="5487400" cy="630942"/>
          </a:xfrm>
          <a:prstGeom prst="rect">
            <a:avLst/>
          </a:prstGeom>
          <a:noFill/>
        </p:spPr>
        <p:txBody>
          <a:bodyPr wrap="none" lIns="91440" tIns="45720" rIns="91440" bIns="45720">
            <a:spAutoFit/>
          </a:bodyPr>
          <a:lstStyle/>
          <a:p>
            <a:pPr algn="ctr"/>
            <a:r>
              <a:rPr lang="en-US" sz="3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rPr>
              <a:t>Developing Internal Staff</a:t>
            </a:r>
            <a:endParaRPr lang="en-US" sz="3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36866" name="Picture 2" descr="http://www.unikap.in/images/unikap-manpower-staffing-services.png"/>
          <p:cNvPicPr>
            <a:picLocks noChangeAspect="1" noChangeArrowheads="1"/>
          </p:cNvPicPr>
          <p:nvPr/>
        </p:nvPicPr>
        <p:blipFill>
          <a:blip r:embed="rId2" cstate="print"/>
          <a:srcRect/>
          <a:stretch>
            <a:fillRect/>
          </a:stretch>
        </p:blipFill>
        <p:spPr bwMode="auto">
          <a:xfrm>
            <a:off x="1524000" y="3352800"/>
            <a:ext cx="5524500" cy="2276475"/>
          </a:xfrm>
          <a:prstGeom prst="rect">
            <a:avLst/>
          </a:prstGeom>
          <a:noFill/>
        </p:spPr>
      </p:pic>
      <p:pic>
        <p:nvPicPr>
          <p:cNvPr id="6" name="Picture 2" descr="http://www.winwebtech.com/images/offshore-outsourcing-01.png"/>
          <p:cNvPicPr>
            <a:picLocks noChangeAspect="1" noChangeArrowheads="1"/>
          </p:cNvPicPr>
          <p:nvPr/>
        </p:nvPicPr>
        <p:blipFill>
          <a:blip r:embed="rId3" cstate="print"/>
          <a:srcRect/>
          <a:stretch>
            <a:fillRect/>
          </a:stretch>
        </p:blipFill>
        <p:spPr bwMode="auto">
          <a:xfrm>
            <a:off x="7104845" y="5410200"/>
            <a:ext cx="2039155" cy="1447800"/>
          </a:xfrm>
          <a:prstGeom prst="rect">
            <a:avLst/>
          </a:prstGeom>
          <a:noFill/>
        </p:spPr>
      </p:pic>
      <p:pic>
        <p:nvPicPr>
          <p:cNvPr id="8194" name="Picture 2"/>
          <p:cNvPicPr>
            <a:picLocks noChangeAspect="1" noChangeArrowheads="1"/>
          </p:cNvPicPr>
          <p:nvPr/>
        </p:nvPicPr>
        <p:blipFill>
          <a:blip r:embed="rId4" cstate="print"/>
          <a:srcRect/>
          <a:stretch>
            <a:fillRect/>
          </a:stretch>
        </p:blipFill>
        <p:spPr bwMode="auto">
          <a:xfrm>
            <a:off x="381000" y="1724024"/>
            <a:ext cx="8386218" cy="1247776"/>
          </a:xfrm>
          <a:prstGeom prst="rect">
            <a:avLst/>
          </a:prstGeom>
          <a:noFill/>
          <a:ln w="9525">
            <a:noFill/>
            <a:miter lim="800000"/>
            <a:headEnd/>
            <a:tailEnd/>
          </a:ln>
          <a:effectLst/>
        </p:spPr>
      </p:pic>
      <p:sp>
        <p:nvSpPr>
          <p:cNvPr id="9" name="Rectangle 8"/>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5"/>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95400" y="838200"/>
            <a:ext cx="6838731" cy="630942"/>
          </a:xfrm>
          <a:prstGeom prst="rect">
            <a:avLst/>
          </a:prstGeom>
          <a:noFill/>
        </p:spPr>
        <p:txBody>
          <a:bodyPr wrap="none" lIns="91440" tIns="45720" rIns="91440" bIns="45720">
            <a:spAutoFit/>
          </a:bodyPr>
          <a:lstStyle/>
          <a:p>
            <a:pPr algn="ctr"/>
            <a:r>
              <a:rPr lang="en-US" sz="3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rPr>
              <a:t>Continuity &amp; Risk Management</a:t>
            </a:r>
            <a:endParaRPr lang="en-US" sz="3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9" name="Picture 2" descr="http://www.winwebtech.com/images/offshore-outsourcing-01.png"/>
          <p:cNvPicPr>
            <a:picLocks noChangeAspect="1" noChangeArrowheads="1"/>
          </p:cNvPicPr>
          <p:nvPr/>
        </p:nvPicPr>
        <p:blipFill>
          <a:blip r:embed="rId2" cstate="print"/>
          <a:srcRect/>
          <a:stretch>
            <a:fillRect/>
          </a:stretch>
        </p:blipFill>
        <p:spPr bwMode="auto">
          <a:xfrm>
            <a:off x="7104845" y="5410200"/>
            <a:ext cx="2039155" cy="1447800"/>
          </a:xfrm>
          <a:prstGeom prst="rect">
            <a:avLst/>
          </a:prstGeom>
          <a:noFill/>
        </p:spPr>
      </p:pic>
      <p:pic>
        <p:nvPicPr>
          <p:cNvPr id="1026" name="Picture 2" descr="http://www.sapbwconsulting.com/Portals/118735/images/risk_measurement_400_clr_5483.png"/>
          <p:cNvPicPr>
            <a:picLocks noChangeAspect="1" noChangeArrowheads="1"/>
          </p:cNvPicPr>
          <p:nvPr/>
        </p:nvPicPr>
        <p:blipFill>
          <a:blip r:embed="rId3" cstate="print"/>
          <a:srcRect/>
          <a:stretch>
            <a:fillRect/>
          </a:stretch>
        </p:blipFill>
        <p:spPr bwMode="auto">
          <a:xfrm>
            <a:off x="2743200" y="2895600"/>
            <a:ext cx="3810000" cy="3810000"/>
          </a:xfrm>
          <a:prstGeom prst="rect">
            <a:avLst/>
          </a:prstGeom>
          <a:noFill/>
        </p:spPr>
      </p:pic>
      <p:pic>
        <p:nvPicPr>
          <p:cNvPr id="9218" name="Picture 2"/>
          <p:cNvPicPr>
            <a:picLocks noChangeAspect="1" noChangeArrowheads="1"/>
          </p:cNvPicPr>
          <p:nvPr/>
        </p:nvPicPr>
        <p:blipFill>
          <a:blip r:embed="rId4" cstate="print"/>
          <a:srcRect/>
          <a:stretch>
            <a:fillRect/>
          </a:stretch>
        </p:blipFill>
        <p:spPr bwMode="auto">
          <a:xfrm>
            <a:off x="457200" y="1600200"/>
            <a:ext cx="8235079" cy="1252538"/>
          </a:xfrm>
          <a:prstGeom prst="rect">
            <a:avLst/>
          </a:prstGeom>
          <a:noFill/>
          <a:ln w="9525">
            <a:noFill/>
            <a:miter lim="800000"/>
            <a:headEnd/>
            <a:tailEnd/>
          </a:ln>
          <a:effectLst/>
        </p:spPr>
      </p:pic>
      <p:sp>
        <p:nvSpPr>
          <p:cNvPr id="8" name="Rectangle 7"/>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5"/>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2362200"/>
            <a:ext cx="8610600" cy="1631216"/>
          </a:xfrm>
          <a:prstGeom prst="rect">
            <a:avLst/>
          </a:prstGeom>
        </p:spPr>
        <p:txBody>
          <a:bodyPr wrap="square">
            <a:spAutoFit/>
          </a:bodyPr>
          <a:lstStyle/>
          <a:p>
            <a:pPr algn="just"/>
            <a:r>
              <a:rPr lang="en-US" sz="2000" dirty="0" smtClean="0">
                <a:solidFill>
                  <a:schemeClr val="accent3"/>
                </a:solidFill>
                <a:latin typeface="Century Gothic" pitchFamily="34" charset="0"/>
              </a:rPr>
              <a:t>As you evaluate your choices and decisions in outsourcing different components of your operations, you will need to consider the advantages of outsourcing. When done for the right reasons, outsourcing will actually help your company grow and save money. Want more Information about Outsourcing Click </a:t>
            </a:r>
            <a:r>
              <a:rPr lang="en-US" sz="2000" b="1" dirty="0" smtClean="0">
                <a:solidFill>
                  <a:schemeClr val="accent3"/>
                </a:solidFill>
                <a:latin typeface="Century Gothic" pitchFamily="34" charset="0"/>
                <a:hlinkClick r:id="rId2"/>
              </a:rPr>
              <a:t>HERE</a:t>
            </a:r>
            <a:r>
              <a:rPr lang="en-US" sz="2000" dirty="0" smtClean="0">
                <a:solidFill>
                  <a:schemeClr val="accent3"/>
                </a:solidFill>
                <a:latin typeface="Century Gothic" pitchFamily="34" charset="0"/>
              </a:rPr>
              <a:t> !</a:t>
            </a:r>
          </a:p>
        </p:txBody>
      </p:sp>
      <p:pic>
        <p:nvPicPr>
          <p:cNvPr id="9" name="Picture 2" descr="http://www.winwebtech.com/images/offshore-outsourcing-01.png"/>
          <p:cNvPicPr>
            <a:picLocks noChangeAspect="1" noChangeArrowheads="1"/>
          </p:cNvPicPr>
          <p:nvPr/>
        </p:nvPicPr>
        <p:blipFill>
          <a:blip r:embed="rId3" cstate="print"/>
          <a:srcRect/>
          <a:stretch>
            <a:fillRect/>
          </a:stretch>
        </p:blipFill>
        <p:spPr bwMode="auto">
          <a:xfrm>
            <a:off x="7104845" y="5410200"/>
            <a:ext cx="2039155" cy="1447800"/>
          </a:xfrm>
          <a:prstGeom prst="rect">
            <a:avLst/>
          </a:prstGeom>
          <a:noFill/>
        </p:spPr>
      </p:pic>
      <p:sp>
        <p:nvSpPr>
          <p:cNvPr id="5" name="Rectangle 4"/>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4"/>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winwebtech.com/images/offshore-outsourcing-01.png"/>
          <p:cNvPicPr>
            <a:picLocks noChangeAspect="1" noChangeArrowheads="1"/>
          </p:cNvPicPr>
          <p:nvPr/>
        </p:nvPicPr>
        <p:blipFill>
          <a:blip r:embed="rId2" cstate="print"/>
          <a:srcRect/>
          <a:stretch>
            <a:fillRect/>
          </a:stretch>
        </p:blipFill>
        <p:spPr bwMode="auto">
          <a:xfrm>
            <a:off x="7104845" y="5410200"/>
            <a:ext cx="2039155" cy="1447800"/>
          </a:xfrm>
          <a:prstGeom prst="rect">
            <a:avLst/>
          </a:prstGeom>
          <a:noFill/>
        </p:spPr>
      </p:pic>
      <p:sp>
        <p:nvSpPr>
          <p:cNvPr id="5" name="Rectangle 4"/>
          <p:cNvSpPr/>
          <p:nvPr/>
        </p:nvSpPr>
        <p:spPr>
          <a:xfrm>
            <a:off x="914400" y="3352800"/>
            <a:ext cx="7620000" cy="3170099"/>
          </a:xfrm>
          <a:prstGeom prst="rect">
            <a:avLst/>
          </a:prstGeom>
        </p:spPr>
        <p:txBody>
          <a:bodyPr wrap="square">
            <a:spAutoFit/>
          </a:bodyPr>
          <a:lstStyle/>
          <a:p>
            <a:pPr algn="just"/>
            <a:r>
              <a:rPr lang="en-US" sz="2000" b="1" dirty="0" smtClean="0">
                <a:latin typeface="Century Gothic" pitchFamily="34" charset="0"/>
              </a:rPr>
              <a:t>Support</a:t>
            </a:r>
            <a:r>
              <a:rPr lang="en-US" sz="2000" dirty="0" smtClean="0">
                <a:latin typeface="Century Gothic" pitchFamily="34" charset="0"/>
              </a:rPr>
              <a:t>:</a:t>
            </a:r>
            <a:r>
              <a:rPr lang="en-US" sz="2000" dirty="0" smtClean="0">
                <a:solidFill>
                  <a:schemeClr val="accent3"/>
                </a:solidFill>
                <a:latin typeface="Century Gothic" pitchFamily="34" charset="0"/>
              </a:rPr>
              <a:t>	</a:t>
            </a:r>
            <a:r>
              <a:rPr lang="en-US" sz="2000" dirty="0" smtClean="0">
                <a:solidFill>
                  <a:schemeClr val="accent3"/>
                </a:solidFill>
                <a:latin typeface="Century Gothic" pitchFamily="34" charset="0"/>
                <a:hlinkClick r:id="rId3"/>
              </a:rPr>
              <a:t>info@glocalrpo.com</a:t>
            </a:r>
            <a:endParaRPr lang="en-US" sz="2000" dirty="0" smtClean="0">
              <a:solidFill>
                <a:schemeClr val="accent3"/>
              </a:solidFill>
              <a:latin typeface="Century Gothic" pitchFamily="34" charset="0"/>
            </a:endParaRPr>
          </a:p>
          <a:p>
            <a:pPr algn="just"/>
            <a:r>
              <a:rPr lang="en-US" sz="2000" b="1" dirty="0" smtClean="0">
                <a:latin typeface="Century Gothic" pitchFamily="34" charset="0"/>
              </a:rPr>
              <a:t>Kunal Jaggi:	</a:t>
            </a:r>
            <a:r>
              <a:rPr lang="en-US" sz="2000" dirty="0" smtClean="0">
                <a:solidFill>
                  <a:schemeClr val="accent3"/>
                </a:solidFill>
                <a:latin typeface="Century Gothic" pitchFamily="34" charset="0"/>
                <a:hlinkClick r:id="rId4"/>
              </a:rPr>
              <a:t>kunal@headfield.com</a:t>
            </a:r>
            <a:endParaRPr lang="en-US" sz="2000" dirty="0" smtClean="0">
              <a:solidFill>
                <a:schemeClr val="accent3"/>
              </a:solidFill>
              <a:latin typeface="Century Gothic" pitchFamily="34" charset="0"/>
            </a:endParaRPr>
          </a:p>
          <a:p>
            <a:pPr algn="just"/>
            <a:endParaRPr lang="en-US" sz="2000" dirty="0" smtClean="0">
              <a:solidFill>
                <a:schemeClr val="accent3"/>
              </a:solidFill>
              <a:latin typeface="Century Gothic" pitchFamily="34" charset="0"/>
            </a:endParaRPr>
          </a:p>
          <a:p>
            <a:pPr algn="just"/>
            <a:r>
              <a:rPr lang="en-US" sz="2000" b="1" dirty="0" smtClean="0">
                <a:latin typeface="Century Gothic" pitchFamily="34" charset="0"/>
              </a:rPr>
              <a:t>Call</a:t>
            </a:r>
            <a:r>
              <a:rPr lang="en-US" sz="2000" dirty="0" smtClean="0">
                <a:latin typeface="Century Gothic" pitchFamily="34" charset="0"/>
              </a:rPr>
              <a:t>:</a:t>
            </a:r>
            <a:r>
              <a:rPr lang="en-US" sz="2000" dirty="0" smtClean="0">
                <a:solidFill>
                  <a:schemeClr val="accent3"/>
                </a:solidFill>
                <a:latin typeface="Century Gothic" pitchFamily="34" charset="0"/>
              </a:rPr>
              <a:t> US +1 425 818 0748  |  India +91 11 46140625</a:t>
            </a:r>
          </a:p>
          <a:p>
            <a:pPr algn="just"/>
            <a:endParaRPr lang="en-US" sz="2000" dirty="0" smtClean="0">
              <a:solidFill>
                <a:schemeClr val="accent3"/>
              </a:solidFill>
              <a:latin typeface="Century Gothic" pitchFamily="34" charset="0"/>
            </a:endParaRPr>
          </a:p>
          <a:p>
            <a:pPr algn="just">
              <a:tabLst>
                <a:tab pos="1379538" algn="l"/>
              </a:tabLst>
            </a:pPr>
            <a:r>
              <a:rPr lang="en-US" sz="2000" b="1" smtClean="0">
                <a:latin typeface="Century Gothic" pitchFamily="34" charset="0"/>
              </a:rPr>
              <a:t>Address</a:t>
            </a:r>
            <a:r>
              <a:rPr lang="en-US" sz="2000" smtClean="0">
                <a:latin typeface="Century Gothic" pitchFamily="34" charset="0"/>
              </a:rPr>
              <a:t>:     </a:t>
            </a:r>
            <a:r>
              <a:rPr lang="en-US" sz="2000" smtClean="0">
                <a:solidFill>
                  <a:schemeClr val="accent3"/>
                </a:solidFill>
                <a:latin typeface="Century Gothic" pitchFamily="34" charset="0"/>
              </a:rPr>
              <a:t>Glocal</a:t>
            </a:r>
            <a:r>
              <a:rPr lang="en-US" sz="2000" dirty="0" smtClean="0">
                <a:solidFill>
                  <a:schemeClr val="accent3"/>
                </a:solidFill>
                <a:latin typeface="Century Gothic" pitchFamily="34" charset="0"/>
              </a:rPr>
              <a:t> RPO LLC</a:t>
            </a:r>
          </a:p>
          <a:p>
            <a:pPr lvl="3" algn="just"/>
            <a:r>
              <a:rPr lang="en-US" sz="2000" dirty="0" smtClean="0">
                <a:solidFill>
                  <a:schemeClr val="accent3"/>
                </a:solidFill>
                <a:latin typeface="Century Gothic" pitchFamily="34" charset="0"/>
              </a:rPr>
              <a:t>3422 Old Capitol Trail</a:t>
            </a:r>
          </a:p>
          <a:p>
            <a:pPr lvl="3" algn="just"/>
            <a:r>
              <a:rPr lang="en-US" sz="2000" dirty="0" smtClean="0">
                <a:solidFill>
                  <a:schemeClr val="accent3"/>
                </a:solidFill>
                <a:latin typeface="Century Gothic" pitchFamily="34" charset="0"/>
              </a:rPr>
              <a:t>Wilmington DE 19808, USA</a:t>
            </a:r>
          </a:p>
          <a:p>
            <a:pPr algn="ctr"/>
            <a:endParaRPr lang="en-US" sz="2000" dirty="0" smtClean="0">
              <a:solidFill>
                <a:schemeClr val="accent3"/>
              </a:solidFill>
              <a:latin typeface="Century Gothic" pitchFamily="34" charset="0"/>
            </a:endParaRPr>
          </a:p>
          <a:p>
            <a:r>
              <a:rPr lang="en-US" sz="2000" b="1" dirty="0" smtClean="0">
                <a:latin typeface="Century Gothic" pitchFamily="34" charset="0"/>
              </a:rPr>
              <a:t>Website: </a:t>
            </a:r>
            <a:r>
              <a:rPr lang="en-US" sz="2000" dirty="0" smtClean="0">
                <a:latin typeface="Century Gothic" pitchFamily="34" charset="0"/>
                <a:hlinkClick r:id="rId5"/>
              </a:rPr>
              <a:t>http://www.glocalrpo.com/</a:t>
            </a:r>
            <a:endParaRPr lang="en-US" sz="2000" dirty="0" smtClean="0">
              <a:solidFill>
                <a:schemeClr val="accent3"/>
              </a:solidFill>
              <a:latin typeface="Century Gothic" pitchFamily="34" charset="0"/>
            </a:endParaRPr>
          </a:p>
        </p:txBody>
      </p:sp>
      <p:sp>
        <p:nvSpPr>
          <p:cNvPr id="10" name="Rectangle 9"/>
          <p:cNvSpPr/>
          <p:nvPr/>
        </p:nvSpPr>
        <p:spPr>
          <a:xfrm>
            <a:off x="3250979" y="762000"/>
            <a:ext cx="2616421" cy="630942"/>
          </a:xfrm>
          <a:prstGeom prst="rect">
            <a:avLst/>
          </a:prstGeom>
          <a:noFill/>
        </p:spPr>
        <p:txBody>
          <a:bodyPr wrap="none" lIns="91440" tIns="45720" rIns="91440" bIns="45720">
            <a:spAutoFit/>
          </a:bodyPr>
          <a:lstStyle/>
          <a:p>
            <a:pPr algn="ctr"/>
            <a:r>
              <a:rPr lang="en-US" sz="3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rPr>
              <a:t>Contact-Us</a:t>
            </a:r>
            <a:endParaRPr lang="en-US" sz="3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6" name="Picture 2"/>
          <p:cNvPicPr>
            <a:picLocks noChangeAspect="1" noChangeArrowheads="1"/>
          </p:cNvPicPr>
          <p:nvPr/>
        </p:nvPicPr>
        <p:blipFill>
          <a:blip r:embed="rId6" cstate="print"/>
          <a:srcRect/>
          <a:stretch>
            <a:fillRect/>
          </a:stretch>
        </p:blipFill>
        <p:spPr bwMode="auto">
          <a:xfrm>
            <a:off x="2667000" y="1600200"/>
            <a:ext cx="3867615" cy="1321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kjltd.co.uk/Images/Outsourcing.png"/>
          <p:cNvPicPr>
            <a:picLocks noChangeAspect="1" noChangeArrowheads="1"/>
          </p:cNvPicPr>
          <p:nvPr/>
        </p:nvPicPr>
        <p:blipFill>
          <a:blip r:embed="rId2" cstate="print"/>
          <a:srcRect/>
          <a:stretch>
            <a:fillRect/>
          </a:stretch>
        </p:blipFill>
        <p:spPr bwMode="auto">
          <a:xfrm>
            <a:off x="2667000" y="762000"/>
            <a:ext cx="4038600" cy="3663588"/>
          </a:xfrm>
          <a:prstGeom prst="rect">
            <a:avLst/>
          </a:prstGeom>
          <a:noFill/>
        </p:spPr>
      </p:pic>
      <p:pic>
        <p:nvPicPr>
          <p:cNvPr id="5" name="Picture 2" descr="http://www.winwebtech.com/images/offshore-outsourcing-01.png"/>
          <p:cNvPicPr>
            <a:picLocks noChangeAspect="1" noChangeArrowheads="1"/>
          </p:cNvPicPr>
          <p:nvPr/>
        </p:nvPicPr>
        <p:blipFill>
          <a:blip r:embed="rId3" cstate="print"/>
          <a:srcRect/>
          <a:stretch>
            <a:fillRect/>
          </a:stretch>
        </p:blipFill>
        <p:spPr bwMode="auto">
          <a:xfrm>
            <a:off x="7104845" y="5410200"/>
            <a:ext cx="2039155" cy="1447800"/>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381001" y="4343401"/>
            <a:ext cx="8458199" cy="990599"/>
          </a:xfrm>
          <a:prstGeom prst="rect">
            <a:avLst/>
          </a:prstGeom>
          <a:noFill/>
          <a:ln w="9525">
            <a:noFill/>
            <a:miter lim="800000"/>
            <a:headEnd/>
            <a:tailEnd/>
          </a:ln>
          <a:effectLst/>
        </p:spPr>
      </p:pic>
      <p:sp>
        <p:nvSpPr>
          <p:cNvPr id="6" name="Rectangle 5"/>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5"/>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27158" y="990600"/>
            <a:ext cx="3289683" cy="923330"/>
          </a:xfrm>
          <a:prstGeom prst="rect">
            <a:avLst/>
          </a:prstGeom>
          <a:noFill/>
        </p:spPr>
        <p:txBody>
          <a:bodyPr wrap="none" lIns="91440" tIns="45720" rIns="91440" bIns="45720">
            <a:spAutoFit/>
          </a:bodyPr>
          <a:lstStyle/>
          <a:p>
            <a:pPr algn="ctr"/>
            <a:r>
              <a:rPr kumimoji="0" lang="en-US" sz="5400" b="1" i="0" u="none" strike="noStrike" cap="none" spc="0" normalizeH="0" baseline="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ea typeface="Calibri" pitchFamily="34" charset="0"/>
                <a:cs typeface="Verdana" pitchFamily="34" charset="0"/>
              </a:rPr>
              <a:t>Definition</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6" name="Picture 2" descr="http://www.winwebtech.com/images/offshore-outsourcing-01.png"/>
          <p:cNvPicPr>
            <a:picLocks noChangeAspect="1" noChangeArrowheads="1"/>
          </p:cNvPicPr>
          <p:nvPr/>
        </p:nvPicPr>
        <p:blipFill>
          <a:blip r:embed="rId2" cstate="print"/>
          <a:srcRect/>
          <a:stretch>
            <a:fillRect/>
          </a:stretch>
        </p:blipFill>
        <p:spPr bwMode="auto">
          <a:xfrm>
            <a:off x="7104845" y="5410200"/>
            <a:ext cx="2039155" cy="1447800"/>
          </a:xfrm>
          <a:prstGeom prst="rect">
            <a:avLst/>
          </a:prstGeom>
          <a:noFill/>
        </p:spPr>
      </p:pic>
      <p:pic>
        <p:nvPicPr>
          <p:cNvPr id="2050" name="Picture 2"/>
          <p:cNvPicPr>
            <a:picLocks noChangeAspect="1" noChangeArrowheads="1"/>
          </p:cNvPicPr>
          <p:nvPr/>
        </p:nvPicPr>
        <p:blipFill>
          <a:blip r:embed="rId3" cstate="print"/>
          <a:srcRect/>
          <a:stretch>
            <a:fillRect/>
          </a:stretch>
        </p:blipFill>
        <p:spPr bwMode="auto">
          <a:xfrm>
            <a:off x="1295400" y="2638423"/>
            <a:ext cx="6515563" cy="2452569"/>
          </a:xfrm>
          <a:prstGeom prst="rect">
            <a:avLst/>
          </a:prstGeom>
          <a:noFill/>
          <a:ln w="9525">
            <a:noFill/>
            <a:miter lim="800000"/>
            <a:headEnd/>
            <a:tailEnd/>
          </a:ln>
          <a:effectLst/>
        </p:spPr>
      </p:pic>
      <p:sp>
        <p:nvSpPr>
          <p:cNvPr id="8" name="Rectangle 7"/>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4"/>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6200" y="1447800"/>
          <a:ext cx="8839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7"/>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7800" y="990600"/>
            <a:ext cx="6131808" cy="630942"/>
          </a:xfrm>
          <a:prstGeom prst="rect">
            <a:avLst/>
          </a:prstGeom>
          <a:noFill/>
        </p:spPr>
        <p:txBody>
          <a:bodyPr wrap="none" lIns="91440" tIns="45720" rIns="91440" bIns="45720">
            <a:spAutoFit/>
          </a:bodyPr>
          <a:lstStyle/>
          <a:p>
            <a:pPr algn="ctr"/>
            <a:r>
              <a:rPr lang="en-US" sz="3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rPr>
              <a:t>Cost and Efficiency Savings</a:t>
            </a:r>
            <a:endParaRPr lang="en-US" sz="3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31746" name="Picture 2" descr="http://actioncoachmalcolmupton.com/files/2012/02/cost_savings.png"/>
          <p:cNvPicPr>
            <a:picLocks noChangeAspect="1" noChangeArrowheads="1"/>
          </p:cNvPicPr>
          <p:nvPr/>
        </p:nvPicPr>
        <p:blipFill>
          <a:blip r:embed="rId2" cstate="print"/>
          <a:srcRect/>
          <a:stretch>
            <a:fillRect/>
          </a:stretch>
        </p:blipFill>
        <p:spPr bwMode="auto">
          <a:xfrm>
            <a:off x="609600" y="2514600"/>
            <a:ext cx="2971800" cy="2971800"/>
          </a:xfrm>
          <a:prstGeom prst="rect">
            <a:avLst/>
          </a:prstGeom>
          <a:noFill/>
        </p:spPr>
      </p:pic>
      <p:pic>
        <p:nvPicPr>
          <p:cNvPr id="8" name="Picture 2" descr="http://www.winwebtech.com/images/offshore-outsourcing-01.png"/>
          <p:cNvPicPr>
            <a:picLocks noChangeAspect="1" noChangeArrowheads="1"/>
          </p:cNvPicPr>
          <p:nvPr/>
        </p:nvPicPr>
        <p:blipFill>
          <a:blip r:embed="rId3" cstate="print"/>
          <a:srcRect/>
          <a:stretch>
            <a:fillRect/>
          </a:stretch>
        </p:blipFill>
        <p:spPr bwMode="auto">
          <a:xfrm>
            <a:off x="7104845" y="5410200"/>
            <a:ext cx="2039155" cy="1447800"/>
          </a:xfrm>
          <a:prstGeom prst="rect">
            <a:avLst/>
          </a:prstGeom>
          <a:noFill/>
        </p:spPr>
      </p:pic>
      <p:pic>
        <p:nvPicPr>
          <p:cNvPr id="3074" name="Picture 2"/>
          <p:cNvPicPr>
            <a:picLocks noChangeAspect="1" noChangeArrowheads="1"/>
          </p:cNvPicPr>
          <p:nvPr/>
        </p:nvPicPr>
        <p:blipFill>
          <a:blip r:embed="rId4" cstate="print"/>
          <a:srcRect/>
          <a:stretch>
            <a:fillRect/>
          </a:stretch>
        </p:blipFill>
        <p:spPr bwMode="auto">
          <a:xfrm>
            <a:off x="3962400" y="2133600"/>
            <a:ext cx="4953000" cy="1837165"/>
          </a:xfrm>
          <a:prstGeom prst="rect">
            <a:avLst/>
          </a:prstGeom>
          <a:noFill/>
          <a:ln w="9525">
            <a:noFill/>
            <a:miter lim="800000"/>
            <a:headEnd/>
            <a:tailEnd/>
          </a:ln>
          <a:effectLst/>
        </p:spPr>
      </p:pic>
      <p:sp>
        <p:nvSpPr>
          <p:cNvPr id="7" name="Rectangle 6"/>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5"/>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9865" y="914400"/>
            <a:ext cx="4491935" cy="630942"/>
          </a:xfrm>
          <a:prstGeom prst="rect">
            <a:avLst/>
          </a:prstGeom>
          <a:noFill/>
        </p:spPr>
        <p:txBody>
          <a:bodyPr wrap="none" lIns="91440" tIns="45720" rIns="91440" bIns="45720">
            <a:spAutoFit/>
          </a:bodyPr>
          <a:lstStyle/>
          <a:p>
            <a:pPr algn="ctr"/>
            <a:r>
              <a:rPr lang="en-US" sz="3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rPr>
              <a:t>Operational Control</a:t>
            </a:r>
            <a:endParaRPr lang="en-US" sz="3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5" name="Picture 2" descr="http://www.winwebtech.com/images/offshore-outsourcing-01.png"/>
          <p:cNvPicPr>
            <a:picLocks noChangeAspect="1" noChangeArrowheads="1"/>
          </p:cNvPicPr>
          <p:nvPr/>
        </p:nvPicPr>
        <p:blipFill>
          <a:blip r:embed="rId2" cstate="print"/>
          <a:srcRect/>
          <a:stretch>
            <a:fillRect/>
          </a:stretch>
        </p:blipFill>
        <p:spPr bwMode="auto">
          <a:xfrm>
            <a:off x="7104845" y="5410200"/>
            <a:ext cx="2039155" cy="1447800"/>
          </a:xfrm>
          <a:prstGeom prst="rect">
            <a:avLst/>
          </a:prstGeom>
          <a:noFill/>
        </p:spPr>
      </p:pic>
      <p:pic>
        <p:nvPicPr>
          <p:cNvPr id="4098" name="Picture 2"/>
          <p:cNvPicPr>
            <a:picLocks noChangeAspect="1" noChangeArrowheads="1"/>
          </p:cNvPicPr>
          <p:nvPr/>
        </p:nvPicPr>
        <p:blipFill>
          <a:blip r:embed="rId3" cstate="print"/>
          <a:srcRect/>
          <a:stretch>
            <a:fillRect/>
          </a:stretch>
        </p:blipFill>
        <p:spPr bwMode="auto">
          <a:xfrm>
            <a:off x="1458580" y="2176463"/>
            <a:ext cx="6340284" cy="2395537"/>
          </a:xfrm>
          <a:prstGeom prst="rect">
            <a:avLst/>
          </a:prstGeom>
          <a:noFill/>
          <a:ln w="9525">
            <a:noFill/>
            <a:miter lim="800000"/>
            <a:headEnd/>
            <a:tailEnd/>
          </a:ln>
          <a:effectLst/>
        </p:spPr>
      </p:pic>
      <p:sp>
        <p:nvSpPr>
          <p:cNvPr id="8" name="Rectangle 7"/>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4"/>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85800" y="762000"/>
            <a:ext cx="7960833" cy="630942"/>
          </a:xfrm>
          <a:prstGeom prst="rect">
            <a:avLst/>
          </a:prstGeom>
          <a:noFill/>
        </p:spPr>
        <p:txBody>
          <a:bodyPr wrap="none" lIns="91440" tIns="45720" rIns="91440" bIns="45720">
            <a:spAutoFit/>
          </a:bodyPr>
          <a:lstStyle/>
          <a:p>
            <a:pPr algn="ctr"/>
            <a:r>
              <a:rPr lang="en-US" sz="3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rPr>
              <a:t>Stay Focused on Your Core Business</a:t>
            </a:r>
            <a:endParaRPr lang="en-US" sz="3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33793" name="Picture 1"/>
          <p:cNvPicPr>
            <a:picLocks noChangeAspect="1" noChangeArrowheads="1"/>
          </p:cNvPicPr>
          <p:nvPr/>
        </p:nvPicPr>
        <p:blipFill>
          <a:blip r:embed="rId2" cstate="print"/>
          <a:srcRect/>
          <a:stretch>
            <a:fillRect/>
          </a:stretch>
        </p:blipFill>
        <p:spPr bwMode="auto">
          <a:xfrm>
            <a:off x="685800" y="2971800"/>
            <a:ext cx="3076522" cy="2514600"/>
          </a:xfrm>
          <a:prstGeom prst="rect">
            <a:avLst/>
          </a:prstGeom>
          <a:noFill/>
          <a:ln w="9525">
            <a:noFill/>
            <a:miter lim="800000"/>
            <a:headEnd/>
            <a:tailEnd/>
          </a:ln>
          <a:effectLst/>
        </p:spPr>
      </p:pic>
      <p:pic>
        <p:nvPicPr>
          <p:cNvPr id="6" name="Picture 2" descr="http://www.winwebtech.com/images/offshore-outsourcing-01.png"/>
          <p:cNvPicPr>
            <a:picLocks noChangeAspect="1" noChangeArrowheads="1"/>
          </p:cNvPicPr>
          <p:nvPr/>
        </p:nvPicPr>
        <p:blipFill>
          <a:blip r:embed="rId3" cstate="print"/>
          <a:srcRect/>
          <a:stretch>
            <a:fillRect/>
          </a:stretch>
        </p:blipFill>
        <p:spPr bwMode="auto">
          <a:xfrm>
            <a:off x="7104845" y="5410200"/>
            <a:ext cx="2039155" cy="1447800"/>
          </a:xfrm>
          <a:prstGeom prst="rect">
            <a:avLst/>
          </a:prstGeom>
          <a:noFill/>
        </p:spPr>
      </p:pic>
      <p:pic>
        <p:nvPicPr>
          <p:cNvPr id="5122" name="Picture 2"/>
          <p:cNvPicPr>
            <a:picLocks noChangeAspect="1" noChangeArrowheads="1"/>
          </p:cNvPicPr>
          <p:nvPr/>
        </p:nvPicPr>
        <p:blipFill>
          <a:blip r:embed="rId4" cstate="print"/>
          <a:srcRect/>
          <a:stretch>
            <a:fillRect/>
          </a:stretch>
        </p:blipFill>
        <p:spPr bwMode="auto">
          <a:xfrm>
            <a:off x="4114800" y="1846758"/>
            <a:ext cx="4495800" cy="1532008"/>
          </a:xfrm>
          <a:prstGeom prst="rect">
            <a:avLst/>
          </a:prstGeom>
          <a:noFill/>
          <a:ln w="9525">
            <a:noFill/>
            <a:miter lim="800000"/>
            <a:headEnd/>
            <a:tailEnd/>
          </a:ln>
          <a:effectLst/>
        </p:spPr>
      </p:pic>
      <p:sp>
        <p:nvSpPr>
          <p:cNvPr id="9" name="Rectangle 8"/>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5"/>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67216" y="740658"/>
            <a:ext cx="3557384" cy="630942"/>
          </a:xfrm>
          <a:prstGeom prst="rect">
            <a:avLst/>
          </a:prstGeom>
          <a:noFill/>
        </p:spPr>
        <p:txBody>
          <a:bodyPr wrap="none" lIns="91440" tIns="45720" rIns="91440" bIns="45720">
            <a:spAutoFit/>
          </a:bodyPr>
          <a:lstStyle/>
          <a:p>
            <a:pPr algn="ctr"/>
            <a:r>
              <a:rPr lang="en-US" sz="3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rPr>
              <a:t>Flexible Staffing</a:t>
            </a:r>
            <a:endParaRPr lang="en-US" sz="3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34818" name="Picture 2" descr="http://www.thpii.com/wp-content/uploads/2012/02/tt-icon-02.png"/>
          <p:cNvPicPr>
            <a:picLocks noChangeAspect="1" noChangeArrowheads="1"/>
          </p:cNvPicPr>
          <p:nvPr/>
        </p:nvPicPr>
        <p:blipFill>
          <a:blip r:embed="rId2" cstate="print"/>
          <a:srcRect/>
          <a:stretch>
            <a:fillRect/>
          </a:stretch>
        </p:blipFill>
        <p:spPr bwMode="auto">
          <a:xfrm>
            <a:off x="2057400" y="3276600"/>
            <a:ext cx="4381498" cy="2921000"/>
          </a:xfrm>
          <a:prstGeom prst="rect">
            <a:avLst/>
          </a:prstGeom>
          <a:noFill/>
        </p:spPr>
      </p:pic>
      <p:pic>
        <p:nvPicPr>
          <p:cNvPr id="9" name="Picture 2" descr="http://www.winwebtech.com/images/offshore-outsourcing-01.png"/>
          <p:cNvPicPr>
            <a:picLocks noChangeAspect="1" noChangeArrowheads="1"/>
          </p:cNvPicPr>
          <p:nvPr/>
        </p:nvPicPr>
        <p:blipFill>
          <a:blip r:embed="rId3" cstate="print"/>
          <a:srcRect/>
          <a:stretch>
            <a:fillRect/>
          </a:stretch>
        </p:blipFill>
        <p:spPr bwMode="auto">
          <a:xfrm>
            <a:off x="7104845" y="5410200"/>
            <a:ext cx="2039155" cy="1447800"/>
          </a:xfrm>
          <a:prstGeom prst="rect">
            <a:avLst/>
          </a:prstGeom>
          <a:noFill/>
        </p:spPr>
      </p:pic>
      <p:pic>
        <p:nvPicPr>
          <p:cNvPr id="6146" name="Picture 2"/>
          <p:cNvPicPr>
            <a:picLocks noChangeAspect="1" noChangeArrowheads="1"/>
          </p:cNvPicPr>
          <p:nvPr/>
        </p:nvPicPr>
        <p:blipFill>
          <a:blip r:embed="rId4" cstate="print"/>
          <a:srcRect/>
          <a:stretch>
            <a:fillRect/>
          </a:stretch>
        </p:blipFill>
        <p:spPr bwMode="auto">
          <a:xfrm>
            <a:off x="457200" y="1752599"/>
            <a:ext cx="6096000" cy="1225033"/>
          </a:xfrm>
          <a:prstGeom prst="rect">
            <a:avLst/>
          </a:prstGeom>
          <a:noFill/>
          <a:ln w="9525">
            <a:noFill/>
            <a:miter lim="800000"/>
            <a:headEnd/>
            <a:tailEnd/>
          </a:ln>
          <a:effectLst/>
        </p:spPr>
      </p:pic>
      <p:sp>
        <p:nvSpPr>
          <p:cNvPr id="8" name="Rectangle 7"/>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5"/>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5710" y="838200"/>
            <a:ext cx="4788490" cy="630942"/>
          </a:xfrm>
          <a:prstGeom prst="rect">
            <a:avLst/>
          </a:prstGeom>
          <a:noFill/>
        </p:spPr>
        <p:txBody>
          <a:bodyPr wrap="none" lIns="91440" tIns="45720" rIns="91440" bIns="45720">
            <a:spAutoFit/>
          </a:bodyPr>
          <a:lstStyle/>
          <a:p>
            <a:pPr algn="ctr"/>
            <a:r>
              <a:rPr lang="en-US" sz="3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entury Gothic" pitchFamily="34" charset="0"/>
              </a:rPr>
              <a:t>Reducing Overheads</a:t>
            </a:r>
            <a:endParaRPr lang="en-US" sz="3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35842" name="Picture 2" descr="http://blog.maxwellsystems.com/wp-content/uploads/2013/08/timemoneyqualityvenn.jpg"/>
          <p:cNvPicPr>
            <a:picLocks noChangeAspect="1" noChangeArrowheads="1"/>
          </p:cNvPicPr>
          <p:nvPr/>
        </p:nvPicPr>
        <p:blipFill>
          <a:blip r:embed="rId2" cstate="print"/>
          <a:srcRect/>
          <a:stretch>
            <a:fillRect/>
          </a:stretch>
        </p:blipFill>
        <p:spPr bwMode="auto">
          <a:xfrm>
            <a:off x="990600" y="3352800"/>
            <a:ext cx="3568700" cy="2819400"/>
          </a:xfrm>
          <a:prstGeom prst="rect">
            <a:avLst/>
          </a:prstGeom>
          <a:noFill/>
        </p:spPr>
      </p:pic>
      <p:pic>
        <p:nvPicPr>
          <p:cNvPr id="7" name="Picture 2" descr="http://www.winwebtech.com/images/offshore-outsourcing-01.png"/>
          <p:cNvPicPr>
            <a:picLocks noChangeAspect="1" noChangeArrowheads="1"/>
          </p:cNvPicPr>
          <p:nvPr/>
        </p:nvPicPr>
        <p:blipFill>
          <a:blip r:embed="rId3" cstate="print"/>
          <a:srcRect/>
          <a:stretch>
            <a:fillRect/>
          </a:stretch>
        </p:blipFill>
        <p:spPr bwMode="auto">
          <a:xfrm>
            <a:off x="7104845" y="5410200"/>
            <a:ext cx="2039155" cy="1447800"/>
          </a:xfrm>
          <a:prstGeom prst="rect">
            <a:avLst/>
          </a:prstGeom>
          <a:noFill/>
        </p:spPr>
      </p:pic>
      <p:pic>
        <p:nvPicPr>
          <p:cNvPr id="7170" name="Picture 2"/>
          <p:cNvPicPr>
            <a:picLocks noChangeAspect="1" noChangeArrowheads="1"/>
          </p:cNvPicPr>
          <p:nvPr/>
        </p:nvPicPr>
        <p:blipFill>
          <a:blip r:embed="rId4" cstate="print"/>
          <a:srcRect/>
          <a:stretch>
            <a:fillRect/>
          </a:stretch>
        </p:blipFill>
        <p:spPr bwMode="auto">
          <a:xfrm>
            <a:off x="2971800" y="1828800"/>
            <a:ext cx="5867400" cy="1193131"/>
          </a:xfrm>
          <a:prstGeom prst="rect">
            <a:avLst/>
          </a:prstGeom>
          <a:noFill/>
          <a:ln w="9525">
            <a:noFill/>
            <a:miter lim="800000"/>
            <a:headEnd/>
            <a:tailEnd/>
          </a:ln>
          <a:effectLst/>
        </p:spPr>
      </p:pic>
      <p:sp>
        <p:nvSpPr>
          <p:cNvPr id="9" name="Rectangle 8"/>
          <p:cNvSpPr/>
          <p:nvPr/>
        </p:nvSpPr>
        <p:spPr>
          <a:xfrm>
            <a:off x="0" y="6457890"/>
            <a:ext cx="2792752" cy="323165"/>
          </a:xfrm>
          <a:prstGeom prst="rect">
            <a:avLst/>
          </a:prstGeom>
        </p:spPr>
        <p:txBody>
          <a:bodyPr wrap="none">
            <a:spAutoFit/>
          </a:bodyPr>
          <a:lstStyle/>
          <a:p>
            <a:r>
              <a:rPr lang="en-US" sz="1500" dirty="0" smtClean="0">
                <a:latin typeface="Century Gothic" pitchFamily="34" charset="0"/>
                <a:hlinkClick r:id="rId5"/>
              </a:rPr>
              <a:t>http://www.glocalrpo.com/</a:t>
            </a:r>
            <a:endParaRPr lang="en-US" sz="1500" dirty="0">
              <a:latin typeface="Century Gothic"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5">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TotalTime>
  <Words>154</Words>
  <Application>Microsoft Office PowerPoint</Application>
  <PresentationFormat>On-screen Show (4:3)</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sips</cp:lastModifiedBy>
  <cp:revision>52</cp:revision>
  <dcterms:created xsi:type="dcterms:W3CDTF">2013-09-19T07:05:48Z</dcterms:created>
  <dcterms:modified xsi:type="dcterms:W3CDTF">2013-11-06T13:42:40Z</dcterms:modified>
</cp:coreProperties>
</file>