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76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5776411799231"/>
          <c:y val="5.9930633670791149E-2"/>
          <c:w val="0.8551971772202519"/>
          <c:h val="0.8565310586176727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Digital Media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4.9453650885568974E-2"/>
                  <c:y val="-3.80429006435940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layout>
                <c:manualLayout>
                  <c:x val="-5.948902684971754E-2"/>
                  <c:y val="-3.80429006435939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layout>
                <c:manualLayout>
                  <c:x val="-3.0021730292847135E-3"/>
                  <c:y val="-3.26866464787900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&quot;$&quot;#,##0" sourceLinked="0"/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2007</c:v>
                </c:pt>
                <c:pt idx="1">
                  <c:v>08</c:v>
                </c:pt>
                <c:pt idx="2">
                  <c:v>09</c:v>
                </c:pt>
                <c:pt idx="3">
                  <c:v>10</c:v>
                </c:pt>
                <c:pt idx="4">
                  <c:v>11</c:v>
                </c:pt>
                <c:pt idx="5">
                  <c:v>12</c:v>
                </c:pt>
                <c:pt idx="6">
                  <c:v>13</c:v>
                </c:pt>
                <c:pt idx="7">
                  <c:v>14</c:v>
                </c:pt>
                <c:pt idx="8">
                  <c:v>15</c:v>
                </c:pt>
                <c:pt idx="9">
                  <c:v>16</c:v>
                </c:pt>
                <c:pt idx="10">
                  <c:v>2017</c:v>
                </c:pt>
              </c:strCache>
            </c:strRef>
          </c:cat>
          <c:val>
            <c:numRef>
              <c:f>Sheet1!$B$2:$B$12</c:f>
              <c:numCache>
                <c:formatCode>"$"#,##0</c:formatCode>
                <c:ptCount val="11"/>
                <c:pt idx="0">
                  <c:v>560.60129261350255</c:v>
                </c:pt>
                <c:pt idx="1">
                  <c:v>669.85323698727279</c:v>
                </c:pt>
                <c:pt idx="2">
                  <c:v>726.9123807747236</c:v>
                </c:pt>
                <c:pt idx="3">
                  <c:v>843.54745155473381</c:v>
                </c:pt>
                <c:pt idx="4">
                  <c:v>967.85271039805866</c:v>
                </c:pt>
                <c:pt idx="5">
                  <c:v>1086.4172797176116</c:v>
                </c:pt>
                <c:pt idx="6">
                  <c:v>1219.7841165834921</c:v>
                </c:pt>
                <c:pt idx="7">
                  <c:v>1366.0989250085345</c:v>
                </c:pt>
                <c:pt idx="8">
                  <c:v>1517.2564214419822</c:v>
                </c:pt>
                <c:pt idx="9">
                  <c:v>1685.0294062982759</c:v>
                </c:pt>
                <c:pt idx="10">
                  <c:v>1872.7914662804537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Traditional Media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5.6835933991049678E-2"/>
                  <c:y val="-4.33991548083979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layout>
                <c:manualLayout>
                  <c:x val="-5.948902684971754E-2"/>
                  <c:y val="-4.33991548083979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layout>
                <c:manualLayout>
                  <c:x val="-3.0021730292847135E-3"/>
                  <c:y val="-3.80429006435940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&quot;$&quot;#,##0" sourceLinked="0"/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2007</c:v>
                </c:pt>
                <c:pt idx="1">
                  <c:v>08</c:v>
                </c:pt>
                <c:pt idx="2">
                  <c:v>09</c:v>
                </c:pt>
                <c:pt idx="3">
                  <c:v>10</c:v>
                </c:pt>
                <c:pt idx="4">
                  <c:v>11</c:v>
                </c:pt>
                <c:pt idx="5">
                  <c:v>12</c:v>
                </c:pt>
                <c:pt idx="6">
                  <c:v>13</c:v>
                </c:pt>
                <c:pt idx="7">
                  <c:v>14</c:v>
                </c:pt>
                <c:pt idx="8">
                  <c:v>15</c:v>
                </c:pt>
                <c:pt idx="9">
                  <c:v>16</c:v>
                </c:pt>
                <c:pt idx="10">
                  <c:v>2017</c:v>
                </c:pt>
              </c:strCache>
            </c:strRef>
          </c:cat>
          <c:val>
            <c:numRef>
              <c:f>Sheet1!$C$2:$C$12</c:f>
              <c:numCache>
                <c:formatCode>"$"#,##0</c:formatCode>
                <c:ptCount val="11"/>
                <c:pt idx="0">
                  <c:v>1375.6661615613059</c:v>
                </c:pt>
                <c:pt idx="1">
                  <c:v>1380.9253590399662</c:v>
                </c:pt>
                <c:pt idx="2">
                  <c:v>1295.4910636815227</c:v>
                </c:pt>
                <c:pt idx="3">
                  <c:v>1328.6567727944425</c:v>
                </c:pt>
                <c:pt idx="4">
                  <c:v>1338.3388199330673</c:v>
                </c:pt>
                <c:pt idx="5">
                  <c:v>1367.0582766841433</c:v>
                </c:pt>
                <c:pt idx="6">
                  <c:v>1398.6495566494916</c:v>
                </c:pt>
                <c:pt idx="7">
                  <c:v>1440.1090803379775</c:v>
                </c:pt>
                <c:pt idx="8">
                  <c:v>1465.8960067775606</c:v>
                </c:pt>
                <c:pt idx="9">
                  <c:v>1506.4276798184096</c:v>
                </c:pt>
                <c:pt idx="10">
                  <c:v>1535.5161856907457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0634368"/>
        <c:axId val="180635904"/>
      </c:lineChart>
      <c:catAx>
        <c:axId val="180634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0635904"/>
        <c:crosses val="autoZero"/>
        <c:auto val="1"/>
        <c:lblAlgn val="ctr"/>
        <c:lblOffset val="100"/>
        <c:noMultiLvlLbl val="0"/>
      </c:catAx>
      <c:valAx>
        <c:axId val="18063590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$US Billions</a:t>
                </a:r>
              </a:p>
            </c:rich>
          </c:tx>
          <c:layout>
            <c:manualLayout>
              <c:xMode val="edge"/>
              <c:yMode val="edge"/>
              <c:x val="4.4750898129075145E-3"/>
              <c:y val="0.36680710008255585"/>
            </c:manualLayout>
          </c:layout>
          <c:overlay val="0"/>
        </c:title>
        <c:numFmt formatCode="&quot;$&quot;#,##0" sourceLinked="1"/>
        <c:majorTickMark val="out"/>
        <c:minorTickMark val="none"/>
        <c:tickLblPos val="nextTo"/>
        <c:crossAx val="180634368"/>
        <c:crosses val="autoZero"/>
        <c:crossBetween val="between"/>
        <c:majorUnit val="500"/>
      </c:valAx>
    </c:plotArea>
    <c:legend>
      <c:legendPos val="r"/>
      <c:layout>
        <c:manualLayout>
          <c:xMode val="edge"/>
          <c:yMode val="edge"/>
          <c:x val="0.252117964421114"/>
          <c:y val="0.72982970878640174"/>
          <c:w val="0.63214129483814518"/>
          <c:h val="0.14351518560179977"/>
        </c:manualLayout>
      </c:layout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0.76644</cdr:x>
      <cdr:y>0.19679</cdr:y>
    </cdr:from>
    <cdr:to>
      <cdr:x>0.84382</cdr:x>
      <cdr:y>0.34903</cdr:y>
    </cdr:to>
    <cdr:sp macro="" textlink="">
      <cdr:nvSpPr>
        <cdr:cNvPr id="2" name="Oval 1"/>
        <cdr:cNvSpPr/>
      </cdr:nvSpPr>
      <cdr:spPr>
        <a:xfrm xmlns:a="http://schemas.openxmlformats.org/drawingml/2006/main">
          <a:off x="4212708" y="563525"/>
          <a:ext cx="425302" cy="435935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4D898C-F968-4A52-B7F0-E4831D4195BC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A4304-0C25-41A0-8695-1073A92BA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76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D54C1C-9EA4-45E4-A5D5-83741E67181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061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i="1" dirty="0">
                <a:solidFill>
                  <a:prstClr val="white"/>
                </a:solidFill>
                <a:latin typeface="Arial" charset="0"/>
              </a:rPr>
              <a:t>PQ Media Global Digital Media &amp; Technology  Report Series 2013-17</a:t>
            </a:r>
            <a:endParaRPr lang="en-US" sz="1200" b="1" i="1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2000"/>
            </a:lvl1pPr>
            <a:lvl2pPr>
              <a:defRPr sz="18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 b="1"/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www.pqmedia.com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B1C31E19-4B78-4821-B22C-E2E78B900F2F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93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i="1" dirty="0">
                <a:solidFill>
                  <a:prstClr val="white"/>
                </a:solidFill>
                <a:latin typeface="Arial" charset="0"/>
              </a:rPr>
              <a:t>PQ Media Global Digital Media &amp; Technology  Report Series 2013-17</a:t>
            </a:r>
            <a:endParaRPr lang="en-US" sz="1200" b="1" i="1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43001"/>
            <a:ext cx="2057400" cy="4800600"/>
          </a:xfrm>
        </p:spPr>
        <p:txBody>
          <a:bodyPr vert="eaVert"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1"/>
            <a:ext cx="6019800" cy="4800600"/>
          </a:xfrm>
        </p:spPr>
        <p:txBody>
          <a:bodyPr vert="eaVert"/>
          <a:lstStyle>
            <a:lvl1pPr>
              <a:defRPr sz="2000"/>
            </a:lvl1pPr>
            <a:lvl2pPr>
              <a:defRPr sz="18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 b="1"/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www.pqmedia.com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391651BB-ADD9-49AE-BF4B-B9CA35114F90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423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i="1" dirty="0">
                <a:solidFill>
                  <a:prstClr val="white"/>
                </a:solidFill>
                <a:latin typeface="Arial" charset="0"/>
              </a:rPr>
              <a:t>PQ Media Global </a:t>
            </a:r>
            <a:r>
              <a:rPr lang="en-US" sz="1200" b="1" i="1" dirty="0">
                <a:solidFill>
                  <a:prstClr val="white"/>
                </a:solidFill>
                <a:latin typeface="Arial" charset="0"/>
              </a:rPr>
              <a:t>Digital Media &amp; Technology  Report Series 2013-17</a:t>
            </a:r>
            <a:endParaRPr lang="en-US" sz="1200" b="1" i="1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2672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www.pqmedia.com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F18CB87-BD93-4EBB-88D8-43F91943B2DE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54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i="1" dirty="0">
                <a:solidFill>
                  <a:prstClr val="white"/>
                </a:solidFill>
                <a:latin typeface="Arial" charset="0"/>
              </a:rPr>
              <a:t>PQ Media Global Digital Media &amp; Technology  Report Series 2013-17</a:t>
            </a:r>
            <a:endParaRPr lang="en-US" sz="1200" b="1" i="1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14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57400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www.pqmedia.com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6D69CD98-0574-4BA7-8A5C-FFA55D62F283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206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i="1" dirty="0">
                <a:solidFill>
                  <a:prstClr val="white"/>
                </a:solidFill>
                <a:latin typeface="Arial" charset="0"/>
              </a:rPr>
              <a:t>PQ Media Global Digital Media &amp; Technology  Report Series 2013-17</a:t>
            </a:r>
            <a:endParaRPr lang="en-US" sz="1200" b="1" i="1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7244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1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www.pqmedia.com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981E4D09-DBFC-4F53-BD63-3F1FA2940EEB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232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i="1" dirty="0">
                <a:solidFill>
                  <a:prstClr val="white"/>
                </a:solidFill>
                <a:latin typeface="Arial" charset="0"/>
              </a:rPr>
              <a:t>PQ Media Global Digital Media &amp; Technology  Report Series 2013-17</a:t>
            </a:r>
            <a:endParaRPr lang="en-US" sz="1200" b="1" i="1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i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05000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www.pqmedia.com</a:t>
            </a:r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76200E93-2A94-4B2D-BF4B-42DFEF6213F8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38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i="1" dirty="0">
                <a:solidFill>
                  <a:prstClr val="white"/>
                </a:solidFill>
                <a:latin typeface="Arial" charset="0"/>
              </a:rPr>
              <a:t>PQ Media Global Digital Media &amp; Technology  Report Series 2013-17</a:t>
            </a:r>
            <a:endParaRPr lang="en-US" sz="1200" b="1" i="1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www.pqmedia.com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CC9CD97C-15B6-4D92-AF7C-E6D93C47D756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87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i="1" dirty="0">
                <a:solidFill>
                  <a:prstClr val="white"/>
                </a:solidFill>
                <a:latin typeface="Arial" charset="0"/>
              </a:rPr>
              <a:t>PQ Media Global Digital Media &amp; Technology  Report Series 2013-17</a:t>
            </a:r>
            <a:endParaRPr lang="en-US" sz="1200" b="1" i="1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www.pqmedia.com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4330A8B9-780C-48AE-BEB4-31EF2099FBDC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878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i="1" dirty="0">
                <a:solidFill>
                  <a:prstClr val="white"/>
                </a:solidFill>
                <a:latin typeface="Arial" charset="0"/>
              </a:rPr>
              <a:t>PQ Media Global Digital Media &amp; Technology  Report Series 2013-17</a:t>
            </a:r>
            <a:endParaRPr lang="en-US" sz="1200" b="1" i="1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305800" cy="8382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199"/>
            <a:ext cx="5111750" cy="4495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30083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www.pqmedia.com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2645F857-FCF8-4E18-A83B-C8C48100493F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75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pqm_logo_300dpi_RG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199188"/>
            <a:ext cx="1752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3975063" y="0"/>
            <a:ext cx="51514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i="1" dirty="0">
                <a:solidFill>
                  <a:prstClr val="white"/>
                </a:solidFill>
                <a:latin typeface="Arial" charset="0"/>
              </a:rPr>
              <a:t>PQ Media Global Digital Media &amp; Technology  Report Series 2013-17</a:t>
            </a:r>
            <a:endParaRPr lang="en-US" sz="1200" b="1" i="1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42999"/>
            <a:ext cx="5486400" cy="35845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762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www.pqmedia.com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fld id="{8A0F1245-11F3-46CB-B77E-6BC74B1609BB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663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flipV="1">
            <a:off x="0" y="6096000"/>
            <a:ext cx="9144000" cy="7620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2642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www.pqmedia.com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075177D-A6E9-4856-AA98-A14B1A02F5C2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ound Single Corner Rectangle 8"/>
          <p:cNvSpPr/>
          <p:nvPr/>
        </p:nvSpPr>
        <p:spPr>
          <a:xfrm flipV="1">
            <a:off x="0" y="0"/>
            <a:ext cx="9144000" cy="9144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0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38539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tames@pqmedia.com" TargetMode="External"/><Relationship Id="rId2" Type="http://schemas.openxmlformats.org/officeDocument/2006/relationships/hyperlink" Target="mailto:pquinn@pqmedia.com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www.pqmedia.com/gdmtseries-2013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www.pqmedia.com</a:t>
            </a:r>
          </a:p>
        </p:txBody>
      </p:sp>
      <p:sp>
        <p:nvSpPr>
          <p:cNvPr id="75779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4879DD4-D3B5-4138-8E3A-2D9345906723}" type="slidenum">
              <a:rPr lang="en-US" smtClean="0">
                <a:solidFill>
                  <a:srgbClr val="FFFFFF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 smtClean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631095"/>
              </p:ext>
            </p:extLst>
          </p:nvPr>
        </p:nvGraphicFramePr>
        <p:xfrm>
          <a:off x="304800" y="990599"/>
          <a:ext cx="8686800" cy="5050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914400"/>
                <a:gridCol w="1981200"/>
                <a:gridCol w="914400"/>
                <a:gridCol w="1981200"/>
                <a:gridCol w="914400"/>
              </a:tblGrid>
              <a:tr h="63379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Largest Digital </a:t>
                      </a:r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Media </a:t>
                      </a:r>
                      <a:endParaRPr lang="en-US" sz="140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1400" smtClean="0">
                          <a:latin typeface="Arial" pitchFamily="34" charset="0"/>
                          <a:cs typeface="Arial" pitchFamily="34" charset="0"/>
                        </a:rPr>
                        <a:t>Markets 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Fastest Growing Digital Media Markets: 2012-17 CAGR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Most Consumer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Digital Media Usage 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Markets 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3379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Market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$Billion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Market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% CAGR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Market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Hours </a:t>
                      </a:r>
                      <a:r>
                        <a:rPr lang="en-US" sz="14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Per Week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  <a:tr h="633796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United States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$272.6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India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16.2%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Australia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17.2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33796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China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$173.2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Mexico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15.4%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South Korea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17.0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33796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Japan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$144.1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Spain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14.2%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United Kingdom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16.7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33796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South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Korea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$56.3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Russia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13.6%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Japan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16.3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1642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United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Kingdom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$51.2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South Korea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13.5%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United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States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14.6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33796">
                <a:tc gridSpan="6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Source: PQ Media Global Digital Media &amp; Technology Report</a:t>
                      </a:r>
                      <a:r>
                        <a:rPr lang="en-US" sz="1200" b="1" baseline="0" dirty="0" smtClean="0">
                          <a:latin typeface="Arial" pitchFamily="34" charset="0"/>
                          <a:cs typeface="Arial" pitchFamily="34" charset="0"/>
                        </a:rPr>
                        <a:t> Series 2013-17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5905" name="Title 1"/>
          <p:cNvSpPr txBox="1">
            <a:spLocks/>
          </p:cNvSpPr>
          <p:nvPr/>
        </p:nvSpPr>
        <p:spPr bwMode="auto">
          <a:xfrm>
            <a:off x="868017" y="301487"/>
            <a:ext cx="736158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FFFF"/>
                </a:solidFill>
                <a:latin typeface="Arial" charset="0"/>
                <a:cs typeface="Arial" charset="0"/>
              </a:rPr>
              <a:t>Top Five Global Digital Media Markets in 2013 </a:t>
            </a:r>
            <a:endParaRPr lang="en-US" sz="24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pic>
        <p:nvPicPr>
          <p:cNvPr id="6" name="Picture 2" descr="C:\Users\PQuinn\Documents\PQ Media Logo for PRWe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6431"/>
            <a:ext cx="609600" cy="528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688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www.pqmedia.com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30A8B9-780C-48AE-BEB4-31EF2099FBDC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2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817333554"/>
              </p:ext>
            </p:extLst>
          </p:nvPr>
        </p:nvGraphicFramePr>
        <p:xfrm>
          <a:off x="1143000" y="1143000"/>
          <a:ext cx="6705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" y="228600"/>
            <a:ext cx="906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prstClr val="white"/>
                </a:solidFill>
                <a:latin typeface="Arial" charset="0"/>
              </a:rPr>
              <a:t>Di       </a:t>
            </a:r>
            <a:r>
              <a:rPr lang="en-US" b="1" u="sng" dirty="0">
                <a:solidFill>
                  <a:prstClr val="white"/>
                </a:solidFill>
                <a:latin typeface="Arial" charset="0"/>
              </a:rPr>
              <a:t>Digital Media Tipping Point 2015</a:t>
            </a:r>
            <a:r>
              <a:rPr lang="en-US" b="1" dirty="0">
                <a:solidFill>
                  <a:prstClr val="white"/>
                </a:solidFill>
                <a:latin typeface="Arial" charset="0"/>
              </a:rPr>
              <a:t>: Combined Digital Media Co. Revenue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prstClr val="white"/>
                </a:solidFill>
                <a:latin typeface="Arial" charset="0"/>
              </a:rPr>
              <a:t> </a:t>
            </a:r>
            <a:r>
              <a:rPr lang="en-US" b="1" dirty="0">
                <a:solidFill>
                  <a:prstClr val="white"/>
                </a:solidFill>
                <a:latin typeface="Arial" charset="0"/>
              </a:rPr>
              <a:t>         &amp; Consumer Digital Media Spend Exceed Traditional Media Rev &amp; Spend </a:t>
            </a:r>
            <a:endParaRPr lang="en-US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5467350"/>
            <a:ext cx="5791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black"/>
                </a:solidFill>
                <a:latin typeface="Arial" charset="0"/>
              </a:rPr>
              <a:t>Source: PQ </a:t>
            </a:r>
            <a:r>
              <a:rPr lang="en-US" sz="1100" b="1" dirty="0">
                <a:solidFill>
                  <a:prstClr val="black"/>
                </a:solidFill>
                <a:latin typeface="Arial" charset="0"/>
              </a:rPr>
              <a:t>Media Global Digital Media &amp; Technology Report Series 2013-17</a:t>
            </a:r>
            <a:endParaRPr lang="en-US" sz="1100" b="1" dirty="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7" name="Picture 2" descr="C:\Users\PQuinn\Documents\PQ Media Logo for PRWe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28600"/>
            <a:ext cx="609600" cy="528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7000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white"/>
                </a:solidFill>
              </a:rPr>
              <a:t>www.pqmedia.com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30A8B9-780C-48AE-BEB4-31EF2099FBDC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2174" y="3276600"/>
            <a:ext cx="868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For info regarding current-month report deals, bundle report pricing, and past-buyer savings on new reports or series, contact Patrick Quinn at </a:t>
            </a:r>
            <a:r>
              <a:rPr lang="en-US" sz="2000" b="1" dirty="0" smtClean="0">
                <a:latin typeface="Arial" pitchFamily="34" charset="0"/>
                <a:cs typeface="Arial" pitchFamily="34" charset="0"/>
                <a:hlinkClick r:id="rId2"/>
              </a:rPr>
              <a:t>pquinn@pqmedia.com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or Tabor Ames at </a:t>
            </a:r>
            <a:r>
              <a:rPr lang="en-US" sz="2000" b="1" dirty="0" smtClean="0">
                <a:latin typeface="Arial" pitchFamily="34" charset="0"/>
                <a:cs typeface="Arial" pitchFamily="34" charset="0"/>
                <a:hlinkClick r:id="rId3"/>
              </a:rPr>
              <a:t>tames@pqmedia.com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or call either of them at 203.921.0368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1828800"/>
            <a:ext cx="868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To Download Free Executive Summary of Entire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3-Report Series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, Copy &amp; Paste the Following Link into your browser or click through </a:t>
            </a:r>
            <a:r>
              <a:rPr lang="en-US" sz="2000" b="1" dirty="0" smtClean="0">
                <a:latin typeface="Arial" pitchFamily="34" charset="0"/>
                <a:cs typeface="Arial" pitchFamily="34" charset="0"/>
                <a:hlinkClick r:id="rId4"/>
              </a:rPr>
              <a:t>www.pqmedia.com/gdmtseries-2013.html</a:t>
            </a: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:\Users\PQuinn\Documents\PQ Media Logo for PRWeb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019136"/>
            <a:ext cx="609600" cy="528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732812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>
          <a:solidFill>
            <a:schemeClr val="accent1"/>
          </a:solidFill>
          <a:round/>
          <a:headEnd/>
          <a:tailEnd type="triangle" w="med" len="med"/>
        </a:ln>
      </a:spPr>
      <a:bodyPr/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216</Words>
  <Application>Microsoft Office PowerPoint</Application>
  <PresentationFormat>On-screen Show (4:3)</PresentationFormat>
  <Paragraphs>61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PQuinn</dc:creator>
  <cp:lastModifiedBy>PQuinn</cp:lastModifiedBy>
  <cp:revision>9</cp:revision>
  <dcterms:created xsi:type="dcterms:W3CDTF">2013-11-14T09:15:37Z</dcterms:created>
  <dcterms:modified xsi:type="dcterms:W3CDTF">2013-11-14T13:53:54Z</dcterms:modified>
</cp:coreProperties>
</file>