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7" r:id="rId2"/>
    <p:sldId id="554" r:id="rId3"/>
    <p:sldId id="532" r:id="rId4"/>
    <p:sldId id="577" r:id="rId5"/>
    <p:sldId id="584" r:id="rId6"/>
    <p:sldId id="580" r:id="rId7"/>
    <p:sldId id="578" r:id="rId8"/>
    <p:sldId id="579" r:id="rId9"/>
    <p:sldId id="581" r:id="rId10"/>
    <p:sldId id="588" r:id="rId11"/>
    <p:sldId id="587" r:id="rId12"/>
    <p:sldId id="589" r:id="rId13"/>
    <p:sldId id="590" r:id="rId14"/>
    <p:sldId id="592" r:id="rId15"/>
    <p:sldId id="593" r:id="rId16"/>
    <p:sldId id="595" r:id="rId17"/>
    <p:sldId id="596" r:id="rId18"/>
    <p:sldId id="603" r:id="rId19"/>
    <p:sldId id="601" r:id="rId20"/>
    <p:sldId id="6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man" initials="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724"/>
    <a:srgbClr val="F69221"/>
    <a:srgbClr val="262B2E"/>
    <a:srgbClr val="FFFFFF"/>
    <a:srgbClr val="F7DB18"/>
    <a:srgbClr val="F87E08"/>
    <a:srgbClr val="00B0F0"/>
    <a:srgbClr val="FEFEFE"/>
    <a:srgbClr val="F9F9F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3" autoAdjust="0"/>
    <p:restoredTop sz="72483" autoAdjust="0"/>
  </p:normalViewPr>
  <p:slideViewPr>
    <p:cSldViewPr snapToGrid="0">
      <p:cViewPr>
        <p:scale>
          <a:sx n="70" d="100"/>
          <a:sy n="70" d="100"/>
        </p:scale>
        <p:origin x="-5784" y="-30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notesViewPr>
    <p:cSldViewPr snapToGrid="0">
      <p:cViewPr varScale="1">
        <p:scale>
          <a:sx n="61" d="100"/>
          <a:sy n="61" d="100"/>
        </p:scale>
        <p:origin x="253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262B2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Consumers Preferences in Resolving Problem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922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62B2E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398998586853824"/>
                  <c:y val="-0.01588414109411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98998586853824"/>
                  <c:y val="-0.037449614832045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262B2E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85698633958696"/>
                  <c:y val="-0.037449614832045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262B2E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45798775273314"/>
                  <c:y val="-0.024917464009734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262B2E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262B2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Preferred to Speak to a Live Agent</c:v>
                </c:pt>
                <c:pt idx="1">
                  <c:v>Preferred Email</c:v>
                </c:pt>
                <c:pt idx="2">
                  <c:v>Preferred Chat</c:v>
                </c:pt>
                <c:pt idx="3">
                  <c:v>Preferred Social Network Sites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0.83</c:v>
                </c:pt>
                <c:pt idx="1">
                  <c:v>0.66</c:v>
                </c:pt>
                <c:pt idx="2">
                  <c:v>0.12</c:v>
                </c:pt>
                <c:pt idx="3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41133112"/>
        <c:axId val="2141120440"/>
      </c:barChart>
      <c:catAx>
        <c:axId val="214113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62B2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120440"/>
        <c:crosses val="autoZero"/>
        <c:auto val="1"/>
        <c:lblAlgn val="ctr"/>
        <c:lblOffset val="100"/>
        <c:noMultiLvlLbl val="0"/>
      </c:catAx>
      <c:valAx>
        <c:axId val="2141120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113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62B2E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2D2F4-2E18-4271-8AAA-FDAD6EAFCAE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CB3AD-536E-4425-A56A-27710BE36481}">
      <dgm:prSet phldrT="[Text]" custT="1"/>
      <dgm:spPr>
        <a:solidFill>
          <a:srgbClr val="E86724"/>
        </a:solidFill>
      </dgm:spPr>
      <dgm:t>
        <a:bodyPr/>
        <a:lstStyle/>
        <a:p>
          <a:r>
            <a:rPr lang="en-US" sz="3400" smtClean="0"/>
            <a:t>Step -1</a:t>
          </a:r>
          <a:endParaRPr lang="en-US" sz="3400"/>
        </a:p>
      </dgm:t>
    </dgm:pt>
    <dgm:pt modelId="{C2A41AEB-3297-4FD0-B919-DE7CA998F945}" type="parTrans" cxnId="{58ACFA62-0C42-4FAF-B172-71656550CD7C}">
      <dgm:prSet/>
      <dgm:spPr/>
      <dgm:t>
        <a:bodyPr/>
        <a:lstStyle/>
        <a:p>
          <a:endParaRPr lang="en-US"/>
        </a:p>
      </dgm:t>
    </dgm:pt>
    <dgm:pt modelId="{4B9E09EA-E88A-411F-8AB3-6C25A44113FB}" type="sibTrans" cxnId="{58ACFA62-0C42-4FAF-B172-71656550CD7C}">
      <dgm:prSet/>
      <dgm:spPr/>
      <dgm:t>
        <a:bodyPr/>
        <a:lstStyle/>
        <a:p>
          <a:endParaRPr lang="en-US"/>
        </a:p>
      </dgm:t>
    </dgm:pt>
    <dgm:pt modelId="{984791AA-E07A-4926-9465-8EA2631C637C}">
      <dgm:prSet phldrT="[Text]" custT="1"/>
      <dgm:spPr/>
      <dgm:t>
        <a:bodyPr/>
        <a:lstStyle/>
        <a:p>
          <a:pPr algn="just"/>
          <a:r>
            <a:rPr lang="en-US" sz="2200" smtClean="0"/>
            <a:t>We need you to paste a code onto your website.</a:t>
          </a:r>
          <a:endParaRPr lang="en-US" sz="2200"/>
        </a:p>
      </dgm:t>
    </dgm:pt>
    <dgm:pt modelId="{F63AC382-BBF8-4520-8AB4-394D69D16878}" type="parTrans" cxnId="{98ABA7E8-1411-42A2-AC1D-3270730460ED}">
      <dgm:prSet/>
      <dgm:spPr/>
      <dgm:t>
        <a:bodyPr/>
        <a:lstStyle/>
        <a:p>
          <a:endParaRPr lang="en-US"/>
        </a:p>
      </dgm:t>
    </dgm:pt>
    <dgm:pt modelId="{0C224CBA-338A-4062-9EA5-723AA3B2F959}" type="sibTrans" cxnId="{98ABA7E8-1411-42A2-AC1D-3270730460ED}">
      <dgm:prSet/>
      <dgm:spPr/>
      <dgm:t>
        <a:bodyPr/>
        <a:lstStyle/>
        <a:p>
          <a:endParaRPr lang="en-US"/>
        </a:p>
      </dgm:t>
    </dgm:pt>
    <dgm:pt modelId="{ECB8EA45-6D4B-4D54-A1FB-F401D1AEACD4}">
      <dgm:prSet phldrT="[Text]" custT="1"/>
      <dgm:spPr>
        <a:solidFill>
          <a:srgbClr val="E86724"/>
        </a:solidFill>
      </dgm:spPr>
      <dgm:t>
        <a:bodyPr/>
        <a:lstStyle/>
        <a:p>
          <a:r>
            <a:rPr lang="en-US" sz="3400" smtClean="0"/>
            <a:t>Step-2</a:t>
          </a:r>
          <a:endParaRPr lang="en-US" sz="3400"/>
        </a:p>
      </dgm:t>
    </dgm:pt>
    <dgm:pt modelId="{00E7D482-058C-4260-9290-FD039E323D3E}" type="parTrans" cxnId="{14276914-7348-48A6-A3EE-E1444517930D}">
      <dgm:prSet/>
      <dgm:spPr/>
      <dgm:t>
        <a:bodyPr/>
        <a:lstStyle/>
        <a:p>
          <a:endParaRPr lang="en-US"/>
        </a:p>
      </dgm:t>
    </dgm:pt>
    <dgm:pt modelId="{B3C1130A-B561-413F-BC92-37EA7DCE8D03}" type="sibTrans" cxnId="{14276914-7348-48A6-A3EE-E1444517930D}">
      <dgm:prSet/>
      <dgm:spPr/>
      <dgm:t>
        <a:bodyPr/>
        <a:lstStyle/>
        <a:p>
          <a:endParaRPr lang="en-US"/>
        </a:p>
      </dgm:t>
    </dgm:pt>
    <dgm:pt modelId="{82C3FB3F-611D-4F6C-A1A0-9305FDB931ED}">
      <dgm:prSet phldrT="[Text]" custT="1"/>
      <dgm:spPr/>
      <dgm:t>
        <a:bodyPr/>
        <a:lstStyle/>
        <a:p>
          <a:pPr algn="just"/>
          <a:r>
            <a:rPr lang="en-US" sz="2200" smtClean="0"/>
            <a:t>We need you to complete a questionnaire about your business which will mean that we can answer common questions and queries from your customers.</a:t>
          </a:r>
          <a:endParaRPr lang="en-US" sz="2200"/>
        </a:p>
      </dgm:t>
    </dgm:pt>
    <dgm:pt modelId="{1A984B44-8EA9-4E0C-898C-0310E911E7F1}" type="parTrans" cxnId="{E9043448-162E-4686-ADB8-5B3171DCE2CB}">
      <dgm:prSet/>
      <dgm:spPr/>
      <dgm:t>
        <a:bodyPr/>
        <a:lstStyle/>
        <a:p>
          <a:endParaRPr lang="en-US"/>
        </a:p>
      </dgm:t>
    </dgm:pt>
    <dgm:pt modelId="{7A82B243-AE95-43E1-BAA2-B9496042D78A}" type="sibTrans" cxnId="{E9043448-162E-4686-ADB8-5B3171DCE2CB}">
      <dgm:prSet/>
      <dgm:spPr/>
      <dgm:t>
        <a:bodyPr/>
        <a:lstStyle/>
        <a:p>
          <a:endParaRPr lang="en-US"/>
        </a:p>
      </dgm:t>
    </dgm:pt>
    <dgm:pt modelId="{56E00503-0E6B-4A45-BD11-CEC976F616E4}" type="pres">
      <dgm:prSet presAssocID="{64B2D2F4-2E18-4271-8AAA-FDAD6EAFCAE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4FDE1E-EFA5-46FC-8432-F3C108466C62}" type="pres">
      <dgm:prSet presAssocID="{584CB3AD-536E-4425-A56A-27710BE36481}" presName="composite" presStyleCnt="0"/>
      <dgm:spPr/>
    </dgm:pt>
    <dgm:pt modelId="{71945B36-9EAC-42AA-8C77-0F3D5FE624D3}" type="pres">
      <dgm:prSet presAssocID="{584CB3AD-536E-4425-A56A-27710BE36481}" presName="bentUpArrow1" presStyleLbl="alignImgPlace1" presStyleIdx="0" presStyleCnt="1" custScaleX="50125" custScaleY="68302" custLinFactNeighborX="20278" custLinFactNeighborY="-47283"/>
      <dgm:spPr>
        <a:solidFill>
          <a:srgbClr val="F69221"/>
        </a:solidFill>
      </dgm:spPr>
    </dgm:pt>
    <dgm:pt modelId="{25954810-C46B-433B-9653-2F6588E8C849}" type="pres">
      <dgm:prSet presAssocID="{584CB3AD-536E-4425-A56A-27710BE36481}" presName="ParentText" presStyleLbl="node1" presStyleIdx="0" presStyleCnt="2" custScaleX="61150" custScaleY="61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BDD7E-FD51-4409-9C48-2F8218FCB32B}" type="pres">
      <dgm:prSet presAssocID="{584CB3AD-536E-4425-A56A-27710BE36481}" presName="ChildText" presStyleLbl="revTx" presStyleIdx="0" presStyleCnt="2" custScaleX="251544" custLinFactNeighborX="59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A1BD7-CB6F-43F7-89B3-6A8F69232CD6}" type="pres">
      <dgm:prSet presAssocID="{4B9E09EA-E88A-411F-8AB3-6C25A44113FB}" presName="sibTrans" presStyleCnt="0"/>
      <dgm:spPr/>
    </dgm:pt>
    <dgm:pt modelId="{92AF507A-E5A1-4A0E-AC72-BD60CB1E0B52}" type="pres">
      <dgm:prSet presAssocID="{ECB8EA45-6D4B-4D54-A1FB-F401D1AEACD4}" presName="composite" presStyleCnt="0"/>
      <dgm:spPr/>
    </dgm:pt>
    <dgm:pt modelId="{A7370733-78E9-4D50-9504-FEF6D679E2AC}" type="pres">
      <dgm:prSet presAssocID="{ECB8EA45-6D4B-4D54-A1FB-F401D1AEACD4}" presName="ParentText" presStyleLbl="node1" presStyleIdx="1" presStyleCnt="2" custScaleX="60623" custScaleY="61293" custLinFactNeighborX="-34837" custLinFactNeighborY="-142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9AFD2-A613-4946-BA06-2767FF0EA8CA}" type="pres">
      <dgm:prSet presAssocID="{ECB8EA45-6D4B-4D54-A1FB-F401D1AEACD4}" presName="FinalChildText" presStyleLbl="revTx" presStyleIdx="1" presStyleCnt="2" custScaleX="270629" custLinFactNeighborX="23076" custLinFactNeighborY="-17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FAD873-B598-4C97-92A0-44CCD19CDFFB}" type="presOf" srcId="{64B2D2F4-2E18-4271-8AAA-FDAD6EAFCAE1}" destId="{56E00503-0E6B-4A45-BD11-CEC976F616E4}" srcOrd="0" destOrd="0" presId="urn:microsoft.com/office/officeart/2005/8/layout/StepDownProcess"/>
    <dgm:cxn modelId="{98ABA7E8-1411-42A2-AC1D-3270730460ED}" srcId="{584CB3AD-536E-4425-A56A-27710BE36481}" destId="{984791AA-E07A-4926-9465-8EA2631C637C}" srcOrd="0" destOrd="0" parTransId="{F63AC382-BBF8-4520-8AB4-394D69D16878}" sibTransId="{0C224CBA-338A-4062-9EA5-723AA3B2F959}"/>
    <dgm:cxn modelId="{58ACFA62-0C42-4FAF-B172-71656550CD7C}" srcId="{64B2D2F4-2E18-4271-8AAA-FDAD6EAFCAE1}" destId="{584CB3AD-536E-4425-A56A-27710BE36481}" srcOrd="0" destOrd="0" parTransId="{C2A41AEB-3297-4FD0-B919-DE7CA998F945}" sibTransId="{4B9E09EA-E88A-411F-8AB3-6C25A44113FB}"/>
    <dgm:cxn modelId="{E9043448-162E-4686-ADB8-5B3171DCE2CB}" srcId="{ECB8EA45-6D4B-4D54-A1FB-F401D1AEACD4}" destId="{82C3FB3F-611D-4F6C-A1A0-9305FDB931ED}" srcOrd="0" destOrd="0" parTransId="{1A984B44-8EA9-4E0C-898C-0310E911E7F1}" sibTransId="{7A82B243-AE95-43E1-BAA2-B9496042D78A}"/>
    <dgm:cxn modelId="{DFA4AAEC-00EB-40AD-8411-A4CB14F50F30}" type="presOf" srcId="{984791AA-E07A-4926-9465-8EA2631C637C}" destId="{16ABDD7E-FD51-4409-9C48-2F8218FCB32B}" srcOrd="0" destOrd="0" presId="urn:microsoft.com/office/officeart/2005/8/layout/StepDownProcess"/>
    <dgm:cxn modelId="{14276914-7348-48A6-A3EE-E1444517930D}" srcId="{64B2D2F4-2E18-4271-8AAA-FDAD6EAFCAE1}" destId="{ECB8EA45-6D4B-4D54-A1FB-F401D1AEACD4}" srcOrd="1" destOrd="0" parTransId="{00E7D482-058C-4260-9290-FD039E323D3E}" sibTransId="{B3C1130A-B561-413F-BC92-37EA7DCE8D03}"/>
    <dgm:cxn modelId="{CF22F794-20FB-4706-AC0C-B12B34CEAFEE}" type="presOf" srcId="{ECB8EA45-6D4B-4D54-A1FB-F401D1AEACD4}" destId="{A7370733-78E9-4D50-9504-FEF6D679E2AC}" srcOrd="0" destOrd="0" presId="urn:microsoft.com/office/officeart/2005/8/layout/StepDownProcess"/>
    <dgm:cxn modelId="{46C087E0-5C19-4C3C-8D0A-155D4F874A73}" type="presOf" srcId="{82C3FB3F-611D-4F6C-A1A0-9305FDB931ED}" destId="{BD89AFD2-A613-4946-BA06-2767FF0EA8CA}" srcOrd="0" destOrd="0" presId="urn:microsoft.com/office/officeart/2005/8/layout/StepDownProcess"/>
    <dgm:cxn modelId="{4049FAEE-A45B-4F42-B961-1B6FFAEF76F1}" type="presOf" srcId="{584CB3AD-536E-4425-A56A-27710BE36481}" destId="{25954810-C46B-433B-9653-2F6588E8C849}" srcOrd="0" destOrd="0" presId="urn:microsoft.com/office/officeart/2005/8/layout/StepDownProcess"/>
    <dgm:cxn modelId="{4B702965-3322-454A-8F85-5D7E10BD3577}" type="presParOf" srcId="{56E00503-0E6B-4A45-BD11-CEC976F616E4}" destId="{7B4FDE1E-EFA5-46FC-8432-F3C108466C62}" srcOrd="0" destOrd="0" presId="urn:microsoft.com/office/officeart/2005/8/layout/StepDownProcess"/>
    <dgm:cxn modelId="{72655697-F35F-4336-9FC9-256969FFE7D6}" type="presParOf" srcId="{7B4FDE1E-EFA5-46FC-8432-F3C108466C62}" destId="{71945B36-9EAC-42AA-8C77-0F3D5FE624D3}" srcOrd="0" destOrd="0" presId="urn:microsoft.com/office/officeart/2005/8/layout/StepDownProcess"/>
    <dgm:cxn modelId="{1020861F-A1D1-4206-8913-AF0639DE20D8}" type="presParOf" srcId="{7B4FDE1E-EFA5-46FC-8432-F3C108466C62}" destId="{25954810-C46B-433B-9653-2F6588E8C849}" srcOrd="1" destOrd="0" presId="urn:microsoft.com/office/officeart/2005/8/layout/StepDownProcess"/>
    <dgm:cxn modelId="{3205CD17-0638-4D4B-9F3C-054AFCFB718F}" type="presParOf" srcId="{7B4FDE1E-EFA5-46FC-8432-F3C108466C62}" destId="{16ABDD7E-FD51-4409-9C48-2F8218FCB32B}" srcOrd="2" destOrd="0" presId="urn:microsoft.com/office/officeart/2005/8/layout/StepDownProcess"/>
    <dgm:cxn modelId="{95630D95-2AAC-4B0D-BB46-44DA941354FE}" type="presParOf" srcId="{56E00503-0E6B-4A45-BD11-CEC976F616E4}" destId="{CC0A1BD7-CB6F-43F7-89B3-6A8F69232CD6}" srcOrd="1" destOrd="0" presId="urn:microsoft.com/office/officeart/2005/8/layout/StepDownProcess"/>
    <dgm:cxn modelId="{C8835BE6-0731-4CE9-8393-1C80BB167B21}" type="presParOf" srcId="{56E00503-0E6B-4A45-BD11-CEC976F616E4}" destId="{92AF507A-E5A1-4A0E-AC72-BD60CB1E0B52}" srcOrd="2" destOrd="0" presId="urn:microsoft.com/office/officeart/2005/8/layout/StepDownProcess"/>
    <dgm:cxn modelId="{EF0A405F-C67D-4C1D-B46F-ECA7AC8183A3}" type="presParOf" srcId="{92AF507A-E5A1-4A0E-AC72-BD60CB1E0B52}" destId="{A7370733-78E9-4D50-9504-FEF6D679E2AC}" srcOrd="0" destOrd="0" presId="urn:microsoft.com/office/officeart/2005/8/layout/StepDownProcess"/>
    <dgm:cxn modelId="{1D4BF4E3-75CD-40E0-B077-E0CEC32D284E}" type="presParOf" srcId="{92AF507A-E5A1-4A0E-AC72-BD60CB1E0B52}" destId="{BD89AFD2-A613-4946-BA06-2767FF0EA8C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45B36-9EAC-42AA-8C77-0F3D5FE624D3}">
      <dsp:nvSpPr>
        <dsp:cNvPr id="0" name=""/>
        <dsp:cNvSpPr/>
      </dsp:nvSpPr>
      <dsp:spPr>
        <a:xfrm rot="5400000">
          <a:off x="1509278" y="1922674"/>
          <a:ext cx="1318141" cy="11012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692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54810-C46B-433B-9653-2F6588E8C849}">
      <dsp:nvSpPr>
        <dsp:cNvPr id="0" name=""/>
        <dsp:cNvSpPr/>
      </dsp:nvSpPr>
      <dsp:spPr>
        <a:xfrm>
          <a:off x="877660" y="589704"/>
          <a:ext cx="1986622" cy="1390571"/>
        </a:xfrm>
        <a:prstGeom prst="roundRect">
          <a:avLst>
            <a:gd name="adj" fmla="val 16670"/>
          </a:avLst>
        </a:prstGeom>
        <a:solidFill>
          <a:srgbClr val="E867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Step -1</a:t>
          </a:r>
          <a:endParaRPr lang="en-US" sz="3400" kern="1200"/>
        </a:p>
      </dsp:txBody>
      <dsp:txXfrm>
        <a:off x="945554" y="657598"/>
        <a:ext cx="1850834" cy="1254783"/>
      </dsp:txXfrm>
    </dsp:sp>
    <dsp:sp modelId="{16ABDD7E-FD51-4409-9C48-2F8218FCB32B}">
      <dsp:nvSpPr>
        <dsp:cNvPr id="0" name=""/>
        <dsp:cNvSpPr/>
      </dsp:nvSpPr>
      <dsp:spPr>
        <a:xfrm>
          <a:off x="3117443" y="364854"/>
          <a:ext cx="5943596" cy="183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We need you to paste a code onto your website.</a:t>
          </a:r>
          <a:endParaRPr lang="en-US" sz="2200" kern="1200"/>
        </a:p>
      </dsp:txBody>
      <dsp:txXfrm>
        <a:off x="3117443" y="364854"/>
        <a:ext cx="5943596" cy="1837974"/>
      </dsp:txXfrm>
    </dsp:sp>
    <dsp:sp modelId="{A7370733-78E9-4D50-9504-FEF6D679E2AC}">
      <dsp:nvSpPr>
        <dsp:cNvPr id="0" name=""/>
        <dsp:cNvSpPr/>
      </dsp:nvSpPr>
      <dsp:spPr>
        <a:xfrm>
          <a:off x="2995927" y="2296841"/>
          <a:ext cx="1969501" cy="1393823"/>
        </a:xfrm>
        <a:prstGeom prst="roundRect">
          <a:avLst>
            <a:gd name="adj" fmla="val 16670"/>
          </a:avLst>
        </a:prstGeom>
        <a:solidFill>
          <a:srgbClr val="E867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Step-2</a:t>
          </a:r>
          <a:endParaRPr lang="en-US" sz="3400" kern="1200"/>
        </a:p>
      </dsp:txBody>
      <dsp:txXfrm>
        <a:off x="3063980" y="2364894"/>
        <a:ext cx="1833395" cy="1257717"/>
      </dsp:txXfrm>
    </dsp:sp>
    <dsp:sp modelId="{BD89AFD2-A613-4946-BA06-2767FF0EA8CA}">
      <dsp:nvSpPr>
        <dsp:cNvPr id="0" name=""/>
        <dsp:cNvSpPr/>
      </dsp:nvSpPr>
      <dsp:spPr>
        <a:xfrm>
          <a:off x="5266237" y="2073629"/>
          <a:ext cx="6394545" cy="183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We need you to complete a questionnaire about your business which will mean that we can answer common questions and queries from your customers.</a:t>
          </a:r>
          <a:endParaRPr lang="en-US" sz="2200" kern="1200"/>
        </a:p>
      </dsp:txBody>
      <dsp:txXfrm>
        <a:off x="5266237" y="2073629"/>
        <a:ext cx="6394545" cy="183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66DC-3F3C-449A-BC6E-D531D805F7A9}" type="datetimeFigureOut">
              <a:rPr lang="en-US" smtClean="0"/>
              <a:t>28/01/2014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5F4E-AC98-4E70-82BF-F4E4A046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ED1F-7359-4BB9-B338-380A8CF23E11}" type="datetimeFigureOut">
              <a:rPr lang="en-US" smtClean="0"/>
              <a:t>28/01/2014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276AB-BD88-447A-A729-46A483C0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1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85000">
              <a:srgbClr val="F69221"/>
            </a:gs>
            <a:gs pos="74000">
              <a:srgbClr val="F69221"/>
            </a:gs>
            <a:gs pos="29000">
              <a:srgbClr val="F7DB18"/>
            </a:gs>
            <a:gs pos="0">
              <a:srgbClr val="F7DB18"/>
            </a:gs>
            <a:gs pos="100000">
              <a:srgbClr val="E8672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5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64484" y="585561"/>
            <a:ext cx="1061356" cy="5599618"/>
          </a:xfrm>
        </p:spPr>
        <p:txBody>
          <a:bodyPr vert="eaVert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307" y="585561"/>
            <a:ext cx="8956221" cy="5599618"/>
          </a:xfrm>
        </p:spPr>
        <p:txBody>
          <a:bodyPr vert="eaVert"/>
          <a:lstStyle>
            <a:lvl1pPr>
              <a:defRPr>
                <a:solidFill>
                  <a:srgbClr val="262B2E"/>
                </a:solidFill>
              </a:defRPr>
            </a:lvl1pPr>
            <a:lvl2pPr>
              <a:defRPr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Pentagon 17"/>
          <p:cNvSpPr/>
          <p:nvPr userDrawn="1"/>
        </p:nvSpPr>
        <p:spPr>
          <a:xfrm rot="5400000">
            <a:off x="10154071" y="-257686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20" name="Oval 19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1" name="Oval 40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2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81000" y="1167048"/>
            <a:ext cx="11449050" cy="4997073"/>
          </a:xfrm>
        </p:spPr>
        <p:txBody>
          <a:bodyPr/>
          <a:lstStyle>
            <a:lvl1pPr>
              <a:defRPr sz="2000">
                <a:solidFill>
                  <a:srgbClr val="262B2E"/>
                </a:solidFill>
              </a:defRPr>
            </a:lvl1pPr>
            <a:lvl2pPr>
              <a:defRPr sz="1900"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Placeholder 1"/>
          <p:cNvSpPr>
            <a:spLocks noGrp="1"/>
          </p:cNvSpPr>
          <p:nvPr userDrawn="1">
            <p:ph type="title"/>
          </p:nvPr>
        </p:nvSpPr>
        <p:spPr>
          <a:xfrm>
            <a:off x="361950" y="285332"/>
            <a:ext cx="11468100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solidFill>
                  <a:srgbClr val="262B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" name="Pentagon 72"/>
          <p:cNvSpPr/>
          <p:nvPr userDrawn="1"/>
        </p:nvSpPr>
        <p:spPr>
          <a:xfrm>
            <a:off x="0" y="186844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64" name="Oval 63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67" name="Oval 66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27" name="Oval 26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7745"/>
            <a:ext cx="12197998" cy="632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81000" y="1167048"/>
            <a:ext cx="11449050" cy="4997073"/>
          </a:xfrm>
        </p:spPr>
        <p:txBody>
          <a:bodyPr/>
          <a:lstStyle>
            <a:lvl1pPr>
              <a:defRPr sz="2000">
                <a:solidFill>
                  <a:srgbClr val="262B2E"/>
                </a:solidFill>
              </a:defRPr>
            </a:lvl1pPr>
            <a:lvl2pPr>
              <a:defRPr sz="1900"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Placeholder 1"/>
          <p:cNvSpPr>
            <a:spLocks noGrp="1"/>
          </p:cNvSpPr>
          <p:nvPr userDrawn="1">
            <p:ph type="title"/>
          </p:nvPr>
        </p:nvSpPr>
        <p:spPr>
          <a:xfrm>
            <a:off x="361950" y="285332"/>
            <a:ext cx="11468100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>
                <a:solidFill>
                  <a:srgbClr val="262B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3" name="Pentagon 72"/>
          <p:cNvSpPr/>
          <p:nvPr userDrawn="1"/>
        </p:nvSpPr>
        <p:spPr>
          <a:xfrm>
            <a:off x="0" y="186844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64" name="Oval 63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67" name="Oval 66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27" name="Oval 26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75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361950" y="285332"/>
            <a:ext cx="11468100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rgbClr val="262B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Pentagon 16"/>
          <p:cNvSpPr/>
          <p:nvPr userDrawn="1"/>
        </p:nvSpPr>
        <p:spPr>
          <a:xfrm>
            <a:off x="0" y="186844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19" name="Oval 18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22" name="Oval 21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0" name="Oval 39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41" name="Oval 40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44" name="Oval 43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48" name="Group 47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9" name="Oval 48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64526"/>
            <a:ext cx="5524500" cy="4981433"/>
          </a:xfrm>
        </p:spPr>
        <p:txBody>
          <a:bodyPr/>
          <a:lstStyle>
            <a:lvl1pPr>
              <a:defRPr>
                <a:solidFill>
                  <a:srgbClr val="262B2E"/>
                </a:solidFill>
              </a:defRPr>
            </a:lvl1pPr>
            <a:lvl2pPr>
              <a:defRPr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575" y="1064527"/>
            <a:ext cx="5739475" cy="4981432"/>
          </a:xfrm>
        </p:spPr>
        <p:txBody>
          <a:bodyPr/>
          <a:lstStyle>
            <a:lvl1pPr>
              <a:defRPr>
                <a:solidFill>
                  <a:srgbClr val="262B2E"/>
                </a:solidFill>
              </a:defRPr>
            </a:lvl1pPr>
            <a:lvl2pPr>
              <a:defRPr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3" name="Title Placeholder 1"/>
          <p:cNvSpPr txBox="1">
            <a:spLocks/>
          </p:cNvSpPr>
          <p:nvPr userDrawn="1"/>
        </p:nvSpPr>
        <p:spPr>
          <a:xfrm>
            <a:off x="361950" y="285332"/>
            <a:ext cx="11468100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262B2E"/>
                </a:solidFill>
              </a:rPr>
              <a:t>CLICK TO EDIT MASTER TITLE STYLE</a:t>
            </a:r>
            <a:endParaRPr lang="en-US" sz="4800" b="1">
              <a:solidFill>
                <a:srgbClr val="262B2E"/>
              </a:solidFill>
            </a:endParaRPr>
          </a:p>
        </p:txBody>
      </p:sp>
      <p:sp>
        <p:nvSpPr>
          <p:cNvPr id="19" name="Pentagon 18"/>
          <p:cNvSpPr/>
          <p:nvPr userDrawn="1"/>
        </p:nvSpPr>
        <p:spPr>
          <a:xfrm>
            <a:off x="0" y="186844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21" name="Oval 20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24" name="Oval 23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41" name="Group 40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2" name="Oval 41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144127"/>
            <a:ext cx="56672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2B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2139905"/>
            <a:ext cx="5667220" cy="3933349"/>
          </a:xfrm>
        </p:spPr>
        <p:txBody>
          <a:bodyPr/>
          <a:lstStyle>
            <a:lvl1pPr>
              <a:defRPr>
                <a:solidFill>
                  <a:srgbClr val="262B2E"/>
                </a:solidFill>
              </a:defRPr>
            </a:lvl1pPr>
            <a:lvl2pPr>
              <a:defRPr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5551" y="1144127"/>
            <a:ext cx="55244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2B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5551" y="2139905"/>
            <a:ext cx="5524499" cy="3933349"/>
          </a:xfrm>
        </p:spPr>
        <p:txBody>
          <a:bodyPr/>
          <a:lstStyle>
            <a:lvl1pPr>
              <a:defRPr>
                <a:solidFill>
                  <a:srgbClr val="262B2E"/>
                </a:solidFill>
              </a:defRPr>
            </a:lvl1pPr>
            <a:lvl2pPr>
              <a:defRPr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5" name="Title Placeholder 1"/>
          <p:cNvSpPr>
            <a:spLocks noGrp="1"/>
          </p:cNvSpPr>
          <p:nvPr>
            <p:ph type="title"/>
          </p:nvPr>
        </p:nvSpPr>
        <p:spPr>
          <a:xfrm>
            <a:off x="361950" y="285332"/>
            <a:ext cx="11468100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262B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0" y="186844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23" name="Oval 22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26" name="Oval 25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Rectangle 40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43" name="Group 42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4" name="Oval 43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52492"/>
            <a:ext cx="4410075" cy="904858"/>
          </a:xfrm>
        </p:spPr>
        <p:txBody>
          <a:bodyPr anchor="b"/>
          <a:lstStyle>
            <a:lvl1pPr>
              <a:defRPr sz="3200">
                <a:solidFill>
                  <a:srgbClr val="262B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752492"/>
            <a:ext cx="6646863" cy="53625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1657350"/>
            <a:ext cx="4410075" cy="4437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entagon 18"/>
          <p:cNvSpPr/>
          <p:nvPr userDrawn="1"/>
        </p:nvSpPr>
        <p:spPr>
          <a:xfrm>
            <a:off x="0" y="814223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21" name="Oval 20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24" name="Oval 23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41" name="Group 40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2" name="Oval 41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50" y="1071512"/>
            <a:ext cx="11468099" cy="5108265"/>
          </a:xfrm>
        </p:spPr>
        <p:txBody>
          <a:bodyPr vert="eaVert"/>
          <a:lstStyle>
            <a:lvl1pPr>
              <a:defRPr>
                <a:solidFill>
                  <a:srgbClr val="262B2E"/>
                </a:solidFill>
              </a:defRPr>
            </a:lvl1pPr>
            <a:lvl2pPr>
              <a:defRPr>
                <a:solidFill>
                  <a:srgbClr val="262B2E"/>
                </a:solidFill>
              </a:defRPr>
            </a:lvl2pPr>
            <a:lvl3pPr>
              <a:defRPr>
                <a:solidFill>
                  <a:srgbClr val="262B2E"/>
                </a:solidFill>
              </a:defRPr>
            </a:lvl3pPr>
            <a:lvl4pPr>
              <a:defRPr>
                <a:solidFill>
                  <a:srgbClr val="262B2E"/>
                </a:solidFill>
              </a:defRPr>
            </a:lvl4pPr>
            <a:lvl5pPr>
              <a:defRPr>
                <a:solidFill>
                  <a:srgbClr val="262B2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2" name="Title Placeholder 1"/>
          <p:cNvSpPr>
            <a:spLocks noGrp="1"/>
          </p:cNvSpPr>
          <p:nvPr>
            <p:ph type="title"/>
          </p:nvPr>
        </p:nvSpPr>
        <p:spPr>
          <a:xfrm>
            <a:off x="361950" y="285332"/>
            <a:ext cx="11468100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262B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Pentagon 17"/>
          <p:cNvSpPr/>
          <p:nvPr userDrawn="1"/>
        </p:nvSpPr>
        <p:spPr>
          <a:xfrm>
            <a:off x="0" y="186844"/>
            <a:ext cx="282182" cy="781396"/>
          </a:xfrm>
          <a:prstGeom prst="homePlat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71C0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365759" y="6470957"/>
            <a:ext cx="283717" cy="283718"/>
            <a:chOff x="11160801" y="6360595"/>
            <a:chExt cx="283717" cy="283718"/>
          </a:xfrm>
        </p:grpSpPr>
        <p:sp>
          <p:nvSpPr>
            <p:cNvPr id="20" name="Oval 19">
              <a:hlinkClick r:id="" action="ppaction://hlinkshowjump?jump=previousslide"/>
            </p:cNvPr>
            <p:cNvSpPr/>
            <p:nvPr userDrawn="1"/>
          </p:nvSpPr>
          <p:spPr>
            <a:xfrm rot="10800000">
              <a:off x="11160801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11256939" y="6425710"/>
              <a:ext cx="91440" cy="164592"/>
            </a:xfrm>
            <a:custGeom>
              <a:avLst/>
              <a:gdLst>
                <a:gd name="T0" fmla="*/ 96 w 138"/>
                <a:gd name="T1" fmla="*/ 8 h 236"/>
                <a:gd name="T2" fmla="*/ 6 w 138"/>
                <a:gd name="T3" fmla="*/ 102 h 236"/>
                <a:gd name="T4" fmla="*/ 0 w 138"/>
                <a:gd name="T5" fmla="*/ 118 h 236"/>
                <a:gd name="T6" fmla="*/ 6 w 138"/>
                <a:gd name="T7" fmla="*/ 134 h 236"/>
                <a:gd name="T8" fmla="*/ 96 w 138"/>
                <a:gd name="T9" fmla="*/ 228 h 236"/>
                <a:gd name="T10" fmla="*/ 129 w 138"/>
                <a:gd name="T11" fmla="*/ 228 h 236"/>
                <a:gd name="T12" fmla="*/ 129 w 138"/>
                <a:gd name="T13" fmla="*/ 196 h 236"/>
                <a:gd name="T14" fmla="*/ 54 w 138"/>
                <a:gd name="T15" fmla="*/ 118 h 236"/>
                <a:gd name="T16" fmla="*/ 129 w 138"/>
                <a:gd name="T17" fmla="*/ 40 h 236"/>
                <a:gd name="T18" fmla="*/ 129 w 138"/>
                <a:gd name="T19" fmla="*/ 8 h 236"/>
                <a:gd name="T20" fmla="*/ 96 w 138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36">
                  <a:moveTo>
                    <a:pt x="96" y="8"/>
                  </a:moveTo>
                  <a:cubicBezTo>
                    <a:pt x="88" y="16"/>
                    <a:pt x="6" y="102"/>
                    <a:pt x="6" y="102"/>
                  </a:cubicBezTo>
                  <a:cubicBezTo>
                    <a:pt x="2" y="106"/>
                    <a:pt x="0" y="112"/>
                    <a:pt x="0" y="118"/>
                  </a:cubicBezTo>
                  <a:cubicBezTo>
                    <a:pt x="0" y="124"/>
                    <a:pt x="2" y="129"/>
                    <a:pt x="6" y="134"/>
                  </a:cubicBezTo>
                  <a:cubicBezTo>
                    <a:pt x="6" y="134"/>
                    <a:pt x="88" y="219"/>
                    <a:pt x="96" y="228"/>
                  </a:cubicBezTo>
                  <a:cubicBezTo>
                    <a:pt x="105" y="236"/>
                    <a:pt x="120" y="236"/>
                    <a:pt x="129" y="228"/>
                  </a:cubicBezTo>
                  <a:cubicBezTo>
                    <a:pt x="138" y="219"/>
                    <a:pt x="138" y="207"/>
                    <a:pt x="129" y="196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8" y="29"/>
                    <a:pt x="138" y="17"/>
                    <a:pt x="129" y="8"/>
                  </a:cubicBezTo>
                  <a:cubicBezTo>
                    <a:pt x="120" y="0"/>
                    <a:pt x="105" y="0"/>
                    <a:pt x="9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765360" y="6470957"/>
            <a:ext cx="283717" cy="283718"/>
            <a:chOff x="11560402" y="6360595"/>
            <a:chExt cx="283717" cy="283718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 rot="10800000">
              <a:off x="11560402" y="6360595"/>
              <a:ext cx="283717" cy="28371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122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11663555" y="6425710"/>
              <a:ext cx="94702" cy="160468"/>
            </a:xfrm>
            <a:custGeom>
              <a:avLst/>
              <a:gdLst>
                <a:gd name="T0" fmla="*/ 42 w 139"/>
                <a:gd name="T1" fmla="*/ 8 h 236"/>
                <a:gd name="T2" fmla="*/ 132 w 139"/>
                <a:gd name="T3" fmla="*/ 102 h 236"/>
                <a:gd name="T4" fmla="*/ 139 w 139"/>
                <a:gd name="T5" fmla="*/ 118 h 236"/>
                <a:gd name="T6" fmla="*/ 132 w 139"/>
                <a:gd name="T7" fmla="*/ 134 h 236"/>
                <a:gd name="T8" fmla="*/ 42 w 139"/>
                <a:gd name="T9" fmla="*/ 228 h 236"/>
                <a:gd name="T10" fmla="*/ 10 w 139"/>
                <a:gd name="T11" fmla="*/ 228 h 236"/>
                <a:gd name="T12" fmla="*/ 10 w 139"/>
                <a:gd name="T13" fmla="*/ 196 h 236"/>
                <a:gd name="T14" fmla="*/ 85 w 139"/>
                <a:gd name="T15" fmla="*/ 118 h 236"/>
                <a:gd name="T16" fmla="*/ 10 w 139"/>
                <a:gd name="T17" fmla="*/ 40 h 236"/>
                <a:gd name="T18" fmla="*/ 10 w 139"/>
                <a:gd name="T19" fmla="*/ 8 h 236"/>
                <a:gd name="T20" fmla="*/ 42 w 139"/>
                <a:gd name="T21" fmla="*/ 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236">
                  <a:moveTo>
                    <a:pt x="42" y="8"/>
                  </a:moveTo>
                  <a:cubicBezTo>
                    <a:pt x="50" y="16"/>
                    <a:pt x="132" y="102"/>
                    <a:pt x="132" y="102"/>
                  </a:cubicBezTo>
                  <a:cubicBezTo>
                    <a:pt x="136" y="106"/>
                    <a:pt x="139" y="112"/>
                    <a:pt x="139" y="118"/>
                  </a:cubicBezTo>
                  <a:cubicBezTo>
                    <a:pt x="139" y="124"/>
                    <a:pt x="136" y="129"/>
                    <a:pt x="132" y="134"/>
                  </a:cubicBezTo>
                  <a:cubicBezTo>
                    <a:pt x="132" y="134"/>
                    <a:pt x="50" y="219"/>
                    <a:pt x="42" y="228"/>
                  </a:cubicBezTo>
                  <a:cubicBezTo>
                    <a:pt x="34" y="236"/>
                    <a:pt x="19" y="236"/>
                    <a:pt x="10" y="228"/>
                  </a:cubicBezTo>
                  <a:cubicBezTo>
                    <a:pt x="1" y="219"/>
                    <a:pt x="0" y="207"/>
                    <a:pt x="10" y="196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0" y="29"/>
                    <a:pt x="1" y="17"/>
                    <a:pt x="10" y="8"/>
                  </a:cubicBezTo>
                  <a:cubicBezTo>
                    <a:pt x="19" y="0"/>
                    <a:pt x="34" y="0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/>
          <p:cNvSpPr/>
          <p:nvPr userDrawn="1"/>
        </p:nvSpPr>
        <p:spPr>
          <a:xfrm>
            <a:off x="0" y="6307303"/>
            <a:ext cx="12197998" cy="18288"/>
          </a:xfrm>
          <a:prstGeom prst="rect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6" y="6351551"/>
            <a:ext cx="776181" cy="43861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1559159" y="-219293"/>
            <a:ext cx="502920" cy="502920"/>
            <a:chOff x="11103142" y="6258074"/>
            <a:chExt cx="502920" cy="502920"/>
          </a:xfrm>
        </p:grpSpPr>
        <p:sp>
          <p:nvSpPr>
            <p:cNvPr id="41" name="Oval 40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 userDrawn="1"/>
          </p:nvSpPr>
          <p:spPr>
            <a:xfrm rot="10800000">
              <a:off x="11103142" y="6258074"/>
              <a:ext cx="502920" cy="502920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312016"/>
                </a:solidFill>
                <a:latin typeface="+mn-lt"/>
              </a:defRPr>
            </a:lvl1pPr>
          </a:lstStyle>
          <a:p>
            <a:fld id="{1B094F8E-717B-4AEE-8691-AE595715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1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1"/>
            </a:gs>
            <a:gs pos="0">
              <a:schemeClr val="bg1"/>
            </a:gs>
            <a:gs pos="74000">
              <a:schemeClr val="bg1">
                <a:lumMod val="95000"/>
              </a:schemeClr>
            </a:gs>
            <a:gs pos="8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293313"/>
            <a:ext cx="11468099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167048"/>
            <a:ext cx="11468098" cy="5013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54" r:id="rId4"/>
    <p:sldLayoutId id="2147483661" r:id="rId5"/>
    <p:sldLayoutId id="2147483652" r:id="rId6"/>
    <p:sldLayoutId id="2147483653" r:id="rId7"/>
    <p:sldLayoutId id="2147483657" r:id="rId8"/>
    <p:sldLayoutId id="2147483658" r:id="rId9"/>
    <p:sldLayoutId id="2147483659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62B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9221"/>
        </a:buClr>
        <a:buFont typeface="Courier New" panose="02070309020205020404" pitchFamily="49" charset="0"/>
        <a:buChar char="o"/>
        <a:defRPr sz="2000" kern="1200">
          <a:solidFill>
            <a:srgbClr val="262B2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9221"/>
        </a:buClr>
        <a:buFont typeface="Courier New" panose="02070309020205020404" pitchFamily="49" charset="0"/>
        <a:buChar char="o"/>
        <a:defRPr sz="1900" kern="1200">
          <a:solidFill>
            <a:srgbClr val="262B2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9221"/>
        </a:buClr>
        <a:buFont typeface="Courier New" panose="02070309020205020404" pitchFamily="49" charset="0"/>
        <a:buChar char="o"/>
        <a:defRPr sz="1800" kern="1200">
          <a:solidFill>
            <a:srgbClr val="262B2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9221"/>
        </a:buClr>
        <a:buFont typeface="Courier New" panose="02070309020205020404" pitchFamily="49" charset="0"/>
        <a:buChar char="o"/>
        <a:defRPr sz="1700" kern="1200">
          <a:solidFill>
            <a:srgbClr val="262B2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9221"/>
        </a:buClr>
        <a:buFont typeface="Courier New" panose="02070309020205020404" pitchFamily="49" charset="0"/>
        <a:buChar char="o"/>
        <a:defRPr sz="1600" kern="1200">
          <a:solidFill>
            <a:srgbClr val="262B2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twitter.com/ichatbee" TargetMode="External"/><Relationship Id="rId4" Type="http://schemas.openxmlformats.org/officeDocument/2006/relationships/hyperlink" Target="https://www.facebook.com/ichatbee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hello@chatbe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684" y="1652617"/>
            <a:ext cx="9144000" cy="5638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646868" y="1014845"/>
            <a:ext cx="4898263" cy="4898263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03717" y="867023"/>
            <a:ext cx="2114308" cy="2114308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FFFFFF"/>
                </a:solidFill>
              </a:rPr>
              <a:t>We are here to Skyrocket your sales 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36604" y="2152161"/>
            <a:ext cx="619004" cy="619004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39" y="2247411"/>
            <a:ext cx="4182407" cy="2363431"/>
          </a:xfrm>
          <a:prstGeom prst="rect">
            <a:avLst/>
          </a:prstGeom>
          <a:effectLst>
            <a:outerShdw blurRad="63500" dist="38100" sx="102000" sy="102000" algn="ctr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05874302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Bad Experience Can Cost You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85998" y="1864128"/>
            <a:ext cx="3543300" cy="106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262B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>
                <a:solidFill>
                  <a:srgbClr val="E86724"/>
                </a:solidFill>
                <a:effectLst>
                  <a:outerShdw blurRad="63500" dist="76200" dir="252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79%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5998" y="2926024"/>
            <a:ext cx="354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262B2E"/>
                </a:solidFill>
              </a:rPr>
              <a:t>claimed that they passed their horrible experience to other consumers and urged them to avoid the brand all </a:t>
            </a:r>
            <a:r>
              <a:rPr lang="en-US" sz="2400" smtClean="0">
                <a:solidFill>
                  <a:srgbClr val="262B2E"/>
                </a:solidFill>
              </a:rPr>
              <a:t>together</a:t>
            </a:r>
            <a:endParaRPr lang="en-US" sz="2400">
              <a:solidFill>
                <a:srgbClr val="262B2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5" y="2312796"/>
            <a:ext cx="5540657" cy="2308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8382944" y="6076961"/>
            <a:ext cx="3809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http://techcrunch.com/2010/10/13/customer-service-rightnow/</a:t>
            </a:r>
          </a:p>
        </p:txBody>
      </p:sp>
    </p:spTree>
    <p:extLst>
      <p:ext uri="{BB962C8B-B14F-4D97-AF65-F5344CB8AC3E}">
        <p14:creationId xmlns:p14="http://schemas.microsoft.com/office/powerpoint/2010/main" val="15664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Bad Experience Can Cost You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7759" y="2000605"/>
            <a:ext cx="3543300" cy="106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262B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>
                <a:solidFill>
                  <a:srgbClr val="E86724"/>
                </a:solidFill>
                <a:effectLst>
                  <a:outerShdw blurRad="63500" dist="76200" dir="252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95%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7759" y="3062501"/>
            <a:ext cx="354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262B2E"/>
                </a:solidFill>
              </a:rPr>
              <a:t>of customers who had a bad experience claimed they would take action and even worse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7049"/>
          <a:stretch/>
        </p:blipFill>
        <p:spPr>
          <a:xfrm>
            <a:off x="1857155" y="944964"/>
            <a:ext cx="4238845" cy="5112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944" y="6076961"/>
            <a:ext cx="3809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http://techcrunch.com/2010/10/13/customer-service-rightnow/</a:t>
            </a:r>
          </a:p>
        </p:txBody>
      </p:sp>
    </p:spTree>
    <p:extLst>
      <p:ext uri="{BB962C8B-B14F-4D97-AF65-F5344CB8AC3E}">
        <p14:creationId xmlns:p14="http://schemas.microsoft.com/office/powerpoint/2010/main" val="31743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646868" y="1014845"/>
            <a:ext cx="4898263" cy="48982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8906" y="2586813"/>
            <a:ext cx="4181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effectLst>
                  <a:outerShdw blurRad="63500" dist="50800" dir="27000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Do Not Let This Happen</a:t>
            </a:r>
            <a:endParaRPr lang="en-US" sz="5400" b="1">
              <a:solidFill>
                <a:schemeClr val="bg1"/>
              </a:solidFill>
              <a:effectLst>
                <a:outerShdw blurRad="63500" dist="50800" dir="27000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89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643168" y="1014845"/>
            <a:ext cx="4898263" cy="4898263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5206" y="2169418"/>
            <a:ext cx="4181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effectLst>
                  <a:outerShdw blurRad="63500" dist="50800" dir="27000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There is a Solution to all of this</a:t>
            </a:r>
            <a:endParaRPr lang="en-US" sz="5400" b="1">
              <a:solidFill>
                <a:schemeClr val="bg1"/>
              </a:solidFill>
              <a:effectLst>
                <a:outerShdw blurRad="63500" dist="50800" dir="27000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03717" y="867023"/>
            <a:ext cx="2114308" cy="2114308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62B2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36604" y="2152161"/>
            <a:ext cx="619004" cy="619004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83"/>
          <p:cNvSpPr>
            <a:spLocks noEditPoints="1"/>
          </p:cNvSpPr>
          <p:nvPr/>
        </p:nvSpPr>
        <p:spPr bwMode="auto">
          <a:xfrm>
            <a:off x="9555608" y="1078031"/>
            <a:ext cx="1305691" cy="1512696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rgbClr val="F7DB18"/>
          </a:solidFill>
          <a:ln>
            <a:noFill/>
          </a:ln>
          <a:effectLst>
            <a:outerShdw blurRad="63500" dist="76200" dir="50400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7D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782066" y="3761727"/>
            <a:ext cx="768096" cy="768096"/>
            <a:chOff x="11118535" y="6274058"/>
            <a:chExt cx="470953" cy="470953"/>
          </a:xfrm>
        </p:grpSpPr>
        <p:sp>
          <p:nvSpPr>
            <p:cNvPr id="112" name="Oval 111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5714" y="1409737"/>
            <a:ext cx="768096" cy="768096"/>
            <a:chOff x="11118535" y="6274058"/>
            <a:chExt cx="470953" cy="470953"/>
          </a:xfrm>
        </p:grpSpPr>
        <p:sp>
          <p:nvSpPr>
            <p:cNvPr id="109" name="Oval 108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Chat Bee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60555" y="1424668"/>
            <a:ext cx="4014826" cy="1781971"/>
            <a:chOff x="729625" y="1704153"/>
            <a:chExt cx="4014826" cy="1781971"/>
          </a:xfrm>
        </p:grpSpPr>
        <p:grpSp>
          <p:nvGrpSpPr>
            <p:cNvPr id="58" name="Group 57"/>
            <p:cNvGrpSpPr/>
            <p:nvPr/>
          </p:nvGrpSpPr>
          <p:grpSpPr>
            <a:xfrm>
              <a:off x="1684190" y="1704153"/>
              <a:ext cx="3060261" cy="738449"/>
              <a:chOff x="1684190" y="1676857"/>
              <a:chExt cx="3060261" cy="73844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84190" y="1676857"/>
                <a:ext cx="3060261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rgbClr val="262B2E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/>
                  <a:t>Increase Sales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84190" y="2045974"/>
                <a:ext cx="2256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Convert More Visitors</a:t>
                </a:r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29625" y="2408906"/>
              <a:ext cx="3637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smtClean="0"/>
                <a:t>There is no doubt that </a:t>
              </a:r>
              <a:r>
                <a:rPr lang="en-US" sz="1600" b="1" smtClean="0"/>
                <a:t>live chat agents</a:t>
              </a:r>
              <a:r>
                <a:rPr lang="en-US" sz="1600" smtClean="0"/>
                <a:t> available 24/7 will </a:t>
              </a:r>
              <a:r>
                <a:rPr lang="en-US" sz="1600" b="1" smtClean="0"/>
                <a:t>increase your conversion rate </a:t>
              </a:r>
              <a:r>
                <a:rPr lang="en-US" sz="1600" smtClean="0"/>
                <a:t>and your sales, we are passionate about increasing sales! </a:t>
              </a:r>
              <a:endParaRPr lang="en-US" sz="1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60555" y="3799379"/>
            <a:ext cx="4014826" cy="1781971"/>
            <a:chOff x="729625" y="1704153"/>
            <a:chExt cx="4014826" cy="1781971"/>
          </a:xfrm>
        </p:grpSpPr>
        <p:grpSp>
          <p:nvGrpSpPr>
            <p:cNvPr id="61" name="Group 60"/>
            <p:cNvGrpSpPr/>
            <p:nvPr/>
          </p:nvGrpSpPr>
          <p:grpSpPr>
            <a:xfrm>
              <a:off x="1684190" y="1704153"/>
              <a:ext cx="3060261" cy="738449"/>
              <a:chOff x="1684190" y="1676857"/>
              <a:chExt cx="3060261" cy="73844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684190" y="1676857"/>
                <a:ext cx="3060261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rgbClr val="262B2E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 smtClean="0"/>
                  <a:t>Cut Overheads</a:t>
                </a:r>
                <a:endParaRPr lang="en-US" sz="25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684190" y="2045974"/>
                <a:ext cx="2486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Make Every Buck Count</a:t>
                </a:r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29625" y="2408906"/>
              <a:ext cx="3637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smtClean="0"/>
                <a:t>Your staff can be more efficiently employed than spending time on calls and e-mails. </a:t>
              </a:r>
              <a:r>
                <a:rPr lang="en-US" sz="1600" b="1" smtClean="0"/>
                <a:t>Our Live Chat Service will only cost $3.99 per hour! </a:t>
              </a:r>
              <a:r>
                <a:rPr lang="en-US" sz="1600" smtClean="0"/>
                <a:t>Bargain.</a:t>
              </a:r>
              <a:endParaRPr lang="en-US" sz="1600"/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5" y="754365"/>
            <a:ext cx="5854819" cy="6075353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9327914" y="767702"/>
            <a:ext cx="2381421" cy="2114308"/>
            <a:chOff x="6391162" y="-997874"/>
            <a:chExt cx="2381421" cy="2114308"/>
          </a:xfrm>
        </p:grpSpPr>
        <p:sp>
          <p:nvSpPr>
            <p:cNvPr id="92" name="Oval 91"/>
            <p:cNvSpPr/>
            <p:nvPr/>
          </p:nvSpPr>
          <p:spPr>
            <a:xfrm>
              <a:off x="6658275" y="-997874"/>
              <a:ext cx="2114308" cy="2114308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262B2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391162" y="287264"/>
              <a:ext cx="619004" cy="619004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99419" y="-531664"/>
              <a:ext cx="16722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Our service will increase your sales. we are an investment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61272" y="1547840"/>
            <a:ext cx="374115" cy="462143"/>
            <a:chOff x="7623176" y="0"/>
            <a:chExt cx="539750" cy="666751"/>
          </a:xfrm>
          <a:solidFill>
            <a:schemeClr val="bg1"/>
          </a:solidFill>
        </p:grpSpPr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8061326" y="0"/>
              <a:ext cx="101600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"/>
            <p:cNvSpPr>
              <a:spLocks noChangeArrowheads="1"/>
            </p:cNvSpPr>
            <p:nvPr/>
          </p:nvSpPr>
          <p:spPr bwMode="auto">
            <a:xfrm>
              <a:off x="7916863" y="109538"/>
              <a:ext cx="100013" cy="557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7770813" y="219075"/>
              <a:ext cx="101600" cy="447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"/>
            <p:cNvSpPr>
              <a:spLocks noChangeArrowheads="1"/>
            </p:cNvSpPr>
            <p:nvPr/>
          </p:nvSpPr>
          <p:spPr bwMode="auto">
            <a:xfrm>
              <a:off x="7623176" y="330200"/>
              <a:ext cx="103188" cy="336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69007" y="4115376"/>
            <a:ext cx="408606" cy="274933"/>
            <a:chOff x="6648378" y="448165"/>
            <a:chExt cx="1055687" cy="630238"/>
          </a:xfrm>
          <a:solidFill>
            <a:schemeClr val="bg1"/>
          </a:solidFill>
        </p:grpSpPr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6708703" y="613265"/>
              <a:ext cx="968375" cy="382588"/>
            </a:xfrm>
            <a:custGeom>
              <a:avLst/>
              <a:gdLst>
                <a:gd name="T0" fmla="*/ 0 w 610"/>
                <a:gd name="T1" fmla="*/ 2 h 241"/>
                <a:gd name="T2" fmla="*/ 16 w 610"/>
                <a:gd name="T3" fmla="*/ 0 h 241"/>
                <a:gd name="T4" fmla="*/ 52 w 610"/>
                <a:gd name="T5" fmla="*/ 222 h 241"/>
                <a:gd name="T6" fmla="*/ 603 w 610"/>
                <a:gd name="T7" fmla="*/ 156 h 241"/>
                <a:gd name="T8" fmla="*/ 610 w 610"/>
                <a:gd name="T9" fmla="*/ 173 h 241"/>
                <a:gd name="T10" fmla="*/ 37 w 610"/>
                <a:gd name="T11" fmla="*/ 241 h 241"/>
                <a:gd name="T12" fmla="*/ 0 w 610"/>
                <a:gd name="T13" fmla="*/ 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241">
                  <a:moveTo>
                    <a:pt x="0" y="2"/>
                  </a:moveTo>
                  <a:lnTo>
                    <a:pt x="16" y="0"/>
                  </a:lnTo>
                  <a:lnTo>
                    <a:pt x="52" y="222"/>
                  </a:lnTo>
                  <a:lnTo>
                    <a:pt x="603" y="156"/>
                  </a:lnTo>
                  <a:lnTo>
                    <a:pt x="610" y="173"/>
                  </a:lnTo>
                  <a:lnTo>
                    <a:pt x="37" y="241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6648378" y="695815"/>
              <a:ext cx="992188" cy="382588"/>
            </a:xfrm>
            <a:custGeom>
              <a:avLst/>
              <a:gdLst>
                <a:gd name="T0" fmla="*/ 0 w 625"/>
                <a:gd name="T1" fmla="*/ 2 h 241"/>
                <a:gd name="T2" fmla="*/ 16 w 625"/>
                <a:gd name="T3" fmla="*/ 0 h 241"/>
                <a:gd name="T4" fmla="*/ 52 w 625"/>
                <a:gd name="T5" fmla="*/ 222 h 241"/>
                <a:gd name="T6" fmla="*/ 615 w 625"/>
                <a:gd name="T7" fmla="*/ 154 h 241"/>
                <a:gd name="T8" fmla="*/ 625 w 625"/>
                <a:gd name="T9" fmla="*/ 170 h 241"/>
                <a:gd name="T10" fmla="*/ 38 w 625"/>
                <a:gd name="T11" fmla="*/ 241 h 241"/>
                <a:gd name="T12" fmla="*/ 0 w 625"/>
                <a:gd name="T13" fmla="*/ 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241">
                  <a:moveTo>
                    <a:pt x="0" y="2"/>
                  </a:moveTo>
                  <a:lnTo>
                    <a:pt x="16" y="0"/>
                  </a:lnTo>
                  <a:lnTo>
                    <a:pt x="52" y="222"/>
                  </a:lnTo>
                  <a:lnTo>
                    <a:pt x="615" y="154"/>
                  </a:lnTo>
                  <a:lnTo>
                    <a:pt x="625" y="170"/>
                  </a:lnTo>
                  <a:lnTo>
                    <a:pt x="38" y="241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1"/>
            <p:cNvSpPr>
              <a:spLocks noEditPoints="1"/>
            </p:cNvSpPr>
            <p:nvPr/>
          </p:nvSpPr>
          <p:spPr bwMode="auto">
            <a:xfrm>
              <a:off x="6780140" y="448165"/>
              <a:ext cx="923925" cy="461963"/>
            </a:xfrm>
            <a:custGeom>
              <a:avLst/>
              <a:gdLst>
                <a:gd name="T0" fmla="*/ 205 w 246"/>
                <a:gd name="T1" fmla="*/ 0 h 123"/>
                <a:gd name="T2" fmla="*/ 0 w 246"/>
                <a:gd name="T3" fmla="*/ 22 h 123"/>
                <a:gd name="T4" fmla="*/ 17 w 246"/>
                <a:gd name="T5" fmla="*/ 123 h 123"/>
                <a:gd name="T6" fmla="*/ 246 w 246"/>
                <a:gd name="T7" fmla="*/ 94 h 123"/>
                <a:gd name="T8" fmla="*/ 205 w 246"/>
                <a:gd name="T9" fmla="*/ 0 h 123"/>
                <a:gd name="T10" fmla="*/ 121 w 246"/>
                <a:gd name="T11" fmla="*/ 95 h 123"/>
                <a:gd name="T12" fmla="*/ 80 w 246"/>
                <a:gd name="T13" fmla="*/ 58 h 123"/>
                <a:gd name="T14" fmla="*/ 121 w 246"/>
                <a:gd name="T15" fmla="*/ 22 h 123"/>
                <a:gd name="T16" fmla="*/ 161 w 246"/>
                <a:gd name="T17" fmla="*/ 58 h 123"/>
                <a:gd name="T18" fmla="*/ 121 w 246"/>
                <a:gd name="T19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23">
                  <a:moveTo>
                    <a:pt x="205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246" y="94"/>
                    <a:pt x="246" y="94"/>
                    <a:pt x="246" y="94"/>
                  </a:cubicBezTo>
                  <a:lnTo>
                    <a:pt x="205" y="0"/>
                  </a:lnTo>
                  <a:close/>
                  <a:moveTo>
                    <a:pt x="121" y="95"/>
                  </a:moveTo>
                  <a:cubicBezTo>
                    <a:pt x="98" y="95"/>
                    <a:pt x="80" y="79"/>
                    <a:pt x="80" y="58"/>
                  </a:cubicBezTo>
                  <a:cubicBezTo>
                    <a:pt x="80" y="38"/>
                    <a:pt x="98" y="22"/>
                    <a:pt x="121" y="22"/>
                  </a:cubicBezTo>
                  <a:cubicBezTo>
                    <a:pt x="143" y="22"/>
                    <a:pt x="161" y="38"/>
                    <a:pt x="161" y="58"/>
                  </a:cubicBezTo>
                  <a:cubicBezTo>
                    <a:pt x="161" y="79"/>
                    <a:pt x="143" y="95"/>
                    <a:pt x="12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2"/>
            <p:cNvSpPr>
              <a:spLocks noEditPoints="1"/>
            </p:cNvSpPr>
            <p:nvPr/>
          </p:nvSpPr>
          <p:spPr bwMode="auto">
            <a:xfrm>
              <a:off x="7165903" y="567227"/>
              <a:ext cx="128588" cy="192088"/>
            </a:xfrm>
            <a:custGeom>
              <a:avLst/>
              <a:gdLst>
                <a:gd name="T0" fmla="*/ 10 w 34"/>
                <a:gd name="T1" fmla="*/ 35 h 51"/>
                <a:gd name="T2" fmla="*/ 18 w 34"/>
                <a:gd name="T3" fmla="*/ 42 h 51"/>
                <a:gd name="T4" fmla="*/ 16 w 34"/>
                <a:gd name="T5" fmla="*/ 28 h 51"/>
                <a:gd name="T6" fmla="*/ 2 w 34"/>
                <a:gd name="T7" fmla="*/ 18 h 51"/>
                <a:gd name="T8" fmla="*/ 13 w 34"/>
                <a:gd name="T9" fmla="*/ 5 h 51"/>
                <a:gd name="T10" fmla="*/ 12 w 34"/>
                <a:gd name="T11" fmla="*/ 0 h 51"/>
                <a:gd name="T12" fmla="*/ 14 w 34"/>
                <a:gd name="T13" fmla="*/ 0 h 51"/>
                <a:gd name="T14" fmla="*/ 15 w 34"/>
                <a:gd name="T15" fmla="*/ 4 h 51"/>
                <a:gd name="T16" fmla="*/ 29 w 34"/>
                <a:gd name="T17" fmla="*/ 13 h 51"/>
                <a:gd name="T18" fmla="*/ 23 w 34"/>
                <a:gd name="T19" fmla="*/ 14 h 51"/>
                <a:gd name="T20" fmla="*/ 16 w 34"/>
                <a:gd name="T21" fmla="*/ 9 h 51"/>
                <a:gd name="T22" fmla="*/ 18 w 34"/>
                <a:gd name="T23" fmla="*/ 21 h 51"/>
                <a:gd name="T24" fmla="*/ 33 w 34"/>
                <a:gd name="T25" fmla="*/ 32 h 51"/>
                <a:gd name="T26" fmla="*/ 22 w 34"/>
                <a:gd name="T27" fmla="*/ 46 h 51"/>
                <a:gd name="T28" fmla="*/ 22 w 34"/>
                <a:gd name="T29" fmla="*/ 51 h 51"/>
                <a:gd name="T30" fmla="*/ 20 w 34"/>
                <a:gd name="T31" fmla="*/ 51 h 51"/>
                <a:gd name="T32" fmla="*/ 19 w 34"/>
                <a:gd name="T33" fmla="*/ 47 h 51"/>
                <a:gd name="T34" fmla="*/ 3 w 34"/>
                <a:gd name="T35" fmla="*/ 36 h 51"/>
                <a:gd name="T36" fmla="*/ 10 w 34"/>
                <a:gd name="T37" fmla="*/ 35 h 51"/>
                <a:gd name="T38" fmla="*/ 13 w 34"/>
                <a:gd name="T39" fmla="*/ 10 h 51"/>
                <a:gd name="T40" fmla="*/ 8 w 34"/>
                <a:gd name="T41" fmla="*/ 16 h 51"/>
                <a:gd name="T42" fmla="*/ 15 w 34"/>
                <a:gd name="T43" fmla="*/ 21 h 51"/>
                <a:gd name="T44" fmla="*/ 13 w 34"/>
                <a:gd name="T45" fmla="*/ 10 h 51"/>
                <a:gd name="T46" fmla="*/ 21 w 34"/>
                <a:gd name="T47" fmla="*/ 41 h 51"/>
                <a:gd name="T48" fmla="*/ 27 w 34"/>
                <a:gd name="T49" fmla="*/ 34 h 51"/>
                <a:gd name="T50" fmla="*/ 19 w 34"/>
                <a:gd name="T51" fmla="*/ 28 h 51"/>
                <a:gd name="T52" fmla="*/ 21 w 34"/>
                <a:gd name="T53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1">
                  <a:moveTo>
                    <a:pt x="10" y="35"/>
                  </a:moveTo>
                  <a:cubicBezTo>
                    <a:pt x="11" y="40"/>
                    <a:pt x="13" y="42"/>
                    <a:pt x="18" y="4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0" y="27"/>
                    <a:pt x="3" y="26"/>
                    <a:pt x="2" y="18"/>
                  </a:cubicBezTo>
                  <a:cubicBezTo>
                    <a:pt x="0" y="10"/>
                    <a:pt x="6" y="6"/>
                    <a:pt x="13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2" y="3"/>
                    <a:pt x="28" y="6"/>
                    <a:pt x="29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20" y="9"/>
                    <a:pt x="16" y="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5" y="22"/>
                    <a:pt x="32" y="23"/>
                    <a:pt x="33" y="32"/>
                  </a:cubicBezTo>
                  <a:cubicBezTo>
                    <a:pt x="34" y="40"/>
                    <a:pt x="29" y="45"/>
                    <a:pt x="22" y="4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1" y="48"/>
                    <a:pt x="5" y="44"/>
                    <a:pt x="3" y="36"/>
                  </a:cubicBezTo>
                  <a:lnTo>
                    <a:pt x="10" y="35"/>
                  </a:lnTo>
                  <a:close/>
                  <a:moveTo>
                    <a:pt x="13" y="10"/>
                  </a:moveTo>
                  <a:cubicBezTo>
                    <a:pt x="9" y="10"/>
                    <a:pt x="7" y="12"/>
                    <a:pt x="8" y="16"/>
                  </a:cubicBezTo>
                  <a:cubicBezTo>
                    <a:pt x="9" y="20"/>
                    <a:pt x="12" y="21"/>
                    <a:pt x="15" y="21"/>
                  </a:cubicBezTo>
                  <a:lnTo>
                    <a:pt x="13" y="10"/>
                  </a:lnTo>
                  <a:close/>
                  <a:moveTo>
                    <a:pt x="21" y="41"/>
                  </a:moveTo>
                  <a:cubicBezTo>
                    <a:pt x="25" y="40"/>
                    <a:pt x="27" y="38"/>
                    <a:pt x="27" y="34"/>
                  </a:cubicBezTo>
                  <a:cubicBezTo>
                    <a:pt x="26" y="29"/>
                    <a:pt x="22" y="29"/>
                    <a:pt x="19" y="28"/>
                  </a:cubicBezTo>
                  <a:lnTo>
                    <a:pt x="2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Down Arrow 105"/>
          <p:cNvSpPr/>
          <p:nvPr/>
        </p:nvSpPr>
        <p:spPr>
          <a:xfrm>
            <a:off x="1066279" y="3837973"/>
            <a:ext cx="194221" cy="27041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946084" y="3770125"/>
            <a:ext cx="768096" cy="768096"/>
            <a:chOff x="11118535" y="6274058"/>
            <a:chExt cx="470953" cy="470953"/>
          </a:xfrm>
        </p:grpSpPr>
        <p:sp>
          <p:nvSpPr>
            <p:cNvPr id="53" name="Oval 52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1072" y="3770125"/>
            <a:ext cx="768096" cy="768096"/>
            <a:chOff x="11118535" y="6274058"/>
            <a:chExt cx="470953" cy="470953"/>
          </a:xfrm>
        </p:grpSpPr>
        <p:sp>
          <p:nvSpPr>
            <p:cNvPr id="50" name="Oval 49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6084" y="1409737"/>
            <a:ext cx="768096" cy="768096"/>
            <a:chOff x="11118535" y="6274058"/>
            <a:chExt cx="470953" cy="470953"/>
          </a:xfrm>
        </p:grpSpPr>
        <p:sp>
          <p:nvSpPr>
            <p:cNvPr id="47" name="Oval 46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1072" y="1409737"/>
            <a:ext cx="768096" cy="768096"/>
            <a:chOff x="11118535" y="6274058"/>
            <a:chExt cx="470953" cy="470953"/>
          </a:xfrm>
        </p:grpSpPr>
        <p:sp>
          <p:nvSpPr>
            <p:cNvPr id="44" name="Oval 43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19" y="1221778"/>
            <a:ext cx="8410918" cy="518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Chat Bee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5502" y="1424668"/>
            <a:ext cx="4014826" cy="1781971"/>
            <a:chOff x="729625" y="1704153"/>
            <a:chExt cx="4014826" cy="1781971"/>
          </a:xfrm>
        </p:grpSpPr>
        <p:grpSp>
          <p:nvGrpSpPr>
            <p:cNvPr id="5" name="Group 4"/>
            <p:cNvGrpSpPr/>
            <p:nvPr/>
          </p:nvGrpSpPr>
          <p:grpSpPr>
            <a:xfrm>
              <a:off x="1684190" y="1704153"/>
              <a:ext cx="3060261" cy="738449"/>
              <a:chOff x="1684190" y="1676857"/>
              <a:chExt cx="3060261" cy="73844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684190" y="1676857"/>
                <a:ext cx="3060261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rgbClr val="262B2E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 smtClean="0"/>
                  <a:t>Happy Customers</a:t>
                </a:r>
                <a:endParaRPr lang="en-US" sz="25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84190" y="2045974"/>
                <a:ext cx="2867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No More Queing or Waiting!</a:t>
                </a:r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29625" y="2408906"/>
              <a:ext cx="3637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smtClean="0"/>
                <a:t>No-one likes to be kept waiting; We’re all busy people these days. Make your customers happy customers by having live </a:t>
              </a:r>
              <a:r>
                <a:rPr lang="en-US" sz="1600" b="1" smtClean="0"/>
                <a:t>chat agents available 24/7.</a:t>
              </a:r>
              <a:endParaRPr lang="en-US" sz="1600" b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502" y="3799379"/>
            <a:ext cx="4014826" cy="1781971"/>
            <a:chOff x="729625" y="1704153"/>
            <a:chExt cx="4014826" cy="1781971"/>
          </a:xfrm>
        </p:grpSpPr>
        <p:grpSp>
          <p:nvGrpSpPr>
            <p:cNvPr id="11" name="Group 10"/>
            <p:cNvGrpSpPr/>
            <p:nvPr/>
          </p:nvGrpSpPr>
          <p:grpSpPr>
            <a:xfrm>
              <a:off x="1684190" y="1704153"/>
              <a:ext cx="3060261" cy="738449"/>
              <a:chOff x="1684190" y="1676857"/>
              <a:chExt cx="3060261" cy="73844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684190" y="1676857"/>
                <a:ext cx="3060261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rgbClr val="262B2E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/>
                  <a:t>Be More Social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84190" y="2045974"/>
                <a:ext cx="2141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Engage + Covert SM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29625" y="2408906"/>
              <a:ext cx="3637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/>
                <a:t>Our </a:t>
              </a:r>
              <a:r>
                <a:rPr lang="en-US" sz="1600" b="1"/>
                <a:t>live chat agents communicate through Facebook and Twitter;</a:t>
              </a:r>
              <a:r>
                <a:rPr lang="en-US" sz="1600"/>
                <a:t> Social Media Marketing can be </a:t>
              </a:r>
              <a:r>
                <a:rPr lang="en-US" sz="1600" b="1"/>
                <a:t>a massive tool to increasing conversions!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29579" y="1424668"/>
            <a:ext cx="4014826" cy="1781971"/>
            <a:chOff x="729625" y="1704153"/>
            <a:chExt cx="4014826" cy="1781971"/>
          </a:xfrm>
        </p:grpSpPr>
        <p:grpSp>
          <p:nvGrpSpPr>
            <p:cNvPr id="17" name="Group 16"/>
            <p:cNvGrpSpPr/>
            <p:nvPr/>
          </p:nvGrpSpPr>
          <p:grpSpPr>
            <a:xfrm>
              <a:off x="1684190" y="1704153"/>
              <a:ext cx="3060261" cy="738449"/>
              <a:chOff x="1684190" y="1676857"/>
              <a:chExt cx="3060261" cy="73844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84190" y="1676857"/>
                <a:ext cx="3060261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rgbClr val="262B2E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/>
                  <a:t>E-mail Response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84190" y="2045974"/>
                <a:ext cx="269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Covert Mail to Solid Leads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9625" y="2408906"/>
              <a:ext cx="3637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/>
                <a:t>Many people still prefer to communicate via e-mail. Our </a:t>
              </a:r>
              <a:r>
                <a:rPr lang="en-US" sz="1600" b="1"/>
                <a:t>professionally trained live chat agents</a:t>
              </a:r>
              <a:r>
                <a:rPr lang="en-US" sz="1600"/>
                <a:t> can respond to those too, leaving your staff free to do their job.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29579" y="3799379"/>
            <a:ext cx="4014826" cy="1781971"/>
            <a:chOff x="729625" y="1704153"/>
            <a:chExt cx="4014826" cy="1781971"/>
          </a:xfrm>
        </p:grpSpPr>
        <p:grpSp>
          <p:nvGrpSpPr>
            <p:cNvPr id="23" name="Group 22"/>
            <p:cNvGrpSpPr/>
            <p:nvPr/>
          </p:nvGrpSpPr>
          <p:grpSpPr>
            <a:xfrm>
              <a:off x="1684190" y="1704153"/>
              <a:ext cx="3060261" cy="738449"/>
              <a:chOff x="1684190" y="1676857"/>
              <a:chExt cx="3060261" cy="73844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684190" y="1676857"/>
                <a:ext cx="3060261" cy="5909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ct val="0"/>
                  </a:spcBef>
                  <a:buNone/>
                  <a:defRPr sz="3600" b="1">
                    <a:solidFill>
                      <a:srgbClr val="262B2E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/>
                  <a:t>Find Your Voice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84190" y="2045974"/>
                <a:ext cx="2256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A Friendly Voice Sells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9625" y="2408906"/>
              <a:ext cx="3637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/>
                <a:t>Some customers still prefer to talk to a person; in </a:t>
              </a:r>
              <a:r>
                <a:rPr lang="en-US" sz="1600" b="1"/>
                <a:t>fact people buy from people. </a:t>
              </a:r>
              <a:r>
                <a:rPr lang="en-US" sz="1600"/>
                <a:t>Our friendly </a:t>
              </a:r>
              <a:r>
                <a:rPr lang="en-US" sz="1600" b="1"/>
                <a:t>live chat agents</a:t>
              </a:r>
              <a:r>
                <a:rPr lang="en-US" sz="1600"/>
                <a:t> can help close the deal - where other channels fail.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680658" y="369459"/>
            <a:ext cx="2381421" cy="2114308"/>
            <a:chOff x="6391162" y="-997874"/>
            <a:chExt cx="2381421" cy="2114308"/>
          </a:xfrm>
        </p:grpSpPr>
        <p:sp>
          <p:nvSpPr>
            <p:cNvPr id="33" name="Oval 32"/>
            <p:cNvSpPr/>
            <p:nvPr/>
          </p:nvSpPr>
          <p:spPr>
            <a:xfrm>
              <a:off x="6658275" y="-997874"/>
              <a:ext cx="2114308" cy="2114308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262B2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391162" y="287264"/>
              <a:ext cx="619004" cy="619004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99419" y="-650002"/>
              <a:ext cx="16722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The </a:t>
              </a:r>
              <a:r>
                <a:rPr lang="en-US">
                  <a:solidFill>
                    <a:schemeClr val="bg1"/>
                  </a:solidFill>
                </a:rPr>
                <a:t>best thing about our live chat service? It's FREE!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</a:rPr>
                <a:t>Pay on </a:t>
              </a:r>
              <a:r>
                <a:rPr lang="en-US" smtClean="0">
                  <a:solidFill>
                    <a:schemeClr val="bg1"/>
                  </a:solidFill>
                </a:rPr>
                <a:t>Result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105"/>
          <p:cNvSpPr>
            <a:spLocks noEditPoints="1"/>
          </p:cNvSpPr>
          <p:nvPr/>
        </p:nvSpPr>
        <p:spPr bwMode="auto">
          <a:xfrm>
            <a:off x="273726" y="1623065"/>
            <a:ext cx="522788" cy="415980"/>
          </a:xfrm>
          <a:custGeom>
            <a:avLst/>
            <a:gdLst>
              <a:gd name="T0" fmla="*/ 326 w 363"/>
              <a:gd name="T1" fmla="*/ 31 h 288"/>
              <a:gd name="T2" fmla="*/ 204 w 363"/>
              <a:gd name="T3" fmla="*/ 31 h 288"/>
              <a:gd name="T4" fmla="*/ 182 w 363"/>
              <a:gd name="T5" fmla="*/ 52 h 288"/>
              <a:gd name="T6" fmla="*/ 159 w 363"/>
              <a:gd name="T7" fmla="*/ 31 h 288"/>
              <a:gd name="T8" fmla="*/ 38 w 363"/>
              <a:gd name="T9" fmla="*/ 31 h 288"/>
              <a:gd name="T10" fmla="*/ 38 w 363"/>
              <a:gd name="T11" fmla="*/ 156 h 288"/>
              <a:gd name="T12" fmla="*/ 182 w 363"/>
              <a:gd name="T13" fmla="*/ 288 h 288"/>
              <a:gd name="T14" fmla="*/ 326 w 363"/>
              <a:gd name="T15" fmla="*/ 156 h 288"/>
              <a:gd name="T16" fmla="*/ 326 w 363"/>
              <a:gd name="T17" fmla="*/ 31 h 288"/>
              <a:gd name="T18" fmla="*/ 304 w 363"/>
              <a:gd name="T19" fmla="*/ 135 h 288"/>
              <a:gd name="T20" fmla="*/ 182 w 363"/>
              <a:gd name="T21" fmla="*/ 250 h 288"/>
              <a:gd name="T22" fmla="*/ 59 w 363"/>
              <a:gd name="T23" fmla="*/ 135 h 288"/>
              <a:gd name="T24" fmla="*/ 42 w 363"/>
              <a:gd name="T25" fmla="*/ 93 h 288"/>
              <a:gd name="T26" fmla="*/ 57 w 363"/>
              <a:gd name="T27" fmla="*/ 53 h 288"/>
              <a:gd name="T28" fmla="*/ 99 w 363"/>
              <a:gd name="T29" fmla="*/ 38 h 288"/>
              <a:gd name="T30" fmla="*/ 140 w 363"/>
              <a:gd name="T31" fmla="*/ 57 h 288"/>
              <a:gd name="T32" fmla="*/ 182 w 363"/>
              <a:gd name="T33" fmla="*/ 94 h 288"/>
              <a:gd name="T34" fmla="*/ 224 w 363"/>
              <a:gd name="T35" fmla="*/ 57 h 288"/>
              <a:gd name="T36" fmla="*/ 265 w 363"/>
              <a:gd name="T37" fmla="*/ 38 h 288"/>
              <a:gd name="T38" fmla="*/ 306 w 363"/>
              <a:gd name="T39" fmla="*/ 53 h 288"/>
              <a:gd name="T40" fmla="*/ 321 w 363"/>
              <a:gd name="T41" fmla="*/ 93 h 288"/>
              <a:gd name="T42" fmla="*/ 304 w 363"/>
              <a:gd name="T43" fmla="*/ 1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3" h="288">
                <a:moveTo>
                  <a:pt x="326" y="31"/>
                </a:moveTo>
                <a:cubicBezTo>
                  <a:pt x="292" y="0"/>
                  <a:pt x="238" y="0"/>
                  <a:pt x="204" y="31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26" y="0"/>
                  <a:pt x="71" y="0"/>
                  <a:pt x="38" y="31"/>
                </a:cubicBezTo>
                <a:cubicBezTo>
                  <a:pt x="0" y="65"/>
                  <a:pt x="0" y="121"/>
                  <a:pt x="38" y="156"/>
                </a:cubicBezTo>
                <a:cubicBezTo>
                  <a:pt x="182" y="288"/>
                  <a:pt x="182" y="288"/>
                  <a:pt x="182" y="288"/>
                </a:cubicBezTo>
                <a:cubicBezTo>
                  <a:pt x="326" y="156"/>
                  <a:pt x="326" y="156"/>
                  <a:pt x="326" y="156"/>
                </a:cubicBezTo>
                <a:cubicBezTo>
                  <a:pt x="363" y="121"/>
                  <a:pt x="363" y="65"/>
                  <a:pt x="326" y="31"/>
                </a:cubicBezTo>
                <a:close/>
                <a:moveTo>
                  <a:pt x="304" y="135"/>
                </a:moveTo>
                <a:cubicBezTo>
                  <a:pt x="182" y="250"/>
                  <a:pt x="182" y="250"/>
                  <a:pt x="182" y="250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47" y="124"/>
                  <a:pt x="42" y="109"/>
                  <a:pt x="42" y="93"/>
                </a:cubicBezTo>
                <a:cubicBezTo>
                  <a:pt x="42" y="78"/>
                  <a:pt x="45" y="65"/>
                  <a:pt x="57" y="53"/>
                </a:cubicBezTo>
                <a:cubicBezTo>
                  <a:pt x="68" y="43"/>
                  <a:pt x="83" y="38"/>
                  <a:pt x="99" y="38"/>
                </a:cubicBezTo>
                <a:cubicBezTo>
                  <a:pt x="114" y="38"/>
                  <a:pt x="129" y="47"/>
                  <a:pt x="140" y="57"/>
                </a:cubicBezTo>
                <a:cubicBezTo>
                  <a:pt x="182" y="94"/>
                  <a:pt x="182" y="94"/>
                  <a:pt x="182" y="94"/>
                </a:cubicBezTo>
                <a:cubicBezTo>
                  <a:pt x="224" y="57"/>
                  <a:pt x="224" y="57"/>
                  <a:pt x="224" y="57"/>
                </a:cubicBezTo>
                <a:cubicBezTo>
                  <a:pt x="235" y="47"/>
                  <a:pt x="249" y="38"/>
                  <a:pt x="265" y="38"/>
                </a:cubicBezTo>
                <a:cubicBezTo>
                  <a:pt x="281" y="38"/>
                  <a:pt x="295" y="43"/>
                  <a:pt x="306" y="53"/>
                </a:cubicBezTo>
                <a:cubicBezTo>
                  <a:pt x="319" y="65"/>
                  <a:pt x="321" y="78"/>
                  <a:pt x="321" y="93"/>
                </a:cubicBezTo>
                <a:cubicBezTo>
                  <a:pt x="321" y="109"/>
                  <a:pt x="317" y="124"/>
                  <a:pt x="304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53"/>
          <p:cNvSpPr>
            <a:spLocks noEditPoints="1"/>
          </p:cNvSpPr>
          <p:nvPr/>
        </p:nvSpPr>
        <p:spPr bwMode="auto">
          <a:xfrm>
            <a:off x="4136109" y="1543094"/>
            <a:ext cx="390525" cy="392113"/>
          </a:xfrm>
          <a:custGeom>
            <a:avLst/>
            <a:gdLst>
              <a:gd name="T0" fmla="*/ 53 w 104"/>
              <a:gd name="T1" fmla="*/ 0 h 104"/>
              <a:gd name="T2" fmla="*/ 9 w 104"/>
              <a:gd name="T3" fmla="*/ 36 h 104"/>
              <a:gd name="T4" fmla="*/ 4 w 104"/>
              <a:gd name="T5" fmla="*/ 40 h 104"/>
              <a:gd name="T6" fmla="*/ 0 w 104"/>
              <a:gd name="T7" fmla="*/ 51 h 104"/>
              <a:gd name="T8" fmla="*/ 18 w 104"/>
              <a:gd name="T9" fmla="*/ 104 h 104"/>
              <a:gd name="T10" fmla="*/ 104 w 104"/>
              <a:gd name="T11" fmla="*/ 86 h 104"/>
              <a:gd name="T12" fmla="*/ 95 w 104"/>
              <a:gd name="T13" fmla="*/ 36 h 104"/>
              <a:gd name="T14" fmla="*/ 15 w 104"/>
              <a:gd name="T15" fmla="*/ 36 h 104"/>
              <a:gd name="T16" fmla="*/ 52 w 104"/>
              <a:gd name="T17" fmla="*/ 3 h 104"/>
              <a:gd name="T18" fmla="*/ 89 w 104"/>
              <a:gd name="T19" fmla="*/ 36 h 104"/>
              <a:gd name="T20" fmla="*/ 97 w 104"/>
              <a:gd name="T21" fmla="*/ 42 h 104"/>
              <a:gd name="T22" fmla="*/ 82 w 104"/>
              <a:gd name="T23" fmla="*/ 55 h 104"/>
              <a:gd name="T24" fmla="*/ 80 w 104"/>
              <a:gd name="T25" fmla="*/ 39 h 104"/>
              <a:gd name="T26" fmla="*/ 23 w 104"/>
              <a:gd name="T27" fmla="*/ 39 h 104"/>
              <a:gd name="T28" fmla="*/ 22 w 104"/>
              <a:gd name="T29" fmla="*/ 53 h 104"/>
              <a:gd name="T30" fmla="*/ 11 w 104"/>
              <a:gd name="T31" fmla="*/ 39 h 104"/>
              <a:gd name="T32" fmla="*/ 78 w 104"/>
              <a:gd name="T33" fmla="*/ 58 h 104"/>
              <a:gd name="T34" fmla="*/ 25 w 104"/>
              <a:gd name="T35" fmla="*/ 57 h 104"/>
              <a:gd name="T36" fmla="*/ 78 w 104"/>
              <a:gd name="T37" fmla="*/ 42 h 104"/>
              <a:gd name="T38" fmla="*/ 86 w 104"/>
              <a:gd name="T39" fmla="*/ 100 h 104"/>
              <a:gd name="T40" fmla="*/ 4 w 104"/>
              <a:gd name="T41" fmla="*/ 86 h 104"/>
              <a:gd name="T42" fmla="*/ 6 w 104"/>
              <a:gd name="T43" fmla="*/ 44 h 104"/>
              <a:gd name="T44" fmla="*/ 22 w 104"/>
              <a:gd name="T45" fmla="*/ 59 h 104"/>
              <a:gd name="T46" fmla="*/ 52 w 104"/>
              <a:gd name="T47" fmla="*/ 84 h 104"/>
              <a:gd name="T48" fmla="*/ 81 w 104"/>
              <a:gd name="T49" fmla="*/ 60 h 104"/>
              <a:gd name="T50" fmla="*/ 82 w 104"/>
              <a:gd name="T51" fmla="*/ 60 h 104"/>
              <a:gd name="T52" fmla="*/ 99 w 104"/>
              <a:gd name="T53" fmla="*/ 45 h 104"/>
              <a:gd name="T54" fmla="*/ 101 w 104"/>
              <a:gd name="T55" fmla="*/ 86 h 104"/>
              <a:gd name="T56" fmla="*/ 75 w 104"/>
              <a:gd name="T57" fmla="*/ 71 h 104"/>
              <a:gd name="T58" fmla="*/ 75 w 104"/>
              <a:gd name="T59" fmla="*/ 73 h 104"/>
              <a:gd name="T60" fmla="*/ 96 w 104"/>
              <a:gd name="T61" fmla="*/ 95 h 104"/>
              <a:gd name="T62" fmla="*/ 97 w 104"/>
              <a:gd name="T63" fmla="*/ 92 h 104"/>
              <a:gd name="T64" fmla="*/ 28 w 104"/>
              <a:gd name="T65" fmla="*/ 72 h 104"/>
              <a:gd name="T66" fmla="*/ 9 w 104"/>
              <a:gd name="T67" fmla="*/ 94 h 104"/>
              <a:gd name="T68" fmla="*/ 11 w 104"/>
              <a:gd name="T69" fmla="*/ 94 h 104"/>
              <a:gd name="T70" fmla="*/ 30 w 104"/>
              <a:gd name="T71" fmla="*/ 7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" h="104">
                <a:moveTo>
                  <a:pt x="95" y="36"/>
                </a:moveTo>
                <a:cubicBezTo>
                  <a:pt x="53" y="0"/>
                  <a:pt x="53" y="0"/>
                  <a:pt x="5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7"/>
                  <a:pt x="6" y="38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3"/>
                  <a:pt x="0" y="47"/>
                  <a:pt x="0" y="5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6"/>
                  <a:pt x="8" y="104"/>
                  <a:pt x="18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96" y="104"/>
                  <a:pt x="104" y="96"/>
                  <a:pt x="104" y="86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44"/>
                  <a:pt x="100" y="39"/>
                  <a:pt x="95" y="36"/>
                </a:cubicBezTo>
                <a:close/>
                <a:moveTo>
                  <a:pt x="11" y="39"/>
                </a:moveTo>
                <a:cubicBezTo>
                  <a:pt x="15" y="36"/>
                  <a:pt x="15" y="36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52" y="3"/>
                  <a:pt x="52" y="3"/>
                  <a:pt x="52" y="3"/>
                </a:cubicBezTo>
                <a:cubicBezTo>
                  <a:pt x="87" y="34"/>
                  <a:pt x="87" y="34"/>
                  <a:pt x="87" y="34"/>
                </a:cubicBezTo>
                <a:cubicBezTo>
                  <a:pt x="89" y="36"/>
                  <a:pt x="89" y="36"/>
                  <a:pt x="89" y="36"/>
                </a:cubicBezTo>
                <a:cubicBezTo>
                  <a:pt x="93" y="39"/>
                  <a:pt x="93" y="39"/>
                  <a:pt x="93" y="39"/>
                </a:cubicBezTo>
                <a:cubicBezTo>
                  <a:pt x="97" y="42"/>
                  <a:pt x="97" y="42"/>
                  <a:pt x="97" y="42"/>
                </a:cubicBezTo>
                <a:cubicBezTo>
                  <a:pt x="83" y="54"/>
                  <a:pt x="83" y="54"/>
                  <a:pt x="83" y="54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41"/>
                  <a:pt x="82" y="41"/>
                  <a:pt x="82" y="41"/>
                </a:cubicBezTo>
                <a:cubicBezTo>
                  <a:pt x="80" y="39"/>
                  <a:pt x="80" y="39"/>
                  <a:pt x="80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53"/>
                  <a:pt x="22" y="53"/>
                  <a:pt x="22" y="53"/>
                </a:cubicBezTo>
                <a:cubicBezTo>
                  <a:pt x="8" y="41"/>
                  <a:pt x="8" y="41"/>
                  <a:pt x="8" y="41"/>
                </a:cubicBezTo>
                <a:lnTo>
                  <a:pt x="11" y="39"/>
                </a:lnTo>
                <a:close/>
                <a:moveTo>
                  <a:pt x="78" y="42"/>
                </a:moveTo>
                <a:cubicBezTo>
                  <a:pt x="78" y="58"/>
                  <a:pt x="78" y="58"/>
                  <a:pt x="78" y="58"/>
                </a:cubicBezTo>
                <a:cubicBezTo>
                  <a:pt x="53" y="80"/>
                  <a:pt x="53" y="80"/>
                  <a:pt x="53" y="8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42"/>
                  <a:pt x="25" y="42"/>
                  <a:pt x="25" y="42"/>
                </a:cubicBezTo>
                <a:lnTo>
                  <a:pt x="78" y="42"/>
                </a:lnTo>
                <a:close/>
                <a:moveTo>
                  <a:pt x="101" y="86"/>
                </a:moveTo>
                <a:cubicBezTo>
                  <a:pt x="101" y="94"/>
                  <a:pt x="94" y="100"/>
                  <a:pt x="86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0" y="100"/>
                  <a:pt x="4" y="94"/>
                  <a:pt x="4" y="86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49"/>
                  <a:pt x="4" y="46"/>
                  <a:pt x="6" y="44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52" y="84"/>
                  <a:pt x="52" y="84"/>
                  <a:pt x="52" y="84"/>
                </a:cubicBezTo>
                <a:cubicBezTo>
                  <a:pt x="55" y="84"/>
                  <a:pt x="55" y="84"/>
                  <a:pt x="55" y="84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7"/>
                  <a:pt x="101" y="49"/>
                  <a:pt x="101" y="51"/>
                </a:cubicBezTo>
                <a:lnTo>
                  <a:pt x="101" y="86"/>
                </a:lnTo>
                <a:close/>
                <a:moveTo>
                  <a:pt x="77" y="71"/>
                </a:moveTo>
                <a:cubicBezTo>
                  <a:pt x="76" y="70"/>
                  <a:pt x="75" y="70"/>
                  <a:pt x="75" y="71"/>
                </a:cubicBezTo>
                <a:cubicBezTo>
                  <a:pt x="74" y="71"/>
                  <a:pt x="74" y="73"/>
                  <a:pt x="75" y="73"/>
                </a:cubicBezTo>
                <a:cubicBezTo>
                  <a:pt x="75" y="73"/>
                  <a:pt x="75" y="73"/>
                  <a:pt x="75" y="73"/>
                </a:cubicBezTo>
                <a:cubicBezTo>
                  <a:pt x="81" y="80"/>
                  <a:pt x="88" y="87"/>
                  <a:pt x="95" y="94"/>
                </a:cubicBezTo>
                <a:cubicBezTo>
                  <a:pt x="95" y="94"/>
                  <a:pt x="96" y="95"/>
                  <a:pt x="96" y="95"/>
                </a:cubicBezTo>
                <a:cubicBezTo>
                  <a:pt x="97" y="95"/>
                  <a:pt x="97" y="94"/>
                  <a:pt x="97" y="94"/>
                </a:cubicBezTo>
                <a:cubicBezTo>
                  <a:pt x="98" y="93"/>
                  <a:pt x="98" y="92"/>
                  <a:pt x="97" y="92"/>
                </a:cubicBezTo>
                <a:cubicBezTo>
                  <a:pt x="91" y="85"/>
                  <a:pt x="84" y="78"/>
                  <a:pt x="77" y="71"/>
                </a:cubicBezTo>
                <a:close/>
                <a:moveTo>
                  <a:pt x="28" y="72"/>
                </a:moveTo>
                <a:cubicBezTo>
                  <a:pt x="21" y="78"/>
                  <a:pt x="15" y="84"/>
                  <a:pt x="9" y="91"/>
                </a:cubicBezTo>
                <a:cubicBezTo>
                  <a:pt x="8" y="92"/>
                  <a:pt x="8" y="93"/>
                  <a:pt x="9" y="94"/>
                </a:cubicBezTo>
                <a:cubicBezTo>
                  <a:pt x="9" y="94"/>
                  <a:pt x="10" y="94"/>
                  <a:pt x="10" y="94"/>
                </a:cubicBezTo>
                <a:cubicBezTo>
                  <a:pt x="10" y="94"/>
                  <a:pt x="11" y="94"/>
                  <a:pt x="11" y="94"/>
                </a:cubicBezTo>
                <a:cubicBezTo>
                  <a:pt x="18" y="87"/>
                  <a:pt x="24" y="81"/>
                  <a:pt x="30" y="74"/>
                </a:cubicBezTo>
                <a:cubicBezTo>
                  <a:pt x="31" y="73"/>
                  <a:pt x="31" y="72"/>
                  <a:pt x="30" y="72"/>
                </a:cubicBezTo>
                <a:cubicBezTo>
                  <a:pt x="30" y="71"/>
                  <a:pt x="29" y="71"/>
                  <a:pt x="28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25927" y="3942402"/>
            <a:ext cx="509166" cy="466726"/>
            <a:chOff x="4117690" y="3942402"/>
            <a:chExt cx="509166" cy="466726"/>
          </a:xfrm>
        </p:grpSpPr>
        <p:sp>
          <p:nvSpPr>
            <p:cNvPr id="39" name="Freeform 203"/>
            <p:cNvSpPr>
              <a:spLocks/>
            </p:cNvSpPr>
            <p:nvPr/>
          </p:nvSpPr>
          <p:spPr bwMode="auto">
            <a:xfrm>
              <a:off x="4117690" y="3942402"/>
              <a:ext cx="167194" cy="304883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5"/>
            <p:cNvSpPr>
              <a:spLocks/>
            </p:cNvSpPr>
            <p:nvPr/>
          </p:nvSpPr>
          <p:spPr bwMode="auto">
            <a:xfrm>
              <a:off x="4281480" y="4126212"/>
              <a:ext cx="345376" cy="282916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61"/>
          <p:cNvSpPr>
            <a:spLocks/>
          </p:cNvSpPr>
          <p:nvPr/>
        </p:nvSpPr>
        <p:spPr bwMode="auto">
          <a:xfrm>
            <a:off x="4091695" y="3941537"/>
            <a:ext cx="448773" cy="448773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Chat Bee: No </a:t>
            </a:r>
            <a:r>
              <a:rPr lang="en-US"/>
              <a:t>One Quite Like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6" name="Straight Connector 5"/>
          <p:cNvCxnSpPr>
            <a:stCxn id="10" idx="4"/>
            <a:endCxn id="14" idx="0"/>
          </p:cNvCxnSpPr>
          <p:nvPr/>
        </p:nvCxnSpPr>
        <p:spPr>
          <a:xfrm flipH="1">
            <a:off x="1444484" y="3522033"/>
            <a:ext cx="5872" cy="262564"/>
          </a:xfrm>
          <a:prstGeom prst="line">
            <a:avLst/>
          </a:prstGeom>
          <a:ln w="28575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4" idx="6"/>
            <a:endCxn id="18" idx="2"/>
          </p:cNvCxnSpPr>
          <p:nvPr/>
        </p:nvCxnSpPr>
        <p:spPr>
          <a:xfrm flipV="1">
            <a:off x="2587484" y="4923539"/>
            <a:ext cx="2306008" cy="4058"/>
          </a:xfrm>
          <a:prstGeom prst="line">
            <a:avLst/>
          </a:prstGeom>
          <a:ln w="28575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2" idx="2"/>
            <a:endCxn id="18" idx="6"/>
          </p:cNvCxnSpPr>
          <p:nvPr/>
        </p:nvCxnSpPr>
        <p:spPr>
          <a:xfrm flipH="1" flipV="1">
            <a:off x="7179492" y="4923539"/>
            <a:ext cx="2337262" cy="5724"/>
          </a:xfrm>
          <a:prstGeom prst="line">
            <a:avLst/>
          </a:prstGeom>
          <a:ln w="28575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07356" y="1236033"/>
            <a:ext cx="2286000" cy="2286000"/>
            <a:chOff x="348300" y="1236033"/>
            <a:chExt cx="2286000" cy="2286000"/>
          </a:xfrm>
        </p:grpSpPr>
        <p:sp>
          <p:nvSpPr>
            <p:cNvPr id="10" name="Oval 9"/>
            <p:cNvSpPr/>
            <p:nvPr/>
          </p:nvSpPr>
          <p:spPr>
            <a:xfrm>
              <a:off x="348300" y="1236033"/>
              <a:ext cx="2286000" cy="2286000"/>
            </a:xfrm>
            <a:prstGeom prst="ellipse">
              <a:avLst/>
            </a:prstGeom>
            <a:noFill/>
            <a:ln w="57150">
              <a:solidFill>
                <a:srgbClr val="F6922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915" y="1828246"/>
              <a:ext cx="1638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373739"/>
                  </a:solidFill>
                </a:rPr>
                <a:t>We are real people serving real customers </a:t>
              </a:r>
              <a:endParaRPr lang="en-US">
                <a:solidFill>
                  <a:srgbClr val="373739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9592" y="1370122"/>
            <a:ext cx="731520" cy="731520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</a:t>
            </a:r>
            <a:endParaRPr lang="en-US" sz="6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484" y="3784597"/>
            <a:ext cx="2286000" cy="2286000"/>
            <a:chOff x="2727015" y="3784597"/>
            <a:chExt cx="2286000" cy="2286000"/>
          </a:xfrm>
        </p:grpSpPr>
        <p:sp>
          <p:nvSpPr>
            <p:cNvPr id="14" name="Oval 13"/>
            <p:cNvSpPr/>
            <p:nvPr/>
          </p:nvSpPr>
          <p:spPr>
            <a:xfrm>
              <a:off x="2727015" y="3784597"/>
              <a:ext cx="2286000" cy="2286000"/>
            </a:xfrm>
            <a:prstGeom prst="ellipse">
              <a:avLst/>
            </a:prstGeom>
            <a:noFill/>
            <a:ln w="57150">
              <a:solidFill>
                <a:srgbClr val="F6922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07965" y="3946117"/>
              <a:ext cx="185222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373739"/>
                  </a:solidFill>
                </a:rPr>
                <a:t>We treat every customer as an individual and as a person. We make them feel valued, as they should </a:t>
              </a:r>
              <a:r>
                <a:rPr lang="en-US" smtClean="0">
                  <a:solidFill>
                    <a:srgbClr val="373739"/>
                  </a:solidFill>
                </a:rPr>
                <a:t>be</a:t>
              </a:r>
              <a:endParaRPr lang="en-US">
                <a:solidFill>
                  <a:srgbClr val="373739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91279" y="3783272"/>
            <a:ext cx="731520" cy="731520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</a:t>
            </a:r>
            <a:endParaRPr lang="en-US" sz="6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93492" y="3780539"/>
            <a:ext cx="2286000" cy="2286000"/>
            <a:chOff x="7059544" y="3895212"/>
            <a:chExt cx="2286000" cy="2286000"/>
          </a:xfrm>
        </p:grpSpPr>
        <p:sp>
          <p:nvSpPr>
            <p:cNvPr id="18" name="Oval 17"/>
            <p:cNvSpPr/>
            <p:nvPr/>
          </p:nvSpPr>
          <p:spPr>
            <a:xfrm>
              <a:off x="7059544" y="3895212"/>
              <a:ext cx="2286000" cy="2286000"/>
            </a:xfrm>
            <a:prstGeom prst="ellipse">
              <a:avLst/>
            </a:prstGeom>
            <a:noFill/>
            <a:ln w="57150">
              <a:solidFill>
                <a:srgbClr val="F6922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30749" y="4287412"/>
              <a:ext cx="2180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50">
                  <a:solidFill>
                    <a:srgbClr val="373739"/>
                  </a:solidFill>
                </a:rPr>
                <a:t>We provide a highly reliable Managed Live Chat service, with 99.9% uptime </a:t>
              </a:r>
              <a:r>
                <a:rPr lang="en-US" sz="1750" smtClean="0">
                  <a:solidFill>
                    <a:srgbClr val="373739"/>
                  </a:solidFill>
                </a:rPr>
                <a:t>guarantee</a:t>
              </a:r>
              <a:endParaRPr lang="en-US" sz="1750">
                <a:solidFill>
                  <a:srgbClr val="373739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669998" y="5527761"/>
            <a:ext cx="731520" cy="731520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3</a:t>
            </a:r>
            <a:endParaRPr lang="en-US" sz="6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516754" y="3786263"/>
            <a:ext cx="2286000" cy="2286000"/>
            <a:chOff x="9544050" y="2071882"/>
            <a:chExt cx="2286000" cy="2286000"/>
          </a:xfrm>
        </p:grpSpPr>
        <p:sp>
          <p:nvSpPr>
            <p:cNvPr id="22" name="Oval 21"/>
            <p:cNvSpPr/>
            <p:nvPr/>
          </p:nvSpPr>
          <p:spPr>
            <a:xfrm>
              <a:off x="9544050" y="2071882"/>
              <a:ext cx="2286000" cy="2286000"/>
            </a:xfrm>
            <a:prstGeom prst="ellipse">
              <a:avLst/>
            </a:prstGeom>
            <a:noFill/>
            <a:ln w="57150">
              <a:solidFill>
                <a:srgbClr val="F6922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73143" y="2880253"/>
              <a:ext cx="22016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373739"/>
                  </a:solidFill>
                </a:rPr>
                <a:t>We provide complete transparency and accountability</a:t>
              </a:r>
              <a:endParaRPr lang="en-US">
                <a:solidFill>
                  <a:srgbClr val="373739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11226863" y="3783272"/>
            <a:ext cx="731520" cy="731520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</a:t>
            </a:r>
            <a:endParaRPr lang="en-US" sz="6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524993" y="1249963"/>
            <a:ext cx="2286000" cy="2286000"/>
            <a:chOff x="6879315" y="577126"/>
            <a:chExt cx="2286000" cy="2286000"/>
          </a:xfrm>
        </p:grpSpPr>
        <p:sp>
          <p:nvSpPr>
            <p:cNvPr id="26" name="Oval 25"/>
            <p:cNvSpPr/>
            <p:nvPr/>
          </p:nvSpPr>
          <p:spPr>
            <a:xfrm>
              <a:off x="6879315" y="577126"/>
              <a:ext cx="2286000" cy="2286000"/>
            </a:xfrm>
            <a:prstGeom prst="ellipse">
              <a:avLst/>
            </a:prstGeom>
            <a:noFill/>
            <a:ln w="57150">
              <a:solidFill>
                <a:srgbClr val="F6922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92972" y="999100"/>
              <a:ext cx="16240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373739"/>
                  </a:solidFill>
                </a:rPr>
                <a:t> </a:t>
              </a:r>
              <a:r>
                <a:rPr lang="en-US" smtClean="0">
                  <a:solidFill>
                    <a:srgbClr val="373739"/>
                  </a:solidFill>
                </a:rPr>
                <a:t>Every </a:t>
              </a:r>
              <a:r>
                <a:rPr lang="en-US">
                  <a:solidFill>
                    <a:srgbClr val="373739"/>
                  </a:solidFill>
                </a:rPr>
                <a:t>single conversation, every chat, every word is recorded</a:t>
              </a:r>
              <a:endParaRPr lang="en-AU">
                <a:solidFill>
                  <a:srgbClr val="373739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1296307" y="1397213"/>
            <a:ext cx="731520" cy="731520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5</a:t>
            </a:r>
            <a:endParaRPr lang="en-US" sz="6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882488" y="1236033"/>
            <a:ext cx="2286000" cy="2286000"/>
            <a:chOff x="3932809" y="1236033"/>
            <a:chExt cx="2286000" cy="2286000"/>
          </a:xfrm>
        </p:grpSpPr>
        <p:sp>
          <p:nvSpPr>
            <p:cNvPr id="30" name="Oval 29"/>
            <p:cNvSpPr/>
            <p:nvPr/>
          </p:nvSpPr>
          <p:spPr>
            <a:xfrm>
              <a:off x="3932809" y="1236033"/>
              <a:ext cx="2286000" cy="2286000"/>
            </a:xfrm>
            <a:prstGeom prst="ellipse">
              <a:avLst/>
            </a:prstGeom>
            <a:noFill/>
            <a:ln w="57150">
              <a:solidFill>
                <a:srgbClr val="F6922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6677" y="1640369"/>
              <a:ext cx="19582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373739"/>
                  </a:solidFill>
                </a:rPr>
                <a:t>We can find a conversation that happened 6 months ago in less than 15 </a:t>
              </a:r>
              <a:r>
                <a:rPr lang="en-US" smtClean="0">
                  <a:solidFill>
                    <a:srgbClr val="373739"/>
                  </a:solidFill>
                </a:rPr>
                <a:t>minutes </a:t>
              </a:r>
              <a:endParaRPr lang="en-US">
                <a:solidFill>
                  <a:srgbClr val="373739"/>
                </a:solidFill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5659728" y="808656"/>
            <a:ext cx="731520" cy="731520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en-US" sz="6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cxnSp>
        <p:nvCxnSpPr>
          <p:cNvPr id="33" name="Straight Connector 32"/>
          <p:cNvCxnSpPr>
            <a:endCxn id="22" idx="0"/>
          </p:cNvCxnSpPr>
          <p:nvPr/>
        </p:nvCxnSpPr>
        <p:spPr>
          <a:xfrm>
            <a:off x="10659754" y="3535963"/>
            <a:ext cx="0" cy="250300"/>
          </a:xfrm>
          <a:prstGeom prst="line">
            <a:avLst/>
          </a:prstGeom>
          <a:ln w="28575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6"/>
            <a:endCxn id="26" idx="2"/>
          </p:cNvCxnSpPr>
          <p:nvPr/>
        </p:nvCxnSpPr>
        <p:spPr>
          <a:xfrm>
            <a:off x="7168488" y="2379033"/>
            <a:ext cx="2356505" cy="13930"/>
          </a:xfrm>
          <a:prstGeom prst="line">
            <a:avLst/>
          </a:prstGeom>
          <a:ln w="28575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01140" y="2751576"/>
            <a:ext cx="1828800" cy="1828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69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37729" y="2751576"/>
            <a:ext cx="18288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69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30" idx="2"/>
          </p:cNvCxnSpPr>
          <p:nvPr/>
        </p:nvCxnSpPr>
        <p:spPr>
          <a:xfrm>
            <a:off x="2585783" y="2379033"/>
            <a:ext cx="2296705" cy="0"/>
          </a:xfrm>
          <a:prstGeom prst="line">
            <a:avLst/>
          </a:prstGeom>
          <a:ln w="28575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1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it </a:t>
            </a:r>
            <a:r>
              <a:rPr lang="en-US" smtClean="0"/>
              <a:t>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990817822"/>
              </p:ext>
            </p:extLst>
          </p:nvPr>
        </p:nvGraphicFramePr>
        <p:xfrm>
          <a:off x="-668823" y="2004698"/>
          <a:ext cx="11993193" cy="459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/>
          <p:cNvSpPr/>
          <p:nvPr/>
        </p:nvSpPr>
        <p:spPr>
          <a:xfrm>
            <a:off x="485778" y="1104057"/>
            <a:ext cx="1083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/>
              <a:t>We can typically setup most "small" business in less than 3 hours. To summarize: 2 things need to happen for us to service your </a:t>
            </a:r>
            <a:r>
              <a:rPr lang="en-US" smtClean="0"/>
              <a:t>customers. </a:t>
            </a:r>
            <a:r>
              <a:rPr lang="en-US"/>
              <a:t>When these 2 simple steps are complete we can start talking to your visitors</a:t>
            </a:r>
            <a:r>
              <a:rPr lang="en-US" smtClean="0"/>
              <a:t>.</a:t>
            </a: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564865" y="1892214"/>
            <a:ext cx="2381421" cy="2114308"/>
            <a:chOff x="6391162" y="-997874"/>
            <a:chExt cx="2381421" cy="2114308"/>
          </a:xfrm>
        </p:grpSpPr>
        <p:sp>
          <p:nvSpPr>
            <p:cNvPr id="28" name="Oval 27"/>
            <p:cNvSpPr/>
            <p:nvPr/>
          </p:nvSpPr>
          <p:spPr>
            <a:xfrm>
              <a:off x="6658275" y="-997874"/>
              <a:ext cx="2114308" cy="211430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262B2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391162" y="287264"/>
              <a:ext cx="619004" cy="619004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99419" y="-650002"/>
              <a:ext cx="16722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Easy as pie. You could be up and running the same day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0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Pricing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73952" y="1824635"/>
            <a:ext cx="3284930" cy="3284930"/>
            <a:chOff x="11118535" y="6274058"/>
            <a:chExt cx="470953" cy="470953"/>
          </a:xfrm>
        </p:grpSpPr>
        <p:sp>
          <p:nvSpPr>
            <p:cNvPr id="8" name="Oval 7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99485" y="1094336"/>
            <a:ext cx="2381421" cy="2114308"/>
            <a:chOff x="6391162" y="-997874"/>
            <a:chExt cx="2381421" cy="2114308"/>
          </a:xfrm>
        </p:grpSpPr>
        <p:sp>
          <p:nvSpPr>
            <p:cNvPr id="12" name="Oval 11"/>
            <p:cNvSpPr/>
            <p:nvPr/>
          </p:nvSpPr>
          <p:spPr>
            <a:xfrm>
              <a:off x="6658275" y="-997874"/>
              <a:ext cx="2114308" cy="2114308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262B2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91162" y="287264"/>
              <a:ext cx="619004" cy="619004"/>
            </a:xfrm>
            <a:prstGeom prst="ellipse">
              <a:avLst/>
            </a:prstGeom>
            <a:solidFill>
              <a:srgbClr val="E86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99419" y="-650002"/>
              <a:ext cx="167229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we are confident in our service...free trial and no contracts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63912" y="2708799"/>
            <a:ext cx="2105007" cy="1538883"/>
            <a:chOff x="2263912" y="2466826"/>
            <a:chExt cx="2105007" cy="1538883"/>
          </a:xfrm>
        </p:grpSpPr>
        <p:sp>
          <p:nvSpPr>
            <p:cNvPr id="6" name="Rectangle 5"/>
            <p:cNvSpPr/>
            <p:nvPr/>
          </p:nvSpPr>
          <p:spPr>
            <a:xfrm>
              <a:off x="2263912" y="2928491"/>
              <a:ext cx="210500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/>
                <a:t>Only </a:t>
              </a:r>
              <a:r>
                <a:rPr lang="en-US" sz="3200" b="1"/>
                <a:t>$3.99 per hour!</a:t>
              </a:r>
              <a:endParaRPr lang="en-US" sz="3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6253" y="2466826"/>
              <a:ext cx="18201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/>
                <a:t>Our Live Chat Service </a:t>
              </a:r>
              <a:r>
                <a:rPr lang="en-US" sz="1400" b="1" smtClean="0"/>
                <a:t>Started from</a:t>
              </a:r>
              <a:endParaRPr lang="en-US" sz="14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3689" y="1824635"/>
            <a:ext cx="3284930" cy="3284930"/>
            <a:chOff x="11118535" y="6274058"/>
            <a:chExt cx="470953" cy="470953"/>
          </a:xfrm>
        </p:grpSpPr>
        <p:sp>
          <p:nvSpPr>
            <p:cNvPr id="19" name="Oval 18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3649" y="2741109"/>
            <a:ext cx="2105007" cy="1451981"/>
            <a:chOff x="6303649" y="2553728"/>
            <a:chExt cx="2105007" cy="1451981"/>
          </a:xfrm>
        </p:grpSpPr>
        <p:sp>
          <p:nvSpPr>
            <p:cNvPr id="18" name="Rectangle 17"/>
            <p:cNvSpPr/>
            <p:nvPr/>
          </p:nvSpPr>
          <p:spPr>
            <a:xfrm>
              <a:off x="6303649" y="2928491"/>
              <a:ext cx="210500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/>
                <a:t>Free </a:t>
              </a:r>
              <a:r>
                <a:rPr lang="en-US" sz="3200" b="1"/>
                <a:t>7 Day Trial</a:t>
              </a:r>
              <a:endParaRPr lang="en-US" sz="3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75990" y="2553728"/>
              <a:ext cx="20326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/>
                <a:t>Also you can Sign Up </a:t>
              </a:r>
              <a:r>
                <a:rPr lang="en-US" sz="1400" b="1"/>
                <a:t>for a 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470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wait! Contact with 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42950" y="1697382"/>
            <a:ext cx="488563" cy="488563"/>
            <a:chOff x="11118535" y="6274058"/>
            <a:chExt cx="470953" cy="470953"/>
          </a:xfrm>
        </p:grpSpPr>
        <p:sp>
          <p:nvSpPr>
            <p:cNvPr id="14" name="Oval 13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191"/>
          <p:cNvSpPr>
            <a:spLocks noEditPoints="1"/>
          </p:cNvSpPr>
          <p:nvPr/>
        </p:nvSpPr>
        <p:spPr bwMode="auto">
          <a:xfrm>
            <a:off x="840461" y="1790258"/>
            <a:ext cx="293540" cy="302809"/>
          </a:xfrm>
          <a:custGeom>
            <a:avLst/>
            <a:gdLst>
              <a:gd name="T0" fmla="*/ 357 w 368"/>
              <a:gd name="T1" fmla="*/ 233 h 384"/>
              <a:gd name="T2" fmla="*/ 361 w 368"/>
              <a:gd name="T3" fmla="*/ 194 h 384"/>
              <a:gd name="T4" fmla="*/ 186 w 368"/>
              <a:gd name="T5" fmla="*/ 13 h 384"/>
              <a:gd name="T6" fmla="*/ 156 w 368"/>
              <a:gd name="T7" fmla="*/ 16 h 384"/>
              <a:gd name="T8" fmla="*/ 102 w 368"/>
              <a:gd name="T9" fmla="*/ 0 h 384"/>
              <a:gd name="T10" fmla="*/ 0 w 368"/>
              <a:gd name="T11" fmla="*/ 105 h 384"/>
              <a:gd name="T12" fmla="*/ 14 w 368"/>
              <a:gd name="T13" fmla="*/ 158 h 384"/>
              <a:gd name="T14" fmla="*/ 10 w 368"/>
              <a:gd name="T15" fmla="*/ 194 h 384"/>
              <a:gd name="T16" fmla="*/ 186 w 368"/>
              <a:gd name="T17" fmla="*/ 375 h 384"/>
              <a:gd name="T18" fmla="*/ 218 w 368"/>
              <a:gd name="T19" fmla="*/ 371 h 384"/>
              <a:gd name="T20" fmla="*/ 266 w 368"/>
              <a:gd name="T21" fmla="*/ 384 h 384"/>
              <a:gd name="T22" fmla="*/ 368 w 368"/>
              <a:gd name="T23" fmla="*/ 279 h 384"/>
              <a:gd name="T24" fmla="*/ 357 w 368"/>
              <a:gd name="T25" fmla="*/ 233 h 384"/>
              <a:gd name="T26" fmla="*/ 276 w 368"/>
              <a:gd name="T27" fmla="*/ 280 h 384"/>
              <a:gd name="T28" fmla="*/ 240 w 368"/>
              <a:gd name="T29" fmla="*/ 308 h 384"/>
              <a:gd name="T30" fmla="*/ 185 w 368"/>
              <a:gd name="T31" fmla="*/ 318 h 384"/>
              <a:gd name="T32" fmla="*/ 122 w 368"/>
              <a:gd name="T33" fmla="*/ 304 h 384"/>
              <a:gd name="T34" fmla="*/ 93 w 368"/>
              <a:gd name="T35" fmla="*/ 278 h 384"/>
              <a:gd name="T36" fmla="*/ 82 w 368"/>
              <a:gd name="T37" fmla="*/ 245 h 384"/>
              <a:gd name="T38" fmla="*/ 90 w 368"/>
              <a:gd name="T39" fmla="*/ 228 h 384"/>
              <a:gd name="T40" fmla="*/ 108 w 368"/>
              <a:gd name="T41" fmla="*/ 221 h 384"/>
              <a:gd name="T42" fmla="*/ 123 w 368"/>
              <a:gd name="T43" fmla="*/ 227 h 384"/>
              <a:gd name="T44" fmla="*/ 134 w 368"/>
              <a:gd name="T45" fmla="*/ 242 h 384"/>
              <a:gd name="T46" fmla="*/ 144 w 368"/>
              <a:gd name="T47" fmla="*/ 261 h 384"/>
              <a:gd name="T48" fmla="*/ 158 w 368"/>
              <a:gd name="T49" fmla="*/ 272 h 384"/>
              <a:gd name="T50" fmla="*/ 184 w 368"/>
              <a:gd name="T51" fmla="*/ 277 h 384"/>
              <a:gd name="T52" fmla="*/ 219 w 368"/>
              <a:gd name="T53" fmla="*/ 268 h 384"/>
              <a:gd name="T54" fmla="*/ 232 w 368"/>
              <a:gd name="T55" fmla="*/ 245 h 384"/>
              <a:gd name="T56" fmla="*/ 225 w 368"/>
              <a:gd name="T57" fmla="*/ 228 h 384"/>
              <a:gd name="T58" fmla="*/ 207 w 368"/>
              <a:gd name="T59" fmla="*/ 217 h 384"/>
              <a:gd name="T60" fmla="*/ 175 w 368"/>
              <a:gd name="T61" fmla="*/ 209 h 384"/>
              <a:gd name="T62" fmla="*/ 129 w 368"/>
              <a:gd name="T63" fmla="*/ 195 h 384"/>
              <a:gd name="T64" fmla="*/ 98 w 368"/>
              <a:gd name="T65" fmla="*/ 172 h 384"/>
              <a:gd name="T66" fmla="*/ 87 w 368"/>
              <a:gd name="T67" fmla="*/ 136 h 384"/>
              <a:gd name="T68" fmla="*/ 99 w 368"/>
              <a:gd name="T69" fmla="*/ 100 h 384"/>
              <a:gd name="T70" fmla="*/ 133 w 368"/>
              <a:gd name="T71" fmla="*/ 75 h 384"/>
              <a:gd name="T72" fmla="*/ 185 w 368"/>
              <a:gd name="T73" fmla="*/ 67 h 384"/>
              <a:gd name="T74" fmla="*/ 226 w 368"/>
              <a:gd name="T75" fmla="*/ 72 h 384"/>
              <a:gd name="T76" fmla="*/ 254 w 368"/>
              <a:gd name="T77" fmla="*/ 87 h 384"/>
              <a:gd name="T78" fmla="*/ 272 w 368"/>
              <a:gd name="T79" fmla="*/ 107 h 384"/>
              <a:gd name="T80" fmla="*/ 277 w 368"/>
              <a:gd name="T81" fmla="*/ 128 h 384"/>
              <a:gd name="T82" fmla="*/ 270 w 368"/>
              <a:gd name="T83" fmla="*/ 145 h 384"/>
              <a:gd name="T84" fmla="*/ 252 w 368"/>
              <a:gd name="T85" fmla="*/ 153 h 384"/>
              <a:gd name="T86" fmla="*/ 237 w 368"/>
              <a:gd name="T87" fmla="*/ 148 h 384"/>
              <a:gd name="T88" fmla="*/ 226 w 368"/>
              <a:gd name="T89" fmla="*/ 134 h 384"/>
              <a:gd name="T90" fmla="*/ 210 w 368"/>
              <a:gd name="T91" fmla="*/ 114 h 384"/>
              <a:gd name="T92" fmla="*/ 181 w 368"/>
              <a:gd name="T93" fmla="*/ 107 h 384"/>
              <a:gd name="T94" fmla="*/ 151 w 368"/>
              <a:gd name="T95" fmla="*/ 114 h 384"/>
              <a:gd name="T96" fmla="*/ 140 w 368"/>
              <a:gd name="T97" fmla="*/ 132 h 384"/>
              <a:gd name="T98" fmla="*/ 143 w 368"/>
              <a:gd name="T99" fmla="*/ 142 h 384"/>
              <a:gd name="T100" fmla="*/ 154 w 368"/>
              <a:gd name="T101" fmla="*/ 150 h 384"/>
              <a:gd name="T102" fmla="*/ 168 w 368"/>
              <a:gd name="T103" fmla="*/ 156 h 384"/>
              <a:gd name="T104" fmla="*/ 192 w 368"/>
              <a:gd name="T105" fmla="*/ 162 h 384"/>
              <a:gd name="T106" fmla="*/ 231 w 368"/>
              <a:gd name="T107" fmla="*/ 173 h 384"/>
              <a:gd name="T108" fmla="*/ 261 w 368"/>
              <a:gd name="T109" fmla="*/ 187 h 384"/>
              <a:gd name="T110" fmla="*/ 281 w 368"/>
              <a:gd name="T111" fmla="*/ 208 h 384"/>
              <a:gd name="T112" fmla="*/ 288 w 368"/>
              <a:gd name="T113" fmla="*/ 240 h 384"/>
              <a:gd name="T114" fmla="*/ 276 w 368"/>
              <a:gd name="T115" fmla="*/ 28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8" h="384">
                <a:moveTo>
                  <a:pt x="357" y="233"/>
                </a:moveTo>
                <a:cubicBezTo>
                  <a:pt x="360" y="220"/>
                  <a:pt x="361" y="207"/>
                  <a:pt x="361" y="194"/>
                </a:cubicBezTo>
                <a:cubicBezTo>
                  <a:pt x="361" y="94"/>
                  <a:pt x="283" y="13"/>
                  <a:pt x="186" y="13"/>
                </a:cubicBezTo>
                <a:cubicBezTo>
                  <a:pt x="175" y="13"/>
                  <a:pt x="165" y="14"/>
                  <a:pt x="156" y="16"/>
                </a:cubicBezTo>
                <a:cubicBezTo>
                  <a:pt x="140" y="6"/>
                  <a:pt x="121" y="0"/>
                  <a:pt x="102" y="0"/>
                </a:cubicBezTo>
                <a:cubicBezTo>
                  <a:pt x="45" y="0"/>
                  <a:pt x="0" y="47"/>
                  <a:pt x="0" y="105"/>
                </a:cubicBezTo>
                <a:cubicBezTo>
                  <a:pt x="0" y="124"/>
                  <a:pt x="5" y="142"/>
                  <a:pt x="14" y="158"/>
                </a:cubicBezTo>
                <a:cubicBezTo>
                  <a:pt x="11" y="169"/>
                  <a:pt x="10" y="181"/>
                  <a:pt x="10" y="194"/>
                </a:cubicBezTo>
                <a:cubicBezTo>
                  <a:pt x="10" y="294"/>
                  <a:pt x="89" y="375"/>
                  <a:pt x="186" y="375"/>
                </a:cubicBezTo>
                <a:cubicBezTo>
                  <a:pt x="197" y="375"/>
                  <a:pt x="207" y="373"/>
                  <a:pt x="218" y="371"/>
                </a:cubicBezTo>
                <a:cubicBezTo>
                  <a:pt x="232" y="379"/>
                  <a:pt x="249" y="384"/>
                  <a:pt x="266" y="384"/>
                </a:cubicBezTo>
                <a:cubicBezTo>
                  <a:pt x="322" y="384"/>
                  <a:pt x="368" y="337"/>
                  <a:pt x="368" y="279"/>
                </a:cubicBezTo>
                <a:cubicBezTo>
                  <a:pt x="368" y="262"/>
                  <a:pt x="364" y="247"/>
                  <a:pt x="357" y="233"/>
                </a:cubicBezTo>
                <a:close/>
                <a:moveTo>
                  <a:pt x="276" y="280"/>
                </a:moveTo>
                <a:cubicBezTo>
                  <a:pt x="268" y="292"/>
                  <a:pt x="256" y="301"/>
                  <a:pt x="240" y="308"/>
                </a:cubicBezTo>
                <a:cubicBezTo>
                  <a:pt x="225" y="315"/>
                  <a:pt x="206" y="318"/>
                  <a:pt x="185" y="318"/>
                </a:cubicBezTo>
                <a:cubicBezTo>
                  <a:pt x="160" y="318"/>
                  <a:pt x="139" y="313"/>
                  <a:pt x="122" y="304"/>
                </a:cubicBezTo>
                <a:cubicBezTo>
                  <a:pt x="111" y="298"/>
                  <a:pt x="101" y="289"/>
                  <a:pt x="93" y="278"/>
                </a:cubicBezTo>
                <a:cubicBezTo>
                  <a:pt x="86" y="267"/>
                  <a:pt x="82" y="256"/>
                  <a:pt x="82" y="245"/>
                </a:cubicBezTo>
                <a:cubicBezTo>
                  <a:pt x="82" y="239"/>
                  <a:pt x="85" y="233"/>
                  <a:pt x="90" y="228"/>
                </a:cubicBezTo>
                <a:cubicBezTo>
                  <a:pt x="94" y="224"/>
                  <a:pt x="101" y="221"/>
                  <a:pt x="108" y="221"/>
                </a:cubicBezTo>
                <a:cubicBezTo>
                  <a:pt x="114" y="221"/>
                  <a:pt x="119" y="223"/>
                  <a:pt x="123" y="227"/>
                </a:cubicBezTo>
                <a:cubicBezTo>
                  <a:pt x="127" y="230"/>
                  <a:pt x="131" y="236"/>
                  <a:pt x="134" y="242"/>
                </a:cubicBezTo>
                <a:cubicBezTo>
                  <a:pt x="137" y="250"/>
                  <a:pt x="140" y="256"/>
                  <a:pt x="144" y="261"/>
                </a:cubicBezTo>
                <a:cubicBezTo>
                  <a:pt x="147" y="265"/>
                  <a:pt x="152" y="269"/>
                  <a:pt x="158" y="272"/>
                </a:cubicBezTo>
                <a:cubicBezTo>
                  <a:pt x="165" y="276"/>
                  <a:pt x="173" y="277"/>
                  <a:pt x="184" y="277"/>
                </a:cubicBezTo>
                <a:cubicBezTo>
                  <a:pt x="198" y="277"/>
                  <a:pt x="210" y="274"/>
                  <a:pt x="219" y="268"/>
                </a:cubicBezTo>
                <a:cubicBezTo>
                  <a:pt x="228" y="261"/>
                  <a:pt x="232" y="254"/>
                  <a:pt x="232" y="245"/>
                </a:cubicBezTo>
                <a:cubicBezTo>
                  <a:pt x="232" y="238"/>
                  <a:pt x="230" y="232"/>
                  <a:pt x="225" y="228"/>
                </a:cubicBezTo>
                <a:cubicBezTo>
                  <a:pt x="221" y="223"/>
                  <a:pt x="214" y="220"/>
                  <a:pt x="207" y="217"/>
                </a:cubicBezTo>
                <a:cubicBezTo>
                  <a:pt x="199" y="215"/>
                  <a:pt x="188" y="212"/>
                  <a:pt x="175" y="209"/>
                </a:cubicBezTo>
                <a:cubicBezTo>
                  <a:pt x="156" y="205"/>
                  <a:pt x="141" y="200"/>
                  <a:pt x="129" y="195"/>
                </a:cubicBezTo>
                <a:cubicBezTo>
                  <a:pt x="116" y="189"/>
                  <a:pt x="106" y="182"/>
                  <a:pt x="98" y="172"/>
                </a:cubicBezTo>
                <a:cubicBezTo>
                  <a:pt x="91" y="163"/>
                  <a:pt x="87" y="150"/>
                  <a:pt x="87" y="136"/>
                </a:cubicBezTo>
                <a:cubicBezTo>
                  <a:pt x="87" y="122"/>
                  <a:pt x="91" y="110"/>
                  <a:pt x="99" y="100"/>
                </a:cubicBezTo>
                <a:cubicBezTo>
                  <a:pt x="107" y="89"/>
                  <a:pt x="118" y="81"/>
                  <a:pt x="133" y="75"/>
                </a:cubicBezTo>
                <a:cubicBezTo>
                  <a:pt x="148" y="70"/>
                  <a:pt x="165" y="67"/>
                  <a:pt x="185" y="67"/>
                </a:cubicBezTo>
                <a:cubicBezTo>
                  <a:pt x="200" y="67"/>
                  <a:pt x="214" y="69"/>
                  <a:pt x="226" y="72"/>
                </a:cubicBezTo>
                <a:cubicBezTo>
                  <a:pt x="237" y="76"/>
                  <a:pt x="247" y="81"/>
                  <a:pt x="254" y="87"/>
                </a:cubicBezTo>
                <a:cubicBezTo>
                  <a:pt x="262" y="93"/>
                  <a:pt x="268" y="100"/>
                  <a:pt x="272" y="107"/>
                </a:cubicBezTo>
                <a:cubicBezTo>
                  <a:pt x="275" y="114"/>
                  <a:pt x="277" y="121"/>
                  <a:pt x="277" y="128"/>
                </a:cubicBezTo>
                <a:cubicBezTo>
                  <a:pt x="277" y="134"/>
                  <a:pt x="275" y="140"/>
                  <a:pt x="270" y="145"/>
                </a:cubicBezTo>
                <a:cubicBezTo>
                  <a:pt x="265" y="150"/>
                  <a:pt x="259" y="153"/>
                  <a:pt x="252" y="153"/>
                </a:cubicBezTo>
                <a:cubicBezTo>
                  <a:pt x="245" y="153"/>
                  <a:pt x="240" y="151"/>
                  <a:pt x="237" y="148"/>
                </a:cubicBezTo>
                <a:cubicBezTo>
                  <a:pt x="233" y="145"/>
                  <a:pt x="230" y="140"/>
                  <a:pt x="226" y="134"/>
                </a:cubicBezTo>
                <a:cubicBezTo>
                  <a:pt x="222" y="125"/>
                  <a:pt x="217" y="118"/>
                  <a:pt x="210" y="114"/>
                </a:cubicBezTo>
                <a:cubicBezTo>
                  <a:pt x="205" y="109"/>
                  <a:pt x="195" y="107"/>
                  <a:pt x="181" y="107"/>
                </a:cubicBezTo>
                <a:cubicBezTo>
                  <a:pt x="169" y="107"/>
                  <a:pt x="158" y="109"/>
                  <a:pt x="151" y="114"/>
                </a:cubicBezTo>
                <a:cubicBezTo>
                  <a:pt x="143" y="119"/>
                  <a:pt x="140" y="125"/>
                  <a:pt x="140" y="132"/>
                </a:cubicBezTo>
                <a:cubicBezTo>
                  <a:pt x="140" y="136"/>
                  <a:pt x="141" y="139"/>
                  <a:pt x="143" y="142"/>
                </a:cubicBezTo>
                <a:cubicBezTo>
                  <a:pt x="146" y="145"/>
                  <a:pt x="149" y="148"/>
                  <a:pt x="154" y="150"/>
                </a:cubicBezTo>
                <a:cubicBezTo>
                  <a:pt x="158" y="153"/>
                  <a:pt x="163" y="155"/>
                  <a:pt x="168" y="156"/>
                </a:cubicBezTo>
                <a:cubicBezTo>
                  <a:pt x="173" y="157"/>
                  <a:pt x="181" y="159"/>
                  <a:pt x="192" y="162"/>
                </a:cubicBezTo>
                <a:cubicBezTo>
                  <a:pt x="206" y="165"/>
                  <a:pt x="220" y="169"/>
                  <a:pt x="231" y="173"/>
                </a:cubicBezTo>
                <a:cubicBezTo>
                  <a:pt x="243" y="176"/>
                  <a:pt x="253" y="181"/>
                  <a:pt x="261" y="187"/>
                </a:cubicBezTo>
                <a:cubicBezTo>
                  <a:pt x="269" y="192"/>
                  <a:pt x="276" y="199"/>
                  <a:pt x="281" y="208"/>
                </a:cubicBezTo>
                <a:cubicBezTo>
                  <a:pt x="286" y="217"/>
                  <a:pt x="288" y="227"/>
                  <a:pt x="288" y="240"/>
                </a:cubicBezTo>
                <a:cubicBezTo>
                  <a:pt x="288" y="255"/>
                  <a:pt x="284" y="268"/>
                  <a:pt x="276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50089" y="1732830"/>
            <a:ext cx="2412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/>
              <a:t>Toll Free: 855 410 1402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2950" y="2485248"/>
            <a:ext cx="488563" cy="488563"/>
            <a:chOff x="11118535" y="6274058"/>
            <a:chExt cx="470953" cy="470953"/>
          </a:xfrm>
        </p:grpSpPr>
        <p:sp>
          <p:nvSpPr>
            <p:cNvPr id="18" name="Oval 17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50089" y="2520696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smtClean="0">
                <a:hlinkClick r:id="rId2"/>
              </a:rPr>
              <a:t>hello@chatbee.com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reeform 62"/>
          <p:cNvSpPr>
            <a:spLocks noEditPoints="1"/>
          </p:cNvSpPr>
          <p:nvPr/>
        </p:nvSpPr>
        <p:spPr bwMode="auto">
          <a:xfrm>
            <a:off x="820834" y="2633949"/>
            <a:ext cx="334962" cy="207192"/>
          </a:xfrm>
          <a:custGeom>
            <a:avLst/>
            <a:gdLst>
              <a:gd name="T0" fmla="*/ 19 w 374"/>
              <a:gd name="T1" fmla="*/ 22 h 232"/>
              <a:gd name="T2" fmla="*/ 169 w 374"/>
              <a:gd name="T3" fmla="*/ 102 h 232"/>
              <a:gd name="T4" fmla="*/ 187 w 374"/>
              <a:gd name="T5" fmla="*/ 106 h 232"/>
              <a:gd name="T6" fmla="*/ 205 w 374"/>
              <a:gd name="T7" fmla="*/ 102 h 232"/>
              <a:gd name="T8" fmla="*/ 355 w 374"/>
              <a:gd name="T9" fmla="*/ 22 h 232"/>
              <a:gd name="T10" fmla="*/ 356 w 374"/>
              <a:gd name="T11" fmla="*/ 0 h 232"/>
              <a:gd name="T12" fmla="*/ 18 w 374"/>
              <a:gd name="T13" fmla="*/ 0 h 232"/>
              <a:gd name="T14" fmla="*/ 19 w 374"/>
              <a:gd name="T15" fmla="*/ 22 h 232"/>
              <a:gd name="T16" fmla="*/ 359 w 374"/>
              <a:gd name="T17" fmla="*/ 62 h 232"/>
              <a:gd name="T18" fmla="*/ 205 w 374"/>
              <a:gd name="T19" fmla="*/ 142 h 232"/>
              <a:gd name="T20" fmla="*/ 187 w 374"/>
              <a:gd name="T21" fmla="*/ 146 h 232"/>
              <a:gd name="T22" fmla="*/ 169 w 374"/>
              <a:gd name="T23" fmla="*/ 142 h 232"/>
              <a:gd name="T24" fmla="*/ 15 w 374"/>
              <a:gd name="T25" fmla="*/ 62 h 232"/>
              <a:gd name="T26" fmla="*/ 7 w 374"/>
              <a:gd name="T27" fmla="*/ 66 h 232"/>
              <a:gd name="T28" fmla="*/ 7 w 374"/>
              <a:gd name="T29" fmla="*/ 213 h 232"/>
              <a:gd name="T30" fmla="*/ 27 w 374"/>
              <a:gd name="T31" fmla="*/ 232 h 232"/>
              <a:gd name="T32" fmla="*/ 347 w 374"/>
              <a:gd name="T33" fmla="*/ 232 h 232"/>
              <a:gd name="T34" fmla="*/ 367 w 374"/>
              <a:gd name="T35" fmla="*/ 213 h 232"/>
              <a:gd name="T36" fmla="*/ 367 w 374"/>
              <a:gd name="T37" fmla="*/ 66 h 232"/>
              <a:gd name="T38" fmla="*/ 359 w 374"/>
              <a:gd name="T39" fmla="*/ 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4" h="232">
                <a:moveTo>
                  <a:pt x="19" y="22"/>
                </a:moveTo>
                <a:cubicBezTo>
                  <a:pt x="28" y="27"/>
                  <a:pt x="164" y="99"/>
                  <a:pt x="169" y="102"/>
                </a:cubicBezTo>
                <a:cubicBezTo>
                  <a:pt x="174" y="105"/>
                  <a:pt x="180" y="106"/>
                  <a:pt x="187" y="106"/>
                </a:cubicBezTo>
                <a:cubicBezTo>
                  <a:pt x="193" y="106"/>
                  <a:pt x="200" y="105"/>
                  <a:pt x="205" y="102"/>
                </a:cubicBezTo>
                <a:cubicBezTo>
                  <a:pt x="210" y="99"/>
                  <a:pt x="345" y="27"/>
                  <a:pt x="355" y="22"/>
                </a:cubicBezTo>
                <a:cubicBezTo>
                  <a:pt x="365" y="16"/>
                  <a:pt x="374" y="0"/>
                  <a:pt x="35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6"/>
                  <a:pt x="19" y="22"/>
                </a:cubicBezTo>
                <a:close/>
                <a:moveTo>
                  <a:pt x="359" y="62"/>
                </a:moveTo>
                <a:cubicBezTo>
                  <a:pt x="348" y="67"/>
                  <a:pt x="212" y="139"/>
                  <a:pt x="205" y="142"/>
                </a:cubicBezTo>
                <a:cubicBezTo>
                  <a:pt x="198" y="146"/>
                  <a:pt x="193" y="146"/>
                  <a:pt x="187" y="146"/>
                </a:cubicBezTo>
                <a:cubicBezTo>
                  <a:pt x="180" y="146"/>
                  <a:pt x="175" y="146"/>
                  <a:pt x="169" y="142"/>
                </a:cubicBezTo>
                <a:cubicBezTo>
                  <a:pt x="162" y="139"/>
                  <a:pt x="26" y="67"/>
                  <a:pt x="15" y="62"/>
                </a:cubicBezTo>
                <a:cubicBezTo>
                  <a:pt x="7" y="58"/>
                  <a:pt x="7" y="62"/>
                  <a:pt x="7" y="66"/>
                </a:cubicBezTo>
                <a:cubicBezTo>
                  <a:pt x="7" y="70"/>
                  <a:pt x="7" y="213"/>
                  <a:pt x="7" y="213"/>
                </a:cubicBezTo>
                <a:cubicBezTo>
                  <a:pt x="7" y="221"/>
                  <a:pt x="18" y="232"/>
                  <a:pt x="27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56" y="232"/>
                  <a:pt x="367" y="221"/>
                  <a:pt x="367" y="213"/>
                </a:cubicBezTo>
                <a:cubicBezTo>
                  <a:pt x="367" y="213"/>
                  <a:pt x="367" y="70"/>
                  <a:pt x="367" y="66"/>
                </a:cubicBezTo>
                <a:cubicBezTo>
                  <a:pt x="367" y="62"/>
                  <a:pt x="367" y="58"/>
                  <a:pt x="359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42950" y="3272273"/>
            <a:ext cx="488563" cy="488563"/>
            <a:chOff x="11118535" y="6274058"/>
            <a:chExt cx="470953" cy="470953"/>
          </a:xfrm>
        </p:grpSpPr>
        <p:sp>
          <p:nvSpPr>
            <p:cNvPr id="23" name="Oval 22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250089" y="3307721"/>
            <a:ext cx="222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 err="1">
                <a:hlinkClick r:id="rId3"/>
              </a:rPr>
              <a:t>twitter.com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ichatbee</a:t>
            </a:r>
            <a:endParaRPr lang="en-US" dirty="0"/>
          </a:p>
        </p:txBody>
      </p:sp>
      <p:sp>
        <p:nvSpPr>
          <p:cNvPr id="6" name="Freeform 215"/>
          <p:cNvSpPr>
            <a:spLocks/>
          </p:cNvSpPr>
          <p:nvPr/>
        </p:nvSpPr>
        <p:spPr bwMode="auto">
          <a:xfrm>
            <a:off x="841685" y="3395998"/>
            <a:ext cx="314111" cy="25730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42950" y="4062694"/>
            <a:ext cx="488563" cy="488563"/>
            <a:chOff x="11118535" y="6274058"/>
            <a:chExt cx="470953" cy="470953"/>
          </a:xfrm>
        </p:grpSpPr>
        <p:sp>
          <p:nvSpPr>
            <p:cNvPr id="33" name="Oval 32"/>
            <p:cNvSpPr/>
            <p:nvPr/>
          </p:nvSpPr>
          <p:spPr>
            <a:xfrm rot="10800000">
              <a:off x="11136441" y="6291963"/>
              <a:ext cx="435142" cy="435143"/>
            </a:xfrm>
            <a:prstGeom prst="ellipse">
              <a:avLst/>
            </a:prstGeom>
            <a:solidFill>
              <a:srgbClr val="F6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 rot="10800000">
              <a:off x="11118535" y="6274058"/>
              <a:ext cx="470953" cy="470953"/>
            </a:xfrm>
            <a:prstGeom prst="ellipse">
              <a:avLst/>
            </a:prstGeom>
            <a:noFill/>
            <a:ln w="19050">
              <a:solidFill>
                <a:srgbClr val="F692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250089" y="4098142"/>
            <a:ext cx="2558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hlinkClick r:id="rId4"/>
              </a:rPr>
              <a:t>facebook.com/ichatbee</a:t>
            </a:r>
            <a:endParaRPr lang="en-US" dirty="0"/>
          </a:p>
        </p:txBody>
      </p:sp>
      <p:sp>
        <p:nvSpPr>
          <p:cNvPr id="7" name="Freeform 257"/>
          <p:cNvSpPr>
            <a:spLocks/>
          </p:cNvSpPr>
          <p:nvPr/>
        </p:nvSpPr>
        <p:spPr bwMode="auto">
          <a:xfrm>
            <a:off x="854230" y="4191990"/>
            <a:ext cx="248905" cy="251734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1" y="488927"/>
            <a:ext cx="10135738" cy="57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5343953" y="2640984"/>
            <a:ext cx="1773936" cy="1773936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About 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5344698" y="2644503"/>
            <a:ext cx="1773936" cy="1773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32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0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655" y="1325798"/>
            <a:ext cx="3658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rgbClr val="323333"/>
                </a:solidFill>
              </a:rPr>
              <a:t>We are a live chat and multi channel contact </a:t>
            </a:r>
            <a:r>
              <a:rPr lang="en-US" sz="2000" dirty="0" smtClean="0">
                <a:solidFill>
                  <a:srgbClr val="323333"/>
                </a:solidFill>
              </a:rPr>
              <a:t>center</a:t>
            </a:r>
            <a:endParaRPr lang="en-US" sz="2000" dirty="0">
              <a:solidFill>
                <a:srgbClr val="3233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5374" y="1258041"/>
            <a:ext cx="3608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323333"/>
                </a:solidFill>
              </a:rPr>
              <a:t>Our service allows your potential and existing customers to communicate directly with one of our professionally trained live chat agents</a:t>
            </a:r>
            <a:endParaRPr lang="en-US" sz="2000">
              <a:solidFill>
                <a:srgbClr val="3233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00525"/>
            <a:ext cx="4184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mtClean="0"/>
              <a:t>We specialise in live chat and social media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70746" y="4601846"/>
            <a:ext cx="3602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323333"/>
                </a:solidFill>
              </a:rPr>
              <a:t>We work in 2 areas, in customer acquisition and customer service</a:t>
            </a:r>
            <a:endParaRPr lang="en-US" sz="2000">
              <a:solidFill>
                <a:srgbClr val="323333"/>
              </a:solidFill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7118634" y="1516086"/>
            <a:ext cx="859536" cy="859536"/>
          </a:xfrm>
          <a:prstGeom prst="ellipse">
            <a:avLst/>
          </a:prstGeom>
          <a:ln w="28575">
            <a:solidFill>
              <a:srgbClr val="F692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7118634" y="4687320"/>
            <a:ext cx="859536" cy="859536"/>
          </a:xfrm>
          <a:prstGeom prst="ellipse">
            <a:avLst/>
          </a:prstGeom>
          <a:ln w="28575">
            <a:solidFill>
              <a:srgbClr val="F692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8" name="Title 8"/>
          <p:cNvSpPr txBox="1">
            <a:spLocks/>
          </p:cNvSpPr>
          <p:nvPr/>
        </p:nvSpPr>
        <p:spPr>
          <a:xfrm>
            <a:off x="4490305" y="4687320"/>
            <a:ext cx="859536" cy="859536"/>
          </a:xfrm>
          <a:prstGeom prst="ellipse">
            <a:avLst/>
          </a:prstGeom>
          <a:ln w="28575">
            <a:solidFill>
              <a:srgbClr val="F692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>
            <a:off x="4490305" y="1516086"/>
            <a:ext cx="859536" cy="859536"/>
          </a:xfrm>
          <a:prstGeom prst="ellipse">
            <a:avLst/>
          </a:prstGeom>
          <a:ln w="28575">
            <a:solidFill>
              <a:srgbClr val="F692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68606" y="1340422"/>
            <a:ext cx="365760" cy="365760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4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34748" y="4507625"/>
            <a:ext cx="365760" cy="365760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3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90304" y="4489718"/>
            <a:ext cx="365760" cy="365760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2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71433" y="1388755"/>
            <a:ext cx="365760" cy="365760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+mj-lt"/>
              </a:rPr>
              <a:t>1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087977" y="2347956"/>
            <a:ext cx="455302" cy="513901"/>
          </a:xfrm>
          <a:prstGeom prst="line">
            <a:avLst/>
          </a:prstGeom>
          <a:ln w="19050">
            <a:solidFill>
              <a:srgbClr val="F7D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516496" y="2823199"/>
            <a:ext cx="182880" cy="182880"/>
          </a:xfrm>
          <a:prstGeom prst="ellipse">
            <a:avLst/>
          </a:prstGeom>
          <a:solidFill>
            <a:srgbClr val="F7D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75280" y="2823199"/>
            <a:ext cx="182880" cy="182880"/>
          </a:xfrm>
          <a:prstGeom prst="ellipse">
            <a:avLst/>
          </a:prstGeom>
          <a:solidFill>
            <a:srgbClr val="F7D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31430" y="2339993"/>
            <a:ext cx="440818" cy="533740"/>
          </a:xfrm>
          <a:prstGeom prst="line">
            <a:avLst/>
          </a:prstGeom>
          <a:ln w="19050">
            <a:solidFill>
              <a:srgbClr val="F7D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59514" y="4073999"/>
            <a:ext cx="182880" cy="182880"/>
          </a:xfrm>
          <a:prstGeom prst="ellipse">
            <a:avLst/>
          </a:prstGeom>
          <a:solidFill>
            <a:srgbClr val="F7D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16496" y="4058233"/>
            <a:ext cx="182880" cy="182880"/>
          </a:xfrm>
          <a:prstGeom prst="ellipse">
            <a:avLst/>
          </a:prstGeom>
          <a:solidFill>
            <a:srgbClr val="F7D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102461" y="4201085"/>
            <a:ext cx="440818" cy="533740"/>
          </a:xfrm>
          <a:prstGeom prst="line">
            <a:avLst/>
          </a:prstGeom>
          <a:ln w="19050">
            <a:solidFill>
              <a:srgbClr val="F7D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890983" y="4221560"/>
            <a:ext cx="455302" cy="513901"/>
          </a:xfrm>
          <a:prstGeom prst="line">
            <a:avLst/>
          </a:prstGeom>
          <a:ln w="19050">
            <a:solidFill>
              <a:srgbClr val="F7D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287743" y="1674085"/>
            <a:ext cx="520288" cy="527851"/>
            <a:chOff x="7620001" y="2124075"/>
            <a:chExt cx="546100" cy="554038"/>
          </a:xfrm>
          <a:solidFill>
            <a:srgbClr val="00AF40"/>
          </a:solidFill>
        </p:grpSpPr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7762876" y="2298700"/>
              <a:ext cx="257175" cy="379413"/>
            </a:xfrm>
            <a:custGeom>
              <a:avLst/>
              <a:gdLst>
                <a:gd name="T0" fmla="*/ 61 w 122"/>
                <a:gd name="T1" fmla="*/ 0 h 180"/>
                <a:gd name="T2" fmla="*/ 0 w 122"/>
                <a:gd name="T3" fmla="*/ 61 h 180"/>
                <a:gd name="T4" fmla="*/ 25 w 122"/>
                <a:gd name="T5" fmla="*/ 109 h 180"/>
                <a:gd name="T6" fmla="*/ 25 w 122"/>
                <a:gd name="T7" fmla="*/ 144 h 180"/>
                <a:gd name="T8" fmla="*/ 61 w 122"/>
                <a:gd name="T9" fmla="*/ 180 h 180"/>
                <a:gd name="T10" fmla="*/ 98 w 122"/>
                <a:gd name="T11" fmla="*/ 144 h 180"/>
                <a:gd name="T12" fmla="*/ 98 w 122"/>
                <a:gd name="T13" fmla="*/ 109 h 180"/>
                <a:gd name="T14" fmla="*/ 122 w 122"/>
                <a:gd name="T15" fmla="*/ 61 h 180"/>
                <a:gd name="T16" fmla="*/ 61 w 122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80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81"/>
                    <a:pt x="10" y="98"/>
                    <a:pt x="25" y="109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5" y="164"/>
                    <a:pt x="41" y="180"/>
                    <a:pt x="61" y="180"/>
                  </a:cubicBezTo>
                  <a:cubicBezTo>
                    <a:pt x="81" y="180"/>
                    <a:pt x="98" y="164"/>
                    <a:pt x="98" y="144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113" y="98"/>
                    <a:pt x="122" y="8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</a:path>
              </a:pathLst>
            </a:custGeom>
            <a:solidFill>
              <a:srgbClr val="26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7875588" y="2124075"/>
              <a:ext cx="30163" cy="161925"/>
            </a:xfrm>
            <a:custGeom>
              <a:avLst/>
              <a:gdLst>
                <a:gd name="T0" fmla="*/ 7 w 14"/>
                <a:gd name="T1" fmla="*/ 77 h 77"/>
                <a:gd name="T2" fmla="*/ 14 w 14"/>
                <a:gd name="T3" fmla="*/ 70 h 77"/>
                <a:gd name="T4" fmla="*/ 14 w 14"/>
                <a:gd name="T5" fmla="*/ 7 h 77"/>
                <a:gd name="T6" fmla="*/ 7 w 14"/>
                <a:gd name="T7" fmla="*/ 0 h 77"/>
                <a:gd name="T8" fmla="*/ 0 w 14"/>
                <a:gd name="T9" fmla="*/ 7 h 77"/>
                <a:gd name="T10" fmla="*/ 0 w 14"/>
                <a:gd name="T11" fmla="*/ 70 h 77"/>
                <a:gd name="T12" fmla="*/ 7 w 1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7">
                  <a:moveTo>
                    <a:pt x="7" y="77"/>
                  </a:moveTo>
                  <a:cubicBezTo>
                    <a:pt x="11" y="77"/>
                    <a:pt x="14" y="74"/>
                    <a:pt x="14" y="7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3" y="77"/>
                    <a:pt x="7" y="77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7726363" y="2162175"/>
              <a:ext cx="103188" cy="147638"/>
            </a:xfrm>
            <a:custGeom>
              <a:avLst/>
              <a:gdLst>
                <a:gd name="T0" fmla="*/ 34 w 49"/>
                <a:gd name="T1" fmla="*/ 67 h 70"/>
                <a:gd name="T2" fmla="*/ 40 w 49"/>
                <a:gd name="T3" fmla="*/ 70 h 70"/>
                <a:gd name="T4" fmla="*/ 44 w 49"/>
                <a:gd name="T5" fmla="*/ 69 h 70"/>
                <a:gd name="T6" fmla="*/ 47 w 49"/>
                <a:gd name="T7" fmla="*/ 59 h 70"/>
                <a:gd name="T8" fmla="*/ 15 w 49"/>
                <a:gd name="T9" fmla="*/ 5 h 70"/>
                <a:gd name="T10" fmla="*/ 5 w 49"/>
                <a:gd name="T11" fmla="*/ 2 h 70"/>
                <a:gd name="T12" fmla="*/ 2 w 49"/>
                <a:gd name="T13" fmla="*/ 13 h 70"/>
                <a:gd name="T14" fmla="*/ 34 w 49"/>
                <a:gd name="T1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70">
                  <a:moveTo>
                    <a:pt x="34" y="67"/>
                  </a:moveTo>
                  <a:cubicBezTo>
                    <a:pt x="35" y="69"/>
                    <a:pt x="38" y="70"/>
                    <a:pt x="40" y="70"/>
                  </a:cubicBezTo>
                  <a:cubicBezTo>
                    <a:pt x="41" y="70"/>
                    <a:pt x="43" y="70"/>
                    <a:pt x="44" y="69"/>
                  </a:cubicBezTo>
                  <a:cubicBezTo>
                    <a:pt x="47" y="67"/>
                    <a:pt x="49" y="63"/>
                    <a:pt x="47" y="5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2"/>
                    <a:pt x="9" y="0"/>
                    <a:pt x="5" y="2"/>
                  </a:cubicBezTo>
                  <a:cubicBezTo>
                    <a:pt x="2" y="5"/>
                    <a:pt x="0" y="9"/>
                    <a:pt x="2" y="13"/>
                  </a:cubicBezTo>
                  <a:lnTo>
                    <a:pt x="34" y="67"/>
                  </a:ln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7620001" y="2271713"/>
              <a:ext cx="150813" cy="98425"/>
            </a:xfrm>
            <a:custGeom>
              <a:avLst/>
              <a:gdLst>
                <a:gd name="T0" fmla="*/ 69 w 71"/>
                <a:gd name="T1" fmla="*/ 44 h 47"/>
                <a:gd name="T2" fmla="*/ 67 w 71"/>
                <a:gd name="T3" fmla="*/ 34 h 47"/>
                <a:gd name="T4" fmla="*/ 12 w 71"/>
                <a:gd name="T5" fmla="*/ 2 h 47"/>
                <a:gd name="T6" fmla="*/ 2 w 71"/>
                <a:gd name="T7" fmla="*/ 5 h 47"/>
                <a:gd name="T8" fmla="*/ 5 w 71"/>
                <a:gd name="T9" fmla="*/ 15 h 47"/>
                <a:gd name="T10" fmla="*/ 59 w 71"/>
                <a:gd name="T11" fmla="*/ 46 h 47"/>
                <a:gd name="T12" fmla="*/ 63 w 71"/>
                <a:gd name="T13" fmla="*/ 47 h 47"/>
                <a:gd name="T14" fmla="*/ 69 w 71"/>
                <a:gd name="T1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44"/>
                  </a:moveTo>
                  <a:cubicBezTo>
                    <a:pt x="71" y="40"/>
                    <a:pt x="70" y="36"/>
                    <a:pt x="67" y="3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4" y="2"/>
                    <a:pt x="2" y="5"/>
                  </a:cubicBezTo>
                  <a:cubicBezTo>
                    <a:pt x="0" y="9"/>
                    <a:pt x="2" y="13"/>
                    <a:pt x="5" y="1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1" y="47"/>
                    <a:pt x="62" y="47"/>
                    <a:pt x="63" y="47"/>
                  </a:cubicBezTo>
                  <a:cubicBezTo>
                    <a:pt x="66" y="47"/>
                    <a:pt x="68" y="46"/>
                    <a:pt x="69" y="44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8015288" y="2262188"/>
              <a:ext cx="150813" cy="100013"/>
            </a:xfrm>
            <a:custGeom>
              <a:avLst/>
              <a:gdLst>
                <a:gd name="T0" fmla="*/ 69 w 71"/>
                <a:gd name="T1" fmla="*/ 5 h 47"/>
                <a:gd name="T2" fmla="*/ 59 w 71"/>
                <a:gd name="T3" fmla="*/ 2 h 47"/>
                <a:gd name="T4" fmla="*/ 5 w 71"/>
                <a:gd name="T5" fmla="*/ 33 h 47"/>
                <a:gd name="T6" fmla="*/ 2 w 71"/>
                <a:gd name="T7" fmla="*/ 43 h 47"/>
                <a:gd name="T8" fmla="*/ 9 w 71"/>
                <a:gd name="T9" fmla="*/ 47 h 47"/>
                <a:gd name="T10" fmla="*/ 12 w 71"/>
                <a:gd name="T11" fmla="*/ 46 h 47"/>
                <a:gd name="T12" fmla="*/ 67 w 71"/>
                <a:gd name="T13" fmla="*/ 15 h 47"/>
                <a:gd name="T14" fmla="*/ 69 w 71"/>
                <a:gd name="T15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5"/>
                  </a:moveTo>
                  <a:cubicBezTo>
                    <a:pt x="67" y="1"/>
                    <a:pt x="63" y="0"/>
                    <a:pt x="59" y="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2" y="35"/>
                    <a:pt x="0" y="40"/>
                    <a:pt x="2" y="43"/>
                  </a:cubicBezTo>
                  <a:cubicBezTo>
                    <a:pt x="4" y="46"/>
                    <a:pt x="6" y="47"/>
                    <a:pt x="9" y="47"/>
                  </a:cubicBezTo>
                  <a:cubicBezTo>
                    <a:pt x="10" y="47"/>
                    <a:pt x="11" y="47"/>
                    <a:pt x="12" y="4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0" y="13"/>
                    <a:pt x="71" y="8"/>
                    <a:pt x="69" y="5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7954963" y="2157413"/>
              <a:ext cx="103188" cy="147638"/>
            </a:xfrm>
            <a:custGeom>
              <a:avLst/>
              <a:gdLst>
                <a:gd name="T0" fmla="*/ 5 w 49"/>
                <a:gd name="T1" fmla="*/ 69 h 70"/>
                <a:gd name="T2" fmla="*/ 9 w 49"/>
                <a:gd name="T3" fmla="*/ 70 h 70"/>
                <a:gd name="T4" fmla="*/ 15 w 49"/>
                <a:gd name="T5" fmla="*/ 66 h 70"/>
                <a:gd name="T6" fmla="*/ 47 w 49"/>
                <a:gd name="T7" fmla="*/ 12 h 70"/>
                <a:gd name="T8" fmla="*/ 44 w 49"/>
                <a:gd name="T9" fmla="*/ 2 h 70"/>
                <a:gd name="T10" fmla="*/ 34 w 49"/>
                <a:gd name="T11" fmla="*/ 5 h 70"/>
                <a:gd name="T12" fmla="*/ 2 w 49"/>
                <a:gd name="T13" fmla="*/ 59 h 70"/>
                <a:gd name="T14" fmla="*/ 5 w 49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70">
                  <a:moveTo>
                    <a:pt x="5" y="69"/>
                  </a:moveTo>
                  <a:cubicBezTo>
                    <a:pt x="6" y="70"/>
                    <a:pt x="8" y="70"/>
                    <a:pt x="9" y="70"/>
                  </a:cubicBezTo>
                  <a:cubicBezTo>
                    <a:pt x="11" y="70"/>
                    <a:pt x="14" y="69"/>
                    <a:pt x="15" y="6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8"/>
                    <a:pt x="47" y="4"/>
                    <a:pt x="44" y="2"/>
                  </a:cubicBezTo>
                  <a:cubicBezTo>
                    <a:pt x="40" y="0"/>
                    <a:pt x="36" y="1"/>
                    <a:pt x="34" y="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2"/>
                    <a:pt x="2" y="67"/>
                    <a:pt x="5" y="69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40"/>
          <p:cNvSpPr>
            <a:spLocks noEditPoints="1"/>
          </p:cNvSpPr>
          <p:nvPr/>
        </p:nvSpPr>
        <p:spPr bwMode="auto">
          <a:xfrm>
            <a:off x="4659535" y="4869219"/>
            <a:ext cx="543777" cy="543777"/>
          </a:xfrm>
          <a:custGeom>
            <a:avLst/>
            <a:gdLst>
              <a:gd name="T0" fmla="*/ 44 w 60"/>
              <a:gd name="T1" fmla="*/ 30 h 60"/>
              <a:gd name="T2" fmla="*/ 30 w 60"/>
              <a:gd name="T3" fmla="*/ 16 h 60"/>
              <a:gd name="T4" fmla="*/ 16 w 60"/>
              <a:gd name="T5" fmla="*/ 30 h 60"/>
              <a:gd name="T6" fmla="*/ 30 w 60"/>
              <a:gd name="T7" fmla="*/ 44 h 60"/>
              <a:gd name="T8" fmla="*/ 44 w 60"/>
              <a:gd name="T9" fmla="*/ 30 h 60"/>
              <a:gd name="T10" fmla="*/ 32 w 60"/>
              <a:gd name="T11" fmla="*/ 8 h 60"/>
              <a:gd name="T12" fmla="*/ 32 w 60"/>
              <a:gd name="T13" fmla="*/ 0 h 60"/>
              <a:gd name="T14" fmla="*/ 28 w 60"/>
              <a:gd name="T15" fmla="*/ 0 h 60"/>
              <a:gd name="T16" fmla="*/ 28 w 60"/>
              <a:gd name="T17" fmla="*/ 8 h 60"/>
              <a:gd name="T18" fmla="*/ 32 w 60"/>
              <a:gd name="T19" fmla="*/ 8 h 60"/>
              <a:gd name="T20" fmla="*/ 32 w 60"/>
              <a:gd name="T21" fmla="*/ 60 h 60"/>
              <a:gd name="T22" fmla="*/ 32 w 60"/>
              <a:gd name="T23" fmla="*/ 52 h 60"/>
              <a:gd name="T24" fmla="*/ 28 w 60"/>
              <a:gd name="T25" fmla="*/ 52 h 60"/>
              <a:gd name="T26" fmla="*/ 28 w 60"/>
              <a:gd name="T27" fmla="*/ 60 h 60"/>
              <a:gd name="T28" fmla="*/ 32 w 60"/>
              <a:gd name="T29" fmla="*/ 60 h 60"/>
              <a:gd name="T30" fmla="*/ 52 w 60"/>
              <a:gd name="T31" fmla="*/ 32 h 60"/>
              <a:gd name="T32" fmla="*/ 60 w 60"/>
              <a:gd name="T33" fmla="*/ 32 h 60"/>
              <a:gd name="T34" fmla="*/ 60 w 60"/>
              <a:gd name="T35" fmla="*/ 28 h 60"/>
              <a:gd name="T36" fmla="*/ 52 w 60"/>
              <a:gd name="T37" fmla="*/ 28 h 60"/>
              <a:gd name="T38" fmla="*/ 52 w 60"/>
              <a:gd name="T39" fmla="*/ 32 h 60"/>
              <a:gd name="T40" fmla="*/ 0 w 60"/>
              <a:gd name="T41" fmla="*/ 32 h 60"/>
              <a:gd name="T42" fmla="*/ 8 w 60"/>
              <a:gd name="T43" fmla="*/ 32 h 60"/>
              <a:gd name="T44" fmla="*/ 8 w 60"/>
              <a:gd name="T45" fmla="*/ 28 h 60"/>
              <a:gd name="T46" fmla="*/ 0 w 60"/>
              <a:gd name="T47" fmla="*/ 28 h 60"/>
              <a:gd name="T48" fmla="*/ 0 w 60"/>
              <a:gd name="T49" fmla="*/ 32 h 60"/>
              <a:gd name="T50" fmla="*/ 44 w 60"/>
              <a:gd name="T51" fmla="*/ 47 h 60"/>
              <a:gd name="T52" fmla="*/ 50 w 60"/>
              <a:gd name="T53" fmla="*/ 53 h 60"/>
              <a:gd name="T54" fmla="*/ 53 w 60"/>
              <a:gd name="T55" fmla="*/ 50 h 60"/>
              <a:gd name="T56" fmla="*/ 47 w 60"/>
              <a:gd name="T57" fmla="*/ 44 h 60"/>
              <a:gd name="T58" fmla="*/ 44 w 60"/>
              <a:gd name="T59" fmla="*/ 47 h 60"/>
              <a:gd name="T60" fmla="*/ 7 w 60"/>
              <a:gd name="T61" fmla="*/ 10 h 60"/>
              <a:gd name="T62" fmla="*/ 13 w 60"/>
              <a:gd name="T63" fmla="*/ 16 h 60"/>
              <a:gd name="T64" fmla="*/ 16 w 60"/>
              <a:gd name="T65" fmla="*/ 13 h 60"/>
              <a:gd name="T66" fmla="*/ 10 w 60"/>
              <a:gd name="T67" fmla="*/ 7 h 60"/>
              <a:gd name="T68" fmla="*/ 7 w 60"/>
              <a:gd name="T69" fmla="*/ 10 h 60"/>
              <a:gd name="T70" fmla="*/ 13 w 60"/>
              <a:gd name="T71" fmla="*/ 44 h 60"/>
              <a:gd name="T72" fmla="*/ 7 w 60"/>
              <a:gd name="T73" fmla="*/ 50 h 60"/>
              <a:gd name="T74" fmla="*/ 10 w 60"/>
              <a:gd name="T75" fmla="*/ 53 h 60"/>
              <a:gd name="T76" fmla="*/ 16 w 60"/>
              <a:gd name="T77" fmla="*/ 47 h 60"/>
              <a:gd name="T78" fmla="*/ 13 w 60"/>
              <a:gd name="T79" fmla="*/ 44 h 60"/>
              <a:gd name="T80" fmla="*/ 50 w 60"/>
              <a:gd name="T81" fmla="*/ 7 h 60"/>
              <a:gd name="T82" fmla="*/ 44 w 60"/>
              <a:gd name="T83" fmla="*/ 13 h 60"/>
              <a:gd name="T84" fmla="*/ 47 w 60"/>
              <a:gd name="T85" fmla="*/ 16 h 60"/>
              <a:gd name="T86" fmla="*/ 53 w 60"/>
              <a:gd name="T87" fmla="*/ 10 h 60"/>
              <a:gd name="T88" fmla="*/ 50 w 60"/>
              <a:gd name="T89" fmla="*/ 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" h="60">
                <a:moveTo>
                  <a:pt x="44" y="30"/>
                </a:moveTo>
                <a:cubicBezTo>
                  <a:pt x="44" y="22"/>
                  <a:pt x="38" y="16"/>
                  <a:pt x="30" y="16"/>
                </a:cubicBezTo>
                <a:cubicBezTo>
                  <a:pt x="22" y="16"/>
                  <a:pt x="16" y="22"/>
                  <a:pt x="16" y="30"/>
                </a:cubicBezTo>
                <a:cubicBezTo>
                  <a:pt x="16" y="38"/>
                  <a:pt x="22" y="44"/>
                  <a:pt x="30" y="44"/>
                </a:cubicBezTo>
                <a:cubicBezTo>
                  <a:pt x="38" y="44"/>
                  <a:pt x="44" y="38"/>
                  <a:pt x="44" y="30"/>
                </a:cubicBezTo>
                <a:close/>
                <a:moveTo>
                  <a:pt x="32" y="8"/>
                </a:move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8"/>
                  <a:pt x="28" y="8"/>
                  <a:pt x="28" y="8"/>
                </a:cubicBezTo>
                <a:lnTo>
                  <a:pt x="32" y="8"/>
                </a:lnTo>
                <a:close/>
                <a:moveTo>
                  <a:pt x="32" y="60"/>
                </a:moveTo>
                <a:cubicBezTo>
                  <a:pt x="32" y="52"/>
                  <a:pt x="32" y="52"/>
                  <a:pt x="32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60"/>
                  <a:pt x="28" y="60"/>
                  <a:pt x="28" y="60"/>
                </a:cubicBezTo>
                <a:lnTo>
                  <a:pt x="32" y="60"/>
                </a:lnTo>
                <a:close/>
                <a:moveTo>
                  <a:pt x="52" y="32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2"/>
                </a:lnTo>
                <a:close/>
                <a:moveTo>
                  <a:pt x="0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8" y="28"/>
                  <a:pt x="8" y="28"/>
                </a:cubicBezTo>
                <a:cubicBezTo>
                  <a:pt x="0" y="28"/>
                  <a:pt x="0" y="28"/>
                  <a:pt x="0" y="28"/>
                </a:cubicBezTo>
                <a:lnTo>
                  <a:pt x="0" y="32"/>
                </a:lnTo>
                <a:close/>
                <a:moveTo>
                  <a:pt x="44" y="47"/>
                </a:moveTo>
                <a:cubicBezTo>
                  <a:pt x="50" y="53"/>
                  <a:pt x="50" y="53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47" y="44"/>
                  <a:pt x="47" y="44"/>
                  <a:pt x="47" y="44"/>
                </a:cubicBezTo>
                <a:lnTo>
                  <a:pt x="44" y="47"/>
                </a:lnTo>
                <a:close/>
                <a:moveTo>
                  <a:pt x="7" y="10"/>
                </a:moveTo>
                <a:cubicBezTo>
                  <a:pt x="13" y="16"/>
                  <a:pt x="13" y="16"/>
                  <a:pt x="13" y="16"/>
                </a:cubicBezTo>
                <a:cubicBezTo>
                  <a:pt x="16" y="13"/>
                  <a:pt x="16" y="13"/>
                  <a:pt x="16" y="13"/>
                </a:cubicBezTo>
                <a:cubicBezTo>
                  <a:pt x="10" y="7"/>
                  <a:pt x="10" y="7"/>
                  <a:pt x="10" y="7"/>
                </a:cubicBezTo>
                <a:lnTo>
                  <a:pt x="7" y="10"/>
                </a:lnTo>
                <a:close/>
                <a:moveTo>
                  <a:pt x="13" y="44"/>
                </a:moveTo>
                <a:cubicBezTo>
                  <a:pt x="7" y="50"/>
                  <a:pt x="7" y="50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6" y="47"/>
                  <a:pt x="16" y="47"/>
                  <a:pt x="16" y="47"/>
                </a:cubicBezTo>
                <a:lnTo>
                  <a:pt x="13" y="44"/>
                </a:lnTo>
                <a:close/>
                <a:moveTo>
                  <a:pt x="50" y="7"/>
                </a:moveTo>
                <a:cubicBezTo>
                  <a:pt x="44" y="13"/>
                  <a:pt x="44" y="13"/>
                  <a:pt x="44" y="13"/>
                </a:cubicBezTo>
                <a:cubicBezTo>
                  <a:pt x="47" y="16"/>
                  <a:pt x="47" y="16"/>
                  <a:pt x="47" y="16"/>
                </a:cubicBezTo>
                <a:cubicBezTo>
                  <a:pt x="53" y="10"/>
                  <a:pt x="53" y="10"/>
                  <a:pt x="53" y="10"/>
                </a:cubicBezTo>
                <a:lnTo>
                  <a:pt x="50" y="7"/>
                </a:lnTo>
                <a:close/>
              </a:path>
            </a:pathLst>
          </a:custGeom>
          <a:solidFill>
            <a:srgbClr val="F692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335647" y="4899437"/>
            <a:ext cx="527338" cy="454409"/>
            <a:chOff x="4448423" y="5061303"/>
            <a:chExt cx="447675" cy="385763"/>
          </a:xfrm>
        </p:grpSpPr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4594473" y="5147028"/>
              <a:ext cx="301625" cy="300038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rgbClr val="26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4448423" y="5061303"/>
              <a:ext cx="195263" cy="190500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rgbClr val="26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4453186" y="5251803"/>
              <a:ext cx="146050" cy="150813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50" y="3116407"/>
            <a:ext cx="1414881" cy="799533"/>
          </a:xfrm>
          <a:prstGeom prst="rect">
            <a:avLst/>
          </a:prstGeom>
          <a:effectLst>
            <a:outerShdw blurRad="63500" dist="38100" sx="102000" sy="102000" algn="ctr" rotWithShape="0">
              <a:prstClr val="black"/>
            </a:outerShdw>
          </a:effectLst>
        </p:spPr>
      </p:pic>
      <p:grpSp>
        <p:nvGrpSpPr>
          <p:cNvPr id="66" name="Group 65"/>
          <p:cNvGrpSpPr/>
          <p:nvPr/>
        </p:nvGrpSpPr>
        <p:grpSpPr>
          <a:xfrm rot="5400000">
            <a:off x="-3893335" y="3053787"/>
            <a:ext cx="6810987" cy="703412"/>
            <a:chOff x="12260902" y="3665583"/>
            <a:chExt cx="6810987" cy="703412"/>
          </a:xfrm>
        </p:grpSpPr>
        <p:grpSp>
          <p:nvGrpSpPr>
            <p:cNvPr id="67" name="Group 66"/>
            <p:cNvGrpSpPr/>
            <p:nvPr userDrawn="1"/>
          </p:nvGrpSpPr>
          <p:grpSpPr>
            <a:xfrm>
              <a:off x="13556303" y="3665583"/>
              <a:ext cx="5515586" cy="703412"/>
              <a:chOff x="7306236" y="4072421"/>
              <a:chExt cx="5515586" cy="70341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7306236" y="4072423"/>
                <a:ext cx="826718" cy="676405"/>
              </a:xfrm>
              <a:prstGeom prst="rect">
                <a:avLst/>
              </a:prstGeom>
              <a:solidFill>
                <a:srgbClr val="3120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113650" y="4072421"/>
                <a:ext cx="826718" cy="676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209943" y="4072422"/>
                <a:ext cx="826718" cy="676405"/>
              </a:xfrm>
              <a:prstGeom prst="rect">
                <a:avLst/>
              </a:prstGeom>
              <a:solidFill>
                <a:srgbClr val="E86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0977208" y="4099428"/>
                <a:ext cx="826718" cy="676405"/>
              </a:xfrm>
              <a:prstGeom prst="rect">
                <a:avLst/>
              </a:prstGeom>
              <a:solidFill>
                <a:srgbClr val="AE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995104" y="4099428"/>
                <a:ext cx="826718" cy="676405"/>
              </a:xfrm>
              <a:prstGeom prst="rect">
                <a:avLst/>
              </a:prstGeom>
              <a:solidFill>
                <a:srgbClr val="57B9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017357" y="4072426"/>
                <a:ext cx="826718" cy="676405"/>
              </a:xfrm>
              <a:prstGeom prst="rect">
                <a:avLst/>
              </a:prstGeom>
              <a:solidFill>
                <a:srgbClr val="F7DB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113651" y="4072425"/>
                <a:ext cx="826718" cy="676405"/>
              </a:xfrm>
              <a:prstGeom prst="rect">
                <a:avLst/>
              </a:prstGeom>
              <a:solidFill>
                <a:srgbClr val="F69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/>
            <p:cNvSpPr/>
            <p:nvPr userDrawn="1"/>
          </p:nvSpPr>
          <p:spPr>
            <a:xfrm>
              <a:off x="12260902" y="3665588"/>
              <a:ext cx="1041091" cy="676405"/>
            </a:xfrm>
            <a:prstGeom prst="rect">
              <a:avLst/>
            </a:prstGeom>
            <a:solidFill>
              <a:srgbClr val="262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Main Text</a:t>
              </a: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11194" y="1691742"/>
            <a:ext cx="610172" cy="480559"/>
            <a:chOff x="4044730" y="2466187"/>
            <a:chExt cx="610172" cy="480559"/>
          </a:xfrm>
        </p:grpSpPr>
        <p:sp>
          <p:nvSpPr>
            <p:cNvPr id="95" name="Freeform 228"/>
            <p:cNvSpPr>
              <a:spLocks noEditPoints="1"/>
            </p:cNvSpPr>
            <p:nvPr/>
          </p:nvSpPr>
          <p:spPr bwMode="auto">
            <a:xfrm>
              <a:off x="4385085" y="2466187"/>
              <a:ext cx="269817" cy="298915"/>
            </a:xfrm>
            <a:custGeom>
              <a:avLst/>
              <a:gdLst>
                <a:gd name="T0" fmla="*/ 46 w 129"/>
                <a:gd name="T1" fmla="*/ 0 h 143"/>
                <a:gd name="T2" fmla="*/ 0 w 129"/>
                <a:gd name="T3" fmla="*/ 46 h 143"/>
                <a:gd name="T4" fmla="*/ 0 w 129"/>
                <a:gd name="T5" fmla="*/ 82 h 143"/>
                <a:gd name="T6" fmla="*/ 20 w 129"/>
                <a:gd name="T7" fmla="*/ 119 h 143"/>
                <a:gd name="T8" fmla="*/ 10 w 129"/>
                <a:gd name="T9" fmla="*/ 137 h 143"/>
                <a:gd name="T10" fmla="*/ 8 w 129"/>
                <a:gd name="T11" fmla="*/ 140 h 143"/>
                <a:gd name="T12" fmla="*/ 9 w 129"/>
                <a:gd name="T13" fmla="*/ 140 h 143"/>
                <a:gd name="T14" fmla="*/ 12 w 129"/>
                <a:gd name="T15" fmla="*/ 143 h 143"/>
                <a:gd name="T16" fmla="*/ 37 w 129"/>
                <a:gd name="T17" fmla="*/ 127 h 143"/>
                <a:gd name="T18" fmla="*/ 46 w 129"/>
                <a:gd name="T19" fmla="*/ 128 h 143"/>
                <a:gd name="T20" fmla="*/ 83 w 129"/>
                <a:gd name="T21" fmla="*/ 128 h 143"/>
                <a:gd name="T22" fmla="*/ 129 w 129"/>
                <a:gd name="T23" fmla="*/ 82 h 143"/>
                <a:gd name="T24" fmla="*/ 129 w 129"/>
                <a:gd name="T25" fmla="*/ 46 h 143"/>
                <a:gd name="T26" fmla="*/ 83 w 129"/>
                <a:gd name="T27" fmla="*/ 0 h 143"/>
                <a:gd name="T28" fmla="*/ 46 w 129"/>
                <a:gd name="T29" fmla="*/ 0 h 143"/>
                <a:gd name="T30" fmla="*/ 26 w 129"/>
                <a:gd name="T31" fmla="*/ 119 h 143"/>
                <a:gd name="T32" fmla="*/ 26 w 129"/>
                <a:gd name="T33" fmla="*/ 118 h 143"/>
                <a:gd name="T34" fmla="*/ 25 w 129"/>
                <a:gd name="T35" fmla="*/ 116 h 143"/>
                <a:gd name="T36" fmla="*/ 6 w 129"/>
                <a:gd name="T37" fmla="*/ 82 h 143"/>
                <a:gd name="T38" fmla="*/ 6 w 129"/>
                <a:gd name="T39" fmla="*/ 46 h 143"/>
                <a:gd name="T40" fmla="*/ 46 w 129"/>
                <a:gd name="T41" fmla="*/ 6 h 143"/>
                <a:gd name="T42" fmla="*/ 83 w 129"/>
                <a:gd name="T43" fmla="*/ 6 h 143"/>
                <a:gd name="T44" fmla="*/ 123 w 129"/>
                <a:gd name="T45" fmla="*/ 46 h 143"/>
                <a:gd name="T46" fmla="*/ 123 w 129"/>
                <a:gd name="T47" fmla="*/ 82 h 143"/>
                <a:gd name="T48" fmla="*/ 83 w 129"/>
                <a:gd name="T49" fmla="*/ 122 h 143"/>
                <a:gd name="T50" fmla="*/ 46 w 129"/>
                <a:gd name="T51" fmla="*/ 122 h 143"/>
                <a:gd name="T52" fmla="*/ 36 w 129"/>
                <a:gd name="T53" fmla="*/ 121 h 143"/>
                <a:gd name="T54" fmla="*/ 33 w 129"/>
                <a:gd name="T55" fmla="*/ 122 h 143"/>
                <a:gd name="T56" fmla="*/ 22 w 129"/>
                <a:gd name="T57" fmla="*/ 133 h 143"/>
                <a:gd name="T58" fmla="*/ 26 w 129"/>
                <a:gd name="T59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9" h="143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7"/>
                    <a:pt x="8" y="111"/>
                    <a:pt x="20" y="119"/>
                  </a:cubicBezTo>
                  <a:cubicBezTo>
                    <a:pt x="19" y="126"/>
                    <a:pt x="17" y="133"/>
                    <a:pt x="10" y="137"/>
                  </a:cubicBezTo>
                  <a:cubicBezTo>
                    <a:pt x="9" y="138"/>
                    <a:pt x="8" y="139"/>
                    <a:pt x="8" y="140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2"/>
                    <a:pt x="10" y="143"/>
                    <a:pt x="12" y="143"/>
                  </a:cubicBezTo>
                  <a:cubicBezTo>
                    <a:pt x="12" y="143"/>
                    <a:pt x="28" y="141"/>
                    <a:pt x="37" y="127"/>
                  </a:cubicBezTo>
                  <a:cubicBezTo>
                    <a:pt x="40" y="128"/>
                    <a:pt x="43" y="128"/>
                    <a:pt x="46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108" y="128"/>
                    <a:pt x="129" y="108"/>
                    <a:pt x="129" y="82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20"/>
                    <a:pt x="108" y="0"/>
                    <a:pt x="83" y="0"/>
                  </a:cubicBezTo>
                  <a:lnTo>
                    <a:pt x="46" y="0"/>
                  </a:lnTo>
                  <a:close/>
                  <a:moveTo>
                    <a:pt x="26" y="119"/>
                  </a:moveTo>
                  <a:cubicBezTo>
                    <a:pt x="26" y="118"/>
                    <a:pt x="26" y="118"/>
                    <a:pt x="26" y="118"/>
                  </a:cubicBezTo>
                  <a:cubicBezTo>
                    <a:pt x="26" y="117"/>
                    <a:pt x="25" y="116"/>
                    <a:pt x="25" y="116"/>
                  </a:cubicBezTo>
                  <a:cubicBezTo>
                    <a:pt x="13" y="108"/>
                    <a:pt x="6" y="96"/>
                    <a:pt x="6" y="8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24"/>
                    <a:pt x="24" y="6"/>
                    <a:pt x="46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105" y="6"/>
                    <a:pt x="123" y="24"/>
                    <a:pt x="123" y="46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104"/>
                    <a:pt x="105" y="122"/>
                    <a:pt x="83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3" y="122"/>
                    <a:pt x="40" y="122"/>
                    <a:pt x="36" y="121"/>
                  </a:cubicBezTo>
                  <a:cubicBezTo>
                    <a:pt x="35" y="121"/>
                    <a:pt x="34" y="121"/>
                    <a:pt x="33" y="122"/>
                  </a:cubicBezTo>
                  <a:cubicBezTo>
                    <a:pt x="30" y="128"/>
                    <a:pt x="26" y="131"/>
                    <a:pt x="22" y="133"/>
                  </a:cubicBezTo>
                  <a:cubicBezTo>
                    <a:pt x="24" y="129"/>
                    <a:pt x="25" y="124"/>
                    <a:pt x="26" y="119"/>
                  </a:cubicBezTo>
                  <a:close/>
                </a:path>
              </a:pathLst>
            </a:custGeom>
            <a:solidFill>
              <a:srgbClr val="F69221"/>
            </a:solidFill>
            <a:ln w="9525">
              <a:solidFill>
                <a:srgbClr val="F69221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09"/>
            <p:cNvSpPr>
              <a:spLocks noEditPoints="1"/>
            </p:cNvSpPr>
            <p:nvPr/>
          </p:nvSpPr>
          <p:spPr bwMode="auto">
            <a:xfrm>
              <a:off x="4047375" y="2616969"/>
              <a:ext cx="331541" cy="328014"/>
            </a:xfrm>
            <a:custGeom>
              <a:avLst/>
              <a:gdLst>
                <a:gd name="T0" fmla="*/ 80 w 159"/>
                <a:gd name="T1" fmla="*/ 15 h 157"/>
                <a:gd name="T2" fmla="*/ 18 w 159"/>
                <a:gd name="T3" fmla="*/ 76 h 157"/>
                <a:gd name="T4" fmla="*/ 80 w 159"/>
                <a:gd name="T5" fmla="*/ 137 h 157"/>
                <a:gd name="T6" fmla="*/ 141 w 159"/>
                <a:gd name="T7" fmla="*/ 76 h 157"/>
                <a:gd name="T8" fmla="*/ 80 w 159"/>
                <a:gd name="T9" fmla="*/ 15 h 157"/>
                <a:gd name="T10" fmla="*/ 39 w 159"/>
                <a:gd name="T11" fmla="*/ 64 h 157"/>
                <a:gd name="T12" fmla="*/ 48 w 159"/>
                <a:gd name="T13" fmla="*/ 55 h 157"/>
                <a:gd name="T14" fmla="*/ 56 w 159"/>
                <a:gd name="T15" fmla="*/ 64 h 157"/>
                <a:gd name="T16" fmla="*/ 48 w 159"/>
                <a:gd name="T17" fmla="*/ 72 h 157"/>
                <a:gd name="T18" fmla="*/ 39 w 159"/>
                <a:gd name="T19" fmla="*/ 64 h 157"/>
                <a:gd name="T20" fmla="*/ 111 w 159"/>
                <a:gd name="T21" fmla="*/ 101 h 157"/>
                <a:gd name="T22" fmla="*/ 80 w 159"/>
                <a:gd name="T23" fmla="*/ 118 h 157"/>
                <a:gd name="T24" fmla="*/ 49 w 159"/>
                <a:gd name="T25" fmla="*/ 101 h 157"/>
                <a:gd name="T26" fmla="*/ 49 w 159"/>
                <a:gd name="T27" fmla="*/ 98 h 157"/>
                <a:gd name="T28" fmla="*/ 52 w 159"/>
                <a:gd name="T29" fmla="*/ 99 h 157"/>
                <a:gd name="T30" fmla="*/ 80 w 159"/>
                <a:gd name="T31" fmla="*/ 114 h 157"/>
                <a:gd name="T32" fmla="*/ 107 w 159"/>
                <a:gd name="T33" fmla="*/ 99 h 157"/>
                <a:gd name="T34" fmla="*/ 110 w 159"/>
                <a:gd name="T35" fmla="*/ 98 h 157"/>
                <a:gd name="T36" fmla="*/ 111 w 159"/>
                <a:gd name="T37" fmla="*/ 101 h 157"/>
                <a:gd name="T38" fmla="*/ 109 w 159"/>
                <a:gd name="T39" fmla="*/ 72 h 157"/>
                <a:gd name="T40" fmla="*/ 101 w 159"/>
                <a:gd name="T41" fmla="*/ 64 h 157"/>
                <a:gd name="T42" fmla="*/ 109 w 159"/>
                <a:gd name="T43" fmla="*/ 55 h 157"/>
                <a:gd name="T44" fmla="*/ 118 w 159"/>
                <a:gd name="T45" fmla="*/ 64 h 157"/>
                <a:gd name="T46" fmla="*/ 109 w 159"/>
                <a:gd name="T47" fmla="*/ 72 h 157"/>
                <a:gd name="T48" fmla="*/ 151 w 159"/>
                <a:gd name="T49" fmla="*/ 52 h 157"/>
                <a:gd name="T50" fmla="*/ 80 w 159"/>
                <a:gd name="T51" fmla="*/ 0 h 157"/>
                <a:gd name="T52" fmla="*/ 8 w 159"/>
                <a:gd name="T53" fmla="*/ 52 h 157"/>
                <a:gd name="T54" fmla="*/ 0 w 159"/>
                <a:gd name="T55" fmla="*/ 60 h 157"/>
                <a:gd name="T56" fmla="*/ 0 w 159"/>
                <a:gd name="T57" fmla="*/ 92 h 157"/>
                <a:gd name="T58" fmla="*/ 8 w 159"/>
                <a:gd name="T59" fmla="*/ 101 h 157"/>
                <a:gd name="T60" fmla="*/ 8 w 159"/>
                <a:gd name="T61" fmla="*/ 101 h 157"/>
                <a:gd name="T62" fmla="*/ 65 w 159"/>
                <a:gd name="T63" fmla="*/ 150 h 157"/>
                <a:gd name="T64" fmla="*/ 65 w 159"/>
                <a:gd name="T65" fmla="*/ 150 h 157"/>
                <a:gd name="T66" fmla="*/ 72 w 159"/>
                <a:gd name="T67" fmla="*/ 157 h 157"/>
                <a:gd name="T68" fmla="*/ 87 w 159"/>
                <a:gd name="T69" fmla="*/ 157 h 157"/>
                <a:gd name="T70" fmla="*/ 94 w 159"/>
                <a:gd name="T71" fmla="*/ 150 h 157"/>
                <a:gd name="T72" fmla="*/ 87 w 159"/>
                <a:gd name="T73" fmla="*/ 143 h 157"/>
                <a:gd name="T74" fmla="*/ 72 w 159"/>
                <a:gd name="T75" fmla="*/ 143 h 157"/>
                <a:gd name="T76" fmla="*/ 66 w 159"/>
                <a:gd name="T77" fmla="*/ 146 h 157"/>
                <a:gd name="T78" fmla="*/ 12 w 159"/>
                <a:gd name="T79" fmla="*/ 100 h 157"/>
                <a:gd name="T80" fmla="*/ 16 w 159"/>
                <a:gd name="T81" fmla="*/ 92 h 157"/>
                <a:gd name="T82" fmla="*/ 16 w 159"/>
                <a:gd name="T83" fmla="*/ 60 h 157"/>
                <a:gd name="T84" fmla="*/ 12 w 159"/>
                <a:gd name="T85" fmla="*/ 52 h 157"/>
                <a:gd name="T86" fmla="*/ 80 w 159"/>
                <a:gd name="T87" fmla="*/ 4 h 157"/>
                <a:gd name="T88" fmla="*/ 148 w 159"/>
                <a:gd name="T89" fmla="*/ 52 h 157"/>
                <a:gd name="T90" fmla="*/ 143 w 159"/>
                <a:gd name="T91" fmla="*/ 60 h 157"/>
                <a:gd name="T92" fmla="*/ 143 w 159"/>
                <a:gd name="T93" fmla="*/ 92 h 157"/>
                <a:gd name="T94" fmla="*/ 151 w 159"/>
                <a:gd name="T95" fmla="*/ 101 h 157"/>
                <a:gd name="T96" fmla="*/ 159 w 159"/>
                <a:gd name="T97" fmla="*/ 92 h 157"/>
                <a:gd name="T98" fmla="*/ 159 w 159"/>
                <a:gd name="T99" fmla="*/ 60 h 157"/>
                <a:gd name="T100" fmla="*/ 151 w 159"/>
                <a:gd name="T101" fmla="*/ 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9" h="157">
                  <a:moveTo>
                    <a:pt x="80" y="15"/>
                  </a:moveTo>
                  <a:cubicBezTo>
                    <a:pt x="46" y="15"/>
                    <a:pt x="18" y="42"/>
                    <a:pt x="18" y="76"/>
                  </a:cubicBezTo>
                  <a:cubicBezTo>
                    <a:pt x="18" y="110"/>
                    <a:pt x="46" y="137"/>
                    <a:pt x="80" y="137"/>
                  </a:cubicBezTo>
                  <a:cubicBezTo>
                    <a:pt x="113" y="137"/>
                    <a:pt x="141" y="110"/>
                    <a:pt x="141" y="76"/>
                  </a:cubicBezTo>
                  <a:cubicBezTo>
                    <a:pt x="141" y="42"/>
                    <a:pt x="113" y="15"/>
                    <a:pt x="80" y="15"/>
                  </a:cubicBezTo>
                  <a:close/>
                  <a:moveTo>
                    <a:pt x="39" y="64"/>
                  </a:moveTo>
                  <a:cubicBezTo>
                    <a:pt x="39" y="59"/>
                    <a:pt x="43" y="55"/>
                    <a:pt x="48" y="55"/>
                  </a:cubicBezTo>
                  <a:cubicBezTo>
                    <a:pt x="52" y="55"/>
                    <a:pt x="56" y="59"/>
                    <a:pt x="56" y="64"/>
                  </a:cubicBezTo>
                  <a:cubicBezTo>
                    <a:pt x="56" y="69"/>
                    <a:pt x="52" y="72"/>
                    <a:pt x="48" y="72"/>
                  </a:cubicBezTo>
                  <a:cubicBezTo>
                    <a:pt x="43" y="72"/>
                    <a:pt x="39" y="69"/>
                    <a:pt x="39" y="64"/>
                  </a:cubicBezTo>
                  <a:close/>
                  <a:moveTo>
                    <a:pt x="111" y="101"/>
                  </a:moveTo>
                  <a:cubicBezTo>
                    <a:pt x="104" y="112"/>
                    <a:pt x="92" y="118"/>
                    <a:pt x="80" y="118"/>
                  </a:cubicBezTo>
                  <a:cubicBezTo>
                    <a:pt x="67" y="118"/>
                    <a:pt x="55" y="112"/>
                    <a:pt x="49" y="101"/>
                  </a:cubicBezTo>
                  <a:cubicBezTo>
                    <a:pt x="48" y="100"/>
                    <a:pt x="48" y="99"/>
                    <a:pt x="49" y="98"/>
                  </a:cubicBezTo>
                  <a:cubicBezTo>
                    <a:pt x="50" y="97"/>
                    <a:pt x="52" y="98"/>
                    <a:pt x="52" y="99"/>
                  </a:cubicBezTo>
                  <a:cubicBezTo>
                    <a:pt x="58" y="108"/>
                    <a:pt x="68" y="114"/>
                    <a:pt x="80" y="114"/>
                  </a:cubicBezTo>
                  <a:cubicBezTo>
                    <a:pt x="91" y="114"/>
                    <a:pt x="101" y="108"/>
                    <a:pt x="107" y="99"/>
                  </a:cubicBezTo>
                  <a:cubicBezTo>
                    <a:pt x="108" y="98"/>
                    <a:pt x="109" y="97"/>
                    <a:pt x="110" y="98"/>
                  </a:cubicBezTo>
                  <a:cubicBezTo>
                    <a:pt x="111" y="99"/>
                    <a:pt x="111" y="100"/>
                    <a:pt x="111" y="101"/>
                  </a:cubicBezTo>
                  <a:close/>
                  <a:moveTo>
                    <a:pt x="109" y="72"/>
                  </a:moveTo>
                  <a:cubicBezTo>
                    <a:pt x="105" y="72"/>
                    <a:pt x="101" y="69"/>
                    <a:pt x="101" y="64"/>
                  </a:cubicBezTo>
                  <a:cubicBezTo>
                    <a:pt x="101" y="59"/>
                    <a:pt x="105" y="55"/>
                    <a:pt x="109" y="55"/>
                  </a:cubicBezTo>
                  <a:cubicBezTo>
                    <a:pt x="114" y="55"/>
                    <a:pt x="118" y="59"/>
                    <a:pt x="118" y="64"/>
                  </a:cubicBezTo>
                  <a:cubicBezTo>
                    <a:pt x="118" y="69"/>
                    <a:pt x="114" y="72"/>
                    <a:pt x="109" y="72"/>
                  </a:cubicBezTo>
                  <a:close/>
                  <a:moveTo>
                    <a:pt x="151" y="52"/>
                  </a:moveTo>
                  <a:cubicBezTo>
                    <a:pt x="141" y="22"/>
                    <a:pt x="113" y="0"/>
                    <a:pt x="80" y="0"/>
                  </a:cubicBezTo>
                  <a:cubicBezTo>
                    <a:pt x="46" y="0"/>
                    <a:pt x="18" y="22"/>
                    <a:pt x="8" y="52"/>
                  </a:cubicBezTo>
                  <a:cubicBezTo>
                    <a:pt x="3" y="52"/>
                    <a:pt x="0" y="55"/>
                    <a:pt x="0" y="6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17" y="126"/>
                    <a:pt x="39" y="145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4"/>
                    <a:pt x="68" y="157"/>
                    <a:pt x="72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91" y="157"/>
                    <a:pt x="94" y="154"/>
                    <a:pt x="94" y="150"/>
                  </a:cubicBezTo>
                  <a:cubicBezTo>
                    <a:pt x="94" y="146"/>
                    <a:pt x="91" y="143"/>
                    <a:pt x="87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0" y="143"/>
                    <a:pt x="68" y="144"/>
                    <a:pt x="66" y="146"/>
                  </a:cubicBezTo>
                  <a:cubicBezTo>
                    <a:pt x="41" y="141"/>
                    <a:pt x="21" y="123"/>
                    <a:pt x="12" y="100"/>
                  </a:cubicBezTo>
                  <a:cubicBezTo>
                    <a:pt x="15" y="98"/>
                    <a:pt x="16" y="96"/>
                    <a:pt x="16" y="9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57"/>
                    <a:pt x="14" y="54"/>
                    <a:pt x="12" y="52"/>
                  </a:cubicBezTo>
                  <a:cubicBezTo>
                    <a:pt x="21" y="24"/>
                    <a:pt x="48" y="4"/>
                    <a:pt x="80" y="4"/>
                  </a:cubicBezTo>
                  <a:cubicBezTo>
                    <a:pt x="111" y="4"/>
                    <a:pt x="138" y="24"/>
                    <a:pt x="148" y="52"/>
                  </a:cubicBezTo>
                  <a:cubicBezTo>
                    <a:pt x="145" y="54"/>
                    <a:pt x="143" y="57"/>
                    <a:pt x="143" y="60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3" y="97"/>
                    <a:pt x="146" y="101"/>
                    <a:pt x="151" y="101"/>
                  </a:cubicBezTo>
                  <a:cubicBezTo>
                    <a:pt x="156" y="101"/>
                    <a:pt x="159" y="97"/>
                    <a:pt x="159" y="92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55"/>
                    <a:pt x="156" y="52"/>
                    <a:pt x="151" y="52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10"/>
            <p:cNvSpPr>
              <a:spLocks noEditPoints="1"/>
            </p:cNvSpPr>
            <p:nvPr/>
          </p:nvSpPr>
          <p:spPr bwMode="auto">
            <a:xfrm>
              <a:off x="4078236" y="2641658"/>
              <a:ext cx="269818" cy="268054"/>
            </a:xfrm>
            <a:custGeom>
              <a:avLst/>
              <a:gdLst>
                <a:gd name="T0" fmla="*/ 0 w 129"/>
                <a:gd name="T1" fmla="*/ 64 h 128"/>
                <a:gd name="T2" fmla="*/ 65 w 129"/>
                <a:gd name="T3" fmla="*/ 128 h 128"/>
                <a:gd name="T4" fmla="*/ 129 w 129"/>
                <a:gd name="T5" fmla="*/ 64 h 128"/>
                <a:gd name="T6" fmla="*/ 65 w 129"/>
                <a:gd name="T7" fmla="*/ 0 h 128"/>
                <a:gd name="T8" fmla="*/ 0 w 129"/>
                <a:gd name="T9" fmla="*/ 64 h 128"/>
                <a:gd name="T10" fmla="*/ 6 w 129"/>
                <a:gd name="T11" fmla="*/ 64 h 128"/>
                <a:gd name="T12" fmla="*/ 65 w 129"/>
                <a:gd name="T13" fmla="*/ 6 h 128"/>
                <a:gd name="T14" fmla="*/ 123 w 129"/>
                <a:gd name="T15" fmla="*/ 64 h 128"/>
                <a:gd name="T16" fmla="*/ 65 w 129"/>
                <a:gd name="T17" fmla="*/ 122 h 128"/>
                <a:gd name="T18" fmla="*/ 6 w 129"/>
                <a:gd name="T1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0" y="64"/>
                  </a:moveTo>
                  <a:cubicBezTo>
                    <a:pt x="0" y="100"/>
                    <a:pt x="29" y="128"/>
                    <a:pt x="65" y="128"/>
                  </a:cubicBezTo>
                  <a:cubicBezTo>
                    <a:pt x="100" y="128"/>
                    <a:pt x="129" y="100"/>
                    <a:pt x="129" y="64"/>
                  </a:cubicBez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lose/>
                  <a:moveTo>
                    <a:pt x="6" y="64"/>
                  </a:moveTo>
                  <a:cubicBezTo>
                    <a:pt x="6" y="32"/>
                    <a:pt x="32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32" y="122"/>
                    <a:pt x="6" y="96"/>
                    <a:pt x="6" y="64"/>
                  </a:cubicBezTo>
                  <a:close/>
                </a:path>
              </a:pathLst>
            </a:custGeom>
            <a:solidFill>
              <a:srgbClr val="F6922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11"/>
            <p:cNvSpPr>
              <a:spLocks noEditPoints="1"/>
            </p:cNvSpPr>
            <p:nvPr/>
          </p:nvSpPr>
          <p:spPr bwMode="auto">
            <a:xfrm>
              <a:off x="4122325" y="2725425"/>
              <a:ext cx="47615" cy="48496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6 w 23"/>
                <a:gd name="T11" fmla="*/ 12 h 23"/>
                <a:gd name="T12" fmla="*/ 12 w 23"/>
                <a:gd name="T13" fmla="*/ 6 h 23"/>
                <a:gd name="T14" fmla="*/ 17 w 23"/>
                <a:gd name="T15" fmla="*/ 12 h 23"/>
                <a:gd name="T16" fmla="*/ 12 w 23"/>
                <a:gd name="T17" fmla="*/ 17 h 23"/>
                <a:gd name="T18" fmla="*/ 6 w 23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6" y="12"/>
                  </a:moveTo>
                  <a:cubicBezTo>
                    <a:pt x="6" y="9"/>
                    <a:pt x="9" y="6"/>
                    <a:pt x="12" y="6"/>
                  </a:cubicBezTo>
                  <a:cubicBezTo>
                    <a:pt x="15" y="6"/>
                    <a:pt x="17" y="9"/>
                    <a:pt x="17" y="12"/>
                  </a:cubicBezTo>
                  <a:cubicBezTo>
                    <a:pt x="17" y="15"/>
                    <a:pt x="15" y="17"/>
                    <a:pt x="12" y="17"/>
                  </a:cubicBezTo>
                  <a:cubicBezTo>
                    <a:pt x="9" y="17"/>
                    <a:pt x="6" y="15"/>
                    <a:pt x="6" y="12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12"/>
            <p:cNvSpPr>
              <a:spLocks/>
            </p:cNvSpPr>
            <p:nvPr/>
          </p:nvSpPr>
          <p:spPr bwMode="auto">
            <a:xfrm>
              <a:off x="4140841" y="2815364"/>
              <a:ext cx="146372" cy="54669"/>
            </a:xfrm>
            <a:custGeom>
              <a:avLst/>
              <a:gdLst>
                <a:gd name="T0" fmla="*/ 3 w 70"/>
                <a:gd name="T1" fmla="*/ 0 h 26"/>
                <a:gd name="T2" fmla="*/ 0 w 70"/>
                <a:gd name="T3" fmla="*/ 4 h 26"/>
                <a:gd name="T4" fmla="*/ 1 w 70"/>
                <a:gd name="T5" fmla="*/ 8 h 26"/>
                <a:gd name="T6" fmla="*/ 35 w 70"/>
                <a:gd name="T7" fmla="*/ 26 h 26"/>
                <a:gd name="T8" fmla="*/ 68 w 70"/>
                <a:gd name="T9" fmla="*/ 8 h 26"/>
                <a:gd name="T10" fmla="*/ 67 w 70"/>
                <a:gd name="T11" fmla="*/ 0 h 26"/>
                <a:gd name="T12" fmla="*/ 63 w 70"/>
                <a:gd name="T13" fmla="*/ 0 h 26"/>
                <a:gd name="T14" fmla="*/ 59 w 70"/>
                <a:gd name="T15" fmla="*/ 2 h 26"/>
                <a:gd name="T16" fmla="*/ 35 w 70"/>
                <a:gd name="T17" fmla="*/ 16 h 26"/>
                <a:gd name="T18" fmla="*/ 10 w 70"/>
                <a:gd name="T19" fmla="*/ 2 h 26"/>
                <a:gd name="T20" fmla="*/ 7 w 70"/>
                <a:gd name="T21" fmla="*/ 0 h 26"/>
                <a:gd name="T22" fmla="*/ 3 w 70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6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8" y="19"/>
                    <a:pt x="21" y="26"/>
                    <a:pt x="35" y="26"/>
                  </a:cubicBezTo>
                  <a:cubicBezTo>
                    <a:pt x="48" y="26"/>
                    <a:pt x="61" y="19"/>
                    <a:pt x="68" y="8"/>
                  </a:cubicBezTo>
                  <a:cubicBezTo>
                    <a:pt x="70" y="5"/>
                    <a:pt x="69" y="2"/>
                    <a:pt x="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4" y="11"/>
                    <a:pt x="45" y="16"/>
                    <a:pt x="35" y="16"/>
                  </a:cubicBezTo>
                  <a:cubicBezTo>
                    <a:pt x="25" y="16"/>
                    <a:pt x="15" y="11"/>
                    <a:pt x="10" y="2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213"/>
            <p:cNvSpPr>
              <a:spLocks noEditPoints="1"/>
            </p:cNvSpPr>
            <p:nvPr/>
          </p:nvSpPr>
          <p:spPr bwMode="auto">
            <a:xfrm>
              <a:off x="4251942" y="2725425"/>
              <a:ext cx="47615" cy="48496"/>
            </a:xfrm>
            <a:custGeom>
              <a:avLst/>
              <a:gdLst>
                <a:gd name="T0" fmla="*/ 0 w 23"/>
                <a:gd name="T1" fmla="*/ 12 h 23"/>
                <a:gd name="T2" fmla="*/ 11 w 23"/>
                <a:gd name="T3" fmla="*/ 23 h 23"/>
                <a:gd name="T4" fmla="*/ 23 w 23"/>
                <a:gd name="T5" fmla="*/ 12 h 23"/>
                <a:gd name="T6" fmla="*/ 11 w 23"/>
                <a:gd name="T7" fmla="*/ 0 h 23"/>
                <a:gd name="T8" fmla="*/ 0 w 23"/>
                <a:gd name="T9" fmla="*/ 12 h 23"/>
                <a:gd name="T10" fmla="*/ 6 w 23"/>
                <a:gd name="T11" fmla="*/ 12 h 23"/>
                <a:gd name="T12" fmla="*/ 11 w 23"/>
                <a:gd name="T13" fmla="*/ 6 h 23"/>
                <a:gd name="T14" fmla="*/ 17 w 23"/>
                <a:gd name="T15" fmla="*/ 12 h 23"/>
                <a:gd name="T16" fmla="*/ 11 w 23"/>
                <a:gd name="T17" fmla="*/ 17 h 23"/>
                <a:gd name="T18" fmla="*/ 6 w 23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6"/>
                    <a:pt x="18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6" y="12"/>
                  </a:moveTo>
                  <a:cubicBezTo>
                    <a:pt x="6" y="9"/>
                    <a:pt x="8" y="6"/>
                    <a:pt x="11" y="6"/>
                  </a:cubicBezTo>
                  <a:cubicBezTo>
                    <a:pt x="14" y="6"/>
                    <a:pt x="17" y="9"/>
                    <a:pt x="17" y="12"/>
                  </a:cubicBezTo>
                  <a:cubicBezTo>
                    <a:pt x="17" y="15"/>
                    <a:pt x="14" y="17"/>
                    <a:pt x="11" y="17"/>
                  </a:cubicBezTo>
                  <a:cubicBezTo>
                    <a:pt x="8" y="17"/>
                    <a:pt x="6" y="15"/>
                    <a:pt x="6" y="12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215"/>
            <p:cNvSpPr>
              <a:spLocks noEditPoints="1"/>
            </p:cNvSpPr>
            <p:nvPr/>
          </p:nvSpPr>
          <p:spPr bwMode="auto">
            <a:xfrm>
              <a:off x="4084409" y="2647830"/>
              <a:ext cx="257474" cy="254828"/>
            </a:xfrm>
            <a:custGeom>
              <a:avLst/>
              <a:gdLst>
                <a:gd name="T0" fmla="*/ 62 w 123"/>
                <a:gd name="T1" fmla="*/ 0 h 122"/>
                <a:gd name="T2" fmla="*/ 0 w 123"/>
                <a:gd name="T3" fmla="*/ 61 h 122"/>
                <a:gd name="T4" fmla="*/ 62 w 123"/>
                <a:gd name="T5" fmla="*/ 122 h 122"/>
                <a:gd name="T6" fmla="*/ 123 w 123"/>
                <a:gd name="T7" fmla="*/ 61 h 122"/>
                <a:gd name="T8" fmla="*/ 62 w 123"/>
                <a:gd name="T9" fmla="*/ 0 h 122"/>
                <a:gd name="T10" fmla="*/ 21 w 123"/>
                <a:gd name="T11" fmla="*/ 49 h 122"/>
                <a:gd name="T12" fmla="*/ 30 w 123"/>
                <a:gd name="T13" fmla="*/ 40 h 122"/>
                <a:gd name="T14" fmla="*/ 38 w 123"/>
                <a:gd name="T15" fmla="*/ 49 h 122"/>
                <a:gd name="T16" fmla="*/ 30 w 123"/>
                <a:gd name="T17" fmla="*/ 57 h 122"/>
                <a:gd name="T18" fmla="*/ 21 w 123"/>
                <a:gd name="T19" fmla="*/ 49 h 122"/>
                <a:gd name="T20" fmla="*/ 93 w 123"/>
                <a:gd name="T21" fmla="*/ 86 h 122"/>
                <a:gd name="T22" fmla="*/ 62 w 123"/>
                <a:gd name="T23" fmla="*/ 103 h 122"/>
                <a:gd name="T24" fmla="*/ 31 w 123"/>
                <a:gd name="T25" fmla="*/ 86 h 122"/>
                <a:gd name="T26" fmla="*/ 31 w 123"/>
                <a:gd name="T27" fmla="*/ 83 h 122"/>
                <a:gd name="T28" fmla="*/ 34 w 123"/>
                <a:gd name="T29" fmla="*/ 84 h 122"/>
                <a:gd name="T30" fmla="*/ 62 w 123"/>
                <a:gd name="T31" fmla="*/ 99 h 122"/>
                <a:gd name="T32" fmla="*/ 89 w 123"/>
                <a:gd name="T33" fmla="*/ 84 h 122"/>
                <a:gd name="T34" fmla="*/ 92 w 123"/>
                <a:gd name="T35" fmla="*/ 83 h 122"/>
                <a:gd name="T36" fmla="*/ 93 w 123"/>
                <a:gd name="T37" fmla="*/ 86 h 122"/>
                <a:gd name="T38" fmla="*/ 91 w 123"/>
                <a:gd name="T39" fmla="*/ 57 h 122"/>
                <a:gd name="T40" fmla="*/ 83 w 123"/>
                <a:gd name="T41" fmla="*/ 49 h 122"/>
                <a:gd name="T42" fmla="*/ 91 w 123"/>
                <a:gd name="T43" fmla="*/ 40 h 122"/>
                <a:gd name="T44" fmla="*/ 100 w 123"/>
                <a:gd name="T45" fmla="*/ 49 h 122"/>
                <a:gd name="T46" fmla="*/ 91 w 123"/>
                <a:gd name="T47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122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2"/>
                    <a:pt x="62" y="122"/>
                  </a:cubicBezTo>
                  <a:cubicBezTo>
                    <a:pt x="95" y="122"/>
                    <a:pt x="123" y="95"/>
                    <a:pt x="123" y="61"/>
                  </a:cubicBezTo>
                  <a:cubicBezTo>
                    <a:pt x="123" y="27"/>
                    <a:pt x="95" y="0"/>
                    <a:pt x="62" y="0"/>
                  </a:cubicBezTo>
                  <a:close/>
                  <a:moveTo>
                    <a:pt x="21" y="49"/>
                  </a:moveTo>
                  <a:cubicBezTo>
                    <a:pt x="21" y="44"/>
                    <a:pt x="25" y="40"/>
                    <a:pt x="30" y="40"/>
                  </a:cubicBezTo>
                  <a:cubicBezTo>
                    <a:pt x="34" y="40"/>
                    <a:pt x="38" y="44"/>
                    <a:pt x="38" y="49"/>
                  </a:cubicBezTo>
                  <a:cubicBezTo>
                    <a:pt x="38" y="54"/>
                    <a:pt x="34" y="57"/>
                    <a:pt x="30" y="57"/>
                  </a:cubicBezTo>
                  <a:cubicBezTo>
                    <a:pt x="25" y="57"/>
                    <a:pt x="21" y="54"/>
                    <a:pt x="21" y="49"/>
                  </a:cubicBezTo>
                  <a:close/>
                  <a:moveTo>
                    <a:pt x="93" y="86"/>
                  </a:moveTo>
                  <a:cubicBezTo>
                    <a:pt x="86" y="97"/>
                    <a:pt x="74" y="103"/>
                    <a:pt x="62" y="103"/>
                  </a:cubicBezTo>
                  <a:cubicBezTo>
                    <a:pt x="49" y="103"/>
                    <a:pt x="37" y="97"/>
                    <a:pt x="31" y="86"/>
                  </a:cubicBezTo>
                  <a:cubicBezTo>
                    <a:pt x="30" y="85"/>
                    <a:pt x="30" y="84"/>
                    <a:pt x="31" y="83"/>
                  </a:cubicBezTo>
                  <a:cubicBezTo>
                    <a:pt x="32" y="82"/>
                    <a:pt x="34" y="83"/>
                    <a:pt x="34" y="84"/>
                  </a:cubicBezTo>
                  <a:cubicBezTo>
                    <a:pt x="40" y="93"/>
                    <a:pt x="50" y="99"/>
                    <a:pt x="62" y="99"/>
                  </a:cubicBezTo>
                  <a:cubicBezTo>
                    <a:pt x="73" y="99"/>
                    <a:pt x="83" y="93"/>
                    <a:pt x="89" y="84"/>
                  </a:cubicBezTo>
                  <a:cubicBezTo>
                    <a:pt x="90" y="83"/>
                    <a:pt x="91" y="82"/>
                    <a:pt x="92" y="83"/>
                  </a:cubicBezTo>
                  <a:cubicBezTo>
                    <a:pt x="93" y="84"/>
                    <a:pt x="93" y="85"/>
                    <a:pt x="93" y="86"/>
                  </a:cubicBezTo>
                  <a:close/>
                  <a:moveTo>
                    <a:pt x="91" y="57"/>
                  </a:moveTo>
                  <a:cubicBezTo>
                    <a:pt x="87" y="57"/>
                    <a:pt x="83" y="54"/>
                    <a:pt x="83" y="49"/>
                  </a:cubicBezTo>
                  <a:cubicBezTo>
                    <a:pt x="83" y="44"/>
                    <a:pt x="87" y="40"/>
                    <a:pt x="91" y="40"/>
                  </a:cubicBezTo>
                  <a:cubicBezTo>
                    <a:pt x="96" y="40"/>
                    <a:pt x="100" y="44"/>
                    <a:pt x="100" y="49"/>
                  </a:cubicBezTo>
                  <a:cubicBezTo>
                    <a:pt x="100" y="54"/>
                    <a:pt x="96" y="57"/>
                    <a:pt x="91" y="5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216"/>
            <p:cNvSpPr>
              <a:spLocks noEditPoints="1"/>
            </p:cNvSpPr>
            <p:nvPr/>
          </p:nvSpPr>
          <p:spPr bwMode="auto">
            <a:xfrm>
              <a:off x="4082645" y="2646067"/>
              <a:ext cx="261000" cy="259237"/>
            </a:xfrm>
            <a:custGeom>
              <a:avLst/>
              <a:gdLst>
                <a:gd name="T0" fmla="*/ 0 w 125"/>
                <a:gd name="T1" fmla="*/ 62 h 124"/>
                <a:gd name="T2" fmla="*/ 63 w 125"/>
                <a:gd name="T3" fmla="*/ 124 h 124"/>
                <a:gd name="T4" fmla="*/ 125 w 125"/>
                <a:gd name="T5" fmla="*/ 62 h 124"/>
                <a:gd name="T6" fmla="*/ 63 w 125"/>
                <a:gd name="T7" fmla="*/ 0 h 124"/>
                <a:gd name="T8" fmla="*/ 0 w 125"/>
                <a:gd name="T9" fmla="*/ 62 h 124"/>
                <a:gd name="T10" fmla="*/ 2 w 125"/>
                <a:gd name="T11" fmla="*/ 62 h 124"/>
                <a:gd name="T12" fmla="*/ 63 w 125"/>
                <a:gd name="T13" fmla="*/ 2 h 124"/>
                <a:gd name="T14" fmla="*/ 123 w 125"/>
                <a:gd name="T15" fmla="*/ 62 h 124"/>
                <a:gd name="T16" fmla="*/ 63 w 125"/>
                <a:gd name="T17" fmla="*/ 122 h 124"/>
                <a:gd name="T18" fmla="*/ 2 w 125"/>
                <a:gd name="T1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4">
                  <a:moveTo>
                    <a:pt x="0" y="62"/>
                  </a:moveTo>
                  <a:cubicBezTo>
                    <a:pt x="0" y="96"/>
                    <a:pt x="28" y="124"/>
                    <a:pt x="63" y="124"/>
                  </a:cubicBezTo>
                  <a:cubicBezTo>
                    <a:pt x="97" y="124"/>
                    <a:pt x="125" y="96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lose/>
                  <a:moveTo>
                    <a:pt x="2" y="62"/>
                  </a:moveTo>
                  <a:cubicBezTo>
                    <a:pt x="2" y="29"/>
                    <a:pt x="29" y="2"/>
                    <a:pt x="63" y="2"/>
                  </a:cubicBezTo>
                  <a:cubicBezTo>
                    <a:pt x="96" y="2"/>
                    <a:pt x="123" y="29"/>
                    <a:pt x="123" y="62"/>
                  </a:cubicBezTo>
                  <a:cubicBezTo>
                    <a:pt x="123" y="95"/>
                    <a:pt x="96" y="122"/>
                    <a:pt x="63" y="122"/>
                  </a:cubicBezTo>
                  <a:cubicBezTo>
                    <a:pt x="29" y="122"/>
                    <a:pt x="2" y="95"/>
                    <a:pt x="2" y="62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217"/>
            <p:cNvSpPr>
              <a:spLocks noEditPoints="1"/>
            </p:cNvSpPr>
            <p:nvPr/>
          </p:nvSpPr>
          <p:spPr bwMode="auto">
            <a:xfrm>
              <a:off x="4126733" y="2729834"/>
              <a:ext cx="39679" cy="39679"/>
            </a:xfrm>
            <a:custGeom>
              <a:avLst/>
              <a:gdLst>
                <a:gd name="T0" fmla="*/ 0 w 19"/>
                <a:gd name="T1" fmla="*/ 10 h 19"/>
                <a:gd name="T2" fmla="*/ 10 w 19"/>
                <a:gd name="T3" fmla="*/ 19 h 19"/>
                <a:gd name="T4" fmla="*/ 19 w 19"/>
                <a:gd name="T5" fmla="*/ 10 h 19"/>
                <a:gd name="T6" fmla="*/ 10 w 19"/>
                <a:gd name="T7" fmla="*/ 0 h 19"/>
                <a:gd name="T8" fmla="*/ 0 w 19"/>
                <a:gd name="T9" fmla="*/ 10 h 19"/>
                <a:gd name="T10" fmla="*/ 2 w 19"/>
                <a:gd name="T11" fmla="*/ 10 h 19"/>
                <a:gd name="T12" fmla="*/ 10 w 19"/>
                <a:gd name="T13" fmla="*/ 2 h 19"/>
                <a:gd name="T14" fmla="*/ 17 w 19"/>
                <a:gd name="T15" fmla="*/ 10 h 19"/>
                <a:gd name="T16" fmla="*/ 10 w 19"/>
                <a:gd name="T17" fmla="*/ 17 h 19"/>
                <a:gd name="T18" fmla="*/ 2 w 19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lose/>
                  <a:moveTo>
                    <a:pt x="2" y="10"/>
                  </a:moveTo>
                  <a:cubicBezTo>
                    <a:pt x="2" y="6"/>
                    <a:pt x="6" y="2"/>
                    <a:pt x="10" y="2"/>
                  </a:cubicBezTo>
                  <a:cubicBezTo>
                    <a:pt x="14" y="2"/>
                    <a:pt x="17" y="6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6" y="17"/>
                    <a:pt x="2" y="14"/>
                    <a:pt x="2" y="10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218"/>
            <p:cNvSpPr>
              <a:spLocks noEditPoints="1"/>
            </p:cNvSpPr>
            <p:nvPr/>
          </p:nvSpPr>
          <p:spPr bwMode="auto">
            <a:xfrm>
              <a:off x="4145250" y="2819773"/>
              <a:ext cx="135790" cy="45852"/>
            </a:xfrm>
            <a:custGeom>
              <a:avLst/>
              <a:gdLst>
                <a:gd name="T0" fmla="*/ 2 w 65"/>
                <a:gd name="T1" fmla="*/ 0 h 22"/>
                <a:gd name="T2" fmla="*/ 0 w 65"/>
                <a:gd name="T3" fmla="*/ 2 h 22"/>
                <a:gd name="T4" fmla="*/ 1 w 65"/>
                <a:gd name="T5" fmla="*/ 5 h 22"/>
                <a:gd name="T6" fmla="*/ 33 w 65"/>
                <a:gd name="T7" fmla="*/ 22 h 22"/>
                <a:gd name="T8" fmla="*/ 64 w 65"/>
                <a:gd name="T9" fmla="*/ 5 h 22"/>
                <a:gd name="T10" fmla="*/ 63 w 65"/>
                <a:gd name="T11" fmla="*/ 0 h 22"/>
                <a:gd name="T12" fmla="*/ 61 w 65"/>
                <a:gd name="T13" fmla="*/ 0 h 22"/>
                <a:gd name="T14" fmla="*/ 59 w 65"/>
                <a:gd name="T15" fmla="*/ 1 h 22"/>
                <a:gd name="T16" fmla="*/ 33 w 65"/>
                <a:gd name="T17" fmla="*/ 16 h 22"/>
                <a:gd name="T18" fmla="*/ 6 w 65"/>
                <a:gd name="T19" fmla="*/ 1 h 22"/>
                <a:gd name="T20" fmla="*/ 4 w 65"/>
                <a:gd name="T21" fmla="*/ 0 h 22"/>
                <a:gd name="T22" fmla="*/ 2 w 65"/>
                <a:gd name="T23" fmla="*/ 0 h 22"/>
                <a:gd name="T24" fmla="*/ 61 w 65"/>
                <a:gd name="T25" fmla="*/ 2 h 22"/>
                <a:gd name="T26" fmla="*/ 61 w 65"/>
                <a:gd name="T27" fmla="*/ 2 h 22"/>
                <a:gd name="T28" fmla="*/ 62 w 65"/>
                <a:gd name="T29" fmla="*/ 2 h 22"/>
                <a:gd name="T30" fmla="*/ 63 w 65"/>
                <a:gd name="T31" fmla="*/ 3 h 22"/>
                <a:gd name="T32" fmla="*/ 63 w 65"/>
                <a:gd name="T33" fmla="*/ 3 h 22"/>
                <a:gd name="T34" fmla="*/ 33 w 65"/>
                <a:gd name="T35" fmla="*/ 20 h 22"/>
                <a:gd name="T36" fmla="*/ 2 w 65"/>
                <a:gd name="T37" fmla="*/ 3 h 22"/>
                <a:gd name="T38" fmla="*/ 3 w 65"/>
                <a:gd name="T39" fmla="*/ 2 h 22"/>
                <a:gd name="T40" fmla="*/ 4 w 65"/>
                <a:gd name="T41" fmla="*/ 2 h 22"/>
                <a:gd name="T42" fmla="*/ 5 w 65"/>
                <a:gd name="T43" fmla="*/ 2 h 22"/>
                <a:gd name="T44" fmla="*/ 33 w 65"/>
                <a:gd name="T45" fmla="*/ 18 h 22"/>
                <a:gd name="T46" fmla="*/ 61 w 65"/>
                <a:gd name="T4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22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16"/>
                    <a:pt x="20" y="22"/>
                    <a:pt x="33" y="22"/>
                  </a:cubicBezTo>
                  <a:cubicBezTo>
                    <a:pt x="46" y="22"/>
                    <a:pt x="58" y="16"/>
                    <a:pt x="64" y="5"/>
                  </a:cubicBezTo>
                  <a:cubicBezTo>
                    <a:pt x="65" y="3"/>
                    <a:pt x="65" y="1"/>
                    <a:pt x="6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3" y="10"/>
                    <a:pt x="43" y="16"/>
                    <a:pt x="33" y="16"/>
                  </a:cubicBezTo>
                  <a:cubicBezTo>
                    <a:pt x="22" y="16"/>
                    <a:pt x="12" y="10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  <a:moveTo>
                    <a:pt x="61" y="2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2"/>
                    <a:pt x="63" y="2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56" y="14"/>
                    <a:pt x="45" y="20"/>
                    <a:pt x="33" y="20"/>
                  </a:cubicBezTo>
                  <a:cubicBezTo>
                    <a:pt x="20" y="20"/>
                    <a:pt x="9" y="1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1" y="12"/>
                    <a:pt x="21" y="18"/>
                    <a:pt x="33" y="18"/>
                  </a:cubicBezTo>
                  <a:cubicBezTo>
                    <a:pt x="44" y="18"/>
                    <a:pt x="55" y="12"/>
                    <a:pt x="61" y="2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219"/>
            <p:cNvSpPr>
              <a:spLocks noEditPoints="1"/>
            </p:cNvSpPr>
            <p:nvPr/>
          </p:nvSpPr>
          <p:spPr bwMode="auto">
            <a:xfrm>
              <a:off x="4255470" y="2729834"/>
              <a:ext cx="39679" cy="39679"/>
            </a:xfrm>
            <a:custGeom>
              <a:avLst/>
              <a:gdLst>
                <a:gd name="T0" fmla="*/ 0 w 19"/>
                <a:gd name="T1" fmla="*/ 10 h 19"/>
                <a:gd name="T2" fmla="*/ 9 w 19"/>
                <a:gd name="T3" fmla="*/ 19 h 19"/>
                <a:gd name="T4" fmla="*/ 19 w 19"/>
                <a:gd name="T5" fmla="*/ 10 h 19"/>
                <a:gd name="T6" fmla="*/ 9 w 19"/>
                <a:gd name="T7" fmla="*/ 0 h 19"/>
                <a:gd name="T8" fmla="*/ 0 w 19"/>
                <a:gd name="T9" fmla="*/ 10 h 19"/>
                <a:gd name="T10" fmla="*/ 2 w 19"/>
                <a:gd name="T11" fmla="*/ 10 h 19"/>
                <a:gd name="T12" fmla="*/ 9 w 19"/>
                <a:gd name="T13" fmla="*/ 2 h 19"/>
                <a:gd name="T14" fmla="*/ 17 w 19"/>
                <a:gd name="T15" fmla="*/ 10 h 19"/>
                <a:gd name="T16" fmla="*/ 9 w 19"/>
                <a:gd name="T17" fmla="*/ 17 h 19"/>
                <a:gd name="T18" fmla="*/ 2 w 19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lose/>
                  <a:moveTo>
                    <a:pt x="2" y="10"/>
                  </a:moveTo>
                  <a:cubicBezTo>
                    <a:pt x="2" y="6"/>
                    <a:pt x="5" y="2"/>
                    <a:pt x="9" y="2"/>
                  </a:cubicBezTo>
                  <a:cubicBezTo>
                    <a:pt x="14" y="2"/>
                    <a:pt x="17" y="6"/>
                    <a:pt x="17" y="10"/>
                  </a:cubicBezTo>
                  <a:cubicBezTo>
                    <a:pt x="17" y="14"/>
                    <a:pt x="14" y="17"/>
                    <a:pt x="9" y="17"/>
                  </a:cubicBezTo>
                  <a:cubicBezTo>
                    <a:pt x="5" y="17"/>
                    <a:pt x="2" y="14"/>
                    <a:pt x="2" y="10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220"/>
            <p:cNvSpPr>
              <a:spLocks/>
            </p:cNvSpPr>
            <p:nvPr/>
          </p:nvSpPr>
          <p:spPr bwMode="auto">
            <a:xfrm>
              <a:off x="4055311" y="2616969"/>
              <a:ext cx="315669" cy="315669"/>
            </a:xfrm>
            <a:custGeom>
              <a:avLst/>
              <a:gdLst>
                <a:gd name="T0" fmla="*/ 76 w 151"/>
                <a:gd name="T1" fmla="*/ 147 h 151"/>
                <a:gd name="T2" fmla="*/ 76 w 151"/>
                <a:gd name="T3" fmla="*/ 147 h 151"/>
                <a:gd name="T4" fmla="*/ 4 w 151"/>
                <a:gd name="T5" fmla="*/ 75 h 151"/>
                <a:gd name="T6" fmla="*/ 76 w 151"/>
                <a:gd name="T7" fmla="*/ 4 h 151"/>
                <a:gd name="T8" fmla="*/ 147 w 151"/>
                <a:gd name="T9" fmla="*/ 75 h 151"/>
                <a:gd name="T10" fmla="*/ 147 w 151"/>
                <a:gd name="T11" fmla="*/ 80 h 151"/>
                <a:gd name="T12" fmla="*/ 151 w 151"/>
                <a:gd name="T13" fmla="*/ 80 h 151"/>
                <a:gd name="T14" fmla="*/ 151 w 151"/>
                <a:gd name="T15" fmla="*/ 75 h 151"/>
                <a:gd name="T16" fmla="*/ 76 w 151"/>
                <a:gd name="T17" fmla="*/ 0 h 151"/>
                <a:gd name="T18" fmla="*/ 0 w 151"/>
                <a:gd name="T19" fmla="*/ 75 h 151"/>
                <a:gd name="T20" fmla="*/ 76 w 151"/>
                <a:gd name="T21" fmla="*/ 151 h 151"/>
                <a:gd name="T22" fmla="*/ 76 w 151"/>
                <a:gd name="T23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51">
                  <a:moveTo>
                    <a:pt x="76" y="147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36" y="147"/>
                    <a:pt x="4" y="115"/>
                    <a:pt x="4" y="75"/>
                  </a:cubicBezTo>
                  <a:cubicBezTo>
                    <a:pt x="4" y="36"/>
                    <a:pt x="36" y="4"/>
                    <a:pt x="76" y="4"/>
                  </a:cubicBezTo>
                  <a:cubicBezTo>
                    <a:pt x="115" y="4"/>
                    <a:pt x="147" y="36"/>
                    <a:pt x="147" y="75"/>
                  </a:cubicBezTo>
                  <a:cubicBezTo>
                    <a:pt x="147" y="77"/>
                    <a:pt x="147" y="78"/>
                    <a:pt x="147" y="8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1" y="78"/>
                    <a:pt x="151" y="77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117"/>
                    <a:pt x="34" y="151"/>
                    <a:pt x="76" y="151"/>
                  </a:cubicBezTo>
                  <a:lnTo>
                    <a:pt x="76" y="147"/>
                  </a:ln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221"/>
            <p:cNvSpPr>
              <a:spLocks noEditPoints="1"/>
            </p:cNvSpPr>
            <p:nvPr/>
          </p:nvSpPr>
          <p:spPr bwMode="auto">
            <a:xfrm>
              <a:off x="4055311" y="2616969"/>
              <a:ext cx="315669" cy="315669"/>
            </a:xfrm>
            <a:custGeom>
              <a:avLst/>
              <a:gdLst>
                <a:gd name="T0" fmla="*/ 0 w 151"/>
                <a:gd name="T1" fmla="*/ 75 h 151"/>
                <a:gd name="T2" fmla="*/ 22 w 151"/>
                <a:gd name="T3" fmla="*/ 129 h 151"/>
                <a:gd name="T4" fmla="*/ 76 w 151"/>
                <a:gd name="T5" fmla="*/ 151 h 151"/>
                <a:gd name="T6" fmla="*/ 76 w 151"/>
                <a:gd name="T7" fmla="*/ 151 h 151"/>
                <a:gd name="T8" fmla="*/ 76 w 151"/>
                <a:gd name="T9" fmla="*/ 147 h 151"/>
                <a:gd name="T10" fmla="*/ 76 w 151"/>
                <a:gd name="T11" fmla="*/ 147 h 151"/>
                <a:gd name="T12" fmla="*/ 4 w 151"/>
                <a:gd name="T13" fmla="*/ 75 h 151"/>
                <a:gd name="T14" fmla="*/ 76 w 151"/>
                <a:gd name="T15" fmla="*/ 4 h 151"/>
                <a:gd name="T16" fmla="*/ 147 w 151"/>
                <a:gd name="T17" fmla="*/ 75 h 151"/>
                <a:gd name="T18" fmla="*/ 147 w 151"/>
                <a:gd name="T19" fmla="*/ 80 h 151"/>
                <a:gd name="T20" fmla="*/ 147 w 151"/>
                <a:gd name="T21" fmla="*/ 80 h 151"/>
                <a:gd name="T22" fmla="*/ 151 w 151"/>
                <a:gd name="T23" fmla="*/ 80 h 151"/>
                <a:gd name="T24" fmla="*/ 151 w 151"/>
                <a:gd name="T25" fmla="*/ 75 h 151"/>
                <a:gd name="T26" fmla="*/ 76 w 151"/>
                <a:gd name="T27" fmla="*/ 0 h 151"/>
                <a:gd name="T28" fmla="*/ 0 w 151"/>
                <a:gd name="T29" fmla="*/ 75 h 151"/>
                <a:gd name="T30" fmla="*/ 22 w 151"/>
                <a:gd name="T31" fmla="*/ 129 h 151"/>
                <a:gd name="T32" fmla="*/ 0 w 151"/>
                <a:gd name="T33" fmla="*/ 75 h 151"/>
                <a:gd name="T34" fmla="*/ 76 w 151"/>
                <a:gd name="T35" fmla="*/ 0 h 151"/>
                <a:gd name="T36" fmla="*/ 151 w 151"/>
                <a:gd name="T37" fmla="*/ 75 h 151"/>
                <a:gd name="T38" fmla="*/ 151 w 151"/>
                <a:gd name="T39" fmla="*/ 79 h 151"/>
                <a:gd name="T40" fmla="*/ 148 w 151"/>
                <a:gd name="T41" fmla="*/ 79 h 151"/>
                <a:gd name="T42" fmla="*/ 148 w 151"/>
                <a:gd name="T43" fmla="*/ 75 h 151"/>
                <a:gd name="T44" fmla="*/ 76 w 151"/>
                <a:gd name="T45" fmla="*/ 3 h 151"/>
                <a:gd name="T46" fmla="*/ 3 w 151"/>
                <a:gd name="T47" fmla="*/ 75 h 151"/>
                <a:gd name="T48" fmla="*/ 75 w 151"/>
                <a:gd name="T49" fmla="*/ 148 h 151"/>
                <a:gd name="T50" fmla="*/ 75 w 151"/>
                <a:gd name="T51" fmla="*/ 151 h 151"/>
                <a:gd name="T52" fmla="*/ 22 w 151"/>
                <a:gd name="T53" fmla="*/ 1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151">
                  <a:moveTo>
                    <a:pt x="0" y="75"/>
                  </a:moveTo>
                  <a:cubicBezTo>
                    <a:pt x="0" y="96"/>
                    <a:pt x="8" y="115"/>
                    <a:pt x="22" y="129"/>
                  </a:cubicBezTo>
                  <a:cubicBezTo>
                    <a:pt x="36" y="143"/>
                    <a:pt x="55" y="151"/>
                    <a:pt x="76" y="151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36" y="147"/>
                    <a:pt x="4" y="115"/>
                    <a:pt x="4" y="75"/>
                  </a:cubicBezTo>
                  <a:cubicBezTo>
                    <a:pt x="4" y="36"/>
                    <a:pt x="36" y="4"/>
                    <a:pt x="76" y="4"/>
                  </a:cubicBezTo>
                  <a:cubicBezTo>
                    <a:pt x="115" y="4"/>
                    <a:pt x="147" y="36"/>
                    <a:pt x="147" y="75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34"/>
                    <a:pt x="117" y="0"/>
                    <a:pt x="76" y="0"/>
                  </a:cubicBezTo>
                  <a:cubicBezTo>
                    <a:pt x="34" y="0"/>
                    <a:pt x="0" y="34"/>
                    <a:pt x="0" y="75"/>
                  </a:cubicBezTo>
                  <a:close/>
                  <a:moveTo>
                    <a:pt x="22" y="129"/>
                  </a:moveTo>
                  <a:cubicBezTo>
                    <a:pt x="8" y="114"/>
                    <a:pt x="0" y="96"/>
                    <a:pt x="0" y="75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75"/>
                    <a:pt x="151" y="79"/>
                    <a:pt x="151" y="79"/>
                  </a:cubicBezTo>
                  <a:cubicBezTo>
                    <a:pt x="150" y="79"/>
                    <a:pt x="148" y="79"/>
                    <a:pt x="148" y="79"/>
                  </a:cubicBezTo>
                  <a:cubicBezTo>
                    <a:pt x="148" y="78"/>
                    <a:pt x="148" y="75"/>
                    <a:pt x="148" y="75"/>
                  </a:cubicBezTo>
                  <a:cubicBezTo>
                    <a:pt x="148" y="36"/>
                    <a:pt x="115" y="3"/>
                    <a:pt x="76" y="3"/>
                  </a:cubicBezTo>
                  <a:cubicBezTo>
                    <a:pt x="36" y="3"/>
                    <a:pt x="3" y="36"/>
                    <a:pt x="3" y="75"/>
                  </a:cubicBezTo>
                  <a:cubicBezTo>
                    <a:pt x="3" y="115"/>
                    <a:pt x="36" y="147"/>
                    <a:pt x="75" y="148"/>
                  </a:cubicBezTo>
                  <a:cubicBezTo>
                    <a:pt x="75" y="148"/>
                    <a:pt x="75" y="150"/>
                    <a:pt x="75" y="151"/>
                  </a:cubicBezTo>
                  <a:cubicBezTo>
                    <a:pt x="55" y="150"/>
                    <a:pt x="37" y="143"/>
                    <a:pt x="22" y="129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222"/>
            <p:cNvSpPr>
              <a:spLocks/>
            </p:cNvSpPr>
            <p:nvPr/>
          </p:nvSpPr>
          <p:spPr bwMode="auto">
            <a:xfrm>
              <a:off x="4183166" y="2915884"/>
              <a:ext cx="59960" cy="29098"/>
            </a:xfrm>
            <a:custGeom>
              <a:avLst/>
              <a:gdLst>
                <a:gd name="T0" fmla="*/ 29 w 29"/>
                <a:gd name="T1" fmla="*/ 7 h 14"/>
                <a:gd name="T2" fmla="*/ 22 w 29"/>
                <a:gd name="T3" fmla="*/ 14 h 14"/>
                <a:gd name="T4" fmla="*/ 7 w 29"/>
                <a:gd name="T5" fmla="*/ 14 h 14"/>
                <a:gd name="T6" fmla="*/ 0 w 29"/>
                <a:gd name="T7" fmla="*/ 7 h 14"/>
                <a:gd name="T8" fmla="*/ 7 w 29"/>
                <a:gd name="T9" fmla="*/ 0 h 14"/>
                <a:gd name="T10" fmla="*/ 22 w 29"/>
                <a:gd name="T11" fmla="*/ 0 h 14"/>
                <a:gd name="T12" fmla="*/ 29 w 29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9" y="7"/>
                  </a:moveTo>
                  <a:cubicBezTo>
                    <a:pt x="29" y="11"/>
                    <a:pt x="26" y="14"/>
                    <a:pt x="2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223"/>
            <p:cNvSpPr>
              <a:spLocks noEditPoints="1"/>
            </p:cNvSpPr>
            <p:nvPr/>
          </p:nvSpPr>
          <p:spPr bwMode="auto">
            <a:xfrm>
              <a:off x="4180520" y="2913239"/>
              <a:ext cx="65250" cy="33507"/>
            </a:xfrm>
            <a:custGeom>
              <a:avLst/>
              <a:gdLst>
                <a:gd name="T0" fmla="*/ 8 w 31"/>
                <a:gd name="T1" fmla="*/ 0 h 16"/>
                <a:gd name="T2" fmla="*/ 0 w 31"/>
                <a:gd name="T3" fmla="*/ 8 h 16"/>
                <a:gd name="T4" fmla="*/ 8 w 31"/>
                <a:gd name="T5" fmla="*/ 16 h 16"/>
                <a:gd name="T6" fmla="*/ 23 w 31"/>
                <a:gd name="T7" fmla="*/ 16 h 16"/>
                <a:gd name="T8" fmla="*/ 31 w 31"/>
                <a:gd name="T9" fmla="*/ 8 h 16"/>
                <a:gd name="T10" fmla="*/ 23 w 31"/>
                <a:gd name="T11" fmla="*/ 0 h 16"/>
                <a:gd name="T12" fmla="*/ 8 w 31"/>
                <a:gd name="T13" fmla="*/ 0 h 16"/>
                <a:gd name="T14" fmla="*/ 2 w 31"/>
                <a:gd name="T15" fmla="*/ 8 h 16"/>
                <a:gd name="T16" fmla="*/ 8 w 31"/>
                <a:gd name="T17" fmla="*/ 2 h 16"/>
                <a:gd name="T18" fmla="*/ 23 w 31"/>
                <a:gd name="T19" fmla="*/ 2 h 16"/>
                <a:gd name="T20" fmla="*/ 29 w 31"/>
                <a:gd name="T21" fmla="*/ 8 h 16"/>
                <a:gd name="T22" fmla="*/ 23 w 31"/>
                <a:gd name="T23" fmla="*/ 14 h 16"/>
                <a:gd name="T24" fmla="*/ 8 w 31"/>
                <a:gd name="T25" fmla="*/ 14 h 16"/>
                <a:gd name="T26" fmla="*/ 2 w 31"/>
                <a:gd name="T2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7" y="16"/>
                    <a:pt x="31" y="12"/>
                    <a:pt x="31" y="8"/>
                  </a:cubicBezTo>
                  <a:cubicBezTo>
                    <a:pt x="31" y="3"/>
                    <a:pt x="27" y="0"/>
                    <a:pt x="23" y="0"/>
                  </a:cubicBezTo>
                  <a:lnTo>
                    <a:pt x="8" y="0"/>
                  </a:lnTo>
                  <a:close/>
                  <a:moveTo>
                    <a:pt x="2" y="8"/>
                  </a:moveTo>
                  <a:cubicBezTo>
                    <a:pt x="2" y="5"/>
                    <a:pt x="5" y="2"/>
                    <a:pt x="8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6" y="2"/>
                    <a:pt x="29" y="5"/>
                    <a:pt x="29" y="8"/>
                  </a:cubicBezTo>
                  <a:cubicBezTo>
                    <a:pt x="29" y="11"/>
                    <a:pt x="26" y="14"/>
                    <a:pt x="23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224"/>
            <p:cNvSpPr>
              <a:spLocks/>
            </p:cNvSpPr>
            <p:nvPr/>
          </p:nvSpPr>
          <p:spPr bwMode="auto">
            <a:xfrm>
              <a:off x="4047375" y="2725425"/>
              <a:ext cx="33507" cy="102284"/>
            </a:xfrm>
            <a:custGeom>
              <a:avLst/>
              <a:gdLst>
                <a:gd name="T0" fmla="*/ 16 w 16"/>
                <a:gd name="T1" fmla="*/ 40 h 49"/>
                <a:gd name="T2" fmla="*/ 8 w 16"/>
                <a:gd name="T3" fmla="*/ 49 h 49"/>
                <a:gd name="T4" fmla="*/ 0 w 16"/>
                <a:gd name="T5" fmla="*/ 40 h 49"/>
                <a:gd name="T6" fmla="*/ 0 w 16"/>
                <a:gd name="T7" fmla="*/ 8 h 49"/>
                <a:gd name="T8" fmla="*/ 8 w 16"/>
                <a:gd name="T9" fmla="*/ 0 h 49"/>
                <a:gd name="T10" fmla="*/ 16 w 16"/>
                <a:gd name="T11" fmla="*/ 8 h 49"/>
                <a:gd name="T12" fmla="*/ 16 w 16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9">
                  <a:moveTo>
                    <a:pt x="16" y="40"/>
                  </a:moveTo>
                  <a:cubicBezTo>
                    <a:pt x="16" y="45"/>
                    <a:pt x="13" y="49"/>
                    <a:pt x="8" y="49"/>
                  </a:cubicBezTo>
                  <a:cubicBezTo>
                    <a:pt x="4" y="49"/>
                    <a:pt x="0" y="45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lnTo>
                    <a:pt x="16" y="40"/>
                  </a:ln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225"/>
            <p:cNvSpPr>
              <a:spLocks noEditPoints="1"/>
            </p:cNvSpPr>
            <p:nvPr/>
          </p:nvSpPr>
          <p:spPr bwMode="auto">
            <a:xfrm>
              <a:off x="4044730" y="2723662"/>
              <a:ext cx="37916" cy="106693"/>
            </a:xfrm>
            <a:custGeom>
              <a:avLst/>
              <a:gdLst>
                <a:gd name="T0" fmla="*/ 0 w 18"/>
                <a:gd name="T1" fmla="*/ 9 h 51"/>
                <a:gd name="T2" fmla="*/ 0 w 18"/>
                <a:gd name="T3" fmla="*/ 41 h 51"/>
                <a:gd name="T4" fmla="*/ 9 w 18"/>
                <a:gd name="T5" fmla="*/ 51 h 51"/>
                <a:gd name="T6" fmla="*/ 18 w 18"/>
                <a:gd name="T7" fmla="*/ 41 h 51"/>
                <a:gd name="T8" fmla="*/ 18 w 18"/>
                <a:gd name="T9" fmla="*/ 9 h 51"/>
                <a:gd name="T10" fmla="*/ 9 w 18"/>
                <a:gd name="T11" fmla="*/ 0 h 51"/>
                <a:gd name="T12" fmla="*/ 0 w 18"/>
                <a:gd name="T13" fmla="*/ 9 h 51"/>
                <a:gd name="T14" fmla="*/ 2 w 18"/>
                <a:gd name="T15" fmla="*/ 41 h 51"/>
                <a:gd name="T16" fmla="*/ 2 w 18"/>
                <a:gd name="T17" fmla="*/ 9 h 51"/>
                <a:gd name="T18" fmla="*/ 9 w 18"/>
                <a:gd name="T19" fmla="*/ 2 h 51"/>
                <a:gd name="T20" fmla="*/ 16 w 18"/>
                <a:gd name="T21" fmla="*/ 9 h 51"/>
                <a:gd name="T22" fmla="*/ 16 w 18"/>
                <a:gd name="T23" fmla="*/ 41 h 51"/>
                <a:gd name="T24" fmla="*/ 9 w 18"/>
                <a:gd name="T25" fmla="*/ 49 h 51"/>
                <a:gd name="T26" fmla="*/ 2 w 18"/>
                <a:gd name="T27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1">
                  <a:moveTo>
                    <a:pt x="0" y="9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4" y="51"/>
                    <a:pt x="18" y="47"/>
                    <a:pt x="18" y="4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2" y="4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9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5"/>
                    <a:pt x="13" y="49"/>
                    <a:pt x="9" y="49"/>
                  </a:cubicBezTo>
                  <a:cubicBezTo>
                    <a:pt x="5" y="49"/>
                    <a:pt x="2" y="45"/>
                    <a:pt x="2" y="41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226"/>
            <p:cNvSpPr>
              <a:spLocks/>
            </p:cNvSpPr>
            <p:nvPr/>
          </p:nvSpPr>
          <p:spPr bwMode="auto">
            <a:xfrm>
              <a:off x="4345409" y="2725425"/>
              <a:ext cx="33507" cy="102284"/>
            </a:xfrm>
            <a:custGeom>
              <a:avLst/>
              <a:gdLst>
                <a:gd name="T0" fmla="*/ 16 w 16"/>
                <a:gd name="T1" fmla="*/ 40 h 49"/>
                <a:gd name="T2" fmla="*/ 8 w 16"/>
                <a:gd name="T3" fmla="*/ 49 h 49"/>
                <a:gd name="T4" fmla="*/ 0 w 16"/>
                <a:gd name="T5" fmla="*/ 40 h 49"/>
                <a:gd name="T6" fmla="*/ 0 w 16"/>
                <a:gd name="T7" fmla="*/ 8 h 49"/>
                <a:gd name="T8" fmla="*/ 8 w 16"/>
                <a:gd name="T9" fmla="*/ 0 h 49"/>
                <a:gd name="T10" fmla="*/ 16 w 16"/>
                <a:gd name="T11" fmla="*/ 8 h 49"/>
                <a:gd name="T12" fmla="*/ 16 w 16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9">
                  <a:moveTo>
                    <a:pt x="16" y="40"/>
                  </a:moveTo>
                  <a:cubicBezTo>
                    <a:pt x="16" y="45"/>
                    <a:pt x="13" y="49"/>
                    <a:pt x="8" y="49"/>
                  </a:cubicBezTo>
                  <a:cubicBezTo>
                    <a:pt x="3" y="49"/>
                    <a:pt x="0" y="45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lnTo>
                    <a:pt x="16" y="40"/>
                  </a:ln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227"/>
            <p:cNvSpPr>
              <a:spLocks noEditPoints="1"/>
            </p:cNvSpPr>
            <p:nvPr/>
          </p:nvSpPr>
          <p:spPr bwMode="auto">
            <a:xfrm>
              <a:off x="4343645" y="2723662"/>
              <a:ext cx="37034" cy="106693"/>
            </a:xfrm>
            <a:custGeom>
              <a:avLst/>
              <a:gdLst>
                <a:gd name="T0" fmla="*/ 0 w 18"/>
                <a:gd name="T1" fmla="*/ 9 h 51"/>
                <a:gd name="T2" fmla="*/ 0 w 18"/>
                <a:gd name="T3" fmla="*/ 41 h 51"/>
                <a:gd name="T4" fmla="*/ 9 w 18"/>
                <a:gd name="T5" fmla="*/ 51 h 51"/>
                <a:gd name="T6" fmla="*/ 18 w 18"/>
                <a:gd name="T7" fmla="*/ 41 h 51"/>
                <a:gd name="T8" fmla="*/ 18 w 18"/>
                <a:gd name="T9" fmla="*/ 9 h 51"/>
                <a:gd name="T10" fmla="*/ 9 w 18"/>
                <a:gd name="T11" fmla="*/ 0 h 51"/>
                <a:gd name="T12" fmla="*/ 0 w 18"/>
                <a:gd name="T13" fmla="*/ 9 h 51"/>
                <a:gd name="T14" fmla="*/ 2 w 18"/>
                <a:gd name="T15" fmla="*/ 41 h 51"/>
                <a:gd name="T16" fmla="*/ 2 w 18"/>
                <a:gd name="T17" fmla="*/ 9 h 51"/>
                <a:gd name="T18" fmla="*/ 9 w 18"/>
                <a:gd name="T19" fmla="*/ 2 h 51"/>
                <a:gd name="T20" fmla="*/ 16 w 18"/>
                <a:gd name="T21" fmla="*/ 9 h 51"/>
                <a:gd name="T22" fmla="*/ 16 w 18"/>
                <a:gd name="T23" fmla="*/ 41 h 51"/>
                <a:gd name="T24" fmla="*/ 9 w 18"/>
                <a:gd name="T25" fmla="*/ 49 h 51"/>
                <a:gd name="T26" fmla="*/ 2 w 18"/>
                <a:gd name="T27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1">
                  <a:moveTo>
                    <a:pt x="0" y="9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4" y="51"/>
                    <a:pt x="9" y="51"/>
                  </a:cubicBezTo>
                  <a:cubicBezTo>
                    <a:pt x="14" y="51"/>
                    <a:pt x="18" y="47"/>
                    <a:pt x="18" y="4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2" y="4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9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5"/>
                    <a:pt x="13" y="49"/>
                    <a:pt x="9" y="49"/>
                  </a:cubicBezTo>
                  <a:cubicBezTo>
                    <a:pt x="5" y="49"/>
                    <a:pt x="2" y="45"/>
                    <a:pt x="2" y="41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230"/>
            <p:cNvSpPr>
              <a:spLocks noEditPoints="1"/>
            </p:cNvSpPr>
            <p:nvPr/>
          </p:nvSpPr>
          <p:spPr bwMode="auto">
            <a:xfrm>
              <a:off x="4389497" y="2470597"/>
              <a:ext cx="261000" cy="290098"/>
            </a:xfrm>
            <a:custGeom>
              <a:avLst/>
              <a:gdLst>
                <a:gd name="T0" fmla="*/ 44 w 125"/>
                <a:gd name="T1" fmla="*/ 0 h 139"/>
                <a:gd name="T2" fmla="*/ 0 w 125"/>
                <a:gd name="T3" fmla="*/ 44 h 139"/>
                <a:gd name="T4" fmla="*/ 0 w 125"/>
                <a:gd name="T5" fmla="*/ 80 h 139"/>
                <a:gd name="T6" fmla="*/ 20 w 125"/>
                <a:gd name="T7" fmla="*/ 117 h 139"/>
                <a:gd name="T8" fmla="*/ 9 w 125"/>
                <a:gd name="T9" fmla="*/ 137 h 139"/>
                <a:gd name="T10" fmla="*/ 9 w 125"/>
                <a:gd name="T11" fmla="*/ 139 h 139"/>
                <a:gd name="T12" fmla="*/ 34 w 125"/>
                <a:gd name="T13" fmla="*/ 123 h 139"/>
                <a:gd name="T14" fmla="*/ 44 w 125"/>
                <a:gd name="T15" fmla="*/ 124 h 139"/>
                <a:gd name="T16" fmla="*/ 81 w 125"/>
                <a:gd name="T17" fmla="*/ 124 h 139"/>
                <a:gd name="T18" fmla="*/ 125 w 125"/>
                <a:gd name="T19" fmla="*/ 80 h 139"/>
                <a:gd name="T20" fmla="*/ 125 w 125"/>
                <a:gd name="T21" fmla="*/ 44 h 139"/>
                <a:gd name="T22" fmla="*/ 81 w 125"/>
                <a:gd name="T23" fmla="*/ 0 h 139"/>
                <a:gd name="T24" fmla="*/ 44 w 125"/>
                <a:gd name="T25" fmla="*/ 0 h 139"/>
                <a:gd name="T26" fmla="*/ 22 w 125"/>
                <a:gd name="T27" fmla="*/ 116 h 139"/>
                <a:gd name="T28" fmla="*/ 22 w 125"/>
                <a:gd name="T29" fmla="*/ 116 h 139"/>
                <a:gd name="T30" fmla="*/ 21 w 125"/>
                <a:gd name="T31" fmla="*/ 115 h 139"/>
                <a:gd name="T32" fmla="*/ 2 w 125"/>
                <a:gd name="T33" fmla="*/ 80 h 139"/>
                <a:gd name="T34" fmla="*/ 2 w 125"/>
                <a:gd name="T35" fmla="*/ 44 h 139"/>
                <a:gd name="T36" fmla="*/ 44 w 125"/>
                <a:gd name="T37" fmla="*/ 2 h 139"/>
                <a:gd name="T38" fmla="*/ 81 w 125"/>
                <a:gd name="T39" fmla="*/ 2 h 139"/>
                <a:gd name="T40" fmla="*/ 123 w 125"/>
                <a:gd name="T41" fmla="*/ 44 h 139"/>
                <a:gd name="T42" fmla="*/ 123 w 125"/>
                <a:gd name="T43" fmla="*/ 80 h 139"/>
                <a:gd name="T44" fmla="*/ 81 w 125"/>
                <a:gd name="T45" fmla="*/ 122 h 139"/>
                <a:gd name="T46" fmla="*/ 44 w 125"/>
                <a:gd name="T47" fmla="*/ 122 h 139"/>
                <a:gd name="T48" fmla="*/ 34 w 125"/>
                <a:gd name="T49" fmla="*/ 121 h 139"/>
                <a:gd name="T50" fmla="*/ 33 w 125"/>
                <a:gd name="T51" fmla="*/ 121 h 139"/>
                <a:gd name="T52" fmla="*/ 33 w 125"/>
                <a:gd name="T53" fmla="*/ 121 h 139"/>
                <a:gd name="T54" fmla="*/ 13 w 125"/>
                <a:gd name="T55" fmla="*/ 136 h 139"/>
                <a:gd name="T56" fmla="*/ 22 w 125"/>
                <a:gd name="T57" fmla="*/ 11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139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5"/>
                    <a:pt x="8" y="109"/>
                    <a:pt x="20" y="117"/>
                  </a:cubicBezTo>
                  <a:cubicBezTo>
                    <a:pt x="19" y="124"/>
                    <a:pt x="17" y="133"/>
                    <a:pt x="9" y="137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10" y="139"/>
                    <a:pt x="26" y="137"/>
                    <a:pt x="34" y="123"/>
                  </a:cubicBezTo>
                  <a:cubicBezTo>
                    <a:pt x="38" y="124"/>
                    <a:pt x="41" y="124"/>
                    <a:pt x="44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105" y="124"/>
                    <a:pt x="125" y="105"/>
                    <a:pt x="125" y="80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20"/>
                    <a:pt x="105" y="0"/>
                    <a:pt x="81" y="0"/>
                  </a:cubicBezTo>
                  <a:lnTo>
                    <a:pt x="44" y="0"/>
                  </a:lnTo>
                  <a:close/>
                  <a:moveTo>
                    <a:pt x="22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0" y="108"/>
                    <a:pt x="2" y="95"/>
                    <a:pt x="2" y="8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21"/>
                    <a:pt x="21" y="2"/>
                    <a:pt x="44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104" y="2"/>
                    <a:pt x="123" y="21"/>
                    <a:pt x="123" y="4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104"/>
                    <a:pt x="104" y="122"/>
                    <a:pt x="81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1" y="122"/>
                    <a:pt x="37" y="122"/>
                    <a:pt x="34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27" y="131"/>
                    <a:pt x="18" y="135"/>
                    <a:pt x="13" y="136"/>
                  </a:cubicBezTo>
                  <a:cubicBezTo>
                    <a:pt x="19" y="131"/>
                    <a:pt x="21" y="123"/>
                    <a:pt x="22" y="116"/>
                  </a:cubicBezTo>
                  <a:close/>
                </a:path>
              </a:pathLst>
            </a:custGeom>
            <a:solidFill>
              <a:srgbClr val="F6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Oval 232"/>
            <p:cNvSpPr>
              <a:spLocks noChangeArrowheads="1"/>
            </p:cNvSpPr>
            <p:nvPr/>
          </p:nvSpPr>
          <p:spPr bwMode="auto">
            <a:xfrm>
              <a:off x="4444166" y="2585226"/>
              <a:ext cx="26453" cy="273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Oval 233"/>
            <p:cNvSpPr>
              <a:spLocks noChangeArrowheads="1"/>
            </p:cNvSpPr>
            <p:nvPr/>
          </p:nvSpPr>
          <p:spPr bwMode="auto">
            <a:xfrm>
              <a:off x="4502362" y="2585226"/>
              <a:ext cx="27334" cy="273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Oval 234"/>
            <p:cNvSpPr>
              <a:spLocks noChangeArrowheads="1"/>
            </p:cNvSpPr>
            <p:nvPr/>
          </p:nvSpPr>
          <p:spPr bwMode="auto">
            <a:xfrm>
              <a:off x="4558794" y="2585226"/>
              <a:ext cx="29098" cy="273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9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646868" y="1014845"/>
            <a:ext cx="4898263" cy="4898263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03717" y="867023"/>
            <a:ext cx="2114308" cy="2114308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FFFF"/>
                </a:solidFill>
                <a:effectLst>
                  <a:outerShdw blurRad="63500" dist="63500" dir="336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3400" b="1" dirty="0">
              <a:solidFill>
                <a:srgbClr val="FFFFFF"/>
              </a:solidFill>
              <a:effectLst>
                <a:outerShdw blurRad="63500" dist="63500" dir="33600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36604" y="2152161"/>
            <a:ext cx="619004" cy="619004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39" y="2247411"/>
            <a:ext cx="4182407" cy="2363431"/>
          </a:xfrm>
          <a:prstGeom prst="rect">
            <a:avLst/>
          </a:prstGeom>
          <a:effectLst>
            <a:outerShdw blurRad="63500" dist="38100" sx="102000" sy="102000" algn="ctr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2132770" y="4705385"/>
            <a:ext cx="610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262B2E"/>
                </a:solidFill>
              </a:rPr>
              <a:t>To provide a more efficient customer service and fast customer response.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mtClean="0"/>
              <a:t>Our Mission</a:t>
            </a:r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" name="Chevron 34"/>
          <p:cNvSpPr/>
          <p:nvPr/>
        </p:nvSpPr>
        <p:spPr>
          <a:xfrm>
            <a:off x="1215135" y="2013621"/>
            <a:ext cx="974785" cy="508958"/>
          </a:xfrm>
          <a:prstGeom prst="chevron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144200" y="2269969"/>
            <a:ext cx="6047300" cy="0"/>
          </a:xfrm>
          <a:prstGeom prst="line">
            <a:avLst/>
          </a:prstGeom>
          <a:ln w="57150">
            <a:solidFill>
              <a:srgbClr val="E86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028511" y="1918621"/>
            <a:ext cx="451264" cy="697066"/>
          </a:xfrm>
          <a:prstGeom prst="line">
            <a:avLst/>
          </a:prstGeom>
          <a:ln w="57150">
            <a:solidFill>
              <a:srgbClr val="FFFFFF"/>
            </a:solidFill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52684" y="1538087"/>
            <a:ext cx="610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62B2E"/>
                </a:solidFill>
              </a:rPr>
              <a:t>To turn </a:t>
            </a:r>
            <a:r>
              <a:rPr lang="en-US" sz="2000">
                <a:solidFill>
                  <a:srgbClr val="262B2E"/>
                </a:solidFill>
              </a:rPr>
              <a:t>casual visitors into customers by having a live chat support service available to answer any queries</a:t>
            </a:r>
          </a:p>
        </p:txBody>
      </p:sp>
      <p:sp>
        <p:nvSpPr>
          <p:cNvPr id="56" name="Chevron 55"/>
          <p:cNvSpPr/>
          <p:nvPr/>
        </p:nvSpPr>
        <p:spPr>
          <a:xfrm>
            <a:off x="1215135" y="3459584"/>
            <a:ext cx="974785" cy="508958"/>
          </a:xfrm>
          <a:prstGeom prst="chevron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144200" y="3715932"/>
            <a:ext cx="6044184" cy="0"/>
          </a:xfrm>
          <a:prstGeom prst="line">
            <a:avLst/>
          </a:prstGeom>
          <a:ln w="57150">
            <a:solidFill>
              <a:srgbClr val="F69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028511" y="3364584"/>
            <a:ext cx="451264" cy="697066"/>
          </a:xfrm>
          <a:prstGeom prst="line">
            <a:avLst/>
          </a:prstGeom>
          <a:ln w="57150">
            <a:solidFill>
              <a:srgbClr val="FFFFFF"/>
            </a:solidFill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25150" y="3267045"/>
            <a:ext cx="6135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62B2E"/>
                </a:solidFill>
              </a:rPr>
              <a:t>To generate </a:t>
            </a:r>
            <a:r>
              <a:rPr lang="en-US" sz="2000">
                <a:solidFill>
                  <a:srgbClr val="262B2E"/>
                </a:solidFill>
              </a:rPr>
              <a:t>more sales leads and increase your conversion</a:t>
            </a:r>
          </a:p>
        </p:txBody>
      </p:sp>
      <p:sp>
        <p:nvSpPr>
          <p:cNvPr id="62" name="Chevron 61"/>
          <p:cNvSpPr/>
          <p:nvPr/>
        </p:nvSpPr>
        <p:spPr>
          <a:xfrm>
            <a:off x="1215135" y="5209333"/>
            <a:ext cx="974785" cy="508958"/>
          </a:xfrm>
          <a:prstGeom prst="chevron">
            <a:avLst/>
          </a:prstGeom>
          <a:solidFill>
            <a:srgbClr val="F7D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144200" y="5465681"/>
            <a:ext cx="6044184" cy="0"/>
          </a:xfrm>
          <a:prstGeom prst="line">
            <a:avLst/>
          </a:prstGeom>
          <a:ln w="57150">
            <a:solidFill>
              <a:srgbClr val="F7D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035244" y="5114333"/>
            <a:ext cx="451264" cy="697066"/>
          </a:xfrm>
          <a:prstGeom prst="line">
            <a:avLst/>
          </a:prstGeom>
          <a:ln w="57150">
            <a:solidFill>
              <a:srgbClr val="FFFFFF"/>
            </a:solidFill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58719" y="1965628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chemeClr val="bg1"/>
                </a:solidFill>
                <a:latin typeface="Cinzel Decorative Black" panose="00000A00000000000000" pitchFamily="50" charset="0"/>
              </a:defRPr>
            </a:lvl1pPr>
          </a:lstStyle>
          <a:p>
            <a:r>
              <a:rPr lang="en-US" sz="2800" smtClean="0">
                <a:effectLst>
                  <a:outerShdw blurRad="63500" dist="25400" dir="468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01</a:t>
            </a:r>
            <a:endParaRPr lang="en-US" sz="2800">
              <a:effectLst>
                <a:outerShdw blurRad="63500" dist="25400" dir="46800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1209" y="3414507"/>
            <a:ext cx="65723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chemeClr val="bg1"/>
                </a:solidFill>
                <a:latin typeface="Cinzel Decorative Black" panose="00000A00000000000000" pitchFamily="50" charset="0"/>
              </a:defRPr>
            </a:lvl1pPr>
          </a:lstStyle>
          <a:p>
            <a:r>
              <a:rPr lang="en-US" sz="2800" smtClean="0">
                <a:effectLst>
                  <a:outerShdw blurRad="63500" dist="25400" dir="468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02</a:t>
            </a:r>
            <a:endParaRPr lang="en-US" sz="2800">
              <a:effectLst>
                <a:outerShdw blurRad="63500" dist="25400" dir="46800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7942" y="5164256"/>
            <a:ext cx="6437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chemeClr val="bg1"/>
                </a:solidFill>
                <a:latin typeface="Cinzel Decorative Black" panose="00000A00000000000000" pitchFamily="50" charset="0"/>
              </a:defRPr>
            </a:lvl1pPr>
          </a:lstStyle>
          <a:p>
            <a:r>
              <a:rPr lang="en-US" sz="2800" smtClean="0">
                <a:effectLst>
                  <a:outerShdw blurRad="63500" dist="25400" dir="468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03</a:t>
            </a:r>
            <a:endParaRPr lang="en-US" sz="2800">
              <a:effectLst>
                <a:outerShdw blurRad="63500" dist="25400" dir="46800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Donut 13"/>
          <p:cNvSpPr/>
          <p:nvPr/>
        </p:nvSpPr>
        <p:spPr>
          <a:xfrm>
            <a:off x="9937654" y="2633400"/>
            <a:ext cx="1857579" cy="1857579"/>
          </a:xfrm>
          <a:prstGeom prst="donut">
            <a:avLst>
              <a:gd name="adj" fmla="val 15622"/>
            </a:avLst>
          </a:prstGeom>
          <a:solidFill>
            <a:srgbClr val="2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592123" y="3287869"/>
            <a:ext cx="548640" cy="548640"/>
          </a:xfrm>
          <a:prstGeom prst="ellipse">
            <a:avLst/>
          </a:prstGeom>
          <a:solidFill>
            <a:srgbClr val="2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9435528" y="3470130"/>
            <a:ext cx="1433587" cy="188336"/>
          </a:xfrm>
          <a:prstGeom prst="rightArrow">
            <a:avLst>
              <a:gd name="adj1" fmla="val 42232"/>
              <a:gd name="adj2" fmla="val 103017"/>
            </a:avLst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9239106" y="3183880"/>
            <a:ext cx="451264" cy="697066"/>
          </a:xfrm>
          <a:prstGeom prst="line">
            <a:avLst/>
          </a:prstGeom>
          <a:ln w="57150">
            <a:solidFill>
              <a:srgbClr val="FCFCFC"/>
            </a:solidFill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646868" y="1014845"/>
            <a:ext cx="4898263" cy="4898263"/>
          </a:xfrm>
          <a:prstGeom prst="ellipse">
            <a:avLst/>
          </a:prstGeom>
          <a:solidFill>
            <a:srgbClr val="F6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03717" y="867023"/>
            <a:ext cx="2114308" cy="2114308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262B2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36604" y="2152161"/>
            <a:ext cx="619004" cy="619004"/>
          </a:xfrm>
          <a:prstGeom prst="ellipse">
            <a:avLst/>
          </a:prstGeom>
          <a:solidFill>
            <a:srgbClr val="E86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-3893335" y="3053787"/>
            <a:ext cx="6810987" cy="703412"/>
            <a:chOff x="12260902" y="3665583"/>
            <a:chExt cx="6810987" cy="703412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13556303" y="3665583"/>
              <a:ext cx="5515586" cy="703412"/>
              <a:chOff x="7306236" y="4072421"/>
              <a:chExt cx="5515586" cy="70341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306236" y="4072423"/>
                <a:ext cx="826718" cy="676405"/>
              </a:xfrm>
              <a:prstGeom prst="rect">
                <a:avLst/>
              </a:prstGeom>
              <a:solidFill>
                <a:srgbClr val="3120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113650" y="4072421"/>
                <a:ext cx="826718" cy="676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209943" y="4072422"/>
                <a:ext cx="826718" cy="676405"/>
              </a:xfrm>
              <a:prstGeom prst="rect">
                <a:avLst/>
              </a:prstGeom>
              <a:solidFill>
                <a:srgbClr val="E867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977208" y="4099428"/>
                <a:ext cx="826718" cy="676405"/>
              </a:xfrm>
              <a:prstGeom prst="rect">
                <a:avLst/>
              </a:prstGeom>
              <a:solidFill>
                <a:srgbClr val="AEDA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995104" y="4099428"/>
                <a:ext cx="826718" cy="676405"/>
              </a:xfrm>
              <a:prstGeom prst="rect">
                <a:avLst/>
              </a:prstGeom>
              <a:solidFill>
                <a:srgbClr val="57B9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017357" y="4072426"/>
                <a:ext cx="826718" cy="676405"/>
              </a:xfrm>
              <a:prstGeom prst="rect">
                <a:avLst/>
              </a:prstGeom>
              <a:solidFill>
                <a:srgbClr val="F7DB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113651" y="4072425"/>
                <a:ext cx="826718" cy="676405"/>
              </a:xfrm>
              <a:prstGeom prst="rect">
                <a:avLst/>
              </a:prstGeom>
              <a:solidFill>
                <a:srgbClr val="F69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12260902" y="3665588"/>
              <a:ext cx="1041091" cy="676405"/>
            </a:xfrm>
            <a:prstGeom prst="rect">
              <a:avLst/>
            </a:prstGeom>
            <a:solidFill>
              <a:srgbClr val="262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Main Text</a:t>
              </a: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8906" y="2405271"/>
            <a:ext cx="4181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effectLst>
                  <a:outerShdw blurRad="63500" dist="50800" dir="27000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Some True Fact About The Live Chat Service</a:t>
            </a:r>
            <a:endParaRPr lang="en-US" sz="4400" b="1">
              <a:solidFill>
                <a:schemeClr val="bg1"/>
              </a:solidFill>
              <a:effectLst>
                <a:outerShdw blurRad="63500" dist="50800" dir="27000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77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U.S. Consumers Preferences in Resolving </a:t>
            </a:r>
            <a:r>
              <a:rPr lang="en-US" sz="3600" smtClean="0"/>
              <a:t>Problem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1165735"/>
              </p:ext>
            </p:extLst>
          </p:nvPr>
        </p:nvGraphicFramePr>
        <p:xfrm>
          <a:off x="1223726" y="1129101"/>
          <a:ext cx="9548906" cy="498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6987"/>
          <a:stretch/>
        </p:blipFill>
        <p:spPr>
          <a:xfrm>
            <a:off x="879850" y="1386291"/>
            <a:ext cx="5201894" cy="344695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082730" y="1580363"/>
            <a:ext cx="1335785" cy="1070172"/>
            <a:chOff x="4683161" y="3911794"/>
            <a:chExt cx="496933" cy="398121"/>
          </a:xfrm>
        </p:grpSpPr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815320" y="3911794"/>
              <a:ext cx="364774" cy="271201"/>
            </a:xfrm>
            <a:custGeom>
              <a:avLst/>
              <a:gdLst>
                <a:gd name="T0" fmla="*/ 173 w 173"/>
                <a:gd name="T1" fmla="*/ 55 h 129"/>
                <a:gd name="T2" fmla="*/ 86 w 173"/>
                <a:gd name="T3" fmla="*/ 0 h 129"/>
                <a:gd name="T4" fmla="*/ 0 w 173"/>
                <a:gd name="T5" fmla="*/ 55 h 129"/>
                <a:gd name="T6" fmla="*/ 86 w 173"/>
                <a:gd name="T7" fmla="*/ 109 h 129"/>
                <a:gd name="T8" fmla="*/ 125 w 173"/>
                <a:gd name="T9" fmla="*/ 103 h 129"/>
                <a:gd name="T10" fmla="*/ 161 w 173"/>
                <a:gd name="T11" fmla="*/ 129 h 129"/>
                <a:gd name="T12" fmla="*/ 150 w 173"/>
                <a:gd name="T13" fmla="*/ 91 h 129"/>
                <a:gd name="T14" fmla="*/ 173 w 173"/>
                <a:gd name="T15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29">
                  <a:moveTo>
                    <a:pt x="173" y="55"/>
                  </a:moveTo>
                  <a:cubicBezTo>
                    <a:pt x="173" y="24"/>
                    <a:pt x="134" y="0"/>
                    <a:pt x="86" y="0"/>
                  </a:cubicBezTo>
                  <a:cubicBezTo>
                    <a:pt x="39" y="0"/>
                    <a:pt x="0" y="24"/>
                    <a:pt x="0" y="55"/>
                  </a:cubicBezTo>
                  <a:cubicBezTo>
                    <a:pt x="0" y="85"/>
                    <a:pt x="39" y="109"/>
                    <a:pt x="86" y="109"/>
                  </a:cubicBezTo>
                  <a:cubicBezTo>
                    <a:pt x="100" y="109"/>
                    <a:pt x="113" y="107"/>
                    <a:pt x="125" y="103"/>
                  </a:cubicBezTo>
                  <a:cubicBezTo>
                    <a:pt x="138" y="109"/>
                    <a:pt x="151" y="118"/>
                    <a:pt x="161" y="129"/>
                  </a:cubicBezTo>
                  <a:cubicBezTo>
                    <a:pt x="158" y="118"/>
                    <a:pt x="152" y="104"/>
                    <a:pt x="150" y="91"/>
                  </a:cubicBezTo>
                  <a:cubicBezTo>
                    <a:pt x="164" y="81"/>
                    <a:pt x="173" y="69"/>
                    <a:pt x="173" y="5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683161" y="3954657"/>
              <a:ext cx="323538" cy="355258"/>
            </a:xfrm>
            <a:custGeom>
              <a:avLst/>
              <a:gdLst>
                <a:gd name="T0" fmla="*/ 70 w 153"/>
                <a:gd name="T1" fmla="*/ 34 h 169"/>
                <a:gd name="T2" fmla="*/ 89 w 153"/>
                <a:gd name="T3" fmla="*/ 0 h 169"/>
                <a:gd name="T4" fmla="*/ 86 w 153"/>
                <a:gd name="T5" fmla="*/ 0 h 169"/>
                <a:gd name="T6" fmla="*/ 0 w 153"/>
                <a:gd name="T7" fmla="*/ 54 h 169"/>
                <a:gd name="T8" fmla="*/ 15 w 153"/>
                <a:gd name="T9" fmla="*/ 86 h 169"/>
                <a:gd name="T10" fmla="*/ 14 w 153"/>
                <a:gd name="T11" fmla="*/ 86 h 169"/>
                <a:gd name="T12" fmla="*/ 12 w 153"/>
                <a:gd name="T13" fmla="*/ 169 h 169"/>
                <a:gd name="T14" fmla="*/ 104 w 153"/>
                <a:gd name="T15" fmla="*/ 109 h 169"/>
                <a:gd name="T16" fmla="*/ 102 w 153"/>
                <a:gd name="T17" fmla="*/ 108 h 169"/>
                <a:gd name="T18" fmla="*/ 153 w 153"/>
                <a:gd name="T19" fmla="*/ 89 h 169"/>
                <a:gd name="T20" fmla="*/ 70 w 153"/>
                <a:gd name="T21" fmla="*/ 3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69">
                  <a:moveTo>
                    <a:pt x="70" y="34"/>
                  </a:moveTo>
                  <a:cubicBezTo>
                    <a:pt x="70" y="21"/>
                    <a:pt x="77" y="9"/>
                    <a:pt x="89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38" y="0"/>
                    <a:pt x="0" y="24"/>
                    <a:pt x="0" y="54"/>
                  </a:cubicBezTo>
                  <a:cubicBezTo>
                    <a:pt x="0" y="66"/>
                    <a:pt x="5" y="77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2" y="111"/>
                    <a:pt x="15" y="143"/>
                    <a:pt x="12" y="169"/>
                  </a:cubicBezTo>
                  <a:cubicBezTo>
                    <a:pt x="27" y="130"/>
                    <a:pt x="63" y="108"/>
                    <a:pt x="104" y="109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2" y="106"/>
                    <a:pt x="140" y="99"/>
                    <a:pt x="153" y="89"/>
                  </a:cubicBezTo>
                  <a:cubicBezTo>
                    <a:pt x="107" y="88"/>
                    <a:pt x="70" y="64"/>
                    <a:pt x="70" y="3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Most </a:t>
            </a:r>
            <a:r>
              <a:rPr lang="en-US" sz="3600"/>
              <a:t>businesses </a:t>
            </a:r>
            <a:r>
              <a:rPr lang="en-US" sz="3600" smtClean="0"/>
              <a:t>don’t install </a:t>
            </a:r>
            <a:r>
              <a:rPr lang="en-US" sz="3600"/>
              <a:t>live chat on their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5758" y="3452434"/>
            <a:ext cx="2775873" cy="2775873"/>
            <a:chOff x="742950" y="3277656"/>
            <a:chExt cx="2775873" cy="2775873"/>
          </a:xfrm>
        </p:grpSpPr>
        <p:grpSp>
          <p:nvGrpSpPr>
            <p:cNvPr id="5" name="Group 4"/>
            <p:cNvGrpSpPr/>
            <p:nvPr/>
          </p:nvGrpSpPr>
          <p:grpSpPr>
            <a:xfrm>
              <a:off x="742950" y="3277656"/>
              <a:ext cx="2775873" cy="2775873"/>
              <a:chOff x="11118535" y="6274058"/>
              <a:chExt cx="470953" cy="470953"/>
            </a:xfrm>
          </p:grpSpPr>
          <p:sp>
            <p:nvSpPr>
              <p:cNvPr id="6" name="Oval 5"/>
              <p:cNvSpPr/>
              <p:nvPr/>
            </p:nvSpPr>
            <p:spPr>
              <a:xfrm rot="10800000">
                <a:off x="11136441" y="6291963"/>
                <a:ext cx="435142" cy="435143"/>
              </a:xfrm>
              <a:prstGeom prst="ellipse">
                <a:avLst/>
              </a:prstGeom>
              <a:solidFill>
                <a:srgbClr val="F69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 userDrawn="1"/>
            </p:nvSpPr>
            <p:spPr>
              <a:xfrm rot="10800000">
                <a:off x="11118535" y="6274058"/>
                <a:ext cx="470953" cy="470953"/>
              </a:xfrm>
              <a:prstGeom prst="ellipse">
                <a:avLst/>
              </a:prstGeom>
              <a:noFill/>
              <a:ln w="19050">
                <a:solidFill>
                  <a:srgbClr val="F6922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92000" y="3853079"/>
              <a:ext cx="22777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/>
                <a:t>High Cost of hiring someone to sit at a desk and respond to chats</a:t>
              </a:r>
              <a:endParaRPr lang="en-US" sz="2400" b="1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43" y="1400193"/>
            <a:ext cx="5152793" cy="343304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12642" y="3445822"/>
            <a:ext cx="2775873" cy="2775873"/>
            <a:chOff x="742950" y="3277656"/>
            <a:chExt cx="2775873" cy="2775873"/>
          </a:xfrm>
        </p:grpSpPr>
        <p:grpSp>
          <p:nvGrpSpPr>
            <p:cNvPr id="22" name="Group 21"/>
            <p:cNvGrpSpPr/>
            <p:nvPr/>
          </p:nvGrpSpPr>
          <p:grpSpPr>
            <a:xfrm>
              <a:off x="742950" y="3277656"/>
              <a:ext cx="2775873" cy="2775873"/>
              <a:chOff x="11118535" y="6274058"/>
              <a:chExt cx="470953" cy="470953"/>
            </a:xfrm>
          </p:grpSpPr>
          <p:sp>
            <p:nvSpPr>
              <p:cNvPr id="24" name="Oval 23"/>
              <p:cNvSpPr/>
              <p:nvPr/>
            </p:nvSpPr>
            <p:spPr>
              <a:xfrm rot="10800000">
                <a:off x="11136441" y="6291963"/>
                <a:ext cx="435142" cy="435143"/>
              </a:xfrm>
              <a:prstGeom prst="ellipse">
                <a:avLst/>
              </a:prstGeom>
              <a:solidFill>
                <a:srgbClr val="F692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10800000">
                <a:off x="11118535" y="6274058"/>
                <a:ext cx="470953" cy="470953"/>
              </a:xfrm>
              <a:prstGeom prst="ellipse">
                <a:avLst/>
              </a:prstGeom>
              <a:noFill/>
              <a:ln w="19050">
                <a:solidFill>
                  <a:srgbClr val="F6922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92000" y="4504708"/>
              <a:ext cx="227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/>
                <a:t>Complacency</a:t>
              </a:r>
              <a:endParaRPr lang="en-US" sz="2400" b="1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85294" y="1092416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E86724"/>
                </a:solidFill>
              </a:rPr>
              <a:t>Because…</a:t>
            </a:r>
            <a:endParaRPr lang="en-US" sz="1400">
              <a:solidFill>
                <a:srgbClr val="E867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b="3023"/>
          <a:stretch/>
        </p:blipFill>
        <p:spPr>
          <a:xfrm>
            <a:off x="3994662" y="1891379"/>
            <a:ext cx="7306805" cy="3240951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Low conversion is positively related with inefficient or no live chat support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0933" y="1708760"/>
            <a:ext cx="3388000" cy="3606190"/>
          </a:xfrm>
          <a:prstGeom prst="rect">
            <a:avLst/>
          </a:prstGeom>
          <a:solidFill>
            <a:srgbClr val="312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7935" y="1936363"/>
            <a:ext cx="3360997" cy="2896878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Companies spend thousands on marketing, SEO, Pay per Click but they still can't solve the low conversion issue. 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That's </a:t>
            </a:r>
            <a:r>
              <a:rPr lang="en-US">
                <a:solidFill>
                  <a:schemeClr val="bg1"/>
                </a:solidFill>
              </a:rPr>
              <a:t>because </a:t>
            </a:r>
            <a:r>
              <a:rPr lang="en-US" smtClean="0">
                <a:solidFill>
                  <a:schemeClr val="bg1"/>
                </a:solidFill>
              </a:rPr>
              <a:t>the company </a:t>
            </a:r>
            <a:r>
              <a:rPr lang="en-US" b="1" smtClean="0">
                <a:solidFill>
                  <a:schemeClr val="bg1"/>
                </a:solidFill>
              </a:rPr>
              <a:t>doesn’t have </a:t>
            </a:r>
            <a:r>
              <a:rPr lang="en-US">
                <a:solidFill>
                  <a:schemeClr val="bg1"/>
                </a:solidFill>
              </a:rPr>
              <a:t>someone </a:t>
            </a:r>
            <a:r>
              <a:rPr lang="en-US" smtClean="0">
                <a:solidFill>
                  <a:schemeClr val="bg1"/>
                </a:solidFill>
              </a:rPr>
              <a:t>to provide </a:t>
            </a:r>
            <a:r>
              <a:rPr lang="en-US">
                <a:solidFill>
                  <a:schemeClr val="bg1"/>
                </a:solidFill>
              </a:rPr>
              <a:t>a </a:t>
            </a:r>
            <a:r>
              <a:rPr lang="en-US" b="1">
                <a:solidFill>
                  <a:schemeClr val="bg1"/>
                </a:solidFill>
              </a:rPr>
              <a:t>"concierge" </a:t>
            </a:r>
            <a:r>
              <a:rPr lang="en-US">
                <a:solidFill>
                  <a:schemeClr val="bg1"/>
                </a:solidFill>
              </a:rPr>
              <a:t>service to a customer. 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0800000">
            <a:off x="1104096" y="1594856"/>
            <a:ext cx="3638186" cy="3834393"/>
          </a:xfrm>
          <a:prstGeom prst="rect">
            <a:avLst/>
          </a:prstGeom>
          <a:noFill/>
          <a:ln w="19050">
            <a:solidFill>
              <a:srgbClr val="F6922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Most common Live Chat Service: </a:t>
            </a:r>
            <a:r>
              <a:rPr lang="en-US" smtClean="0"/>
              <a:t>Not Available to Chat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2365" y="2990046"/>
            <a:ext cx="4552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/>
              <a:t>We are not available to chat, please Email</a:t>
            </a:r>
            <a:endParaRPr lang="en-US" sz="3600"/>
          </a:p>
        </p:txBody>
      </p:sp>
      <p:sp>
        <p:nvSpPr>
          <p:cNvPr id="8" name="TextBox 7"/>
          <p:cNvSpPr txBox="1"/>
          <p:nvPr/>
        </p:nvSpPr>
        <p:spPr>
          <a:xfrm>
            <a:off x="8037606" y="2405204"/>
            <a:ext cx="3543300" cy="106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262B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>
                <a:solidFill>
                  <a:srgbClr val="E86724"/>
                </a:solidFill>
                <a:effectLst>
                  <a:outerShdw blurRad="63500" dist="76200" dir="252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95%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7606" y="346710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262B2E"/>
                </a:solidFill>
              </a:rPr>
              <a:t>of websites don't have someone available to chat to you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1662" y="2262751"/>
            <a:ext cx="1335785" cy="1070172"/>
            <a:chOff x="4683161" y="3911794"/>
            <a:chExt cx="496933" cy="398121"/>
          </a:xfrm>
        </p:grpSpPr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4815320" y="3911794"/>
              <a:ext cx="364774" cy="271201"/>
            </a:xfrm>
            <a:custGeom>
              <a:avLst/>
              <a:gdLst>
                <a:gd name="T0" fmla="*/ 173 w 173"/>
                <a:gd name="T1" fmla="*/ 55 h 129"/>
                <a:gd name="T2" fmla="*/ 86 w 173"/>
                <a:gd name="T3" fmla="*/ 0 h 129"/>
                <a:gd name="T4" fmla="*/ 0 w 173"/>
                <a:gd name="T5" fmla="*/ 55 h 129"/>
                <a:gd name="T6" fmla="*/ 86 w 173"/>
                <a:gd name="T7" fmla="*/ 109 h 129"/>
                <a:gd name="T8" fmla="*/ 125 w 173"/>
                <a:gd name="T9" fmla="*/ 103 h 129"/>
                <a:gd name="T10" fmla="*/ 161 w 173"/>
                <a:gd name="T11" fmla="*/ 129 h 129"/>
                <a:gd name="T12" fmla="*/ 150 w 173"/>
                <a:gd name="T13" fmla="*/ 91 h 129"/>
                <a:gd name="T14" fmla="*/ 173 w 173"/>
                <a:gd name="T15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29">
                  <a:moveTo>
                    <a:pt x="173" y="55"/>
                  </a:moveTo>
                  <a:cubicBezTo>
                    <a:pt x="173" y="24"/>
                    <a:pt x="134" y="0"/>
                    <a:pt x="86" y="0"/>
                  </a:cubicBezTo>
                  <a:cubicBezTo>
                    <a:pt x="39" y="0"/>
                    <a:pt x="0" y="24"/>
                    <a:pt x="0" y="55"/>
                  </a:cubicBezTo>
                  <a:cubicBezTo>
                    <a:pt x="0" y="85"/>
                    <a:pt x="39" y="109"/>
                    <a:pt x="86" y="109"/>
                  </a:cubicBezTo>
                  <a:cubicBezTo>
                    <a:pt x="100" y="109"/>
                    <a:pt x="113" y="107"/>
                    <a:pt x="125" y="103"/>
                  </a:cubicBezTo>
                  <a:cubicBezTo>
                    <a:pt x="138" y="109"/>
                    <a:pt x="151" y="118"/>
                    <a:pt x="161" y="129"/>
                  </a:cubicBezTo>
                  <a:cubicBezTo>
                    <a:pt x="158" y="118"/>
                    <a:pt x="152" y="104"/>
                    <a:pt x="150" y="91"/>
                  </a:cubicBezTo>
                  <a:cubicBezTo>
                    <a:pt x="164" y="81"/>
                    <a:pt x="173" y="69"/>
                    <a:pt x="173" y="55"/>
                  </a:cubicBezTo>
                  <a:close/>
                </a:path>
              </a:pathLst>
            </a:custGeom>
            <a:solidFill>
              <a:srgbClr val="E8672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4683161" y="3954657"/>
              <a:ext cx="323538" cy="355258"/>
            </a:xfrm>
            <a:custGeom>
              <a:avLst/>
              <a:gdLst>
                <a:gd name="T0" fmla="*/ 70 w 153"/>
                <a:gd name="T1" fmla="*/ 34 h 169"/>
                <a:gd name="T2" fmla="*/ 89 w 153"/>
                <a:gd name="T3" fmla="*/ 0 h 169"/>
                <a:gd name="T4" fmla="*/ 86 w 153"/>
                <a:gd name="T5" fmla="*/ 0 h 169"/>
                <a:gd name="T6" fmla="*/ 0 w 153"/>
                <a:gd name="T7" fmla="*/ 54 h 169"/>
                <a:gd name="T8" fmla="*/ 15 w 153"/>
                <a:gd name="T9" fmla="*/ 86 h 169"/>
                <a:gd name="T10" fmla="*/ 14 w 153"/>
                <a:gd name="T11" fmla="*/ 86 h 169"/>
                <a:gd name="T12" fmla="*/ 12 w 153"/>
                <a:gd name="T13" fmla="*/ 169 h 169"/>
                <a:gd name="T14" fmla="*/ 104 w 153"/>
                <a:gd name="T15" fmla="*/ 109 h 169"/>
                <a:gd name="T16" fmla="*/ 102 w 153"/>
                <a:gd name="T17" fmla="*/ 108 h 169"/>
                <a:gd name="T18" fmla="*/ 153 w 153"/>
                <a:gd name="T19" fmla="*/ 89 h 169"/>
                <a:gd name="T20" fmla="*/ 70 w 153"/>
                <a:gd name="T21" fmla="*/ 3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69">
                  <a:moveTo>
                    <a:pt x="70" y="34"/>
                  </a:moveTo>
                  <a:cubicBezTo>
                    <a:pt x="70" y="21"/>
                    <a:pt x="77" y="9"/>
                    <a:pt x="89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38" y="0"/>
                    <a:pt x="0" y="24"/>
                    <a:pt x="0" y="54"/>
                  </a:cubicBezTo>
                  <a:cubicBezTo>
                    <a:pt x="0" y="66"/>
                    <a:pt x="5" y="77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2" y="111"/>
                    <a:pt x="15" y="143"/>
                    <a:pt x="12" y="169"/>
                  </a:cubicBezTo>
                  <a:cubicBezTo>
                    <a:pt x="27" y="130"/>
                    <a:pt x="63" y="108"/>
                    <a:pt x="104" y="109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2" y="106"/>
                    <a:pt x="140" y="99"/>
                    <a:pt x="153" y="89"/>
                  </a:cubicBezTo>
                  <a:cubicBezTo>
                    <a:pt x="107" y="88"/>
                    <a:pt x="70" y="64"/>
                    <a:pt x="70" y="3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5265285" y="3957432"/>
            <a:ext cx="1071367" cy="662699"/>
          </a:xfrm>
          <a:custGeom>
            <a:avLst/>
            <a:gdLst>
              <a:gd name="T0" fmla="*/ 19 w 374"/>
              <a:gd name="T1" fmla="*/ 22 h 232"/>
              <a:gd name="T2" fmla="*/ 169 w 374"/>
              <a:gd name="T3" fmla="*/ 102 h 232"/>
              <a:gd name="T4" fmla="*/ 187 w 374"/>
              <a:gd name="T5" fmla="*/ 106 h 232"/>
              <a:gd name="T6" fmla="*/ 205 w 374"/>
              <a:gd name="T7" fmla="*/ 102 h 232"/>
              <a:gd name="T8" fmla="*/ 355 w 374"/>
              <a:gd name="T9" fmla="*/ 22 h 232"/>
              <a:gd name="T10" fmla="*/ 356 w 374"/>
              <a:gd name="T11" fmla="*/ 0 h 232"/>
              <a:gd name="T12" fmla="*/ 18 w 374"/>
              <a:gd name="T13" fmla="*/ 0 h 232"/>
              <a:gd name="T14" fmla="*/ 19 w 374"/>
              <a:gd name="T15" fmla="*/ 22 h 232"/>
              <a:gd name="T16" fmla="*/ 359 w 374"/>
              <a:gd name="T17" fmla="*/ 62 h 232"/>
              <a:gd name="T18" fmla="*/ 205 w 374"/>
              <a:gd name="T19" fmla="*/ 142 h 232"/>
              <a:gd name="T20" fmla="*/ 187 w 374"/>
              <a:gd name="T21" fmla="*/ 146 h 232"/>
              <a:gd name="T22" fmla="*/ 169 w 374"/>
              <a:gd name="T23" fmla="*/ 142 h 232"/>
              <a:gd name="T24" fmla="*/ 15 w 374"/>
              <a:gd name="T25" fmla="*/ 62 h 232"/>
              <a:gd name="T26" fmla="*/ 7 w 374"/>
              <a:gd name="T27" fmla="*/ 66 h 232"/>
              <a:gd name="T28" fmla="*/ 7 w 374"/>
              <a:gd name="T29" fmla="*/ 213 h 232"/>
              <a:gd name="T30" fmla="*/ 27 w 374"/>
              <a:gd name="T31" fmla="*/ 232 h 232"/>
              <a:gd name="T32" fmla="*/ 347 w 374"/>
              <a:gd name="T33" fmla="*/ 232 h 232"/>
              <a:gd name="T34" fmla="*/ 367 w 374"/>
              <a:gd name="T35" fmla="*/ 213 h 232"/>
              <a:gd name="T36" fmla="*/ 367 w 374"/>
              <a:gd name="T37" fmla="*/ 66 h 232"/>
              <a:gd name="T38" fmla="*/ 359 w 374"/>
              <a:gd name="T39" fmla="*/ 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4" h="232">
                <a:moveTo>
                  <a:pt x="19" y="22"/>
                </a:moveTo>
                <a:cubicBezTo>
                  <a:pt x="28" y="27"/>
                  <a:pt x="164" y="99"/>
                  <a:pt x="169" y="102"/>
                </a:cubicBezTo>
                <a:cubicBezTo>
                  <a:pt x="174" y="105"/>
                  <a:pt x="180" y="106"/>
                  <a:pt x="187" y="106"/>
                </a:cubicBezTo>
                <a:cubicBezTo>
                  <a:pt x="193" y="106"/>
                  <a:pt x="200" y="105"/>
                  <a:pt x="205" y="102"/>
                </a:cubicBezTo>
                <a:cubicBezTo>
                  <a:pt x="210" y="99"/>
                  <a:pt x="345" y="27"/>
                  <a:pt x="355" y="22"/>
                </a:cubicBezTo>
                <a:cubicBezTo>
                  <a:pt x="365" y="16"/>
                  <a:pt x="374" y="0"/>
                  <a:pt x="35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6"/>
                  <a:pt x="19" y="22"/>
                </a:cubicBezTo>
                <a:close/>
                <a:moveTo>
                  <a:pt x="359" y="62"/>
                </a:moveTo>
                <a:cubicBezTo>
                  <a:pt x="348" y="67"/>
                  <a:pt x="212" y="139"/>
                  <a:pt x="205" y="142"/>
                </a:cubicBezTo>
                <a:cubicBezTo>
                  <a:pt x="198" y="146"/>
                  <a:pt x="193" y="146"/>
                  <a:pt x="187" y="146"/>
                </a:cubicBezTo>
                <a:cubicBezTo>
                  <a:pt x="180" y="146"/>
                  <a:pt x="175" y="146"/>
                  <a:pt x="169" y="142"/>
                </a:cubicBezTo>
                <a:cubicBezTo>
                  <a:pt x="162" y="139"/>
                  <a:pt x="26" y="67"/>
                  <a:pt x="15" y="62"/>
                </a:cubicBezTo>
                <a:cubicBezTo>
                  <a:pt x="7" y="58"/>
                  <a:pt x="7" y="62"/>
                  <a:pt x="7" y="66"/>
                </a:cubicBezTo>
                <a:cubicBezTo>
                  <a:pt x="7" y="70"/>
                  <a:pt x="7" y="213"/>
                  <a:pt x="7" y="213"/>
                </a:cubicBezTo>
                <a:cubicBezTo>
                  <a:pt x="7" y="221"/>
                  <a:pt x="18" y="232"/>
                  <a:pt x="27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56" y="232"/>
                  <a:pt x="367" y="221"/>
                  <a:pt x="367" y="213"/>
                </a:cubicBezTo>
                <a:cubicBezTo>
                  <a:pt x="367" y="213"/>
                  <a:pt x="367" y="70"/>
                  <a:pt x="367" y="66"/>
                </a:cubicBezTo>
                <a:cubicBezTo>
                  <a:pt x="367" y="62"/>
                  <a:pt x="367" y="58"/>
                  <a:pt x="359" y="62"/>
                </a:cubicBezTo>
                <a:close/>
              </a:path>
            </a:pathLst>
          </a:custGeom>
          <a:solidFill>
            <a:srgbClr val="E867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8"/>
          <a:stretch/>
        </p:blipFill>
        <p:spPr>
          <a:xfrm>
            <a:off x="0" y="1041091"/>
            <a:ext cx="12192000" cy="52700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Bad Experience Can Cost You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4F8E-717B-4AEE-8691-AE595715C8C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86750" y="1591172"/>
            <a:ext cx="3543300" cy="1061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262B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>
                <a:solidFill>
                  <a:srgbClr val="E86724"/>
                </a:solidFill>
                <a:effectLst>
                  <a:outerShdw blurRad="63500" dist="76200" dir="25200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82%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6750" y="2653068"/>
            <a:ext cx="354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262B2E"/>
                </a:solidFill>
              </a:rPr>
              <a:t>o</a:t>
            </a:r>
            <a:r>
              <a:rPr lang="en-US" sz="2400" smtClean="0">
                <a:solidFill>
                  <a:srgbClr val="262B2E"/>
                </a:solidFill>
              </a:rPr>
              <a:t>f the respondents stopped doing business with an organization due to a poor customer experience</a:t>
            </a:r>
            <a:endParaRPr lang="en-US" sz="2400">
              <a:solidFill>
                <a:srgbClr val="262B2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944" y="6076961"/>
            <a:ext cx="3809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http://techcrunch.com/2010/10/13/customer-service-rightnow/</a:t>
            </a:r>
          </a:p>
        </p:txBody>
      </p:sp>
    </p:spTree>
    <p:extLst>
      <p:ext uri="{BB962C8B-B14F-4D97-AF65-F5344CB8AC3E}">
        <p14:creationId xmlns:p14="http://schemas.microsoft.com/office/powerpoint/2010/main" val="14654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yriad pro &amp; Liberation Sherif">
      <a:majorFont>
        <a:latin typeface="Myriad Pro"/>
        <a:ea typeface=""/>
        <a:cs typeface=""/>
      </a:majorFont>
      <a:minorFont>
        <a:latin typeface="Liberation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866</Words>
  <Application>Microsoft Macintosh PowerPoint</Application>
  <PresentationFormat>Custom</PresentationFormat>
  <Paragraphs>126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Liberation Serif</vt:lpstr>
      <vt:lpstr>Cinzel Decorative Black</vt:lpstr>
      <vt:lpstr>Myriad Pro</vt:lpstr>
      <vt:lpstr>Office Theme</vt:lpstr>
      <vt:lpstr>PowerPoint Presentation</vt:lpstr>
      <vt:lpstr>About Us</vt:lpstr>
      <vt:lpstr>Our Mission</vt:lpstr>
      <vt:lpstr>PowerPoint Presentation</vt:lpstr>
      <vt:lpstr>U.S. Consumers Preferences in Resolving Problem</vt:lpstr>
      <vt:lpstr>Most businesses don’t install live chat on their website</vt:lpstr>
      <vt:lpstr>Low conversion is positively related with inefficient or no live chat support</vt:lpstr>
      <vt:lpstr>Most common Live Chat Service: Not Available to Chat</vt:lpstr>
      <vt:lpstr>One Bad Experience Can Cost You</vt:lpstr>
      <vt:lpstr>One Bad Experience Can Cost You</vt:lpstr>
      <vt:lpstr>One Bad Experience Can Cost You</vt:lpstr>
      <vt:lpstr>PowerPoint Presentation</vt:lpstr>
      <vt:lpstr>PowerPoint Presentation</vt:lpstr>
      <vt:lpstr>Chat Bee</vt:lpstr>
      <vt:lpstr>Chat Bee</vt:lpstr>
      <vt:lpstr>Chat Bee: No One Quite Like Us</vt:lpstr>
      <vt:lpstr>How it works</vt:lpstr>
      <vt:lpstr>Our Pricing</vt:lpstr>
      <vt:lpstr>Why wait! Contact with US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Purnendu Biswas</dc:creator>
  <cp:lastModifiedBy>Ryan Newman</cp:lastModifiedBy>
  <cp:revision>252</cp:revision>
  <dcterms:created xsi:type="dcterms:W3CDTF">2013-11-07T02:54:25Z</dcterms:created>
  <dcterms:modified xsi:type="dcterms:W3CDTF">2014-01-28T14:32:10Z</dcterms:modified>
</cp:coreProperties>
</file>