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93" r:id="rId4"/>
    <p:sldId id="316" r:id="rId5"/>
    <p:sldId id="32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CCFF"/>
    <a:srgbClr val="454782"/>
    <a:srgbClr val="ED3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86329" autoAdjust="0"/>
  </p:normalViewPr>
  <p:slideViewPr>
    <p:cSldViewPr>
      <p:cViewPr>
        <p:scale>
          <a:sx n="80" d="100"/>
          <a:sy n="80" d="100"/>
        </p:scale>
        <p:origin x="-4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94E84-21B1-48B1-BA0B-06A90BD6B9F2}" type="datetimeFigureOut">
              <a:rPr lang="en-US" smtClean="0"/>
              <a:t>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363E3-8D46-45CC-865A-E0FD5CB95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B98A7E-0911-4C4D-A05D-E7B8B43B96B7}" type="datetimeFigureOut">
              <a:rPr lang="en-US"/>
              <a:pPr>
                <a:defRPr/>
              </a:pPr>
              <a:t>1/28/2014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613E48-4C49-4AC8-B0BE-47CB7347A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98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18737-9771-40F5-AAF8-6CC2DB392E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90DE-27A7-4E5F-8822-9E40EEF174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13E48-4C49-4AC8-B0BE-47CB7347A75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4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2C4CE-4376-41AE-8463-B8DA4B7B71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590DE-27A7-4E5F-8822-9E40EEF174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2381" y="5943600"/>
            <a:ext cx="3659981" cy="9144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0" y="5943600"/>
            <a:ext cx="9146380" cy="91455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2380" y="-925"/>
            <a:ext cx="9146380" cy="6858925"/>
            <a:chOff x="-2380" y="-925"/>
            <a:chExt cx="9146380" cy="6858925"/>
          </a:xfrm>
        </p:grpSpPr>
        <p:sp>
          <p:nvSpPr>
            <p:cNvPr id="8" name="Freeform 7"/>
            <p:cNvSpPr/>
            <p:nvPr userDrawn="1"/>
          </p:nvSpPr>
          <p:spPr>
            <a:xfrm>
              <a:off x="-2380" y="-925"/>
              <a:ext cx="9146380" cy="6858925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2002901">
                  <a:moveTo>
                    <a:pt x="0" y="2002901"/>
                  </a:moveTo>
                  <a:lnTo>
                    <a:pt x="2836585" y="0"/>
                  </a:lnTo>
                  <a:lnTo>
                    <a:pt x="3352800" y="270"/>
                  </a:lnTo>
                  <a:lnTo>
                    <a:pt x="3352800" y="2002901"/>
                  </a:lnTo>
                  <a:lnTo>
                    <a:pt x="0" y="20029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2647950"/>
              <a:ext cx="3571875" cy="4210050"/>
            </a:xfrm>
            <a:prstGeom prst="rtTriangl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943600"/>
            <a:ext cx="3659981" cy="9144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0" y="5943600"/>
            <a:ext cx="9146380" cy="91455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85800"/>
            <a:ext cx="9144000" cy="1066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783848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Learn about PrognoCIS Integrated Healthcare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Practice Solutions in this Brief Presentation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" y="2452036"/>
            <a:ext cx="8179407" cy="2805764"/>
            <a:chOff x="845414" y="2587884"/>
            <a:chExt cx="7493841" cy="259371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734"/>
            <a:stretch/>
          </p:blipFill>
          <p:spPr bwMode="auto">
            <a:xfrm>
              <a:off x="2533964" y="2680636"/>
              <a:ext cx="2355444" cy="250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C:\Users\Rene\Desktop\RCM Circle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1" r="-2130"/>
            <a:stretch/>
          </p:blipFill>
          <p:spPr bwMode="auto">
            <a:xfrm>
              <a:off x="4590245" y="2703474"/>
              <a:ext cx="2063819" cy="2435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2"/>
            <a:stretch/>
          </p:blipFill>
          <p:spPr bwMode="auto">
            <a:xfrm>
              <a:off x="845414" y="2703474"/>
              <a:ext cx="2157629" cy="2395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C:\Users\Rene\Desktop\PPP Circ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807" y="2587884"/>
              <a:ext cx="2082448" cy="2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28600" y="4267200"/>
            <a:ext cx="8729610" cy="849914"/>
            <a:chOff x="304800" y="4157246"/>
            <a:chExt cx="8382000" cy="794510"/>
          </a:xfrm>
        </p:grpSpPr>
        <p:sp>
          <p:nvSpPr>
            <p:cNvPr id="15" name="Rectangle 14"/>
            <p:cNvSpPr/>
            <p:nvPr/>
          </p:nvSpPr>
          <p:spPr>
            <a:xfrm>
              <a:off x="304800" y="4191000"/>
              <a:ext cx="8382000" cy="760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3764" y="4157246"/>
              <a:ext cx="7654239" cy="316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   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EMR SOFTWARE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	      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PRACTICE MGMT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	         </a:t>
              </a:r>
              <a:r>
                <a:rPr lang="en-US" sz="1600" b="1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MEDICAL BILLING          PATIENT PORTALS</a:t>
              </a:r>
              <a:endParaRPr lang="en-US" sz="1600" b="1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3" name="Picture 12" descr="C:\Users\Rene\Desktop\White-PrognoCI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6" y="6248400"/>
            <a:ext cx="11478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57216"/>
            <a:ext cx="3048000" cy="10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7772400" cy="3810000"/>
          </a:xfrm>
          <a:prstGeom prst="rect">
            <a:avLst/>
          </a:prstGeom>
        </p:spPr>
        <p:txBody>
          <a:bodyPr/>
          <a:lstStyle/>
          <a:p>
            <a:pPr marL="237744" lvl="2" indent="0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Getting to know Bizmatics, developer of PrognoCIS:</a:t>
            </a:r>
          </a:p>
          <a:p>
            <a:pPr lvl="3">
              <a:lnSpc>
                <a:spcPct val="150000"/>
              </a:lnSpc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Incorporated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May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2002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and located in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San Jose, CA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with sales and support presence throughout the USA.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We’re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profitable and growing; we currently have 150+ employees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3">
              <a:lnSpc>
                <a:spcPct val="150000"/>
              </a:lnSpc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Principle product and services: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PrognoCIS EMR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Practice Management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Revenue Cycle Management Service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3">
              <a:lnSpc>
                <a:spcPct val="15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Add-on modules include: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Patient P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ortal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Integrated FAX S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ervice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Text Messaging,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Eligibility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Verification, IPL (independent Patient Login)</a:t>
            </a:r>
            <a:r>
              <a:rPr lang="en-US" sz="15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 Progno Synch.</a:t>
            </a:r>
          </a:p>
          <a:p>
            <a:pPr lvl="3">
              <a:lnSpc>
                <a:spcPct val="150000"/>
              </a:lnSpc>
            </a:pP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3000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+ small and medium size practices as customers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; o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ur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largest practice: 180 clinics, 350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physicians. Our customers are spread across all the states in the US; we have a large presence in Puerto Rico and Caribbean.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18159"/>
            <a:ext cx="472440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rgbClr val="7030A0"/>
                </a:solidFill>
              </a:rPr>
              <a:t>OUR COMPANY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91440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lvl="2" indent="0" algn="ctr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www.bizmaticsinc.com/company</a:t>
            </a:r>
            <a:endParaRPr lang="en-US" sz="1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C:\Users\Rene\Desktop\White-PrognoC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6" y="6248400"/>
            <a:ext cx="11478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85800" y="533400"/>
            <a:ext cx="34442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rgbClr val="7030A0"/>
                </a:solidFill>
              </a:rPr>
              <a:t>Our solutions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990600"/>
            <a:ext cx="5943600" cy="3579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makes our products different from our competitors’?</a:t>
            </a:r>
            <a:endParaRPr lang="en-US" sz="1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Latest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technology based solution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Cloud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Computing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Takes advantage of the Internet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Paradigm and Modular Design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Ability to support both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subscription model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client Server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setups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Intuitive User Interface and configurable workflows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Design your own interface with Doc and Patient forms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Supports all major browsers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Runs on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aptops, tablets, iPad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Mac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PCs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iPhone native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app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" name="Picture 3" descr="C:\Users\Rene\Desktop\Desk\Images\Other\ipad-prognoci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9" r="15180" b="12941"/>
          <a:stretch/>
        </p:blipFill>
        <p:spPr bwMode="auto">
          <a:xfrm>
            <a:off x="4419601" y="2358182"/>
            <a:ext cx="4724400" cy="35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562600"/>
            <a:ext cx="91440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lvl="2" indent="0" algn="ctr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www.bizmaticsinc.com/products/solutions</a:t>
            </a:r>
            <a:endParaRPr lang="en-US" sz="1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C:\Users\Rene\Desktop\White-PrognoC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6" y="6248400"/>
            <a:ext cx="11478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Rene\Desktop\cartoon_cloud_clip_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20646"/>
            <a:ext cx="3968927" cy="25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66" name="AutoShape 36"/>
          <p:cNvCxnSpPr>
            <a:cxnSpLocks noChangeShapeType="1"/>
          </p:cNvCxnSpPr>
          <p:nvPr/>
        </p:nvCxnSpPr>
        <p:spPr bwMode="auto">
          <a:xfrm rot="10800000">
            <a:off x="1870889" y="2702782"/>
            <a:ext cx="647456" cy="590671"/>
          </a:xfrm>
          <a:prstGeom prst="bentConnector3">
            <a:avLst>
              <a:gd name="adj1" fmla="val 22581"/>
            </a:avLst>
          </a:prstGeom>
          <a:noFill/>
          <a:ln w="9525">
            <a:solidFill>
              <a:srgbClr val="00B0F0"/>
            </a:solidFill>
            <a:miter lim="800000"/>
            <a:headEnd/>
            <a:tailEnd type="triangle" w="med" len="med"/>
          </a:ln>
        </p:spPr>
      </p:cxnSp>
      <p:pic>
        <p:nvPicPr>
          <p:cNvPr id="18436" name="Picture 6" descr="fa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5600" y="1323870"/>
            <a:ext cx="1085491" cy="6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7397928" y="2718846"/>
            <a:ext cx="533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Calibri" panose="020F0502020204030204" pitchFamily="34" charset="0"/>
              </a:rPr>
              <a:t>LAB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7397928" y="3571921"/>
            <a:ext cx="106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Calibri" panose="020F0502020204030204" pitchFamily="34" charset="0"/>
              </a:rPr>
              <a:t>Pharmacy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7364930" y="4481005"/>
            <a:ext cx="106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Calibri" panose="020F0502020204030204" pitchFamily="34" charset="0"/>
              </a:rPr>
              <a:t>Radiology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7397928" y="5357523"/>
            <a:ext cx="99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smtClean="0">
                <a:latin typeface="Calibri" panose="020F0502020204030204" pitchFamily="34" charset="0"/>
              </a:rPr>
              <a:t>Insurance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649125" y="2639718"/>
            <a:ext cx="1165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Calibri" panose="020F0502020204030204" pitchFamily="34" charset="0"/>
              </a:rPr>
              <a:t>Nurse </a:t>
            </a:r>
            <a:r>
              <a:rPr lang="en-US" sz="1000" b="1" dirty="0" smtClean="0">
                <a:latin typeface="Calibri" panose="020F0502020204030204" pitchFamily="34" charset="0"/>
              </a:rPr>
              <a:t>laptop with PrognoCIS EMR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>
            <a:off x="609600" y="3938711"/>
            <a:ext cx="1661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Calibri" panose="020F0502020204030204" pitchFamily="34" charset="0"/>
              </a:rPr>
              <a:t>Physician </a:t>
            </a:r>
            <a:r>
              <a:rPr lang="en-US" sz="1000" b="1" dirty="0" smtClean="0">
                <a:latin typeface="Calibri" panose="020F0502020204030204" pitchFamily="34" charset="0"/>
              </a:rPr>
              <a:t>mobile device  with PrognoCIS EMR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8460" name="AutoShape 30"/>
          <p:cNvSpPr>
            <a:spLocks noChangeArrowheads="1"/>
          </p:cNvSpPr>
          <p:nvPr/>
        </p:nvSpPr>
        <p:spPr bwMode="auto">
          <a:xfrm>
            <a:off x="5715000" y="4055989"/>
            <a:ext cx="361950" cy="10219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00" b="1" dirty="0">
              <a:latin typeface="Calibri" panose="020F0502020204030204" pitchFamily="34" charset="0"/>
            </a:endParaRPr>
          </a:p>
        </p:txBody>
      </p:sp>
      <p:sp>
        <p:nvSpPr>
          <p:cNvPr id="18467" name="Text Box 37"/>
          <p:cNvSpPr txBox="1">
            <a:spLocks noChangeArrowheads="1"/>
          </p:cNvSpPr>
          <p:nvPr/>
        </p:nvSpPr>
        <p:spPr bwMode="auto">
          <a:xfrm>
            <a:off x="2031108" y="1910902"/>
            <a:ext cx="1143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latin typeface="Calibri" panose="020F0502020204030204" pitchFamily="34" charset="0"/>
              </a:rPr>
              <a:t>FAX </a:t>
            </a:r>
            <a:r>
              <a:rPr lang="en-US" sz="1000" b="1" dirty="0" smtClean="0">
                <a:latin typeface="Calibri" panose="020F0502020204030204" pitchFamily="34" charset="0"/>
              </a:rPr>
              <a:t>Server 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cxnSp>
        <p:nvCxnSpPr>
          <p:cNvPr id="18469" name="AutoShape 39"/>
          <p:cNvCxnSpPr>
            <a:cxnSpLocks noChangeShapeType="1"/>
          </p:cNvCxnSpPr>
          <p:nvPr/>
        </p:nvCxnSpPr>
        <p:spPr bwMode="auto">
          <a:xfrm rot="16200000" flipV="1">
            <a:off x="2089374" y="2429947"/>
            <a:ext cx="545650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3399"/>
            </a:solidFill>
            <a:miter lim="800000"/>
            <a:headEnd/>
            <a:tailEnd type="triangle" w="med" len="med"/>
          </a:ln>
        </p:spPr>
      </p:cxnSp>
      <p:pic>
        <p:nvPicPr>
          <p:cNvPr id="18470" name="Picture 40" descr="j02892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4128" y="3827292"/>
            <a:ext cx="990600" cy="66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Picture 41" descr="j0178867"/>
          <p:cNvPicPr>
            <a:picLocks noChangeAspect="1" noChangeArrowheads="1"/>
          </p:cNvPicPr>
          <p:nvPr/>
        </p:nvPicPr>
        <p:blipFill>
          <a:blip r:embed="rId6" cstate="print">
            <a:lum bright="6000" contrast="6000"/>
          </a:blip>
          <a:srcRect/>
          <a:stretch>
            <a:fillRect/>
          </a:stretch>
        </p:blipFill>
        <p:spPr bwMode="auto">
          <a:xfrm>
            <a:off x="7474128" y="4717667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42" descr="la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1130" y="2080923"/>
            <a:ext cx="990600" cy="6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Picture 43" descr="pharm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4128" y="2965067"/>
            <a:ext cx="990600" cy="65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18451" idx="3"/>
          </p:cNvCxnSpPr>
          <p:nvPr/>
        </p:nvCxnSpPr>
        <p:spPr>
          <a:xfrm>
            <a:off x="6934200" y="4079376"/>
            <a:ext cx="463728" cy="2258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8" name="Text Box 38"/>
          <p:cNvSpPr txBox="1">
            <a:spLocks noChangeArrowheads="1"/>
          </p:cNvSpPr>
          <p:nvPr/>
        </p:nvSpPr>
        <p:spPr bwMode="auto">
          <a:xfrm>
            <a:off x="3657600" y="1825099"/>
            <a:ext cx="1450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Calibri" panose="020F0502020204030204" pitchFamily="34" charset="0"/>
              </a:rPr>
              <a:t>PrognoCIS App on patient iPhone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420997" y="4515628"/>
            <a:ext cx="299548" cy="19719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063928" y="3770311"/>
            <a:ext cx="357069" cy="90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397386" y="2244277"/>
            <a:ext cx="0" cy="598646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3" name="Straight Arrow Connector 18432"/>
          <p:cNvCxnSpPr/>
          <p:nvPr/>
        </p:nvCxnSpPr>
        <p:spPr>
          <a:xfrm flipV="1">
            <a:off x="6911021" y="3395246"/>
            <a:ext cx="486907" cy="45315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77" name="Straight Arrow Connector 18476"/>
          <p:cNvCxnSpPr/>
          <p:nvPr/>
        </p:nvCxnSpPr>
        <p:spPr>
          <a:xfrm>
            <a:off x="6901202" y="4313590"/>
            <a:ext cx="496726" cy="40407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6826428" y="2657521"/>
            <a:ext cx="538502" cy="116062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Rene\Desktop\PrognoCIS-by-Bizmatic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05" y="914400"/>
            <a:ext cx="63744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ne\Desktop\slider_img_0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296825" cy="7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2383" y="3276600"/>
            <a:ext cx="2568469" cy="78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Calibri" panose="020F0502020204030204" pitchFamily="34" charset="0"/>
              </a:rPr>
              <a:t>PrognoCIS Server</a:t>
            </a:r>
          </a:p>
          <a:p>
            <a:pPr algn="ctr"/>
            <a:r>
              <a:rPr lang="en-US" sz="1100" dirty="0" smtClean="0">
                <a:latin typeface="Calibri" panose="020F0502020204030204" pitchFamily="34" charset="0"/>
              </a:rPr>
              <a:t>Patient Chart Management, </a:t>
            </a:r>
          </a:p>
          <a:p>
            <a:pPr algn="ctr"/>
            <a:r>
              <a:rPr lang="en-US" sz="1100" dirty="0" smtClean="0">
                <a:latin typeface="Calibri" panose="020F0502020204030204" pitchFamily="34" charset="0"/>
              </a:rPr>
              <a:t>Drugs, CPOE</a:t>
            </a:r>
            <a:r>
              <a:rPr lang="en-US" sz="1100" dirty="0">
                <a:latin typeface="Calibri" panose="020F0502020204030204" pitchFamily="34" charset="0"/>
              </a:rPr>
              <a:t>, Scheduling,</a:t>
            </a: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Calibri" panose="020F0502020204030204" pitchFamily="34" charset="0"/>
              </a:rPr>
              <a:t>Billing, Patient  Portal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2667000" y="3890662"/>
            <a:ext cx="784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PrognoCIS 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</a:rPr>
              <a:t>Database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00984" y="3837985"/>
            <a:ext cx="81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</a:rPr>
              <a:t>Drug </a:t>
            </a:r>
          </a:p>
          <a:p>
            <a:pPr algn="ctr"/>
            <a:r>
              <a:rPr lang="en-US" sz="1000" b="1" dirty="0">
                <a:latin typeface="Calibri" panose="020F0502020204030204" pitchFamily="34" charset="0"/>
              </a:rPr>
              <a:t>Database</a:t>
            </a:r>
          </a:p>
        </p:txBody>
      </p:sp>
      <p:pic>
        <p:nvPicPr>
          <p:cNvPr id="90" name="Picture 5" descr="C:\Users\Rene\Desktop\Desk\Images\Other\ipad_iphone-prognoci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6" y="3124200"/>
            <a:ext cx="1283262" cy="9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/>
          <p:cNvCxnSpPr/>
          <p:nvPr/>
        </p:nvCxnSpPr>
        <p:spPr>
          <a:xfrm flipH="1">
            <a:off x="3045998" y="3770311"/>
            <a:ext cx="198612" cy="13647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830373" y="3730772"/>
            <a:ext cx="217979" cy="12999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685800" y="518159"/>
            <a:ext cx="502920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rgbClr val="7030A0"/>
                </a:solidFill>
              </a:rPr>
              <a:t>Our products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>
            <a:off x="1219200" y="5313553"/>
            <a:ext cx="1199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Calibri" panose="020F0502020204030204" pitchFamily="34" charset="0"/>
              </a:rPr>
              <a:t>Admin laptop with PrognoCIS EMR </a:t>
            </a:r>
            <a:endParaRPr lang="en-US" sz="1000" b="1" dirty="0">
              <a:latin typeface="Calibri" panose="020F0502020204030204" pitchFamily="34" charset="0"/>
            </a:endParaRPr>
          </a:p>
        </p:txBody>
      </p:sp>
      <p:pic>
        <p:nvPicPr>
          <p:cNvPr id="162" name="Picture 3" descr="C:\Users\Rene\Desktop\slider_img_0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81" y="4572000"/>
            <a:ext cx="1296825" cy="7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1" name="Rectangle 21"/>
          <p:cNvSpPr>
            <a:spLocks noChangeArrowheads="1"/>
          </p:cNvSpPr>
          <p:nvPr/>
        </p:nvSpPr>
        <p:spPr bwMode="auto">
          <a:xfrm>
            <a:off x="6102528" y="3818142"/>
            <a:ext cx="831672" cy="52246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Integrator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562600"/>
            <a:ext cx="91440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lvl="2" indent="0" algn="ctr">
              <a:lnSpc>
                <a:spcPct val="150000"/>
              </a:lnSpc>
              <a:buNone/>
            </a:pPr>
            <a:r>
              <a:rPr lang="en-US" sz="1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www.bizmaticsinc.com/products/solutions</a:t>
            </a:r>
            <a:endParaRPr lang="en-US" sz="1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39" name="Picture 38" descr="C:\Users\Rene\Desktop\White-PrognoCI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6" y="6248400"/>
            <a:ext cx="11478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18159"/>
            <a:ext cx="472440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rgbClr val="7030A0"/>
                </a:solidFill>
              </a:rPr>
              <a:t>Our SPECIALTIES</a:t>
            </a:r>
            <a:endParaRPr lang="en-US" sz="22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13508" r="1020" b="198"/>
          <a:stretch/>
        </p:blipFill>
        <p:spPr bwMode="auto">
          <a:xfrm>
            <a:off x="620497" y="1524000"/>
            <a:ext cx="7913903" cy="262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09218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744" lvl="2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Our products support these medical specialties: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24740" y="4724400"/>
            <a:ext cx="9168740" cy="6446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lvl="2" indent="0" algn="ctr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Request a Free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emo of PrognoCIS EMR: </a:t>
            </a:r>
          </a:p>
          <a:p>
            <a:pPr marL="237744" lvl="2" indent="0" algn="ctr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www.bizmaticsinc.com/request-for-free-demo</a:t>
            </a:r>
            <a:endParaRPr lang="en-US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C:\Users\Rene\Desktop\White-PrognoC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56" y="6248400"/>
            <a:ext cx="11478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5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7030A0"/>
      </a:accent2>
      <a:accent3>
        <a:srgbClr val="08A1D9"/>
      </a:accent3>
      <a:accent4>
        <a:srgbClr val="00B050"/>
      </a:accent4>
      <a:accent5>
        <a:srgbClr val="FFFFFF"/>
      </a:accent5>
      <a:accent6>
        <a:srgbClr val="00B0F0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PrognoCIS Webinar_12.4.13</Template>
  <TotalTime>5110</TotalTime>
  <Words>288</Words>
  <Application>Microsoft Office PowerPoint</Application>
  <PresentationFormat>On-screen Show (4:3)</PresentationFormat>
  <Paragraphs>50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Joe-Bizmatics</dc:creator>
  <cp:lastModifiedBy>Rene</cp:lastModifiedBy>
  <cp:revision>790</cp:revision>
  <cp:lastPrinted>2013-12-12T02:32:36Z</cp:lastPrinted>
  <dcterms:created xsi:type="dcterms:W3CDTF">2011-05-15T15:53:24Z</dcterms:created>
  <dcterms:modified xsi:type="dcterms:W3CDTF">2014-01-28T18:18:49Z</dcterms:modified>
</cp:coreProperties>
</file>