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2"/>
    <p:sldMasterId id="2147483828" r:id="rId3"/>
  </p:sldMasterIdLst>
  <p:notesMasterIdLst>
    <p:notesMasterId r:id="rId22"/>
  </p:notesMasterIdLst>
  <p:sldIdLst>
    <p:sldId id="299" r:id="rId4"/>
    <p:sldId id="307" r:id="rId5"/>
    <p:sldId id="334" r:id="rId6"/>
    <p:sldId id="326" r:id="rId7"/>
    <p:sldId id="308" r:id="rId8"/>
    <p:sldId id="314" r:id="rId9"/>
    <p:sldId id="328" r:id="rId10"/>
    <p:sldId id="327" r:id="rId11"/>
    <p:sldId id="311" r:id="rId12"/>
    <p:sldId id="320" r:id="rId13"/>
    <p:sldId id="310" r:id="rId14"/>
    <p:sldId id="329" r:id="rId15"/>
    <p:sldId id="330" r:id="rId16"/>
    <p:sldId id="331" r:id="rId17"/>
    <p:sldId id="333" r:id="rId18"/>
    <p:sldId id="332" r:id="rId19"/>
    <p:sldId id="312" r:id="rId20"/>
    <p:sldId id="325" r:id="rId21"/>
  </p:sldIdLst>
  <p:sldSz cx="9144000" cy="6858000" type="screen4x3"/>
  <p:notesSz cx="6858000" cy="9144000"/>
  <p:defaultTextStyle>
    <a:defPPr>
      <a:defRPr lang="da-DK"/>
    </a:defPPr>
    <a:lvl1pPr algn="l" defTabSz="457200" rtl="0" fontAlgn="base">
      <a:spcBef>
        <a:spcPct val="0"/>
      </a:spcBef>
      <a:spcAft>
        <a:spcPct val="0"/>
      </a:spcAft>
      <a:defRPr kern="1200">
        <a:solidFill>
          <a:schemeClr val="tx1"/>
        </a:solidFill>
        <a:latin typeface="Arial" charset="0"/>
        <a:ea typeface="ＭＳ Ｐゴシック" charset="-128"/>
        <a:cs typeface="+mn-cs"/>
      </a:defRPr>
    </a:lvl1pPr>
    <a:lvl2pPr marL="457200" algn="l" defTabSz="457200" rtl="0" fontAlgn="base">
      <a:spcBef>
        <a:spcPct val="0"/>
      </a:spcBef>
      <a:spcAft>
        <a:spcPct val="0"/>
      </a:spcAft>
      <a:defRPr kern="1200">
        <a:solidFill>
          <a:schemeClr val="tx1"/>
        </a:solidFill>
        <a:latin typeface="Arial" charset="0"/>
        <a:ea typeface="ＭＳ Ｐゴシック" charset="-128"/>
        <a:cs typeface="+mn-cs"/>
      </a:defRPr>
    </a:lvl2pPr>
    <a:lvl3pPr marL="914400" algn="l" defTabSz="457200" rtl="0" fontAlgn="base">
      <a:spcBef>
        <a:spcPct val="0"/>
      </a:spcBef>
      <a:spcAft>
        <a:spcPct val="0"/>
      </a:spcAft>
      <a:defRPr kern="1200">
        <a:solidFill>
          <a:schemeClr val="tx1"/>
        </a:solidFill>
        <a:latin typeface="Arial" charset="0"/>
        <a:ea typeface="ＭＳ Ｐゴシック" charset="-128"/>
        <a:cs typeface="+mn-cs"/>
      </a:defRPr>
    </a:lvl3pPr>
    <a:lvl4pPr marL="1371600" algn="l" defTabSz="457200" rtl="0" fontAlgn="base">
      <a:spcBef>
        <a:spcPct val="0"/>
      </a:spcBef>
      <a:spcAft>
        <a:spcPct val="0"/>
      </a:spcAft>
      <a:defRPr kern="1200">
        <a:solidFill>
          <a:schemeClr val="tx1"/>
        </a:solidFill>
        <a:latin typeface="Arial" charset="0"/>
        <a:ea typeface="ＭＳ Ｐゴシック" charset="-128"/>
        <a:cs typeface="+mn-cs"/>
      </a:defRPr>
    </a:lvl4pPr>
    <a:lvl5pPr marL="1828800" algn="l" defTabSz="457200" rtl="0" fontAlgn="base">
      <a:spcBef>
        <a:spcPct val="0"/>
      </a:spcBef>
      <a:spcAft>
        <a:spcPct val="0"/>
      </a:spcAft>
      <a:defRPr kern="1200">
        <a:solidFill>
          <a:schemeClr val="tx1"/>
        </a:solidFill>
        <a:latin typeface="Arial" charset="0"/>
        <a:ea typeface="ＭＳ Ｐゴシック" charset="-128"/>
        <a:cs typeface="+mn-cs"/>
      </a:defRPr>
    </a:lvl5pPr>
    <a:lvl6pPr marL="2286000" algn="l" defTabSz="914400" rtl="0" eaLnBrk="1" latinLnBrk="0" hangingPunct="1">
      <a:defRPr kern="1200">
        <a:solidFill>
          <a:schemeClr val="tx1"/>
        </a:solidFill>
        <a:latin typeface="Arial" charset="0"/>
        <a:ea typeface="ＭＳ Ｐゴシック" charset="-128"/>
        <a:cs typeface="+mn-cs"/>
      </a:defRPr>
    </a:lvl6pPr>
    <a:lvl7pPr marL="2743200" algn="l" defTabSz="914400" rtl="0" eaLnBrk="1" latinLnBrk="0" hangingPunct="1">
      <a:defRPr kern="1200">
        <a:solidFill>
          <a:schemeClr val="tx1"/>
        </a:solidFill>
        <a:latin typeface="Arial" charset="0"/>
        <a:ea typeface="ＭＳ Ｐゴシック" charset="-128"/>
        <a:cs typeface="+mn-cs"/>
      </a:defRPr>
    </a:lvl7pPr>
    <a:lvl8pPr marL="3200400" algn="l" defTabSz="914400" rtl="0" eaLnBrk="1" latinLnBrk="0" hangingPunct="1">
      <a:defRPr kern="1200">
        <a:solidFill>
          <a:schemeClr val="tx1"/>
        </a:solidFill>
        <a:latin typeface="Arial" charset="0"/>
        <a:ea typeface="ＭＳ Ｐゴシック" charset="-128"/>
        <a:cs typeface="+mn-cs"/>
      </a:defRPr>
    </a:lvl8pPr>
    <a:lvl9pPr marL="3657600" algn="l" defTabSz="914400" rtl="0" eaLnBrk="1" latinLnBrk="0" hangingPunct="1">
      <a:defRPr kern="1200">
        <a:solidFill>
          <a:schemeClr val="tx1"/>
        </a:solidFill>
        <a:latin typeface="Arial"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F88C8"/>
    <a:srgbClr val="78F8FF"/>
    <a:srgbClr val="8EABDE"/>
    <a:srgbClr val="8FACE1"/>
    <a:srgbClr val="F50736"/>
    <a:srgbClr val="5DD8F2"/>
    <a:srgbClr val="A4D329"/>
    <a:srgbClr val="C0FF4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autoAdjust="0"/>
    <p:restoredTop sz="94633" autoAdjust="0"/>
  </p:normalViewPr>
  <p:slideViewPr>
    <p:cSldViewPr snapToGrid="0">
      <p:cViewPr>
        <p:scale>
          <a:sx n="100" d="100"/>
          <a:sy n="100" d="100"/>
        </p:scale>
        <p:origin x="-1104" y="444"/>
      </p:cViewPr>
      <p:guideLst>
        <p:guide orient="horz" pos="3728"/>
        <p:guide pos="5269"/>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40" d="100"/>
        <a:sy n="4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tableStyles" Target="tableStyles.xml"/><Relationship Id="rId3" Type="http://schemas.openxmlformats.org/officeDocument/2006/relationships/slideMaster" Target="slideMasters/slideMaster2.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theme" Target="theme/theme1.xml"/><Relationship Id="rId2" Type="http://schemas.openxmlformats.org/officeDocument/2006/relationships/slideMaster" Target="slideMasters/slideMaster1.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viewProps" Target="viewProps.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presProps" Target="presProp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notesMaster" Target="notesMasters/notes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4FA42CC-A5DB-0A40-995E-9FBBFDB4B755}" type="doc">
      <dgm:prSet loTypeId="urn:microsoft.com/office/officeart/2005/8/layout/venn1" loCatId="relationship" qsTypeId="urn:microsoft.com/office/officeart/2005/8/quickstyle/simple4" qsCatId="simple" csTypeId="urn:microsoft.com/office/officeart/2005/8/colors/accent1_2" csCatId="accent1" phldr="1"/>
      <dgm:spPr/>
    </dgm:pt>
    <dgm:pt modelId="{EB4755E5-5257-FE40-AA85-EA94980FC2ED}">
      <dgm:prSet phldrT="[Text]"/>
      <dgm:spPr>
        <a:gradFill flip="none" rotWithShape="1">
          <a:gsLst>
            <a:gs pos="0">
              <a:srgbClr val="34A8CC">
                <a:alpha val="50000"/>
              </a:srgbClr>
            </a:gs>
            <a:gs pos="100000">
              <a:srgbClr val="227088">
                <a:alpha val="90000"/>
              </a:srgbClr>
            </a:gs>
          </a:gsLst>
          <a:lin ang="16200000" scaled="0"/>
          <a:tileRect/>
        </a:gradFill>
      </dgm:spPr>
      <dgm:t>
        <a:bodyPr/>
        <a:lstStyle/>
        <a:p>
          <a:r>
            <a:rPr lang="en-US" dirty="0" smtClean="0">
              <a:latin typeface="Arial" pitchFamily="34" charset="0"/>
              <a:cs typeface="Arial" pitchFamily="34" charset="0"/>
            </a:rPr>
            <a:t>SEO</a:t>
          </a:r>
          <a:endParaRPr lang="en-US" dirty="0">
            <a:latin typeface="Arial" pitchFamily="34" charset="0"/>
            <a:cs typeface="Arial" pitchFamily="34" charset="0"/>
          </a:endParaRPr>
        </a:p>
      </dgm:t>
    </dgm:pt>
    <dgm:pt modelId="{1B0A15C6-4D9A-D34C-A73F-5C7F5ED73496}" type="parTrans" cxnId="{8F287091-83DB-9642-B04B-8D4860E714A0}">
      <dgm:prSet/>
      <dgm:spPr/>
      <dgm:t>
        <a:bodyPr/>
        <a:lstStyle/>
        <a:p>
          <a:endParaRPr lang="en-US"/>
        </a:p>
      </dgm:t>
    </dgm:pt>
    <dgm:pt modelId="{51233C42-6B12-364B-93E9-B5698B9C37F2}" type="sibTrans" cxnId="{8F287091-83DB-9642-B04B-8D4860E714A0}">
      <dgm:prSet/>
      <dgm:spPr/>
      <dgm:t>
        <a:bodyPr/>
        <a:lstStyle/>
        <a:p>
          <a:endParaRPr lang="en-US"/>
        </a:p>
      </dgm:t>
    </dgm:pt>
    <dgm:pt modelId="{57683987-7F8C-9543-9B20-5EC6409DF48F}">
      <dgm:prSet phldrT="[Text]"/>
      <dgm:spPr>
        <a:gradFill rotWithShape="0">
          <a:gsLst>
            <a:gs pos="0">
              <a:srgbClr val="C9E8F1">
                <a:alpha val="88000"/>
              </a:srgbClr>
            </a:gs>
            <a:gs pos="100000">
              <a:srgbClr val="AEDCEB">
                <a:alpha val="50000"/>
              </a:srgbClr>
            </a:gs>
          </a:gsLst>
        </a:gradFill>
      </dgm:spPr>
      <dgm:t>
        <a:bodyPr/>
        <a:lstStyle/>
        <a:p>
          <a:r>
            <a:rPr lang="en-US" dirty="0" smtClean="0">
              <a:solidFill>
                <a:schemeClr val="accent1">
                  <a:lumMod val="50000"/>
                </a:schemeClr>
              </a:solidFill>
              <a:latin typeface="Arial" pitchFamily="34" charset="0"/>
              <a:cs typeface="Arial" pitchFamily="34" charset="0"/>
            </a:rPr>
            <a:t>Social Media</a:t>
          </a:r>
          <a:endParaRPr lang="en-US" dirty="0">
            <a:solidFill>
              <a:schemeClr val="accent1">
                <a:lumMod val="50000"/>
              </a:schemeClr>
            </a:solidFill>
            <a:latin typeface="Arial" pitchFamily="34" charset="0"/>
            <a:cs typeface="Arial" pitchFamily="34" charset="0"/>
          </a:endParaRPr>
        </a:p>
      </dgm:t>
    </dgm:pt>
    <dgm:pt modelId="{7E562330-9CB4-F04C-927C-7B9506E4EAFE}" type="parTrans" cxnId="{3B8B8485-CE1B-F041-88E0-1EEE8E03A7D6}">
      <dgm:prSet/>
      <dgm:spPr/>
      <dgm:t>
        <a:bodyPr/>
        <a:lstStyle/>
        <a:p>
          <a:endParaRPr lang="en-US"/>
        </a:p>
      </dgm:t>
    </dgm:pt>
    <dgm:pt modelId="{9323731C-452A-DE40-A23E-11A125DB5DFE}" type="sibTrans" cxnId="{3B8B8485-CE1B-F041-88E0-1EEE8E03A7D6}">
      <dgm:prSet/>
      <dgm:spPr/>
      <dgm:t>
        <a:bodyPr/>
        <a:lstStyle/>
        <a:p>
          <a:endParaRPr lang="en-US"/>
        </a:p>
      </dgm:t>
    </dgm:pt>
    <dgm:pt modelId="{56C66CBA-9F4F-C24B-BF63-710D4F185AC4}">
      <dgm:prSet phldrT="[Text]"/>
      <dgm:spPr>
        <a:gradFill flip="none" rotWithShape="1">
          <a:gsLst>
            <a:gs pos="0">
              <a:srgbClr val="00405F">
                <a:alpha val="90000"/>
              </a:srgbClr>
            </a:gs>
            <a:gs pos="100000">
              <a:srgbClr val="0070C0"/>
            </a:gs>
          </a:gsLst>
          <a:lin ang="16200000" scaled="0"/>
          <a:tileRect/>
        </a:gradFill>
      </dgm:spPr>
      <dgm:t>
        <a:bodyPr/>
        <a:lstStyle/>
        <a:p>
          <a:pPr algn="r"/>
          <a:r>
            <a:rPr lang="en-US" dirty="0" smtClean="0"/>
            <a:t>Reputation</a:t>
          </a:r>
          <a:endParaRPr lang="en-US" dirty="0"/>
        </a:p>
      </dgm:t>
    </dgm:pt>
    <dgm:pt modelId="{1518CF2D-74DD-9448-A91C-FD24E72D521F}" type="parTrans" cxnId="{795598E7-B9C9-FD4F-9096-F600292F1294}">
      <dgm:prSet/>
      <dgm:spPr/>
      <dgm:t>
        <a:bodyPr/>
        <a:lstStyle/>
        <a:p>
          <a:endParaRPr lang="en-US"/>
        </a:p>
      </dgm:t>
    </dgm:pt>
    <dgm:pt modelId="{08525B41-86C6-1548-B79D-A1F76D8D8667}" type="sibTrans" cxnId="{795598E7-B9C9-FD4F-9096-F600292F1294}">
      <dgm:prSet/>
      <dgm:spPr/>
      <dgm:t>
        <a:bodyPr/>
        <a:lstStyle/>
        <a:p>
          <a:endParaRPr lang="en-US"/>
        </a:p>
      </dgm:t>
    </dgm:pt>
    <dgm:pt modelId="{F30CEE75-7B49-A64A-A7DA-50F04D788E7E}" type="pres">
      <dgm:prSet presAssocID="{84FA42CC-A5DB-0A40-995E-9FBBFDB4B755}" presName="compositeShape" presStyleCnt="0">
        <dgm:presLayoutVars>
          <dgm:chMax val="7"/>
          <dgm:dir/>
          <dgm:resizeHandles val="exact"/>
        </dgm:presLayoutVars>
      </dgm:prSet>
      <dgm:spPr/>
    </dgm:pt>
    <dgm:pt modelId="{F18A1AB6-6B7E-A241-B5D7-6B83353B0CCD}" type="pres">
      <dgm:prSet presAssocID="{EB4755E5-5257-FE40-AA85-EA94980FC2ED}" presName="circ1" presStyleLbl="vennNode1" presStyleIdx="0" presStyleCnt="3"/>
      <dgm:spPr/>
      <dgm:t>
        <a:bodyPr/>
        <a:lstStyle/>
        <a:p>
          <a:endParaRPr lang="en-US"/>
        </a:p>
      </dgm:t>
    </dgm:pt>
    <dgm:pt modelId="{1A09A159-9D89-B946-9BBF-A6C5E0755235}" type="pres">
      <dgm:prSet presAssocID="{EB4755E5-5257-FE40-AA85-EA94980FC2ED}" presName="circ1Tx" presStyleLbl="revTx" presStyleIdx="0" presStyleCnt="0">
        <dgm:presLayoutVars>
          <dgm:chMax val="0"/>
          <dgm:chPref val="0"/>
          <dgm:bulletEnabled val="1"/>
        </dgm:presLayoutVars>
      </dgm:prSet>
      <dgm:spPr/>
      <dgm:t>
        <a:bodyPr/>
        <a:lstStyle/>
        <a:p>
          <a:endParaRPr lang="en-US"/>
        </a:p>
      </dgm:t>
    </dgm:pt>
    <dgm:pt modelId="{A91382F3-386D-654E-8F08-864327A6B323}" type="pres">
      <dgm:prSet presAssocID="{57683987-7F8C-9543-9B20-5EC6409DF48F}" presName="circ2" presStyleLbl="vennNode1" presStyleIdx="1" presStyleCnt="3"/>
      <dgm:spPr/>
      <dgm:t>
        <a:bodyPr/>
        <a:lstStyle/>
        <a:p>
          <a:endParaRPr lang="en-US"/>
        </a:p>
      </dgm:t>
    </dgm:pt>
    <dgm:pt modelId="{C2BD1E31-601C-B94E-A1C0-685C739CE03E}" type="pres">
      <dgm:prSet presAssocID="{57683987-7F8C-9543-9B20-5EC6409DF48F}" presName="circ2Tx" presStyleLbl="revTx" presStyleIdx="0" presStyleCnt="0">
        <dgm:presLayoutVars>
          <dgm:chMax val="0"/>
          <dgm:chPref val="0"/>
          <dgm:bulletEnabled val="1"/>
        </dgm:presLayoutVars>
      </dgm:prSet>
      <dgm:spPr/>
      <dgm:t>
        <a:bodyPr/>
        <a:lstStyle/>
        <a:p>
          <a:endParaRPr lang="en-US"/>
        </a:p>
      </dgm:t>
    </dgm:pt>
    <dgm:pt modelId="{A37B17B7-17DD-2349-8529-258A5A9295F9}" type="pres">
      <dgm:prSet presAssocID="{56C66CBA-9F4F-C24B-BF63-710D4F185AC4}" presName="circ3" presStyleLbl="vennNode1" presStyleIdx="2" presStyleCnt="3"/>
      <dgm:spPr/>
      <dgm:t>
        <a:bodyPr/>
        <a:lstStyle/>
        <a:p>
          <a:endParaRPr lang="en-US"/>
        </a:p>
      </dgm:t>
    </dgm:pt>
    <dgm:pt modelId="{05A36415-CFCA-0E4B-8B90-A7F203CCC33C}" type="pres">
      <dgm:prSet presAssocID="{56C66CBA-9F4F-C24B-BF63-710D4F185AC4}" presName="circ3Tx" presStyleLbl="revTx" presStyleIdx="0" presStyleCnt="0">
        <dgm:presLayoutVars>
          <dgm:chMax val="0"/>
          <dgm:chPref val="0"/>
          <dgm:bulletEnabled val="1"/>
        </dgm:presLayoutVars>
      </dgm:prSet>
      <dgm:spPr/>
      <dgm:t>
        <a:bodyPr/>
        <a:lstStyle/>
        <a:p>
          <a:endParaRPr lang="en-US"/>
        </a:p>
      </dgm:t>
    </dgm:pt>
  </dgm:ptLst>
  <dgm:cxnLst>
    <dgm:cxn modelId="{17D5D0F7-1034-4B40-A2E8-C6255782E5C0}" type="presOf" srcId="{57683987-7F8C-9543-9B20-5EC6409DF48F}" destId="{C2BD1E31-601C-B94E-A1C0-685C739CE03E}" srcOrd="1" destOrd="0" presId="urn:microsoft.com/office/officeart/2005/8/layout/venn1"/>
    <dgm:cxn modelId="{0218BFAF-9652-48C0-8DB5-D141555F0EB4}" type="presOf" srcId="{EB4755E5-5257-FE40-AA85-EA94980FC2ED}" destId="{F18A1AB6-6B7E-A241-B5D7-6B83353B0CCD}" srcOrd="0" destOrd="0" presId="urn:microsoft.com/office/officeart/2005/8/layout/venn1"/>
    <dgm:cxn modelId="{386AE101-E9F5-4FE8-BE2F-96D5A3F6A4B0}" type="presOf" srcId="{56C66CBA-9F4F-C24B-BF63-710D4F185AC4}" destId="{A37B17B7-17DD-2349-8529-258A5A9295F9}" srcOrd="0" destOrd="0" presId="urn:microsoft.com/office/officeart/2005/8/layout/venn1"/>
    <dgm:cxn modelId="{3B8B8485-CE1B-F041-88E0-1EEE8E03A7D6}" srcId="{84FA42CC-A5DB-0A40-995E-9FBBFDB4B755}" destId="{57683987-7F8C-9543-9B20-5EC6409DF48F}" srcOrd="1" destOrd="0" parTransId="{7E562330-9CB4-F04C-927C-7B9506E4EAFE}" sibTransId="{9323731C-452A-DE40-A23E-11A125DB5DFE}"/>
    <dgm:cxn modelId="{73C0D86E-2590-433E-B1B6-0016910C5EE6}" type="presOf" srcId="{84FA42CC-A5DB-0A40-995E-9FBBFDB4B755}" destId="{F30CEE75-7B49-A64A-A7DA-50F04D788E7E}" srcOrd="0" destOrd="0" presId="urn:microsoft.com/office/officeart/2005/8/layout/venn1"/>
    <dgm:cxn modelId="{795598E7-B9C9-FD4F-9096-F600292F1294}" srcId="{84FA42CC-A5DB-0A40-995E-9FBBFDB4B755}" destId="{56C66CBA-9F4F-C24B-BF63-710D4F185AC4}" srcOrd="2" destOrd="0" parTransId="{1518CF2D-74DD-9448-A91C-FD24E72D521F}" sibTransId="{08525B41-86C6-1548-B79D-A1F76D8D8667}"/>
    <dgm:cxn modelId="{BDF40F2D-8902-4E8D-AA4A-58A5EB48BDB5}" type="presOf" srcId="{56C66CBA-9F4F-C24B-BF63-710D4F185AC4}" destId="{05A36415-CFCA-0E4B-8B90-A7F203CCC33C}" srcOrd="1" destOrd="0" presId="urn:microsoft.com/office/officeart/2005/8/layout/venn1"/>
    <dgm:cxn modelId="{4E680C26-10A1-4086-8299-4C937A0E526F}" type="presOf" srcId="{EB4755E5-5257-FE40-AA85-EA94980FC2ED}" destId="{1A09A159-9D89-B946-9BBF-A6C5E0755235}" srcOrd="1" destOrd="0" presId="urn:microsoft.com/office/officeart/2005/8/layout/venn1"/>
    <dgm:cxn modelId="{8F287091-83DB-9642-B04B-8D4860E714A0}" srcId="{84FA42CC-A5DB-0A40-995E-9FBBFDB4B755}" destId="{EB4755E5-5257-FE40-AA85-EA94980FC2ED}" srcOrd="0" destOrd="0" parTransId="{1B0A15C6-4D9A-D34C-A73F-5C7F5ED73496}" sibTransId="{51233C42-6B12-364B-93E9-B5698B9C37F2}"/>
    <dgm:cxn modelId="{7B413A03-5208-4D88-9337-0D89CB0D0CFB}" type="presOf" srcId="{57683987-7F8C-9543-9B20-5EC6409DF48F}" destId="{A91382F3-386D-654E-8F08-864327A6B323}" srcOrd="0" destOrd="0" presId="urn:microsoft.com/office/officeart/2005/8/layout/venn1"/>
    <dgm:cxn modelId="{17E33978-A329-4584-994C-6B5E2130EF31}" type="presParOf" srcId="{F30CEE75-7B49-A64A-A7DA-50F04D788E7E}" destId="{F18A1AB6-6B7E-A241-B5D7-6B83353B0CCD}" srcOrd="0" destOrd="0" presId="urn:microsoft.com/office/officeart/2005/8/layout/venn1"/>
    <dgm:cxn modelId="{093F8822-71F6-4306-9586-A20015AD9528}" type="presParOf" srcId="{F30CEE75-7B49-A64A-A7DA-50F04D788E7E}" destId="{1A09A159-9D89-B946-9BBF-A6C5E0755235}" srcOrd="1" destOrd="0" presId="urn:microsoft.com/office/officeart/2005/8/layout/venn1"/>
    <dgm:cxn modelId="{4E62FCF3-AE89-45BB-B356-5651380DAC9D}" type="presParOf" srcId="{F30CEE75-7B49-A64A-A7DA-50F04D788E7E}" destId="{A91382F3-386D-654E-8F08-864327A6B323}" srcOrd="2" destOrd="0" presId="urn:microsoft.com/office/officeart/2005/8/layout/venn1"/>
    <dgm:cxn modelId="{5FE26EDA-D274-42E8-B06B-2A3AE7CA9E6E}" type="presParOf" srcId="{F30CEE75-7B49-A64A-A7DA-50F04D788E7E}" destId="{C2BD1E31-601C-B94E-A1C0-685C739CE03E}" srcOrd="3" destOrd="0" presId="urn:microsoft.com/office/officeart/2005/8/layout/venn1"/>
    <dgm:cxn modelId="{CDED6031-51EE-4B96-B476-3A7F4ABA1793}" type="presParOf" srcId="{F30CEE75-7B49-A64A-A7DA-50F04D788E7E}" destId="{A37B17B7-17DD-2349-8529-258A5A9295F9}" srcOrd="4" destOrd="0" presId="urn:microsoft.com/office/officeart/2005/8/layout/venn1"/>
    <dgm:cxn modelId="{2923B648-1F14-428D-A9CA-5494DB10D9EA}" type="presParOf" srcId="{F30CEE75-7B49-A64A-A7DA-50F04D788E7E}" destId="{05A36415-CFCA-0E4B-8B90-A7F203CCC33C}" srcOrd="5"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18A1AB6-6B7E-A241-B5D7-6B83353B0CCD}">
      <dsp:nvSpPr>
        <dsp:cNvPr id="0" name=""/>
        <dsp:cNvSpPr/>
      </dsp:nvSpPr>
      <dsp:spPr>
        <a:xfrm>
          <a:off x="1485899" y="41274"/>
          <a:ext cx="1981200" cy="1981200"/>
        </a:xfrm>
        <a:prstGeom prst="ellipse">
          <a:avLst/>
        </a:prstGeom>
        <a:gradFill flip="none" rotWithShape="1">
          <a:gsLst>
            <a:gs pos="0">
              <a:srgbClr val="34A8CC">
                <a:alpha val="50000"/>
              </a:srgbClr>
            </a:gs>
            <a:gs pos="100000">
              <a:srgbClr val="227088">
                <a:alpha val="90000"/>
              </a:srgbClr>
            </a:gs>
          </a:gsLst>
          <a:lin ang="16200000" scaled="0"/>
          <a:tileRect/>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latin typeface="Arial" pitchFamily="34" charset="0"/>
              <a:cs typeface="Arial" pitchFamily="34" charset="0"/>
            </a:rPr>
            <a:t>SEO</a:t>
          </a:r>
          <a:endParaRPr lang="en-US" sz="2000" kern="1200" dirty="0">
            <a:latin typeface="Arial" pitchFamily="34" charset="0"/>
            <a:cs typeface="Arial" pitchFamily="34" charset="0"/>
          </a:endParaRPr>
        </a:p>
      </dsp:txBody>
      <dsp:txXfrm>
        <a:off x="1750060" y="387984"/>
        <a:ext cx="1452880" cy="891540"/>
      </dsp:txXfrm>
    </dsp:sp>
    <dsp:sp modelId="{A91382F3-386D-654E-8F08-864327A6B323}">
      <dsp:nvSpPr>
        <dsp:cNvPr id="0" name=""/>
        <dsp:cNvSpPr/>
      </dsp:nvSpPr>
      <dsp:spPr>
        <a:xfrm>
          <a:off x="2200783" y="1279525"/>
          <a:ext cx="1981200" cy="1981200"/>
        </a:xfrm>
        <a:prstGeom prst="ellipse">
          <a:avLst/>
        </a:prstGeom>
        <a:gradFill rotWithShape="0">
          <a:gsLst>
            <a:gs pos="0">
              <a:srgbClr val="C9E8F1">
                <a:alpha val="88000"/>
              </a:srgbClr>
            </a:gs>
            <a:gs pos="100000">
              <a:srgbClr val="AEDCEB">
                <a:alpha val="50000"/>
              </a:srgbClr>
            </a:gs>
          </a:gsLst>
          <a:lin ang="16200000" scaled="0"/>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accent1">
                  <a:lumMod val="50000"/>
                </a:schemeClr>
              </a:solidFill>
              <a:latin typeface="Arial" pitchFamily="34" charset="0"/>
              <a:cs typeface="Arial" pitchFamily="34" charset="0"/>
            </a:rPr>
            <a:t>Social Media</a:t>
          </a:r>
          <a:endParaRPr lang="en-US" sz="2000" kern="1200" dirty="0">
            <a:solidFill>
              <a:schemeClr val="accent1">
                <a:lumMod val="50000"/>
              </a:schemeClr>
            </a:solidFill>
            <a:latin typeface="Arial" pitchFamily="34" charset="0"/>
            <a:cs typeface="Arial" pitchFamily="34" charset="0"/>
          </a:endParaRPr>
        </a:p>
      </dsp:txBody>
      <dsp:txXfrm>
        <a:off x="2806700" y="1791335"/>
        <a:ext cx="1188720" cy="1089660"/>
      </dsp:txXfrm>
    </dsp:sp>
    <dsp:sp modelId="{A37B17B7-17DD-2349-8529-258A5A9295F9}">
      <dsp:nvSpPr>
        <dsp:cNvPr id="0" name=""/>
        <dsp:cNvSpPr/>
      </dsp:nvSpPr>
      <dsp:spPr>
        <a:xfrm>
          <a:off x="771016" y="1279525"/>
          <a:ext cx="1981200" cy="1981200"/>
        </a:xfrm>
        <a:prstGeom prst="ellipse">
          <a:avLst/>
        </a:prstGeom>
        <a:gradFill flip="none" rotWithShape="1">
          <a:gsLst>
            <a:gs pos="0">
              <a:srgbClr val="00405F">
                <a:alpha val="90000"/>
              </a:srgbClr>
            </a:gs>
            <a:gs pos="100000">
              <a:srgbClr val="0070C0"/>
            </a:gs>
          </a:gsLst>
          <a:lin ang="16200000" scaled="0"/>
          <a:tileRect/>
        </a:gradFill>
        <a:ln>
          <a:noFill/>
        </a:ln>
        <a:effectLst/>
      </dsp:spPr>
      <dsp:style>
        <a:lnRef idx="0">
          <a:scrgbClr r="0" g="0" b="0"/>
        </a:lnRef>
        <a:fillRef idx="3">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r" defTabSz="889000">
            <a:lnSpc>
              <a:spcPct val="90000"/>
            </a:lnSpc>
            <a:spcBef>
              <a:spcPct val="0"/>
            </a:spcBef>
            <a:spcAft>
              <a:spcPct val="35000"/>
            </a:spcAft>
          </a:pPr>
          <a:r>
            <a:rPr lang="en-US" sz="2000" kern="1200" dirty="0" smtClean="0"/>
            <a:t>Reputation</a:t>
          </a:r>
          <a:endParaRPr lang="en-US" sz="2000" kern="1200" dirty="0"/>
        </a:p>
      </dsp:txBody>
      <dsp:txXfrm>
        <a:off x="957580" y="1791335"/>
        <a:ext cx="1188720" cy="1089660"/>
      </dsp:txXfrm>
    </dsp:sp>
  </dsp:spTree>
</dsp: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E2135CC-6D00-43E4-9009-569227516D69}" type="datetimeFigureOut">
              <a:rPr lang="en-US" smtClean="0"/>
              <a:t>2/4/2014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1978FC2-1136-43ED-BE8B-7EE2DA5294D6}" type="slidenum">
              <a:rPr lang="en-US" smtClean="0"/>
              <a:t>‹#›</a:t>
            </a:fld>
            <a:endParaRPr lang="en-US"/>
          </a:p>
        </p:txBody>
      </p:sp>
    </p:spTree>
    <p:extLst>
      <p:ext uri="{BB962C8B-B14F-4D97-AF65-F5344CB8AC3E}">
        <p14:creationId xmlns:p14="http://schemas.microsoft.com/office/powerpoint/2010/main" val="280013108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3BA166EC-68A0-46C1-B588-D765070EB3F3}" type="datetime1">
              <a:rPr lang="da-DK"/>
              <a:pPr>
                <a:defRPr/>
              </a:pPr>
              <a:t>04-02-2014</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1DEEF509-08E2-4F04-B43F-1BB9E4B6630A}" type="slidenum">
              <a:rPr lang="da-DK"/>
              <a:pPr>
                <a:defRPr/>
              </a:pPr>
              <a:t>‹#›</a:t>
            </a:fld>
            <a:endParaRPr lang="da-DK"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en-US" smtClean="0"/>
              <a:t>Click to edit Master title style</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2D11D129-8857-47B5-B5AD-CA158AB7D7D6}" type="datetime1">
              <a:rPr lang="da-DK"/>
              <a:pPr>
                <a:defRPr/>
              </a:pPr>
              <a:t>04-02-2014</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DB99397C-9C4F-438B-9CFA-9957D0153AE3}" type="slidenum">
              <a:rPr lang="da-DK"/>
              <a:pPr>
                <a:defRPr/>
              </a:pPr>
              <a:t>‹#›</a:t>
            </a:fld>
            <a:endParaRPr lang="da-DK"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eldias">
    <p:spTree>
      <p:nvGrpSpPr>
        <p:cNvPr id="1" name=""/>
        <p:cNvGrpSpPr/>
        <p:nvPr/>
      </p:nvGrpSpPr>
      <p:grpSpPr>
        <a:xfrm>
          <a:off x="0" y="0"/>
          <a:ext cx="0" cy="0"/>
          <a:chOff x="0" y="0"/>
          <a:chExt cx="0" cy="0"/>
        </a:xfrm>
      </p:grpSpPr>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sp>
        <p:nvSpPr>
          <p:cNvPr id="5" name="Rektangel 2"/>
          <p:cNvSpPr>
            <a:spLocks noChangeArrowheads="1"/>
          </p:cNvSpPr>
          <p:nvPr/>
        </p:nvSpPr>
        <p:spPr bwMode="auto">
          <a:xfrm>
            <a:off x="0" y="795338"/>
            <a:ext cx="9144000" cy="1230312"/>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pic>
        <p:nvPicPr>
          <p:cNvPr id="6" name="Billede 3" descr="dreamstime_www_world.jpg"/>
          <p:cNvPicPr>
            <a:picLocks noChangeAspect="1"/>
          </p:cNvPicPr>
          <p:nvPr userDrawn="1"/>
        </p:nvPicPr>
        <p:blipFill>
          <a:blip r:embed="rId2"/>
          <a:srcRect/>
          <a:stretch>
            <a:fillRect/>
          </a:stretch>
        </p:blipFill>
        <p:spPr bwMode="auto">
          <a:xfrm>
            <a:off x="7583488" y="793750"/>
            <a:ext cx="1560512" cy="1254125"/>
          </a:xfrm>
          <a:prstGeom prst="rect">
            <a:avLst/>
          </a:prstGeom>
          <a:noFill/>
          <a:ln w="9525">
            <a:noFill/>
            <a:miter lim="800000"/>
            <a:headEnd/>
            <a:tailEnd/>
          </a:ln>
        </p:spPr>
      </p:pic>
      <p:sp>
        <p:nvSpPr>
          <p:cNvPr id="3" name="Pladsholder til indhold 2"/>
          <p:cNvSpPr>
            <a:spLocks noGrp="1"/>
          </p:cNvSpPr>
          <p:nvPr>
            <p:ph idx="1"/>
          </p:nvPr>
        </p:nvSpPr>
        <p:spPr>
          <a:xfrm>
            <a:off x="457200" y="2298700"/>
            <a:ext cx="8229600" cy="3827463"/>
          </a:xfrm>
          <a:prstGeom prst="rect">
            <a:avLst/>
          </a:prstGeom>
        </p:spPr>
        <p:txBody>
          <a:bodyPr/>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cs typeface="Arial" pitchFamily="34" charset="0"/>
              </a:defRPr>
            </a:lvl1pPr>
          </a:lstStyle>
          <a:p>
            <a:r>
              <a:rPr lang="da-DK" dirty="0" smtClean="0"/>
              <a:t>Klik for at redigere i masteren</a:t>
            </a:r>
            <a:endParaRPr lang="da-DK" dirty="0"/>
          </a:p>
        </p:txBody>
      </p:sp>
      <p:sp>
        <p:nvSpPr>
          <p:cNvPr id="11" name="Pladsholder til tekst 2"/>
          <p:cNvSpPr>
            <a:spLocks noGrp="1"/>
          </p:cNvSpPr>
          <p:nvPr>
            <p:ph type="body" idx="13"/>
          </p:nvPr>
        </p:nvSpPr>
        <p:spPr>
          <a:xfrm>
            <a:off x="177800" y="1447800"/>
            <a:ext cx="5369560" cy="441959"/>
          </a:xfrm>
          <a:prstGeom prst="rect">
            <a:avLst/>
          </a:prstGeom>
        </p:spPr>
        <p:txBody>
          <a:bodyPr anchor="b"/>
          <a:lstStyle>
            <a:lvl1pPr marL="0" indent="0">
              <a:buNone/>
              <a:defRPr sz="20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7" name="Pladsholder til dato 3"/>
          <p:cNvSpPr>
            <a:spLocks noGrp="1"/>
          </p:cNvSpPr>
          <p:nvPr userDrawn="1">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footnote</a:t>
            </a:r>
          </a:p>
        </p:txBody>
      </p:sp>
      <p:sp>
        <p:nvSpPr>
          <p:cNvPr id="8" name="Pladsholder til diasnummer 5"/>
          <p:cNvSpPr>
            <a:spLocks noGrp="1"/>
          </p:cNvSpPr>
          <p:nvPr userDrawn="1">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Logo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grpSp>
        <p:nvGrpSpPr>
          <p:cNvPr id="5" name="Gruppe 12"/>
          <p:cNvGrpSpPr>
            <a:grpSpLocks/>
          </p:cNvGrpSpPr>
          <p:nvPr userDrawn="1"/>
        </p:nvGrpSpPr>
        <p:grpSpPr bwMode="auto">
          <a:xfrm>
            <a:off x="0" y="0"/>
            <a:ext cx="9144000" cy="1970088"/>
            <a:chOff x="0" y="0"/>
            <a:chExt cx="9144000" cy="1970099"/>
          </a:xfrm>
        </p:grpSpPr>
        <p:sp>
          <p:nvSpPr>
            <p:cNvPr id="6" name="Rektangel 2"/>
            <p:cNvSpPr>
              <a:spLocks noChangeArrowheads="1"/>
            </p:cNvSpPr>
            <p:nvPr userDrawn="1"/>
          </p:nvSpPr>
          <p:spPr bwMode="auto">
            <a:xfrm>
              <a:off x="0" y="0"/>
              <a:ext cx="9144000" cy="1970099"/>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a:buFont typeface="Calibri" pitchFamily="34" charset="0"/>
                <a:buAutoNum type="arabicPeriod"/>
                <a:defRPr/>
              </a:pPr>
              <a:endParaRPr lang="en-US" sz="1600" b="1" noProof="1">
                <a:solidFill>
                  <a:srgbClr val="FFFFFF"/>
                </a:solidFill>
                <a:latin typeface="Arial" pitchFamily="34" charset="0"/>
              </a:endParaRPr>
            </a:p>
          </p:txBody>
        </p:sp>
        <p:sp>
          <p:nvSpPr>
            <p:cNvPr id="7" name="Rektangel 3"/>
            <p:cNvSpPr>
              <a:spLocks noChangeArrowheads="1"/>
            </p:cNvSpPr>
            <p:nvPr userDrawn="1"/>
          </p:nvSpPr>
          <p:spPr bwMode="auto">
            <a:xfrm>
              <a:off x="0" y="1703398"/>
              <a:ext cx="9144000" cy="266701"/>
            </a:xfrm>
            <a:prstGeom prst="rect">
              <a:avLst/>
            </a:prstGeom>
            <a:gradFill rotWithShape="1">
              <a:gsLst>
                <a:gs pos="0">
                  <a:srgbClr val="002060"/>
                </a:gs>
                <a:gs pos="100000">
                  <a:srgbClr val="1F88C8"/>
                </a:gs>
              </a:gsLst>
              <a:lin ang="16200000"/>
            </a:gradFill>
            <a:ln w="9525">
              <a:solidFill>
                <a:srgbClr val="227088"/>
              </a:solidFill>
              <a:miter lim="800000"/>
              <a:headEnd/>
              <a:tailEnd/>
            </a:ln>
            <a:effectLst>
              <a:outerShdw blurRad="63500" dist="23000" dir="5400000" rotWithShape="0">
                <a:srgbClr val="000000">
                  <a:alpha val="34998"/>
                </a:srgbClr>
              </a:outerShdw>
            </a:effectLst>
          </p:spPr>
          <p:txBody>
            <a:bodyPr anchor="ctr"/>
            <a:lstStyle/>
            <a:p>
              <a:pPr indent="-342900" algn="ctr" defTabSz="914400">
                <a:buFont typeface="Calibri" pitchFamily="34" charset="0"/>
                <a:buAutoNum type="arabicPeriod"/>
                <a:defRPr/>
              </a:pPr>
              <a:endParaRPr lang="en-US" sz="1400" b="1" noProof="1">
                <a:solidFill>
                  <a:srgbClr val="FFFFFF"/>
                </a:solidFill>
                <a:latin typeface="Arial" pitchFamily="34" charset="0"/>
              </a:endParaRPr>
            </a:p>
          </p:txBody>
        </p:sp>
      </p:gr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cs typeface="Arial" pitchFamily="34" charset="0"/>
              </a:defRPr>
            </a:lvl1pPr>
            <a:lvl2pPr>
              <a:defRPr>
                <a:solidFill>
                  <a:srgbClr val="000000"/>
                </a:solidFill>
                <a:latin typeface="Arial" pitchFamily="34" charset="0"/>
                <a:cs typeface="Arial" pitchFamily="34" charset="0"/>
              </a:defRPr>
            </a:lvl2pPr>
            <a:lvl3pPr>
              <a:defRPr>
                <a:solidFill>
                  <a:srgbClr val="000000"/>
                </a:solidFill>
                <a:latin typeface="Arial" pitchFamily="34" charset="0"/>
                <a:cs typeface="Arial" pitchFamily="34" charset="0"/>
              </a:defRPr>
            </a:lvl3pPr>
            <a:lvl4pPr>
              <a:defRPr>
                <a:solidFill>
                  <a:srgbClr val="000000"/>
                </a:solidFill>
                <a:latin typeface="Arial" pitchFamily="34" charset="0"/>
                <a:cs typeface="Arial" pitchFamily="34" charset="0"/>
              </a:defRPr>
            </a:lvl4pPr>
            <a:lvl5pPr>
              <a:defRPr>
                <a:solidFill>
                  <a:srgbClr val="000000"/>
                </a:solidFill>
                <a:latin typeface="Arial" pitchFamily="34" charset="0"/>
                <a:cs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cs typeface="Arial" pitchFamily="34" charset="0"/>
              </a:defRPr>
            </a:lvl1pPr>
          </a:lstStyle>
          <a:p>
            <a:r>
              <a:rPr lang="da-DK" dirty="0" smtClean="0"/>
              <a:t>Klik for at redigere i masteren</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cs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9"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footnote</a:t>
            </a:r>
          </a:p>
        </p:txBody>
      </p:sp>
      <p:sp>
        <p:nvSpPr>
          <p:cNvPr id="10"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cs typeface="ＭＳ Ｐゴシック" charset="-128"/>
              </a:defRPr>
            </a:lvl1pPr>
          </a:lstStyle>
          <a:p>
            <a:pPr>
              <a:defRPr/>
            </a:pPr>
            <a:r>
              <a:rPr lang="da-DK"/>
              <a:t>Your Logo</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4457EA11-EFDF-4DA3-B842-761A59241922}"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FFB08011-03CC-44B8-B792-7FED9D078C58}" type="slidenum">
              <a:rPr lang="da-DK"/>
              <a:pPr>
                <a:defRPr/>
              </a:pPr>
              <a:t>‹#›</a:t>
            </a:fld>
            <a:endParaRPr lang="da-DK"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a-DK" dirty="0" smtClean="0"/>
              <a:t>Klik for at redigere teksttypografierne i masteren</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1214C2A-8C27-4E40-8DA1-488D350203AD}" type="datetime1">
              <a:rPr lang="da-DK"/>
              <a:pPr>
                <a:defRPr/>
              </a:pPr>
              <a:t>04-02-2014</a:t>
            </a:fld>
            <a:endParaRPr lang="da-DK" dirty="0"/>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591C4F11-C667-4DBB-9AEB-30944A877E1C}" type="slidenum">
              <a:rPr lang="da-DK"/>
              <a:pPr>
                <a:defRPr/>
              </a:pPr>
              <a:t>‹#›</a:t>
            </a:fld>
            <a:endParaRPr lang="da-DK"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1C0CA15C-7AC8-45FB-95A7-53A1895E1590}" type="datetime1">
              <a:rPr lang="da-DK"/>
              <a:pPr>
                <a:defRPr/>
              </a:pPr>
              <a:t>04-02-2014</a:t>
            </a:fld>
            <a:endParaRPr lang="da-DK" dirty="0"/>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16470AF8-ED16-43A4-8C07-2F99234B8D62}" type="slidenum">
              <a:rPr lang="da-DK"/>
              <a:pPr>
                <a:defRPr/>
              </a:pPr>
              <a:t>‹#›</a:t>
            </a:fld>
            <a:endParaRPr lang="da-DK"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4D97D85A-57EA-4997-BC98-5DEE90311358}" type="datetime1">
              <a:rPr lang="da-DK"/>
              <a:pPr>
                <a:defRPr/>
              </a:pPr>
              <a:t>04-02-2014</a:t>
            </a:fld>
            <a:endParaRPr lang="da-DK" dirty="0"/>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92EB0010-9142-4656-9026-5E3F937809F4}" type="slidenum">
              <a:rPr lang="da-DK"/>
              <a:pPr>
                <a:defRPr/>
              </a:pPr>
              <a:t>‹#›</a:t>
            </a:fld>
            <a:endParaRPr lang="da-DK"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da-DK" dirty="0" smtClean="0"/>
              <a:t>Klik for at redigere i masteren</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dirty="0" smtClean="0"/>
              <a:t>Klik for at redigere teksttypografierne i masteren</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2164FA15-2FEB-44DB-99FE-4D1610CA0471}"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D5484986-DC53-4F95-90D3-4ED83E76E83A}" type="slidenum">
              <a:rPr lang="da-DK"/>
              <a:pPr>
                <a:defRPr/>
              </a:pPr>
              <a:t>‹#›</a:t>
            </a:fld>
            <a:endParaRPr lang="da-DK"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el og indholdsobjekt">
    <p:spTree>
      <p:nvGrpSpPr>
        <p:cNvPr id="1" name=""/>
        <p:cNvGrpSpPr/>
        <p:nvPr/>
      </p:nvGrpSpPr>
      <p:grpSpPr>
        <a:xfrm>
          <a:off x="0" y="0"/>
          <a:ext cx="0" cy="0"/>
          <a:chOff x="0" y="0"/>
          <a:chExt cx="0" cy="0"/>
        </a:xfrm>
      </p:grpSpPr>
      <p:grpSp>
        <p:nvGrpSpPr>
          <p:cNvPr id="5" name="Gruppe 12"/>
          <p:cNvGrpSpPr/>
          <p:nvPr userDrawn="1"/>
        </p:nvGrpSpPr>
        <p:grpSpPr>
          <a:xfrm>
            <a:off x="0" y="793659"/>
            <a:ext cx="9144000" cy="1178016"/>
            <a:chOff x="0" y="793659"/>
            <a:chExt cx="9144000" cy="1178016"/>
          </a:xfrm>
          <a:effectLst>
            <a:outerShdw blurRad="50800" dist="38100" dir="2700000" algn="tl" rotWithShape="0">
              <a:prstClr val="black">
                <a:alpha val="40000"/>
              </a:prstClr>
            </a:outerShdw>
          </a:effectLst>
        </p:grpSpPr>
        <p:sp>
          <p:nvSpPr>
            <p:cNvPr id="6" name="Rektangel 2"/>
            <p:cNvSpPr>
              <a:spLocks noChangeArrowheads="1"/>
            </p:cNvSpPr>
            <p:nvPr/>
          </p:nvSpPr>
          <p:spPr bwMode="auto">
            <a:xfrm>
              <a:off x="0" y="801699"/>
              <a:ext cx="9144000" cy="1168400"/>
            </a:xfrm>
            <a:prstGeom prst="rect">
              <a:avLst/>
            </a:prstGeom>
            <a:gradFill flip="none" rotWithShape="1">
              <a:gsLst>
                <a:gs pos="21000">
                  <a:srgbClr val="7DC8DF"/>
                </a:gs>
                <a:gs pos="100000">
                  <a:srgbClr val="6699FF"/>
                </a:gs>
              </a:gsLst>
              <a:lin ang="5400000" scaled="1"/>
              <a:tileRect/>
            </a:gradFill>
            <a:ln w="9525">
              <a:noFill/>
              <a:miter lim="800000"/>
              <a:headEnd/>
              <a:tailEnd/>
            </a:ln>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pic>
          <p:nvPicPr>
            <p:cNvPr id="7" name="Billede 3" descr="dreamstime_www_world.jpg"/>
            <p:cNvPicPr>
              <a:picLocks noChangeAspect="1"/>
            </p:cNvPicPr>
            <p:nvPr/>
          </p:nvPicPr>
          <p:blipFill>
            <a:blip r:embed="rId2" cstate="print"/>
            <a:stretch>
              <a:fillRect/>
            </a:stretch>
          </p:blipFill>
          <p:spPr>
            <a:xfrm>
              <a:off x="7584000" y="793659"/>
              <a:ext cx="1560000" cy="1178016"/>
            </a:xfrm>
            <a:prstGeom prst="rect">
              <a:avLst/>
            </a:prstGeom>
          </p:spPr>
        </p:pic>
      </p:grpSp>
      <p:sp>
        <p:nvSpPr>
          <p:cNvPr id="3" name="Pladsholder til indhold 2"/>
          <p:cNvSpPr>
            <a:spLocks noGrp="1"/>
          </p:cNvSpPr>
          <p:nvPr>
            <p:ph idx="1"/>
          </p:nvPr>
        </p:nvSpPr>
        <p:spPr>
          <a:xfrm>
            <a:off x="457200" y="2327275"/>
            <a:ext cx="8229600" cy="3827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0" name="Titel 1"/>
          <p:cNvSpPr>
            <a:spLocks noGrp="1"/>
          </p:cNvSpPr>
          <p:nvPr>
            <p:ph type="title"/>
          </p:nvPr>
        </p:nvSpPr>
        <p:spPr>
          <a:xfrm>
            <a:off x="177800" y="8334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1" name="Pladsholder til tekst 2"/>
          <p:cNvSpPr>
            <a:spLocks noGrp="1"/>
          </p:cNvSpPr>
          <p:nvPr>
            <p:ph type="body" idx="13"/>
          </p:nvPr>
        </p:nvSpPr>
        <p:spPr>
          <a:xfrm>
            <a:off x="177800" y="14478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Pladsholder til dato 3"/>
          <p:cNvSpPr>
            <a:spLocks noGrp="1"/>
          </p:cNvSpPr>
          <p:nvPr userDrawn="1">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9" name="Pladsholder til diasnummer 5"/>
          <p:cNvSpPr>
            <a:spLocks noGrp="1"/>
          </p:cNvSpPr>
          <p:nvPr userDrawn="1">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da-DK" dirty="0" smtClean="0"/>
              <a:t>Klik for at redigere i masteren</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a-DK" dirty="0" smtClean="0"/>
              <a:t>Klik for at redigere teksttypografierne i masteren</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C1A035BE-EB24-4F69-8971-876CA831348F}"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5C199B9-8DFB-4DF6-8891-4E2F409AB5E4}" type="slidenum">
              <a:rPr lang="da-DK"/>
              <a:pPr>
                <a:defRPr/>
              </a:pPr>
              <a:t>‹#›</a:t>
            </a:fld>
            <a:endParaRPr lang="da-DK"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el og lodret 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da-DK" dirty="0" smtClean="0"/>
              <a:t>Klik for at redigere i masteren</a:t>
            </a:r>
            <a:endParaRPr lang="da-DK" dirty="0"/>
          </a:p>
        </p:txBody>
      </p:sp>
      <p:sp>
        <p:nvSpPr>
          <p:cNvPr id="3" name="Pladsholder til lodret titel 2"/>
          <p:cNvSpPr>
            <a:spLocks noGrp="1"/>
          </p:cNvSpPr>
          <p:nvPr>
            <p:ph type="body" orient="vert" idx="1"/>
          </p:nvPr>
        </p:nvSpPr>
        <p:spPr>
          <a:xfrm>
            <a:off x="457200" y="1600200"/>
            <a:ext cx="8229600" cy="4525963"/>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A1A84D93-4EA4-4835-B902-846D4C7EFCBD}" type="datetime1">
              <a:rPr lang="da-DK"/>
              <a:pPr>
                <a:defRPr/>
              </a:pPr>
              <a:t>04-02-2014</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891785C5-A3AF-4053-A350-AD41AFC4A812}" type="slidenum">
              <a:rPr lang="da-DK"/>
              <a:pPr>
                <a:defRPr/>
              </a:pPr>
              <a:t>‹#›</a:t>
            </a:fld>
            <a:endParaRPr lang="da-DK"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Lodret titel og tekst">
    <p:spTree>
      <p:nvGrpSpPr>
        <p:cNvPr id="1" name=""/>
        <p:cNvGrpSpPr/>
        <p:nvPr/>
      </p:nvGrpSpPr>
      <p:grpSpPr>
        <a:xfrm>
          <a:off x="0" y="0"/>
          <a:ext cx="0" cy="0"/>
          <a:chOff x="0" y="0"/>
          <a:chExt cx="0" cy="0"/>
        </a:xfrm>
      </p:grpSpPr>
      <p:sp>
        <p:nvSpPr>
          <p:cNvPr id="2" name="Lodret titel 1"/>
          <p:cNvSpPr>
            <a:spLocks noGrp="1"/>
          </p:cNvSpPr>
          <p:nvPr>
            <p:ph type="title" orient="vert"/>
          </p:nvPr>
        </p:nvSpPr>
        <p:spPr>
          <a:xfrm>
            <a:off x="6629400" y="274638"/>
            <a:ext cx="2057400" cy="5851525"/>
          </a:xfrm>
          <a:prstGeom prst="rect">
            <a:avLst/>
          </a:prstGeom>
        </p:spPr>
        <p:txBody>
          <a:bodyPr vert="eaVert"/>
          <a:lstStyle>
            <a:lvl1pPr>
              <a:defRPr>
                <a:latin typeface="Arial" pitchFamily="34" charset="0"/>
              </a:defRPr>
            </a:lvl1pPr>
          </a:lstStyle>
          <a:p>
            <a:r>
              <a:rPr lang="da-DK" dirty="0" smtClean="0"/>
              <a:t>Klik for at redigere i masteren</a:t>
            </a:r>
            <a:endParaRPr lang="da-DK" dirty="0"/>
          </a:p>
        </p:txBody>
      </p:sp>
      <p:sp>
        <p:nvSpPr>
          <p:cNvPr id="3" name="Pladsholder til lodret titel 2"/>
          <p:cNvSpPr>
            <a:spLocks noGrp="1"/>
          </p:cNvSpPr>
          <p:nvPr>
            <p:ph type="body" orient="vert" idx="1"/>
          </p:nvPr>
        </p:nvSpPr>
        <p:spPr>
          <a:xfrm>
            <a:off x="457200" y="274638"/>
            <a:ext cx="6019800" cy="5851525"/>
          </a:xfrm>
          <a:prstGeom prst="rect">
            <a:avLst/>
          </a:prstGeom>
        </p:spPr>
        <p:txBody>
          <a:bodyPr vert="eaVert"/>
          <a:lstStyle>
            <a:lvl1pPr>
              <a:defRPr>
                <a:latin typeface="Arial" pitchFamily="34" charset="0"/>
              </a:defRPr>
            </a:lvl1pPr>
            <a:lvl2pPr>
              <a:defRPr>
                <a:latin typeface="Arial" pitchFamily="34" charset="0"/>
              </a:defRPr>
            </a:lvl2pPr>
            <a:lvl3pPr>
              <a:defRPr>
                <a:latin typeface="Arial" pitchFamily="34" charset="0"/>
              </a:defRPr>
            </a:lvl3pPr>
            <a:lvl4pPr>
              <a:defRPr>
                <a:latin typeface="Arial" pitchFamily="34" charset="0"/>
              </a:defRPr>
            </a:lvl4pPr>
            <a:lvl5pPr>
              <a:defRPr>
                <a:latin typeface="Arial" pitchFamily="34" charset="0"/>
              </a:defRPr>
            </a:lvl5pPr>
          </a:lstStyle>
          <a:p>
            <a:pPr lvl="0"/>
            <a:r>
              <a:rPr lang="da-DK" dirty="0" smtClean="0"/>
              <a:t>Klik for at redigere teksttypografierne i masteren</a:t>
            </a:r>
          </a:p>
          <a:p>
            <a:pPr lvl="1"/>
            <a:r>
              <a:rPr lang="da-DK" dirty="0" smtClean="0"/>
              <a:t>Andet niveau</a:t>
            </a:r>
          </a:p>
          <a:p>
            <a:pPr lvl="2"/>
            <a:r>
              <a:rPr lang="da-DK" dirty="0" smtClean="0"/>
              <a:t>Tredje niveau</a:t>
            </a:r>
          </a:p>
          <a:p>
            <a:pPr lvl="3"/>
            <a:r>
              <a:rPr lang="da-DK" dirty="0" smtClean="0"/>
              <a:t>Fjerde niveau</a:t>
            </a:r>
          </a:p>
          <a:p>
            <a:pPr lvl="4"/>
            <a:r>
              <a:rPr lang="da-DK" dirty="0" smtClean="0"/>
              <a:t>Femte niveau</a:t>
            </a:r>
            <a:endParaRPr lang="da-DK" dirty="0"/>
          </a:p>
        </p:txBody>
      </p:sp>
      <p:sp>
        <p:nvSpPr>
          <p:cNvPr id="4"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B0D4E843-3A2B-44B0-AE40-616A0A7C3839}" type="datetime1">
              <a:rPr lang="da-DK"/>
              <a:pPr>
                <a:defRPr/>
              </a:pPr>
              <a:t>04-02-2014</a:t>
            </a:fld>
            <a:endParaRPr lang="da-DK" dirty="0"/>
          </a:p>
        </p:txBody>
      </p:sp>
      <p:sp>
        <p:nvSpPr>
          <p:cNvPr id="5"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cs typeface="ＭＳ Ｐゴシック" charset="-128"/>
              </a:defRPr>
            </a:lvl1pPr>
          </a:lstStyle>
          <a:p>
            <a:pPr>
              <a:defRPr/>
            </a:pPr>
            <a:endParaRPr lang="en-US"/>
          </a:p>
        </p:txBody>
      </p:sp>
      <p:sp>
        <p:nvSpPr>
          <p:cNvPr id="6"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defRPr>
            </a:lvl1pPr>
          </a:lstStyle>
          <a:p>
            <a:pPr>
              <a:defRPr/>
            </a:pPr>
            <a:fld id="{E78FEC7B-3AA6-46D5-A3F4-BB9C6352F0C3}" type="slidenum">
              <a:rPr lang="da-DK"/>
              <a:pPr>
                <a:defRPr/>
              </a:pPr>
              <a:t>‹#›</a:t>
            </a:fld>
            <a:endParaRPr lang="da-DK"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Afsnitsoverskrift">
    <p:spTree>
      <p:nvGrpSpPr>
        <p:cNvPr id="1" name=""/>
        <p:cNvGrpSpPr/>
        <p:nvPr/>
      </p:nvGrpSpPr>
      <p:grpSpPr>
        <a:xfrm>
          <a:off x="0" y="0"/>
          <a:ext cx="0" cy="0"/>
          <a:chOff x="0" y="0"/>
          <a:chExt cx="0" cy="0"/>
        </a:xfrm>
      </p:grpSpPr>
      <p:sp>
        <p:nvSpPr>
          <p:cNvPr id="5" name="Kombinationstegning 1"/>
          <p:cNvSpPr/>
          <p:nvPr userDrawn="1"/>
        </p:nvSpPr>
        <p:spPr>
          <a:xfrm rot="10800000" flipH="1">
            <a:off x="-101600" y="-12700"/>
            <a:ext cx="9321800" cy="23749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 name="connsiteX0" fmla="*/ 12700 w 9182100"/>
              <a:gd name="connsiteY0" fmla="*/ 0 h 3369791"/>
              <a:gd name="connsiteX1" fmla="*/ 5702300 w 9182100"/>
              <a:gd name="connsiteY1" fmla="*/ 1016000 h 3369791"/>
              <a:gd name="connsiteX2" fmla="*/ 9182100 w 9182100"/>
              <a:gd name="connsiteY2" fmla="*/ 609600 h 3369791"/>
              <a:gd name="connsiteX3" fmla="*/ 9182100 w 9182100"/>
              <a:gd name="connsiteY3" fmla="*/ 2654300 h 3369791"/>
              <a:gd name="connsiteX4" fmla="*/ 9169573 w 9182100"/>
              <a:gd name="connsiteY4" fmla="*/ 3369791 h 3369791"/>
              <a:gd name="connsiteX5" fmla="*/ 0 w 9182100"/>
              <a:gd name="connsiteY5" fmla="*/ 2667000 h 3369791"/>
              <a:gd name="connsiteX6" fmla="*/ 12700 w 9182100"/>
              <a:gd name="connsiteY6" fmla="*/ 0 h 3369791"/>
              <a:gd name="connsiteX0" fmla="*/ 12700 w 9182100"/>
              <a:gd name="connsiteY0" fmla="*/ 0 h 3369791"/>
              <a:gd name="connsiteX1" fmla="*/ 5702300 w 9182100"/>
              <a:gd name="connsiteY1" fmla="*/ 1016000 h 3369791"/>
              <a:gd name="connsiteX2" fmla="*/ 9182100 w 9182100"/>
              <a:gd name="connsiteY2" fmla="*/ 609600 h 3369791"/>
              <a:gd name="connsiteX3" fmla="*/ 9182100 w 9182100"/>
              <a:gd name="connsiteY3" fmla="*/ 2654300 h 3369791"/>
              <a:gd name="connsiteX4" fmla="*/ 9169573 w 9182100"/>
              <a:gd name="connsiteY4" fmla="*/ 3369791 h 3369791"/>
              <a:gd name="connsiteX5" fmla="*/ 0 w 9182100"/>
              <a:gd name="connsiteY5" fmla="*/ 3351771 h 3369791"/>
              <a:gd name="connsiteX6" fmla="*/ 12700 w 9182100"/>
              <a:gd name="connsiteY6" fmla="*/ 0 h 3369791"/>
              <a:gd name="connsiteX0" fmla="*/ 12700 w 9182100"/>
              <a:gd name="connsiteY0" fmla="*/ 0 h 3531973"/>
              <a:gd name="connsiteX1" fmla="*/ 5702300 w 9182100"/>
              <a:gd name="connsiteY1" fmla="*/ 1016000 h 3531973"/>
              <a:gd name="connsiteX2" fmla="*/ 9182100 w 9182100"/>
              <a:gd name="connsiteY2" fmla="*/ 609600 h 3531973"/>
              <a:gd name="connsiteX3" fmla="*/ 9182100 w 9182100"/>
              <a:gd name="connsiteY3" fmla="*/ 2654300 h 3531973"/>
              <a:gd name="connsiteX4" fmla="*/ 9169573 w 9182100"/>
              <a:gd name="connsiteY4" fmla="*/ 3369791 h 3531973"/>
              <a:gd name="connsiteX5" fmla="*/ 0 w 9182100"/>
              <a:gd name="connsiteY5" fmla="*/ 3531973 h 3531973"/>
              <a:gd name="connsiteX6" fmla="*/ 12700 w 9182100"/>
              <a:gd name="connsiteY6" fmla="*/ 0 h 3531973"/>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9169573 w 9783383"/>
              <a:gd name="connsiteY4" fmla="*/ 3369791 h 3531973"/>
              <a:gd name="connsiteX5" fmla="*/ 0 w 9783383"/>
              <a:gd name="connsiteY5" fmla="*/ 3531973 h 3531973"/>
              <a:gd name="connsiteX6" fmla="*/ 12700 w 9783383"/>
              <a:gd name="connsiteY6" fmla="*/ 0 h 3531973"/>
              <a:gd name="connsiteX0" fmla="*/ 12700 w 9946231"/>
              <a:gd name="connsiteY0" fmla="*/ 0 h 4451008"/>
              <a:gd name="connsiteX1" fmla="*/ 5702300 w 9946231"/>
              <a:gd name="connsiteY1" fmla="*/ 1016000 h 4451008"/>
              <a:gd name="connsiteX2" fmla="*/ 9182100 w 9946231"/>
              <a:gd name="connsiteY2" fmla="*/ 609600 h 4451008"/>
              <a:gd name="connsiteX3" fmla="*/ 9783383 w 9946231"/>
              <a:gd name="connsiteY3" fmla="*/ 2708362 h 4451008"/>
              <a:gd name="connsiteX4" fmla="*/ 9946231 w 9946231"/>
              <a:gd name="connsiteY4" fmla="*/ 4451008 h 4451008"/>
              <a:gd name="connsiteX5" fmla="*/ 0 w 9946231"/>
              <a:gd name="connsiteY5" fmla="*/ 3531973 h 4451008"/>
              <a:gd name="connsiteX6" fmla="*/ 12700 w 9946231"/>
              <a:gd name="connsiteY6" fmla="*/ 0 h 4451008"/>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8668504 w 9783383"/>
              <a:gd name="connsiteY4" fmla="*/ 2937305 h 3531973"/>
              <a:gd name="connsiteX5" fmla="*/ 0 w 9783383"/>
              <a:gd name="connsiteY5" fmla="*/ 3531973 h 3531973"/>
              <a:gd name="connsiteX6" fmla="*/ 12700 w 9783383"/>
              <a:gd name="connsiteY6" fmla="*/ 0 h 3531973"/>
              <a:gd name="connsiteX0" fmla="*/ 12700 w 9783383"/>
              <a:gd name="connsiteY0" fmla="*/ 0 h 3531973"/>
              <a:gd name="connsiteX1" fmla="*/ 5702300 w 9783383"/>
              <a:gd name="connsiteY1" fmla="*/ 1016000 h 3531973"/>
              <a:gd name="connsiteX2" fmla="*/ 9182100 w 9783383"/>
              <a:gd name="connsiteY2" fmla="*/ 609600 h 3531973"/>
              <a:gd name="connsiteX3" fmla="*/ 9783383 w 9783383"/>
              <a:gd name="connsiteY3" fmla="*/ 2708362 h 3531973"/>
              <a:gd name="connsiteX4" fmla="*/ 9194626 w 9783383"/>
              <a:gd name="connsiteY4" fmla="*/ 3369792 h 3531973"/>
              <a:gd name="connsiteX5" fmla="*/ 0 w 9783383"/>
              <a:gd name="connsiteY5" fmla="*/ 3531973 h 3531973"/>
              <a:gd name="connsiteX6" fmla="*/ 12700 w 9783383"/>
              <a:gd name="connsiteY6" fmla="*/ 0 h 3531973"/>
              <a:gd name="connsiteX0" fmla="*/ 12700 w 9194626"/>
              <a:gd name="connsiteY0" fmla="*/ 0 h 3531973"/>
              <a:gd name="connsiteX1" fmla="*/ 5702300 w 9194626"/>
              <a:gd name="connsiteY1" fmla="*/ 1016000 h 3531973"/>
              <a:gd name="connsiteX2" fmla="*/ 9182100 w 9194626"/>
              <a:gd name="connsiteY2" fmla="*/ 609600 h 3531973"/>
              <a:gd name="connsiteX3" fmla="*/ 8192486 w 9194626"/>
              <a:gd name="connsiteY3" fmla="*/ 2672321 h 3531973"/>
              <a:gd name="connsiteX4" fmla="*/ 9194626 w 9194626"/>
              <a:gd name="connsiteY4" fmla="*/ 3369792 h 3531973"/>
              <a:gd name="connsiteX5" fmla="*/ 0 w 9194626"/>
              <a:gd name="connsiteY5" fmla="*/ 3531973 h 3531973"/>
              <a:gd name="connsiteX6" fmla="*/ 12700 w 9194626"/>
              <a:gd name="connsiteY6" fmla="*/ 0 h 3531973"/>
              <a:gd name="connsiteX0" fmla="*/ 12700 w 9194626"/>
              <a:gd name="connsiteY0" fmla="*/ 0 h 3531973"/>
              <a:gd name="connsiteX1" fmla="*/ 5702300 w 9194626"/>
              <a:gd name="connsiteY1" fmla="*/ 1016000 h 3531973"/>
              <a:gd name="connsiteX2" fmla="*/ 9182100 w 9194626"/>
              <a:gd name="connsiteY2" fmla="*/ 609600 h 3531973"/>
              <a:gd name="connsiteX3" fmla="*/ 9194626 w 9194626"/>
              <a:gd name="connsiteY3" fmla="*/ 3369792 h 3531973"/>
              <a:gd name="connsiteX4" fmla="*/ 0 w 9194626"/>
              <a:gd name="connsiteY4" fmla="*/ 3531973 h 3531973"/>
              <a:gd name="connsiteX5" fmla="*/ 12700 w 9194626"/>
              <a:gd name="connsiteY5" fmla="*/ 0 h 3531973"/>
              <a:gd name="connsiteX0" fmla="*/ 4233 w 9186159"/>
              <a:gd name="connsiteY0" fmla="*/ 0 h 3369792"/>
              <a:gd name="connsiteX1" fmla="*/ 5693833 w 9186159"/>
              <a:gd name="connsiteY1" fmla="*/ 1016000 h 3369792"/>
              <a:gd name="connsiteX2" fmla="*/ 9173633 w 9186159"/>
              <a:gd name="connsiteY2" fmla="*/ 609600 h 3369792"/>
              <a:gd name="connsiteX3" fmla="*/ 9186159 w 9186159"/>
              <a:gd name="connsiteY3" fmla="*/ 3369792 h 3369792"/>
              <a:gd name="connsiteX4" fmla="*/ 455022 w 9186159"/>
              <a:gd name="connsiteY4" fmla="*/ 3333750 h 3369792"/>
              <a:gd name="connsiteX5" fmla="*/ 4233 w 9186159"/>
              <a:gd name="connsiteY5" fmla="*/ 0 h 3369792"/>
              <a:gd name="connsiteX0" fmla="*/ 12700 w 9194626"/>
              <a:gd name="connsiteY0" fmla="*/ 0 h 3369792"/>
              <a:gd name="connsiteX1" fmla="*/ 5702300 w 9194626"/>
              <a:gd name="connsiteY1" fmla="*/ 1016000 h 3369792"/>
              <a:gd name="connsiteX2" fmla="*/ 9182100 w 9194626"/>
              <a:gd name="connsiteY2" fmla="*/ 609600 h 3369792"/>
              <a:gd name="connsiteX3" fmla="*/ 9194626 w 9194626"/>
              <a:gd name="connsiteY3" fmla="*/ 3369792 h 3369792"/>
              <a:gd name="connsiteX4" fmla="*/ 0 w 9194626"/>
              <a:gd name="connsiteY4" fmla="*/ 3351770 h 3369792"/>
              <a:gd name="connsiteX5" fmla="*/ 12700 w 9194626"/>
              <a:gd name="connsiteY5" fmla="*/ 0 h 336979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94626" h="3369792">
                <a:moveTo>
                  <a:pt x="12700" y="0"/>
                </a:moveTo>
                <a:cubicBezTo>
                  <a:pt x="1909233" y="338667"/>
                  <a:pt x="3894667" y="1011767"/>
                  <a:pt x="5702300" y="1016000"/>
                </a:cubicBezTo>
                <a:cubicBezTo>
                  <a:pt x="7509933" y="1020233"/>
                  <a:pt x="8022167" y="745067"/>
                  <a:pt x="9182100" y="609600"/>
                </a:cubicBezTo>
                <a:cubicBezTo>
                  <a:pt x="9186275" y="1529664"/>
                  <a:pt x="9190451" y="2449728"/>
                  <a:pt x="9194626" y="3369792"/>
                </a:cubicBezTo>
                <a:lnTo>
                  <a:pt x="0" y="3351770"/>
                </a:lnTo>
                <a:cubicBezTo>
                  <a:pt x="4233" y="2306137"/>
                  <a:pt x="8467" y="1045633"/>
                  <a:pt x="12700" y="0"/>
                </a:cubicBezTo>
                <a:close/>
              </a:path>
            </a:pathLst>
          </a:custGeom>
          <a:gradFill flip="none" rotWithShape="1">
            <a:gsLst>
              <a:gs pos="21000">
                <a:srgbClr val="7DC8DF"/>
              </a:gs>
              <a:gs pos="100000">
                <a:srgbClr val="6699FF"/>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sp>
        <p:nvSpPr>
          <p:cNvPr id="8" name="Pladsholder til indhold 2"/>
          <p:cNvSpPr>
            <a:spLocks noGrp="1"/>
          </p:cNvSpPr>
          <p:nvPr>
            <p:ph idx="1"/>
          </p:nvPr>
        </p:nvSpPr>
        <p:spPr>
          <a:xfrm>
            <a:off x="457200" y="2552700"/>
            <a:ext cx="8229600" cy="3573463"/>
          </a:xfrm>
          <a:prstGeom prst="rect">
            <a:avLst/>
          </a:prstGeom>
        </p:spPr>
        <p:txBody>
          <a:bodyPr/>
          <a:lstStyle>
            <a:lvl1pPr>
              <a:defRPr>
                <a:solidFill>
                  <a:srgbClr val="000000"/>
                </a:solidFill>
                <a:latin typeface="Arial" pitchFamily="34" charset="0"/>
              </a:defRPr>
            </a:lvl1pPr>
            <a:lvl2pPr>
              <a:defRPr>
                <a:solidFill>
                  <a:srgbClr val="000000"/>
                </a:solidFill>
                <a:latin typeface="Arial" pitchFamily="34" charset="0"/>
              </a:defRPr>
            </a:lvl2pPr>
            <a:lvl3pPr>
              <a:defRPr>
                <a:solidFill>
                  <a:srgbClr val="000000"/>
                </a:solidFill>
                <a:latin typeface="Arial" pitchFamily="34" charset="0"/>
              </a:defRPr>
            </a:lvl3pPr>
            <a:lvl4pPr>
              <a:defRPr>
                <a:solidFill>
                  <a:srgbClr val="000000"/>
                </a:solidFill>
                <a:latin typeface="Arial" pitchFamily="34" charset="0"/>
              </a:defRPr>
            </a:lvl4pPr>
            <a:lvl5pPr>
              <a:defRPr>
                <a:solidFill>
                  <a:srgbClr val="000000"/>
                </a:solidFill>
                <a:latin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11" name="Titel 1"/>
          <p:cNvSpPr>
            <a:spLocks noGrp="1"/>
          </p:cNvSpPr>
          <p:nvPr>
            <p:ph type="title"/>
          </p:nvPr>
        </p:nvSpPr>
        <p:spPr>
          <a:xfrm>
            <a:off x="177800" y="515938"/>
            <a:ext cx="4584700" cy="563562"/>
          </a:xfrm>
          <a:prstGeom prst="rect">
            <a:avLst/>
          </a:prstGeom>
        </p:spPr>
        <p:txBody>
          <a:bodyPr/>
          <a:lstStyle>
            <a:lvl1pPr algn="l">
              <a:defRPr sz="3200">
                <a:latin typeface="Arial" pitchFamily="34" charset="0"/>
              </a:defRPr>
            </a:lvl1pPr>
          </a:lstStyle>
          <a:p>
            <a:r>
              <a:rPr lang="en-US" smtClean="0"/>
              <a:t>Click to edit Master title style</a:t>
            </a:r>
            <a:endParaRPr lang="da-DK" dirty="0"/>
          </a:p>
        </p:txBody>
      </p:sp>
      <p:sp>
        <p:nvSpPr>
          <p:cNvPr id="12" name="Pladsholder til tekst 2"/>
          <p:cNvSpPr>
            <a:spLocks noGrp="1"/>
          </p:cNvSpPr>
          <p:nvPr>
            <p:ph type="body" idx="13"/>
          </p:nvPr>
        </p:nvSpPr>
        <p:spPr>
          <a:xfrm>
            <a:off x="177800" y="1130301"/>
            <a:ext cx="6489700" cy="358774"/>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dato 3"/>
          <p:cNvSpPr>
            <a:spLocks noGrp="1"/>
          </p:cNvSpPr>
          <p:nvPr>
            <p:ph type="dt" sz="half" idx="14"/>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footnote</a:t>
            </a:r>
          </a:p>
        </p:txBody>
      </p:sp>
      <p:sp>
        <p:nvSpPr>
          <p:cNvPr id="7" name="Pladsholder til diasnummer 5"/>
          <p:cNvSpPr>
            <a:spLocks noGrp="1"/>
          </p:cNvSpPr>
          <p:nvPr>
            <p:ph type="sldNum" sz="quarter" idx="15"/>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solidFill>
                  <a:srgbClr val="000000"/>
                </a:solidFill>
                <a:latin typeface="Arial" pitchFamily="34" charset="0"/>
                <a:ea typeface="ＭＳ Ｐゴシック" pitchFamily="-97" charset="-128"/>
              </a:defRPr>
            </a:lvl1pPr>
          </a:lstStyle>
          <a:p>
            <a:pPr>
              <a:defRPr/>
            </a:pPr>
            <a:r>
              <a:rPr lang="da-DK"/>
              <a:t>Your Logo</a:t>
            </a: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o indholdsobjekter">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sz="half" idx="1"/>
          </p:nvPr>
        </p:nvSpPr>
        <p:spPr>
          <a:xfrm>
            <a:off x="457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indhold 3"/>
          <p:cNvSpPr>
            <a:spLocks noGrp="1"/>
          </p:cNvSpPr>
          <p:nvPr>
            <p:ph sz="half" idx="2"/>
          </p:nvPr>
        </p:nvSpPr>
        <p:spPr>
          <a:xfrm>
            <a:off x="4648200" y="1600200"/>
            <a:ext cx="4038600" cy="4525963"/>
          </a:xfrm>
          <a:prstGeom prst="rect">
            <a:avLst/>
          </a:prstGeom>
        </p:spPr>
        <p:txBody>
          <a:bodyPr/>
          <a:lstStyle>
            <a:lvl1pPr>
              <a:defRPr sz="2800">
                <a:latin typeface="Arial" pitchFamily="34" charset="0"/>
              </a:defRPr>
            </a:lvl1pPr>
            <a:lvl2pPr>
              <a:defRPr sz="2400">
                <a:latin typeface="Arial" pitchFamily="34" charset="0"/>
              </a:defRPr>
            </a:lvl2pPr>
            <a:lvl3pPr>
              <a:defRPr sz="2000">
                <a:latin typeface="Arial" pitchFamily="34" charset="0"/>
              </a:defRPr>
            </a:lvl3pPr>
            <a:lvl4pPr>
              <a:defRPr sz="1800">
                <a:latin typeface="Arial" pitchFamily="34" charset="0"/>
              </a:defRPr>
            </a:lvl4pPr>
            <a:lvl5pPr>
              <a:defRPr sz="1800">
                <a:latin typeface="Arial" pitchFamily="34" charset="0"/>
              </a:defRPr>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6A1995B2-2054-4552-B9D8-F9A523233DD4}"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79D6CB09-FE74-489B-8F95-A71BFDFC2947}" type="slidenum">
              <a:rPr lang="da-DK"/>
              <a:pPr>
                <a:defRPr/>
              </a:pPr>
              <a:t>‹#›</a:t>
            </a:fld>
            <a:endParaRPr lang="da-DK"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Sammenligning">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tekst 2"/>
          <p:cNvSpPr>
            <a:spLocks noGrp="1"/>
          </p:cNvSpPr>
          <p:nvPr>
            <p:ph type="body" idx="1"/>
          </p:nvPr>
        </p:nvSpPr>
        <p:spPr>
          <a:xfrm>
            <a:off x="457200" y="1535113"/>
            <a:ext cx="4040188"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Pladsholder til indhold 3"/>
          <p:cNvSpPr>
            <a:spLocks noGrp="1"/>
          </p:cNvSpPr>
          <p:nvPr>
            <p:ph sz="half" idx="2"/>
          </p:nvPr>
        </p:nvSpPr>
        <p:spPr>
          <a:xfrm>
            <a:off x="457200" y="2174875"/>
            <a:ext cx="4040188"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5" name="Pladsholder til tekst 4"/>
          <p:cNvSpPr>
            <a:spLocks noGrp="1"/>
          </p:cNvSpPr>
          <p:nvPr>
            <p:ph type="body" sz="quarter" idx="3"/>
          </p:nvPr>
        </p:nvSpPr>
        <p:spPr>
          <a:xfrm>
            <a:off x="4645025" y="1535113"/>
            <a:ext cx="4041775" cy="639762"/>
          </a:xfrm>
          <a:prstGeom prst="rect">
            <a:avLst/>
          </a:prstGeom>
        </p:spPr>
        <p:txBody>
          <a:bodyPr anchor="b"/>
          <a:lstStyle>
            <a:lvl1pPr marL="0" indent="0">
              <a:buNone/>
              <a:defRPr sz="2400" b="1">
                <a:latin typeface="Arial"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Pladsholder til indhold 5"/>
          <p:cNvSpPr>
            <a:spLocks noGrp="1"/>
          </p:cNvSpPr>
          <p:nvPr>
            <p:ph sz="quarter" idx="4"/>
          </p:nvPr>
        </p:nvSpPr>
        <p:spPr>
          <a:xfrm>
            <a:off x="4645025" y="2174875"/>
            <a:ext cx="4041775" cy="3951288"/>
          </a:xfrm>
          <a:prstGeom prst="rect">
            <a:avLst/>
          </a:prstGeom>
        </p:spPr>
        <p:txBody>
          <a:bodyPr/>
          <a:lstStyle>
            <a:lvl1pPr>
              <a:defRPr sz="2400">
                <a:latin typeface="Arial" pitchFamily="34" charset="0"/>
              </a:defRPr>
            </a:lvl1pPr>
            <a:lvl2pPr>
              <a:defRPr sz="2000">
                <a:latin typeface="Arial" pitchFamily="34" charset="0"/>
              </a:defRPr>
            </a:lvl2pPr>
            <a:lvl3pPr>
              <a:defRPr sz="1800">
                <a:latin typeface="Arial" pitchFamily="34" charset="0"/>
              </a:defRPr>
            </a:lvl3pPr>
            <a:lvl4pPr>
              <a:defRPr sz="1600">
                <a:latin typeface="Arial" pitchFamily="34" charset="0"/>
              </a:defRPr>
            </a:lvl4pPr>
            <a:lvl5pPr>
              <a:defRPr sz="1600">
                <a:latin typeface="Arial" pitchFamily="34" charset="0"/>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7"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CDCF07B0-78E5-4F95-8EA8-7289F126EBA7}" type="datetime1">
              <a:rPr lang="da-DK"/>
              <a:pPr>
                <a:defRPr/>
              </a:pPr>
              <a:t>04-02-2014</a:t>
            </a:fld>
            <a:endParaRPr lang="da-DK" dirty="0"/>
          </a:p>
        </p:txBody>
      </p:sp>
      <p:sp>
        <p:nvSpPr>
          <p:cNvPr id="8"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9"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FF4A9B8F-3AC1-455B-9EE3-3FEF1B60DBEB}" type="slidenum">
              <a:rPr lang="da-DK"/>
              <a:pPr>
                <a:defRPr/>
              </a:pPr>
              <a:t>‹#›</a:t>
            </a:fld>
            <a:endParaRPr lang="da-DK"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Kun titel">
    <p:spTree>
      <p:nvGrpSpPr>
        <p:cNvPr id="1" name=""/>
        <p:cNvGrpSpPr/>
        <p:nvPr/>
      </p:nvGrpSpPr>
      <p:grpSpPr>
        <a:xfrm>
          <a:off x="0" y="0"/>
          <a:ext cx="0" cy="0"/>
          <a:chOff x="0" y="0"/>
          <a:chExt cx="0" cy="0"/>
        </a:xfrm>
      </p:grpSpPr>
      <p:sp>
        <p:nvSpPr>
          <p:cNvPr id="2" name="Titel 1"/>
          <p:cNvSpPr>
            <a:spLocks noGrp="1"/>
          </p:cNvSpPr>
          <p:nvPr>
            <p:ph type="title"/>
          </p:nvPr>
        </p:nvSpPr>
        <p:spPr>
          <a:xfrm>
            <a:off x="457200" y="274638"/>
            <a:ext cx="8229600" cy="1143000"/>
          </a:xfrm>
          <a:prstGeom prst="rect">
            <a:avLst/>
          </a:prstGeom>
        </p:spPr>
        <p:txBody>
          <a:bodyPr/>
          <a:lstStyle>
            <a:lvl1pPr>
              <a:defRPr>
                <a:latin typeface="Arial" pitchFamily="34" charset="0"/>
              </a:defRPr>
            </a:lvl1pPr>
          </a:lstStyle>
          <a:p>
            <a:r>
              <a:rPr lang="en-US" smtClean="0"/>
              <a:t>Click to edit Master title style</a:t>
            </a:r>
            <a:endParaRPr lang="da-DK" dirty="0"/>
          </a:p>
        </p:txBody>
      </p:sp>
      <p:sp>
        <p:nvSpPr>
          <p:cNvPr id="3"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1158264-7C21-4C71-A444-464158B6EAA3}" type="datetime1">
              <a:rPr lang="da-DK"/>
              <a:pPr>
                <a:defRPr/>
              </a:pPr>
              <a:t>04-02-2014</a:t>
            </a:fld>
            <a:endParaRPr lang="da-DK" dirty="0"/>
          </a:p>
        </p:txBody>
      </p:sp>
      <p:sp>
        <p:nvSpPr>
          <p:cNvPr id="4"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5"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F66C02B6-5F01-4A93-9D71-1A41D83F406D}" type="slidenum">
              <a:rPr lang="da-DK"/>
              <a:pPr>
                <a:defRPr/>
              </a:pPr>
              <a:t>‹#›</a:t>
            </a:fld>
            <a:endParaRPr lang="da-DK"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3EC4D59E-D79C-4F87-9229-2102570150DF}" type="datetime1">
              <a:rPr lang="da-DK"/>
              <a:pPr>
                <a:defRPr/>
              </a:pPr>
              <a:t>04-02-2014</a:t>
            </a:fld>
            <a:endParaRPr lang="da-DK" dirty="0"/>
          </a:p>
        </p:txBody>
      </p:sp>
      <p:sp>
        <p:nvSpPr>
          <p:cNvPr id="3"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4"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9C05B8B7-8FEE-4042-A036-DF028CEC9A6A}" type="slidenum">
              <a:rPr lang="da-DK"/>
              <a:pPr>
                <a:defRPr/>
              </a:pPr>
              <a:t>‹#›</a:t>
            </a:fld>
            <a:endParaRPr lang="da-DK"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dhold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indhold 2"/>
          <p:cNvSpPr>
            <a:spLocks noGrp="1"/>
          </p:cNvSpPr>
          <p:nvPr>
            <p:ph idx="1"/>
          </p:nvPr>
        </p:nvSpPr>
        <p:spPr>
          <a:xfrm>
            <a:off x="3575050" y="273050"/>
            <a:ext cx="5111750" cy="5853113"/>
          </a:xfrm>
          <a:prstGeom prst="rect">
            <a:avLst/>
          </a:prstGeom>
        </p:spPr>
        <p:txBody>
          <a:bodyPr/>
          <a:lstStyle>
            <a:lvl1pPr>
              <a:defRPr sz="3200">
                <a:latin typeface="Arial" pitchFamily="34" charset="0"/>
              </a:defRPr>
            </a:lvl1pPr>
            <a:lvl2pPr>
              <a:defRPr sz="2800">
                <a:latin typeface="Arial" pitchFamily="34" charset="0"/>
              </a:defRPr>
            </a:lvl2pPr>
            <a:lvl3pPr>
              <a:defRPr sz="2400">
                <a:latin typeface="Arial" pitchFamily="34" charset="0"/>
              </a:defRPr>
            </a:lvl3pPr>
            <a:lvl4pPr>
              <a:defRPr sz="2000">
                <a:latin typeface="Arial" pitchFamily="34" charset="0"/>
              </a:defRPr>
            </a:lvl4pPr>
            <a:lvl5pPr>
              <a:defRPr sz="2000">
                <a:latin typeface="Arial" pitchFamily="34" charset="0"/>
              </a:defRPr>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da-DK" dirty="0"/>
          </a:p>
        </p:txBody>
      </p:sp>
      <p:sp>
        <p:nvSpPr>
          <p:cNvPr id="4" name="Pladsholder til tekst 3"/>
          <p:cNvSpPr>
            <a:spLocks noGrp="1"/>
          </p:cNvSpPr>
          <p:nvPr>
            <p:ph type="body" sz="half" idx="2"/>
          </p:nvPr>
        </p:nvSpPr>
        <p:spPr>
          <a:xfrm>
            <a:off x="457200" y="1435100"/>
            <a:ext cx="3008313" cy="4691063"/>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C407888B-3C26-497B-AD2B-C3EAE1342FE8}"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50982392-096A-4A4B-8B76-6CD611A3B48D}" type="slidenum">
              <a:rPr lang="da-DK"/>
              <a:pPr>
                <a:defRPr/>
              </a:pPr>
              <a:t>‹#›</a:t>
            </a:fld>
            <a:endParaRPr lang="da-DK"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lede med billedteks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a:prstGeom prst="rect">
            <a:avLst/>
          </a:prstGeom>
        </p:spPr>
        <p:txBody>
          <a:bodyPr anchor="b"/>
          <a:lstStyle>
            <a:lvl1pPr algn="l">
              <a:defRPr sz="2000" b="1">
                <a:latin typeface="Arial" pitchFamily="34" charset="0"/>
              </a:defRPr>
            </a:lvl1pPr>
          </a:lstStyle>
          <a:p>
            <a:r>
              <a:rPr lang="en-US" smtClean="0"/>
              <a:t>Click to edit Master title style</a:t>
            </a:r>
            <a:endParaRPr lang="da-DK" dirty="0"/>
          </a:p>
        </p:txBody>
      </p:sp>
      <p:sp>
        <p:nvSpPr>
          <p:cNvPr id="3" name="Pladsholder til billede 2"/>
          <p:cNvSpPr>
            <a:spLocks noGrp="1"/>
          </p:cNvSpPr>
          <p:nvPr>
            <p:ph type="pic" idx="1"/>
          </p:nvPr>
        </p:nvSpPr>
        <p:spPr>
          <a:xfrm>
            <a:off x="1792288" y="612775"/>
            <a:ext cx="5486400" cy="4114800"/>
          </a:xfrm>
          <a:prstGeom prst="rect">
            <a:avLst/>
          </a:prstGeom>
        </p:spPr>
        <p:txBody>
          <a:bodyPr rtlCol="0">
            <a:normAutofit/>
          </a:bodyPr>
          <a:lstStyle>
            <a:lvl1pPr marL="0" indent="0">
              <a:buNone/>
              <a:defRPr sz="3200">
                <a:latin typeface="Arial" pitchFamily="34" charset="0"/>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endParaRPr lang="da-DK" noProof="0" dirty="0"/>
          </a:p>
        </p:txBody>
      </p:sp>
      <p:sp>
        <p:nvSpPr>
          <p:cNvPr id="4" name="Pladsholder til tekst 3"/>
          <p:cNvSpPr>
            <a:spLocks noGrp="1"/>
          </p:cNvSpPr>
          <p:nvPr>
            <p:ph type="body" sz="half" idx="2"/>
          </p:nvPr>
        </p:nvSpPr>
        <p:spPr>
          <a:xfrm>
            <a:off x="1792288" y="5367338"/>
            <a:ext cx="5486400" cy="804862"/>
          </a:xfrm>
          <a:prstGeom prst="rect">
            <a:avLst/>
          </a:prstGeom>
        </p:spPr>
        <p:txBody>
          <a:bodyPr/>
          <a:lstStyle>
            <a:lvl1pPr marL="0" indent="0">
              <a:buNone/>
              <a:defRPr sz="1400">
                <a:latin typeface="Arial" pitchFamily="3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Pladsholder til dato 3"/>
          <p:cNvSpPr>
            <a:spLocks noGrp="1"/>
          </p:cNvSpPr>
          <p:nvPr>
            <p:ph type="dt" sz="half" idx="10"/>
          </p:nvPr>
        </p:nvSpPr>
        <p:spPr>
          <a:xfrm>
            <a:off x="457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BFB78533-4D4F-4295-947C-8ED241200F34}" type="datetime1">
              <a:rPr lang="da-DK"/>
              <a:pPr>
                <a:defRPr/>
              </a:pPr>
              <a:t>04-02-2014</a:t>
            </a:fld>
            <a:endParaRPr lang="da-DK" dirty="0"/>
          </a:p>
        </p:txBody>
      </p:sp>
      <p:sp>
        <p:nvSpPr>
          <p:cNvPr id="6" name="Pladsholder til sidefod 4"/>
          <p:cNvSpPr>
            <a:spLocks noGrp="1"/>
          </p:cNvSpPr>
          <p:nvPr>
            <p:ph type="ftr" sz="quarter" idx="11"/>
          </p:nvPr>
        </p:nvSpPr>
        <p:spPr>
          <a:xfrm>
            <a:off x="3124200" y="6356350"/>
            <a:ext cx="2895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endParaRPr lang="da-DK"/>
          </a:p>
        </p:txBody>
      </p:sp>
      <p:sp>
        <p:nvSpPr>
          <p:cNvPr id="7" name="Pladsholder til diasnummer 5"/>
          <p:cNvSpPr>
            <a:spLocks noGrp="1"/>
          </p:cNvSpPr>
          <p:nvPr>
            <p:ph type="sldNum" sz="quarter" idx="12"/>
          </p:nvPr>
        </p:nvSpPr>
        <p:spPr>
          <a:xfrm>
            <a:off x="6553200" y="6356350"/>
            <a:ext cx="2133600" cy="365125"/>
          </a:xfrm>
          <a:prstGeom prst="rect">
            <a:avLst/>
          </a:prstGeom>
        </p:spPr>
        <p:txBody>
          <a:bodyPr vert="horz" wrap="square" lIns="91440" tIns="45720" rIns="91440" bIns="45720" numCol="1" anchor="t" anchorCtr="0" compatLnSpc="1">
            <a:prstTxWarp prst="textNoShape">
              <a:avLst/>
            </a:prstTxWarp>
          </a:bodyPr>
          <a:lstStyle>
            <a:lvl1pPr>
              <a:defRPr>
                <a:latin typeface="Arial" pitchFamily="34" charset="0"/>
                <a:ea typeface="ＭＳ Ｐゴシック" pitchFamily="-97" charset="-128"/>
              </a:defRPr>
            </a:lvl1pPr>
          </a:lstStyle>
          <a:p>
            <a:pPr>
              <a:defRPr/>
            </a:pPr>
            <a:fld id="{2DD05A01-DB0F-425C-ABDB-A7E8E27B12EA}" type="slidenum">
              <a:rPr lang="da-DK"/>
              <a:pPr>
                <a:defRPr/>
              </a:pPr>
              <a:t>‹#›</a:t>
            </a:fld>
            <a:endParaRPr lang="da-DK"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944" r:id="rId1"/>
    <p:sldLayoutId id="2147483946" r:id="rId2"/>
    <p:sldLayoutId id="2147483947" r:id="rId3"/>
    <p:sldLayoutId id="2147483948" r:id="rId4"/>
    <p:sldLayoutId id="2147483949" r:id="rId5"/>
    <p:sldLayoutId id="2147483950" r:id="rId6"/>
    <p:sldLayoutId id="2147483951" r:id="rId7"/>
    <p:sldLayoutId id="2147483952" r:id="rId8"/>
    <p:sldLayoutId id="2147483953" r:id="rId9"/>
    <p:sldLayoutId id="2147483954" r:id="rId10"/>
    <p:sldLayoutId id="2147483955" r:id="rId11"/>
  </p:sldLayoutIdLst>
  <p:txStyles>
    <p:titleStyle>
      <a:lvl1pPr algn="ctr" defTabSz="457200" rtl="0" eaLnBrk="1" fontAlgn="base" hangingPunct="1">
        <a:spcBef>
          <a:spcPct val="0"/>
        </a:spcBef>
        <a:spcAft>
          <a:spcPct val="0"/>
        </a:spcAft>
        <a:defRPr sz="4400" kern="1200">
          <a:solidFill>
            <a:schemeClr val="tx1"/>
          </a:solidFill>
          <a:latin typeface="Arial Narrow"/>
          <a:ea typeface="ＭＳ Ｐゴシック" pitchFamily="-97" charset="-128"/>
          <a:cs typeface="+mj-cs"/>
        </a:defRPr>
      </a:lvl1pPr>
      <a:lvl2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2pPr>
      <a:lvl3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3pPr>
      <a:lvl4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4pPr>
      <a:lvl5pPr algn="ctr" defTabSz="457200" rtl="0" eaLnBrk="1" fontAlgn="base" hangingPunct="1">
        <a:spcBef>
          <a:spcPct val="0"/>
        </a:spcBef>
        <a:spcAft>
          <a:spcPct val="0"/>
        </a:spcAft>
        <a:defRPr sz="4400">
          <a:solidFill>
            <a:schemeClr val="tx1"/>
          </a:solidFill>
          <a:latin typeface="Arial Narrow" pitchFamily="-97" charset="0"/>
          <a:ea typeface="ＭＳ Ｐゴシック" pitchFamily="-97" charset="-128"/>
        </a:defRPr>
      </a:lvl5pPr>
      <a:lvl6pPr marL="457200" algn="ctr" defTabSz="457200" rtl="0" eaLnBrk="1" fontAlgn="base" hangingPunct="1">
        <a:spcBef>
          <a:spcPct val="0"/>
        </a:spcBef>
        <a:spcAft>
          <a:spcPct val="0"/>
        </a:spcAft>
        <a:defRPr sz="4400">
          <a:solidFill>
            <a:schemeClr val="tx1"/>
          </a:solidFill>
          <a:latin typeface="Arial Narrow" pitchFamily="-97" charset="0"/>
        </a:defRPr>
      </a:lvl6pPr>
      <a:lvl7pPr marL="914400" algn="ctr" defTabSz="457200" rtl="0" eaLnBrk="1" fontAlgn="base" hangingPunct="1">
        <a:spcBef>
          <a:spcPct val="0"/>
        </a:spcBef>
        <a:spcAft>
          <a:spcPct val="0"/>
        </a:spcAft>
        <a:defRPr sz="4400">
          <a:solidFill>
            <a:schemeClr val="tx1"/>
          </a:solidFill>
          <a:latin typeface="Arial Narrow" pitchFamily="-97" charset="0"/>
        </a:defRPr>
      </a:lvl7pPr>
      <a:lvl8pPr marL="1371600" algn="ctr" defTabSz="457200" rtl="0" eaLnBrk="1" fontAlgn="base" hangingPunct="1">
        <a:spcBef>
          <a:spcPct val="0"/>
        </a:spcBef>
        <a:spcAft>
          <a:spcPct val="0"/>
        </a:spcAft>
        <a:defRPr sz="4400">
          <a:solidFill>
            <a:schemeClr val="tx1"/>
          </a:solidFill>
          <a:latin typeface="Arial Narrow" pitchFamily="-97" charset="0"/>
        </a:defRPr>
      </a:lvl8pPr>
      <a:lvl9pPr marL="1828800" algn="ctr" defTabSz="457200" rtl="0" eaLnBrk="1" fontAlgn="base" hangingPunct="1">
        <a:spcBef>
          <a:spcPct val="0"/>
        </a:spcBef>
        <a:spcAft>
          <a:spcPct val="0"/>
        </a:spcAft>
        <a:defRPr sz="4400">
          <a:solidFill>
            <a:schemeClr val="tx1"/>
          </a:solidFill>
          <a:latin typeface="Arial Narrow" pitchFamily="-97" charset="0"/>
        </a:defRPr>
      </a:lvl9pPr>
    </p:titleStyle>
    <p:bodyStyle>
      <a:lvl1pPr marL="342900" indent="-342900" algn="l" defTabSz="457200" rtl="0" eaLnBrk="1" fontAlgn="base" hangingPunct="1">
        <a:spcBef>
          <a:spcPct val="20000"/>
        </a:spcBef>
        <a:spcAft>
          <a:spcPct val="0"/>
        </a:spcAft>
        <a:buFont typeface="Arial" charset="0"/>
        <a:buChar char="•"/>
        <a:defRPr sz="3200" kern="1200">
          <a:solidFill>
            <a:schemeClr val="tx1"/>
          </a:solidFill>
          <a:latin typeface="Arial Narrow"/>
          <a:ea typeface="ＭＳ Ｐゴシック" pitchFamily="-97" charset="-128"/>
          <a:cs typeface="+mn-cs"/>
        </a:defRPr>
      </a:lvl1pPr>
      <a:lvl2pPr marL="742950" indent="-285750" algn="l" defTabSz="457200" rtl="0" eaLnBrk="1" fontAlgn="base" hangingPunct="1">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1" fontAlgn="base" hangingPunct="1">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1" fontAlgn="base" hangingPunct="1">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gradFill flip="none" rotWithShape="1">
          <a:gsLst>
            <a:gs pos="33000">
              <a:schemeClr val="bg1"/>
            </a:gs>
            <a:gs pos="34000">
              <a:schemeClr val="bg2">
                <a:alpha val="49000"/>
              </a:schemeClr>
            </a:gs>
            <a:gs pos="68000">
              <a:schemeClr val="bg1"/>
            </a:gs>
          </a:gsLst>
          <a:lin ang="16200000" scaled="0"/>
          <a:tileRect/>
        </a:gradFill>
        <a:effectLst/>
      </p:bgPr>
    </p:bg>
    <p:spTree>
      <p:nvGrpSpPr>
        <p:cNvPr id="1" name=""/>
        <p:cNvGrpSpPr/>
        <p:nvPr/>
      </p:nvGrpSpPr>
      <p:grpSpPr>
        <a:xfrm>
          <a:off x="0" y="0"/>
          <a:ext cx="0" cy="0"/>
          <a:chOff x="0" y="0"/>
          <a:chExt cx="0" cy="0"/>
        </a:xfrm>
      </p:grpSpPr>
    </p:spTree>
  </p:cSld>
  <p:clrMap bg1="dk1" tx1="lt1" bg2="dk2" tx2="lt2" accent1="accent1" accent2="accent2" accent3="accent3" accent4="accent4" accent5="accent5" accent6="accent6" hlink="hlink" folHlink="folHlink"/>
  <p:sldLayoutIdLst>
    <p:sldLayoutId id="2147483945" r:id="rId1"/>
    <p:sldLayoutId id="2147483956" r:id="rId2"/>
    <p:sldLayoutId id="2147483957" r:id="rId3"/>
    <p:sldLayoutId id="2147483958" r:id="rId4"/>
    <p:sldLayoutId id="2147483959" r:id="rId5"/>
    <p:sldLayoutId id="2147483960" r:id="rId6"/>
    <p:sldLayoutId id="2147483961" r:id="rId7"/>
    <p:sldLayoutId id="2147483962" r:id="rId8"/>
    <p:sldLayoutId id="2147483963" r:id="rId9"/>
    <p:sldLayoutId id="2147483964" r:id="rId10"/>
    <p:sldLayoutId id="2147483965" r:id="rId11"/>
  </p:sldLayoutIdLst>
  <p:txStyles>
    <p:titleStyle>
      <a:lvl1pPr algn="ctr" defTabSz="457200" rtl="0" eaLnBrk="0" fontAlgn="base" hangingPunct="0">
        <a:spcBef>
          <a:spcPct val="0"/>
        </a:spcBef>
        <a:spcAft>
          <a:spcPct val="0"/>
        </a:spcAft>
        <a:defRPr sz="4400" kern="1200">
          <a:solidFill>
            <a:schemeClr val="tx1"/>
          </a:solidFill>
          <a:latin typeface="Arial Narrow"/>
          <a:ea typeface="ＭＳ Ｐゴシック" pitchFamily="-97" charset="-128"/>
          <a:cs typeface="ＭＳ Ｐゴシック" charset="-128"/>
        </a:defRPr>
      </a:lvl1pPr>
      <a:lvl2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2pPr>
      <a:lvl3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3pPr>
      <a:lvl4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4pPr>
      <a:lvl5pPr algn="ctr" defTabSz="457200" rtl="0" eaLnBrk="0" fontAlgn="base" hangingPunct="0">
        <a:spcBef>
          <a:spcPct val="0"/>
        </a:spcBef>
        <a:spcAft>
          <a:spcPct val="0"/>
        </a:spcAft>
        <a:defRPr sz="4400">
          <a:solidFill>
            <a:schemeClr val="tx1"/>
          </a:solidFill>
          <a:latin typeface="Arial Narrow" pitchFamily="-97" charset="0"/>
          <a:ea typeface="ＭＳ Ｐゴシック" pitchFamily="-97" charset="-128"/>
          <a:cs typeface="ＭＳ Ｐゴシック" charset="-128"/>
        </a:defRPr>
      </a:lvl5pPr>
      <a:lvl6pPr marL="457200" algn="ctr" defTabSz="457200" rtl="0" fontAlgn="base">
        <a:spcBef>
          <a:spcPct val="0"/>
        </a:spcBef>
        <a:spcAft>
          <a:spcPct val="0"/>
        </a:spcAft>
        <a:defRPr sz="4400">
          <a:solidFill>
            <a:schemeClr val="tx1"/>
          </a:solidFill>
          <a:latin typeface="Arial Narrow" pitchFamily="-97" charset="0"/>
        </a:defRPr>
      </a:lvl6pPr>
      <a:lvl7pPr marL="914400" algn="ctr" defTabSz="457200" rtl="0" fontAlgn="base">
        <a:spcBef>
          <a:spcPct val="0"/>
        </a:spcBef>
        <a:spcAft>
          <a:spcPct val="0"/>
        </a:spcAft>
        <a:defRPr sz="4400">
          <a:solidFill>
            <a:schemeClr val="tx1"/>
          </a:solidFill>
          <a:latin typeface="Arial Narrow" pitchFamily="-97" charset="0"/>
        </a:defRPr>
      </a:lvl7pPr>
      <a:lvl8pPr marL="1371600" algn="ctr" defTabSz="457200" rtl="0" fontAlgn="base">
        <a:spcBef>
          <a:spcPct val="0"/>
        </a:spcBef>
        <a:spcAft>
          <a:spcPct val="0"/>
        </a:spcAft>
        <a:defRPr sz="4400">
          <a:solidFill>
            <a:schemeClr val="tx1"/>
          </a:solidFill>
          <a:latin typeface="Arial Narrow" pitchFamily="-97" charset="0"/>
        </a:defRPr>
      </a:lvl8pPr>
      <a:lvl9pPr marL="1828800" algn="ctr" defTabSz="457200" rtl="0" fontAlgn="base">
        <a:spcBef>
          <a:spcPct val="0"/>
        </a:spcBef>
        <a:spcAft>
          <a:spcPct val="0"/>
        </a:spcAft>
        <a:defRPr sz="4400">
          <a:solidFill>
            <a:schemeClr val="tx1"/>
          </a:solidFill>
          <a:latin typeface="Arial Narrow" pitchFamily="-97" charset="0"/>
        </a:defRPr>
      </a:lvl9pPr>
    </p:titleStyle>
    <p:bodyStyle>
      <a:lvl1pPr marL="342900" indent="-342900" algn="l" defTabSz="457200" rtl="0" eaLnBrk="0" fontAlgn="base" hangingPunct="0">
        <a:spcBef>
          <a:spcPct val="20000"/>
        </a:spcBef>
        <a:spcAft>
          <a:spcPct val="0"/>
        </a:spcAft>
        <a:buFont typeface="Arial" charset="0"/>
        <a:buChar char="•"/>
        <a:defRPr sz="3200" kern="1200">
          <a:solidFill>
            <a:schemeClr val="tx1"/>
          </a:solidFill>
          <a:latin typeface="Arial Narrow"/>
          <a:ea typeface="ＭＳ Ｐゴシック" pitchFamily="-97" charset="-128"/>
          <a:cs typeface="ＭＳ Ｐゴシック" charset="-128"/>
        </a:defRPr>
      </a:lvl1pPr>
      <a:lvl2pPr marL="742950" indent="-285750" algn="l" defTabSz="457200" rtl="0" eaLnBrk="0" fontAlgn="base" hangingPunct="0">
        <a:spcBef>
          <a:spcPct val="20000"/>
        </a:spcBef>
        <a:spcAft>
          <a:spcPct val="0"/>
        </a:spcAft>
        <a:buFont typeface="Arial" charset="0"/>
        <a:buChar char="–"/>
        <a:defRPr sz="2800" kern="1200">
          <a:solidFill>
            <a:schemeClr val="tx1"/>
          </a:solidFill>
          <a:latin typeface="Arial Narrow"/>
          <a:ea typeface="ＭＳ Ｐゴシック" pitchFamily="-97" charset="-128"/>
          <a:cs typeface="+mn-cs"/>
        </a:defRPr>
      </a:lvl2pPr>
      <a:lvl3pPr marL="1143000" indent="-228600" algn="l" defTabSz="457200" rtl="0" eaLnBrk="0" fontAlgn="base" hangingPunct="0">
        <a:spcBef>
          <a:spcPct val="20000"/>
        </a:spcBef>
        <a:spcAft>
          <a:spcPct val="0"/>
        </a:spcAft>
        <a:buFont typeface="Arial" charset="0"/>
        <a:buChar char="•"/>
        <a:defRPr sz="2400" kern="1200">
          <a:solidFill>
            <a:schemeClr val="tx1"/>
          </a:solidFill>
          <a:latin typeface="Arial Narrow"/>
          <a:ea typeface="ＭＳ Ｐゴシック" pitchFamily="-97" charset="-128"/>
          <a:cs typeface="+mn-cs"/>
        </a:defRPr>
      </a:lvl3pPr>
      <a:lvl4pPr marL="1600200" indent="-228600" algn="l" defTabSz="457200" rtl="0" eaLnBrk="0" fontAlgn="base" hangingPunct="0">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4pPr>
      <a:lvl5pPr marL="2057400" indent="-228600" algn="l" defTabSz="457200" rtl="0" eaLnBrk="0" fontAlgn="base" hangingPunct="0">
        <a:spcBef>
          <a:spcPct val="20000"/>
        </a:spcBef>
        <a:spcAft>
          <a:spcPct val="0"/>
        </a:spcAft>
        <a:buFont typeface="Arial" charset="0"/>
        <a:buChar char="»"/>
        <a:defRPr sz="2000" kern="1200">
          <a:solidFill>
            <a:schemeClr val="tx1"/>
          </a:solidFill>
          <a:latin typeface="Arial Narrow"/>
          <a:ea typeface="ＭＳ Ｐゴシック" pitchFamily="-97"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da-DK"/>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www.linkedin.com/company/parasolleads/parasol-leads-insurance-leads-generation-service-440824/product?sort=&amp;start=1&amp;sRevId="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506" name="Billede 9" descr="dreamstime_www_world.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Kombinationstegning 7"/>
          <p:cNvSpPr/>
          <p:nvPr/>
        </p:nvSpPr>
        <p:spPr bwMode="auto">
          <a:xfrm>
            <a:off x="-46038" y="3254375"/>
            <a:ext cx="9182101" cy="3429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3429000">
                <a:moveTo>
                  <a:pt x="12700" y="0"/>
                </a:moveTo>
                <a:cubicBezTo>
                  <a:pt x="1909233" y="338667"/>
                  <a:pt x="3894667" y="1011767"/>
                  <a:pt x="5702300" y="1016000"/>
                </a:cubicBezTo>
                <a:cubicBezTo>
                  <a:pt x="7509933" y="1020233"/>
                  <a:pt x="8022167" y="745067"/>
                  <a:pt x="9182100" y="609600"/>
                </a:cubicBezTo>
                <a:lnTo>
                  <a:pt x="9182100" y="3403600"/>
                </a:lnTo>
                <a:lnTo>
                  <a:pt x="0" y="3429000"/>
                </a:lnTo>
                <a:cubicBezTo>
                  <a:pt x="4233" y="2383367"/>
                  <a:pt x="8467" y="1045633"/>
                  <a:pt x="12700" y="0"/>
                </a:cubicBezTo>
                <a:close/>
              </a:path>
            </a:pathLst>
          </a:custGeom>
          <a:gradFill flip="none" rotWithShape="1">
            <a:gsLst>
              <a:gs pos="21000">
                <a:srgbClr val="7DC8DF"/>
              </a:gs>
              <a:gs pos="100000">
                <a:srgbClr val="6699FF"/>
              </a:gs>
            </a:gsLst>
            <a:lin ang="5400000" scaled="1"/>
            <a:tileRect/>
          </a:gradFill>
          <a:ln w="9525">
            <a:solidFill>
              <a:schemeClr val="accent4">
                <a:lumMod val="60000"/>
                <a:lumOff val="40000"/>
              </a:schemeClr>
            </a:solidFill>
            <a:miter lim="800000"/>
            <a:headEnd/>
            <a:tailEnd/>
          </a:ln>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424" name="Kombinationstegning 423"/>
          <p:cNvSpPr/>
          <p:nvPr/>
        </p:nvSpPr>
        <p:spPr>
          <a:xfrm>
            <a:off x="-38100" y="3467100"/>
            <a:ext cx="9182100" cy="3429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3429000">
                <a:moveTo>
                  <a:pt x="12700" y="0"/>
                </a:moveTo>
                <a:cubicBezTo>
                  <a:pt x="1909233" y="338667"/>
                  <a:pt x="3894667" y="1011767"/>
                  <a:pt x="5702300" y="1016000"/>
                </a:cubicBezTo>
                <a:cubicBezTo>
                  <a:pt x="7509933" y="1020233"/>
                  <a:pt x="8022167" y="745067"/>
                  <a:pt x="9182100" y="609600"/>
                </a:cubicBezTo>
                <a:lnTo>
                  <a:pt x="9182100" y="3403600"/>
                </a:lnTo>
                <a:lnTo>
                  <a:pt x="0" y="3429000"/>
                </a:lnTo>
                <a:cubicBezTo>
                  <a:pt x="4233" y="2383367"/>
                  <a:pt x="8467" y="1045633"/>
                  <a:pt x="12700" y="0"/>
                </a:cubicBezTo>
                <a:close/>
              </a:path>
            </a:pathLst>
          </a:cu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defRPr/>
            </a:pPr>
            <a:endParaRPr lang="da-DK" sz="1400" b="1" kern="0" noProof="1">
              <a:solidFill>
                <a:sysClr val="window" lastClr="FFFFFF"/>
              </a:solidFill>
              <a:latin typeface="Arial" pitchFamily="34" charset="0"/>
              <a:ea typeface="ＭＳ Ｐゴシック" pitchFamily="-97" charset="-128"/>
            </a:endParaRPr>
          </a:p>
        </p:txBody>
      </p:sp>
      <p:sp>
        <p:nvSpPr>
          <p:cNvPr id="21509" name="Rectangle 4"/>
          <p:cNvSpPr>
            <a:spLocks noChangeArrowheads="1"/>
          </p:cNvSpPr>
          <p:nvPr/>
        </p:nvSpPr>
        <p:spPr bwMode="gray">
          <a:xfrm>
            <a:off x="519113" y="5976936"/>
            <a:ext cx="7119937" cy="358775"/>
          </a:xfrm>
          <a:prstGeom prst="rect">
            <a:avLst/>
          </a:prstGeom>
          <a:noFill/>
          <a:ln w="9525">
            <a:noFill/>
            <a:miter lim="800000"/>
            <a:headEnd/>
            <a:tailEnd/>
          </a:ln>
        </p:spPr>
        <p:txBody>
          <a:bodyPr lIns="0" tIns="0" rIns="0" bIns="0" anchor="ctr"/>
          <a:lstStyle/>
          <a:p>
            <a:pPr defTabSz="801688"/>
            <a:r>
              <a:rPr lang="en-US" sz="4400" b="1" dirty="0" smtClean="0">
                <a:ln>
                  <a:solidFill>
                    <a:schemeClr val="bg1"/>
                  </a:solidFill>
                </a:ln>
                <a:solidFill>
                  <a:srgbClr val="00B0F0"/>
                </a:solidFill>
                <a:effectLst>
                  <a:glow rad="228600">
                    <a:schemeClr val="accent4">
                      <a:satMod val="175000"/>
                      <a:alpha val="40000"/>
                    </a:schemeClr>
                  </a:glow>
                </a:effectLst>
              </a:rPr>
              <a:t>Unleash The Power</a:t>
            </a:r>
          </a:p>
          <a:p>
            <a:pPr defTabSz="801688"/>
            <a:r>
              <a:rPr lang="en-US" dirty="0" smtClean="0">
                <a:solidFill>
                  <a:schemeClr val="tx2"/>
                </a:solidFill>
              </a:rPr>
              <a:t>Search Engine Optimization </a:t>
            </a:r>
            <a:r>
              <a:rPr lang="en-US" dirty="0" smtClean="0">
                <a:ln>
                  <a:solidFill>
                    <a:schemeClr val="bg1"/>
                  </a:solidFill>
                </a:ln>
                <a:solidFill>
                  <a:schemeClr val="tx2"/>
                </a:solidFill>
                <a:effectLst>
                  <a:glow rad="228600">
                    <a:schemeClr val="accent4">
                      <a:satMod val="175000"/>
                      <a:alpha val="40000"/>
                    </a:schemeClr>
                  </a:glow>
                </a:effectLst>
              </a:rPr>
              <a:t>+</a:t>
            </a:r>
            <a:r>
              <a:rPr lang="en-US" dirty="0" smtClean="0">
                <a:solidFill>
                  <a:schemeClr val="tx2"/>
                </a:solidFill>
              </a:rPr>
              <a:t> Reputation Marketing </a:t>
            </a:r>
            <a:r>
              <a:rPr lang="en-US" dirty="0" smtClean="0">
                <a:ln>
                  <a:solidFill>
                    <a:schemeClr val="bg1"/>
                  </a:solidFill>
                </a:ln>
                <a:solidFill>
                  <a:schemeClr val="tx2"/>
                </a:solidFill>
                <a:effectLst>
                  <a:glow rad="228600">
                    <a:schemeClr val="accent4">
                      <a:satMod val="175000"/>
                      <a:alpha val="40000"/>
                    </a:schemeClr>
                  </a:glow>
                </a:effectLst>
              </a:rPr>
              <a:t>+</a:t>
            </a:r>
            <a:r>
              <a:rPr lang="en-US" dirty="0" smtClean="0">
                <a:solidFill>
                  <a:schemeClr val="tx2"/>
                </a:solidFill>
                <a:effectLst>
                  <a:glow rad="228600">
                    <a:schemeClr val="accent4">
                      <a:satMod val="175000"/>
                      <a:alpha val="40000"/>
                    </a:schemeClr>
                  </a:glow>
                </a:effectLst>
              </a:rPr>
              <a:t> </a:t>
            </a:r>
            <a:r>
              <a:rPr lang="en-US" dirty="0" smtClean="0">
                <a:solidFill>
                  <a:schemeClr val="tx2"/>
                </a:solidFill>
              </a:rPr>
              <a:t>Social Media Integrated in one strategy </a:t>
            </a:r>
            <a:r>
              <a:rPr lang="en-US" dirty="0" smtClean="0">
                <a:ln>
                  <a:solidFill>
                    <a:schemeClr val="tx2"/>
                  </a:solidFill>
                </a:ln>
                <a:solidFill>
                  <a:schemeClr val="tx2"/>
                </a:solidFill>
                <a:effectLst>
                  <a:glow rad="228600">
                    <a:schemeClr val="accent4">
                      <a:satMod val="175000"/>
                      <a:alpha val="40000"/>
                    </a:schemeClr>
                  </a:glow>
                </a:effectLst>
              </a:rPr>
              <a:t>=</a:t>
            </a:r>
            <a:r>
              <a:rPr lang="en-US" dirty="0" smtClean="0">
                <a:solidFill>
                  <a:schemeClr val="tx2"/>
                </a:solidFill>
              </a:rPr>
              <a:t> </a:t>
            </a:r>
            <a:r>
              <a:rPr lang="en-US" b="1" dirty="0" smtClean="0">
                <a:solidFill>
                  <a:schemeClr val="tx2"/>
                </a:solidFill>
                <a:effectLst>
                  <a:glow rad="228600">
                    <a:schemeClr val="accent1">
                      <a:satMod val="175000"/>
                      <a:alpha val="40000"/>
                    </a:schemeClr>
                  </a:glow>
                </a:effectLst>
              </a:rPr>
              <a:t>Domination of </a:t>
            </a:r>
            <a:r>
              <a:rPr lang="en-US" b="1" dirty="0">
                <a:solidFill>
                  <a:schemeClr val="tx2"/>
                </a:solidFill>
                <a:effectLst>
                  <a:glow rad="228600">
                    <a:schemeClr val="accent1">
                      <a:satMod val="175000"/>
                      <a:alpha val="40000"/>
                    </a:schemeClr>
                  </a:glow>
                </a:effectLst>
              </a:rPr>
              <a:t>Y</a:t>
            </a:r>
            <a:r>
              <a:rPr lang="en-US" b="1" dirty="0" smtClean="0">
                <a:solidFill>
                  <a:schemeClr val="tx2"/>
                </a:solidFill>
                <a:effectLst>
                  <a:glow rad="228600">
                    <a:schemeClr val="accent1">
                      <a:satMod val="175000"/>
                      <a:alpha val="40000"/>
                    </a:schemeClr>
                  </a:glow>
                </a:effectLst>
              </a:rPr>
              <a:t>our Market</a:t>
            </a:r>
            <a:endParaRPr lang="en-US" sz="2800" b="1" dirty="0" smtClean="0">
              <a:solidFill>
                <a:srgbClr val="00B0F0"/>
              </a:solidFill>
              <a:effectLst>
                <a:glow rad="228600">
                  <a:schemeClr val="accent1">
                    <a:satMod val="175000"/>
                    <a:alpha val="40000"/>
                  </a:schemeClr>
                </a:glow>
              </a:effectLst>
            </a:endParaRPr>
          </a:p>
          <a:p>
            <a:pPr defTabSz="801688"/>
            <a:endParaRPr lang="en-US" sz="1200" dirty="0" smtClean="0">
              <a:ln>
                <a:solidFill>
                  <a:schemeClr val="bg1"/>
                </a:solidFill>
              </a:ln>
              <a:solidFill>
                <a:schemeClr val="tx2"/>
              </a:solidFill>
              <a:effectLst>
                <a:glow rad="228600">
                  <a:schemeClr val="accent1">
                    <a:satMod val="175000"/>
                    <a:alpha val="40000"/>
                  </a:schemeClr>
                </a:glow>
              </a:effectLst>
            </a:endParaRPr>
          </a:p>
          <a:p>
            <a:pPr defTabSz="801688"/>
            <a:endParaRPr lang="en-US" sz="1200" dirty="0">
              <a:solidFill>
                <a:schemeClr val="tx2"/>
              </a:solidFill>
            </a:endParaRPr>
          </a:p>
          <a:p>
            <a:pPr defTabSz="801688"/>
            <a:r>
              <a:rPr lang="en-US" sz="3600" i="1" dirty="0" smtClean="0">
                <a:solidFill>
                  <a:schemeClr val="tx2"/>
                </a:solidFill>
              </a:rPr>
              <a:t> </a:t>
            </a:r>
          </a:p>
          <a:p>
            <a:pPr defTabSz="801688"/>
            <a:endParaRPr lang="en-US" sz="2000" dirty="0">
              <a:solidFill>
                <a:schemeClr val="tx2"/>
              </a:solidFill>
            </a:endParaRPr>
          </a:p>
        </p:txBody>
      </p:sp>
      <p:sp>
        <p:nvSpPr>
          <p:cNvPr id="2151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8" name="Rektangel 7"/>
          <p:cNvSpPr>
            <a:spLocks noChangeArrowheads="1"/>
          </p:cNvSpPr>
          <p:nvPr/>
        </p:nvSpPr>
        <p:spPr bwMode="auto">
          <a:xfrm>
            <a:off x="5037137" y="2183992"/>
            <a:ext cx="3749675" cy="4158069"/>
          </a:xfrm>
          <a:prstGeom prst="rect">
            <a:avLst/>
          </a:pr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p:spPr>
        <p:txBody>
          <a:bodyPr anchor="ctr"/>
          <a:lstStyle/>
          <a:p>
            <a:pPr indent="-342900" algn="ctr">
              <a:buFont typeface="Calibri" pitchFamily="34" charset="0"/>
              <a:buAutoNum type="arabicPeriod"/>
              <a:defRPr/>
            </a:pPr>
            <a:endParaRPr lang="en-US" sz="1600" b="1" noProof="1">
              <a:solidFill>
                <a:srgbClr val="FFFFFF"/>
              </a:solidFill>
              <a:latin typeface="Arial" pitchFamily="34" charset="0"/>
            </a:endParaRPr>
          </a:p>
        </p:txBody>
      </p:sp>
      <p:sp>
        <p:nvSpPr>
          <p:cNvPr id="37891" name="Tekstboks 39"/>
          <p:cNvSpPr txBox="1">
            <a:spLocks noChangeArrowheads="1"/>
          </p:cNvSpPr>
          <p:nvPr/>
        </p:nvSpPr>
        <p:spPr bwMode="auto">
          <a:xfrm>
            <a:off x="5037137" y="2219908"/>
            <a:ext cx="3749675" cy="4185761"/>
          </a:xfrm>
          <a:prstGeom prst="rect">
            <a:avLst/>
          </a:prstGeom>
          <a:noFill/>
          <a:ln w="9525">
            <a:noFill/>
            <a:miter lim="800000"/>
            <a:headEnd/>
            <a:tailEnd/>
          </a:ln>
        </p:spPr>
        <p:txBody>
          <a:bodyPr wrap="square">
            <a:spAutoFit/>
          </a:bodyPr>
          <a:lstStyle/>
          <a:p>
            <a:r>
              <a:rPr lang="en-US" sz="1200" b="1" dirty="0" smtClean="0"/>
              <a:t>Includes over </a:t>
            </a:r>
            <a:r>
              <a:rPr lang="en-US" sz="1200" b="1" dirty="0"/>
              <a:t>250 steps each </a:t>
            </a:r>
            <a:r>
              <a:rPr lang="en-US" sz="1200" b="1" dirty="0" smtClean="0"/>
              <a:t>month which turns your clients into a legion of dedicated </a:t>
            </a:r>
          </a:p>
          <a:p>
            <a:r>
              <a:rPr lang="en-US" sz="1200" b="1" dirty="0" smtClean="0"/>
              <a:t>salespeople for your business.</a:t>
            </a:r>
            <a:br>
              <a:rPr lang="en-US" sz="1200" b="1" dirty="0" smtClean="0"/>
            </a:br>
            <a:endParaRPr lang="en-US" sz="1200" b="1" dirty="0" smtClean="0">
              <a:solidFill>
                <a:srgbClr val="1F88C8"/>
              </a:solidFill>
            </a:endParaRPr>
          </a:p>
          <a:p>
            <a:pPr marL="342900" indent="-342900">
              <a:buFont typeface="+mj-lt"/>
              <a:buAutoNum type="arabicPeriod"/>
            </a:pPr>
            <a:r>
              <a:rPr lang="en-US" sz="1200" b="1" dirty="0" smtClean="0">
                <a:solidFill>
                  <a:schemeClr val="bg1"/>
                </a:solidFill>
              </a:rPr>
              <a:t>Getting Found</a:t>
            </a:r>
            <a:r>
              <a:rPr lang="en-US" sz="1200" dirty="0" smtClean="0"/>
              <a:t>: SEO and Maps marketing ensure your business quickly gains page 1 ranking on Google searches for your chosen keywords.</a:t>
            </a:r>
            <a:br>
              <a:rPr lang="en-US" sz="1200" dirty="0" smtClean="0"/>
            </a:br>
            <a:endParaRPr lang="en-US" sz="1200" dirty="0" smtClean="0"/>
          </a:p>
          <a:p>
            <a:pPr marL="342900" indent="-342900">
              <a:buFont typeface="+mj-lt"/>
              <a:buAutoNum type="arabicPeriod"/>
            </a:pPr>
            <a:r>
              <a:rPr lang="en-US" sz="1200" b="1" dirty="0" smtClean="0"/>
              <a:t>Generating</a:t>
            </a:r>
            <a:r>
              <a:rPr lang="en-US" sz="1200" dirty="0" smtClean="0"/>
              <a:t> </a:t>
            </a:r>
            <a:r>
              <a:rPr lang="en-US" sz="1200" b="1" dirty="0" smtClean="0"/>
              <a:t>Fuel</a:t>
            </a:r>
            <a:r>
              <a:rPr lang="en-US" sz="1200" dirty="0" smtClean="0"/>
              <a:t>: Your online reputation will fuel your growth. Reputation Marketing continually pushes your rankings higher and turns your clients into advocates of your services.</a:t>
            </a:r>
            <a:br>
              <a:rPr lang="en-US" sz="1200" dirty="0" smtClean="0"/>
            </a:br>
            <a:endParaRPr lang="en-US" sz="1200" dirty="0" smtClean="0"/>
          </a:p>
          <a:p>
            <a:pPr marL="342900" indent="-342900">
              <a:buFont typeface="+mj-lt"/>
              <a:buAutoNum type="arabicPeriod"/>
            </a:pPr>
            <a:r>
              <a:rPr lang="en-US" sz="1200" b="1" dirty="0" smtClean="0"/>
              <a:t>Going Viral: </a:t>
            </a:r>
            <a:r>
              <a:rPr lang="en-US" sz="1200" dirty="0" smtClean="0"/>
              <a:t>With our reputation generation system firing on all cylinders, your business will begin to gain growth momentum. Your reputation will be your marketing content, your clients your promoters, and social media the vehicle.</a:t>
            </a:r>
            <a:endParaRPr lang="da-DK" sz="1400" dirty="0">
              <a:solidFill>
                <a:srgbClr val="FFFFFF"/>
              </a:solidFill>
            </a:endParaRPr>
          </a:p>
          <a:p>
            <a:pPr marL="342900" indent="-342900">
              <a:buFont typeface="Calibri" pitchFamily="34" charset="0"/>
              <a:buAutoNum type="arabicPeriod"/>
            </a:pPr>
            <a:endParaRPr lang="da-DK" sz="1400" dirty="0">
              <a:solidFill>
                <a:srgbClr val="FFFFFF"/>
              </a:solidFill>
            </a:endParaRPr>
          </a:p>
        </p:txBody>
      </p:sp>
      <p:sp>
        <p:nvSpPr>
          <p:cNvPr id="37892"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defTabSz="801688"/>
            <a:endParaRPr lang="en-US" sz="1200" dirty="0">
              <a:solidFill>
                <a:srgbClr val="171717"/>
              </a:solidFill>
            </a:endParaRPr>
          </a:p>
        </p:txBody>
      </p:sp>
      <p:sp>
        <p:nvSpPr>
          <p:cNvPr id="37893"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37894" name="Titel 16"/>
          <p:cNvSpPr>
            <a:spLocks noGrp="1"/>
          </p:cNvSpPr>
          <p:nvPr>
            <p:ph type="title"/>
          </p:nvPr>
        </p:nvSpPr>
        <p:spPr bwMode="auto">
          <a:xfrm>
            <a:off x="177800" y="833438"/>
            <a:ext cx="7232650" cy="563562"/>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b="1" dirty="0" smtClean="0"/>
              <a:t>Our Proprietary </a:t>
            </a:r>
            <a:r>
              <a:rPr lang="en-US" b="1" dirty="0"/>
              <a:t>S</a:t>
            </a:r>
            <a:r>
              <a:rPr lang="en-US" b="1" dirty="0" smtClean="0"/>
              <a:t>ystem</a:t>
            </a:r>
            <a:endParaRPr lang="en-US" dirty="0" smtClean="0">
              <a:latin typeface="Arial" charset="0"/>
              <a:ea typeface="ＭＳ Ｐゴシック" charset="-128"/>
              <a:cs typeface="Arial" charset="0"/>
            </a:endParaRPr>
          </a:p>
        </p:txBody>
      </p:sp>
      <p:sp>
        <p:nvSpPr>
          <p:cNvPr id="37895" name="Pladsholder til tekst 18"/>
          <p:cNvSpPr>
            <a:spLocks noGrp="1"/>
          </p:cNvSpPr>
          <p:nvPr>
            <p:ph type="body" idx="13"/>
          </p:nvPr>
        </p:nvSpPr>
        <p:spPr bwMode="auto">
          <a:xfrm>
            <a:off x="177800" y="1447800"/>
            <a:ext cx="6489700" cy="358775"/>
          </a:xfrm>
          <a:noFill/>
          <a:ln>
            <a:miter lim="800000"/>
            <a:headEnd/>
            <a:tailEnd/>
          </a:ln>
        </p:spPr>
        <p:txBody>
          <a:bodyPr vert="horz" wrap="square" lIns="91440" tIns="45720" rIns="91440" bIns="45720" numCol="1" anchorCtr="0" compatLnSpc="1">
            <a:prstTxWarp prst="textNoShape">
              <a:avLst/>
            </a:prstTxWarp>
          </a:bodyPr>
          <a:lstStyle/>
          <a:p>
            <a:pPr eaLnBrk="1" hangingPunct="1"/>
            <a:r>
              <a:rPr lang="en-US" dirty="0" smtClean="0">
                <a:latin typeface="Arial" charset="0"/>
                <a:ea typeface="ＭＳ Ｐゴシック" charset="-128"/>
                <a:cs typeface="Arial" charset="0"/>
              </a:rPr>
              <a:t>Turns your clients into your best salespeople!</a:t>
            </a:r>
            <a:endParaRPr lang="da-DK" dirty="0" smtClean="0">
              <a:latin typeface="Arial" charset="0"/>
              <a:ea typeface="ＭＳ Ｐゴシック" charset="-128"/>
              <a:cs typeface="Arial" charset="0"/>
            </a:endParaRPr>
          </a:p>
        </p:txBody>
      </p:sp>
      <p:graphicFrame>
        <p:nvGraphicFramePr>
          <p:cNvPr id="14" name="Diagram 13"/>
          <p:cNvGraphicFramePr/>
          <p:nvPr>
            <p:extLst>
              <p:ext uri="{D42A27DB-BD31-4B8C-83A1-F6EECF244321}">
                <p14:modId xmlns:p14="http://schemas.microsoft.com/office/powerpoint/2010/main" val="421895400"/>
              </p:ext>
            </p:extLst>
          </p:nvPr>
        </p:nvGraphicFramePr>
        <p:xfrm>
          <a:off x="169335" y="2398889"/>
          <a:ext cx="4953000" cy="330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Rectangle 1"/>
          <p:cNvSpPr/>
          <p:nvPr/>
        </p:nvSpPr>
        <p:spPr>
          <a:xfrm>
            <a:off x="412443" y="6162675"/>
            <a:ext cx="2985113" cy="261610"/>
          </a:xfrm>
          <a:prstGeom prst="rect">
            <a:avLst/>
          </a:prstGeom>
        </p:spPr>
        <p:txBody>
          <a:bodyPr wrap="none">
            <a:spAutoFit/>
          </a:bodyPr>
          <a:lstStyle/>
          <a:p>
            <a:pPr lvl="0"/>
            <a:r>
              <a:rPr lang="en-US" sz="1100" b="1" dirty="0">
                <a:solidFill>
                  <a:srgbClr val="002060"/>
                </a:solidFill>
              </a:rPr>
              <a:t>Parasol </a:t>
            </a:r>
            <a:r>
              <a:rPr lang="en-US" sz="1100" b="1" dirty="0">
                <a:solidFill>
                  <a:srgbClr val="0070C0"/>
                </a:solidFill>
              </a:rPr>
              <a:t>Leads Marketing</a:t>
            </a:r>
            <a:r>
              <a:rPr lang="en-US" sz="1100" b="1" dirty="0">
                <a:solidFill>
                  <a:prstClr val="white"/>
                </a:solidFill>
              </a:rPr>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defTabSz="801688"/>
            <a:endParaRPr lang="en-US" sz="1200" dirty="0">
              <a:solidFill>
                <a:schemeClr val="tx2"/>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r>
              <a:rPr lang="en-US" sz="2000" b="1" dirty="0" smtClean="0">
                <a:ln>
                  <a:solidFill>
                    <a:schemeClr val="bg1"/>
                  </a:solidFill>
                </a:ln>
                <a:effectLst>
                  <a:glow rad="228600">
                    <a:schemeClr val="accent4">
                      <a:satMod val="175000"/>
                      <a:alpha val="40000"/>
                    </a:schemeClr>
                  </a:glow>
                </a:effectLst>
              </a:rPr>
              <a:t>- 1.0</a:t>
            </a:r>
            <a:endParaRPr lang="en-US" sz="2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3200876"/>
          </a:xfrm>
          <a:prstGeom prst="rect">
            <a:avLst/>
          </a:prstGeom>
          <a:noFill/>
          <a:ln w="9525">
            <a:noFill/>
            <a:miter lim="800000"/>
            <a:headEnd/>
            <a:tailEnd/>
          </a:ln>
        </p:spPr>
        <p:txBody>
          <a:bodyPr wrap="square">
            <a:spAutoFit/>
          </a:bodyPr>
          <a:lstStyle/>
          <a:p>
            <a:endParaRPr lang="en-US" b="1" dirty="0" smtClean="0"/>
          </a:p>
          <a:p>
            <a:endParaRPr lang="en-US" dirty="0"/>
          </a:p>
          <a:p>
            <a:r>
              <a:rPr lang="en-US" dirty="0" smtClean="0"/>
              <a:t>Building your 5-star </a:t>
            </a:r>
            <a:r>
              <a:rPr lang="en-US" dirty="0"/>
              <a:t>online reputation starts with the right words and being consistent</a:t>
            </a:r>
            <a:r>
              <a:rPr lang="en-US" dirty="0" smtClean="0"/>
              <a:t>. Choosing </a:t>
            </a:r>
            <a:r>
              <a:rPr lang="en-US" dirty="0"/>
              <a:t>the right keyword phrases becomes the foundation on which we build </a:t>
            </a:r>
            <a:r>
              <a:rPr lang="en-US" dirty="0" smtClean="0"/>
              <a:t>your reputation.</a:t>
            </a:r>
            <a:endParaRPr lang="en-US" b="1" dirty="0" smtClean="0">
              <a:solidFill>
                <a:schemeClr val="tx2"/>
              </a:solidFill>
              <a:latin typeface="Arial" pitchFamily="34" charset="0"/>
              <a:ea typeface="ＭＳ Ｐゴシック" pitchFamily="-97" charset="-128"/>
            </a:endParaRPr>
          </a:p>
          <a:p>
            <a:endParaRPr lang="en-US" sz="1400" b="1" dirty="0">
              <a:solidFill>
                <a:schemeClr val="tx2"/>
              </a:solidFill>
              <a:latin typeface="Arial" pitchFamily="34" charset="0"/>
              <a:ea typeface="ＭＳ Ｐゴシック" pitchFamily="-97" charset="-128"/>
            </a:endParaRPr>
          </a:p>
          <a:p>
            <a:pPr marL="285750" indent="-285750">
              <a:buFont typeface="Arial" panose="020B0604020202020204" pitchFamily="34" charset="0"/>
              <a:buChar char="•"/>
            </a:pPr>
            <a:r>
              <a:rPr lang="en-US" sz="1400" b="1" dirty="0" smtClean="0"/>
              <a:t>In-depth Keyword Analysis</a:t>
            </a:r>
          </a:p>
          <a:p>
            <a:pPr marL="742950" lvl="1" indent="-285750">
              <a:buFont typeface="Courier New" panose="02070309020205020404" pitchFamily="49" charset="0"/>
              <a:buChar char="o"/>
            </a:pPr>
            <a:r>
              <a:rPr lang="en-US" sz="1400" dirty="0" smtClean="0"/>
              <a:t>Develop </a:t>
            </a:r>
            <a:r>
              <a:rPr lang="en-US" sz="1400" dirty="0"/>
              <a:t>detailed research on </a:t>
            </a:r>
            <a:r>
              <a:rPr lang="en-US" sz="1400" dirty="0" smtClean="0"/>
              <a:t>keywords</a:t>
            </a:r>
          </a:p>
          <a:p>
            <a:pPr marL="742950" lvl="1" indent="-285750">
              <a:buFont typeface="Courier New" panose="02070309020205020404" pitchFamily="49" charset="0"/>
              <a:buChar char="o"/>
            </a:pPr>
            <a:r>
              <a:rPr lang="en-US" sz="1400" dirty="0" smtClean="0"/>
              <a:t>Determine </a:t>
            </a:r>
            <a:r>
              <a:rPr lang="en-US" sz="1400" dirty="0"/>
              <a:t>local search phrase opportunities that represent </a:t>
            </a:r>
            <a:r>
              <a:rPr lang="en-US" sz="1400" dirty="0" smtClean="0"/>
              <a:t>commercial intent</a:t>
            </a:r>
          </a:p>
          <a:p>
            <a:pPr marL="742950" lvl="1" indent="-285750">
              <a:buFont typeface="Courier New" panose="02070309020205020404" pitchFamily="49" charset="0"/>
              <a:buChar char="o"/>
            </a:pPr>
            <a:r>
              <a:rPr lang="en-US" sz="1400" dirty="0" smtClean="0"/>
              <a:t>Search </a:t>
            </a:r>
            <a:r>
              <a:rPr lang="en-US" sz="1400" dirty="0"/>
              <a:t>phrases defining what people do (e.g. </a:t>
            </a:r>
            <a:r>
              <a:rPr lang="en-US" sz="1400" b="1" i="1" dirty="0"/>
              <a:t>“photography”) </a:t>
            </a:r>
            <a:r>
              <a:rPr lang="en-US" sz="1400" dirty="0" smtClean="0"/>
              <a:t>have less commercial intent</a:t>
            </a:r>
          </a:p>
          <a:p>
            <a:pPr marL="742950" lvl="1" indent="-285750">
              <a:buFont typeface="Courier New" panose="02070309020205020404" pitchFamily="49" charset="0"/>
              <a:buChar char="o"/>
            </a:pPr>
            <a:r>
              <a:rPr lang="en-US" sz="1400" dirty="0" smtClean="0"/>
              <a:t>Search </a:t>
            </a:r>
            <a:r>
              <a:rPr lang="en-US" sz="1400" dirty="0"/>
              <a:t>phrases defining what people are (e.g. </a:t>
            </a:r>
            <a:r>
              <a:rPr lang="en-US" sz="1400" b="1" i="1" dirty="0"/>
              <a:t>“photographer</a:t>
            </a:r>
            <a:r>
              <a:rPr lang="en-US" sz="1400" dirty="0"/>
              <a:t>”) </a:t>
            </a:r>
            <a:r>
              <a:rPr lang="en-US" sz="1400" dirty="0" smtClean="0"/>
              <a:t>have more commercial intent</a:t>
            </a:r>
          </a:p>
        </p:txBody>
      </p:sp>
      <p:sp>
        <p:nvSpPr>
          <p:cNvPr id="2" name="Rectangle 1"/>
          <p:cNvSpPr/>
          <p:nvPr/>
        </p:nvSpPr>
        <p:spPr>
          <a:xfrm>
            <a:off x="460068" y="6247770"/>
            <a:ext cx="2985113" cy="261610"/>
          </a:xfrm>
          <a:prstGeom prst="rect">
            <a:avLst/>
          </a:prstGeom>
        </p:spPr>
        <p:txBody>
          <a:bodyPr wrap="none">
            <a:spAutoFit/>
          </a:bodyPr>
          <a:lstStyle/>
          <a:p>
            <a:pPr lvl="0"/>
            <a:r>
              <a:rPr lang="en-US" sz="1100" b="1" dirty="0">
                <a:solidFill>
                  <a:schemeClr val="bg1"/>
                </a:solidFill>
              </a:rPr>
              <a:t>Parasol Leads </a:t>
            </a:r>
            <a:r>
              <a:rPr lang="en-US" sz="1100" b="1" dirty="0" smtClean="0">
                <a:solidFill>
                  <a:schemeClr val="bg1"/>
                </a:solidFill>
              </a:rPr>
              <a:t>Marketing •  </a:t>
            </a:r>
            <a:r>
              <a:rPr lang="en-US" sz="1100" b="1" dirty="0">
                <a:solidFill>
                  <a:schemeClr val="bg1"/>
                </a:solidFill>
              </a:rPr>
              <a:t>(888) </a:t>
            </a:r>
            <a:r>
              <a:rPr lang="en-US" sz="1100" b="1" dirty="0" smtClean="0">
                <a:solidFill>
                  <a:schemeClr val="bg1"/>
                </a:solidFill>
              </a:rPr>
              <a:t>778-0410</a:t>
            </a:r>
            <a:endParaRPr lang="en-US" sz="1100" dirty="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2944812" cy="358775"/>
          </a:xfrm>
          <a:prstGeom prst="rect">
            <a:avLst/>
          </a:prstGeom>
          <a:noFill/>
          <a:ln w="9525">
            <a:noFill/>
            <a:miter lim="800000"/>
            <a:headEnd/>
            <a:tailEnd/>
          </a:ln>
        </p:spPr>
        <p:txBody>
          <a:bodyPr lIns="0" tIns="0" rIns="0" bIns="0" anchor="ctr"/>
          <a:lstStyle/>
          <a:p>
            <a:pPr lvl="0"/>
            <a:r>
              <a:rPr lang="en-US" sz="1100" b="1" dirty="0">
                <a:solidFill>
                  <a:srgbClr val="FFFCF9"/>
                </a:solidFill>
              </a:rPr>
              <a:t>Parasol Leads Marketing •  (888) </a:t>
            </a:r>
            <a:r>
              <a:rPr lang="en-US" sz="1100" b="1" dirty="0" smtClean="0">
                <a:solidFill>
                  <a:srgbClr val="FFFCF9"/>
                </a:solidFill>
              </a:rPr>
              <a:t>778-0410</a:t>
            </a:r>
            <a:endParaRPr lang="en-US" sz="1100" dirty="0">
              <a:solidFill>
                <a:srgbClr val="FFFCF9"/>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r>
              <a:rPr lang="en-US" sz="2000" b="1" dirty="0" smtClean="0">
                <a:ln>
                  <a:solidFill>
                    <a:schemeClr val="bg1"/>
                  </a:solidFill>
                </a:ln>
                <a:effectLst>
                  <a:glow rad="228600">
                    <a:schemeClr val="accent4">
                      <a:satMod val="175000"/>
                      <a:alpha val="40000"/>
                    </a:schemeClr>
                  </a:glow>
                </a:effectLst>
              </a:rPr>
              <a:t>1.2</a:t>
            </a:r>
            <a:r>
              <a:rPr lang="en-US" sz="3000" b="1" dirty="0" smtClean="0">
                <a:ln>
                  <a:solidFill>
                    <a:schemeClr val="bg1"/>
                  </a:solidFill>
                </a:ln>
                <a:effectLst>
                  <a:glow rad="228600">
                    <a:schemeClr val="accent4">
                      <a:satMod val="175000"/>
                      <a:alpha val="40000"/>
                    </a:schemeClr>
                  </a:glow>
                </a:effectLst>
              </a:rPr>
              <a:t> </a:t>
            </a:r>
            <a:endParaRPr lang="en-US" sz="3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4247317"/>
          </a:xfrm>
          <a:prstGeom prst="rect">
            <a:avLst/>
          </a:prstGeom>
          <a:noFill/>
          <a:ln w="9525">
            <a:noFill/>
            <a:miter lim="800000"/>
            <a:headEnd/>
            <a:tailEnd/>
          </a:ln>
        </p:spPr>
        <p:txBody>
          <a:bodyPr wrap="square">
            <a:spAutoFit/>
          </a:bodyPr>
          <a:lstStyle/>
          <a:p>
            <a:endParaRPr lang="en-US" b="1" dirty="0" smtClean="0"/>
          </a:p>
          <a:p>
            <a:endParaRPr lang="en-US" sz="1400" dirty="0" smtClean="0"/>
          </a:p>
          <a:p>
            <a:pPr marL="285750" indent="-285750">
              <a:buFont typeface="Arial" panose="020B0604020202020204" pitchFamily="34" charset="0"/>
              <a:buChar char="•"/>
            </a:pPr>
            <a:r>
              <a:rPr lang="en-US" sz="1400" dirty="0" smtClean="0"/>
              <a:t>Identify </a:t>
            </a:r>
            <a:r>
              <a:rPr lang="en-US" sz="1400" dirty="0"/>
              <a:t>review phrase opportunities to be used to index local </a:t>
            </a:r>
            <a:r>
              <a:rPr lang="en-US" sz="1400" dirty="0" smtClean="0"/>
              <a:t>review comments </a:t>
            </a:r>
            <a:r>
              <a:rPr lang="en-US" sz="1400" dirty="0"/>
              <a:t>into our local SEO indexing </a:t>
            </a:r>
            <a:r>
              <a:rPr lang="en-US" sz="1400" dirty="0" smtClean="0"/>
              <a:t>strategies</a:t>
            </a:r>
          </a:p>
          <a:p>
            <a:pPr marL="742950" lvl="1" indent="-285750">
              <a:buFont typeface="Courier New" panose="02070309020205020404" pitchFamily="49" charset="0"/>
              <a:buChar char="o"/>
            </a:pPr>
            <a:r>
              <a:rPr lang="en-US" sz="1400" b="1" dirty="0" smtClean="0"/>
              <a:t>E.g</a:t>
            </a:r>
            <a:r>
              <a:rPr lang="en-US" sz="1400" b="1" dirty="0"/>
              <a:t>. </a:t>
            </a:r>
            <a:r>
              <a:rPr lang="en-US" sz="1400" dirty="0"/>
              <a:t>A keyword optimized review like </a:t>
            </a:r>
            <a:r>
              <a:rPr lang="en-US" sz="1400" b="1" dirty="0"/>
              <a:t>“I buy quality </a:t>
            </a:r>
            <a:r>
              <a:rPr lang="en-US" sz="1400" b="1" dirty="0" smtClean="0"/>
              <a:t>life insurance” </a:t>
            </a:r>
            <a:r>
              <a:rPr lang="en-US" sz="1400" dirty="0"/>
              <a:t>from </a:t>
            </a:r>
            <a:r>
              <a:rPr lang="en-US" sz="1400" b="1" dirty="0" smtClean="0"/>
              <a:t>“John Doe Financial Services” </a:t>
            </a:r>
            <a:r>
              <a:rPr lang="en-US" sz="1400" dirty="0" smtClean="0"/>
              <a:t>would be indexed to </a:t>
            </a:r>
            <a:r>
              <a:rPr lang="en-US" sz="1400" dirty="0"/>
              <a:t>show for </a:t>
            </a:r>
            <a:r>
              <a:rPr lang="en-US" sz="1400" dirty="0" smtClean="0"/>
              <a:t>searches with </a:t>
            </a:r>
            <a:r>
              <a:rPr lang="en-US" sz="1400" dirty="0"/>
              <a:t>commercial </a:t>
            </a:r>
            <a:r>
              <a:rPr lang="en-US" sz="1400" dirty="0" smtClean="0"/>
              <a:t>intent</a:t>
            </a:r>
            <a:br>
              <a:rPr lang="en-US" sz="1400" dirty="0" smtClean="0"/>
            </a:br>
            <a:endParaRPr lang="en-US" sz="1400" dirty="0" smtClean="0"/>
          </a:p>
          <a:p>
            <a:pPr marL="285750" indent="-285750">
              <a:buFont typeface="Arial" panose="020B0604020202020204" pitchFamily="34" charset="0"/>
              <a:buChar char="•"/>
            </a:pPr>
            <a:r>
              <a:rPr lang="en-US" sz="1400" dirty="0" smtClean="0"/>
              <a:t>Identify </a:t>
            </a:r>
            <a:r>
              <a:rPr lang="en-US" sz="1400" dirty="0"/>
              <a:t>the best keyword opportunities in your </a:t>
            </a:r>
            <a:r>
              <a:rPr lang="en-US" sz="1400" dirty="0" smtClean="0"/>
              <a:t>market</a:t>
            </a:r>
          </a:p>
          <a:p>
            <a:pPr marL="742950" lvl="1" indent="-285750">
              <a:buFont typeface="Courier New" panose="02070309020205020404" pitchFamily="49" charset="0"/>
              <a:buChar char="o"/>
            </a:pPr>
            <a:r>
              <a:rPr lang="en-US" sz="1400" dirty="0" smtClean="0"/>
              <a:t>Launch </a:t>
            </a:r>
            <a:r>
              <a:rPr lang="en-US" sz="1400" dirty="0"/>
              <a:t>a Google+ local maps SEO campaign in </a:t>
            </a:r>
            <a:r>
              <a:rPr lang="en-US" sz="1400" dirty="0" smtClean="0"/>
              <a:t>your market, anchoring </a:t>
            </a:r>
            <a:r>
              <a:rPr lang="en-US" sz="1400" dirty="0"/>
              <a:t>our reputation marketing campaign to that local address </a:t>
            </a:r>
            <a:r>
              <a:rPr lang="en-US" sz="1400" dirty="0" smtClean="0"/>
              <a:t>and those keywords</a:t>
            </a:r>
          </a:p>
          <a:p>
            <a:endParaRPr lang="en-US" sz="1400" b="1" dirty="0" smtClean="0"/>
          </a:p>
          <a:p>
            <a:r>
              <a:rPr lang="en-US" sz="1400" b="1" dirty="0" smtClean="0"/>
              <a:t>Competitive Analysis:</a:t>
            </a:r>
            <a:endParaRPr lang="en-US" sz="1400" b="1" dirty="0"/>
          </a:p>
          <a:p>
            <a:endParaRPr lang="en-US" sz="1400" dirty="0"/>
          </a:p>
          <a:p>
            <a:r>
              <a:rPr lang="en-US" sz="1400" dirty="0" smtClean="0"/>
              <a:t>We perform </a:t>
            </a:r>
            <a:r>
              <a:rPr lang="en-US" sz="1400" dirty="0"/>
              <a:t>a detailed </a:t>
            </a:r>
            <a:r>
              <a:rPr lang="en-US" sz="1400" dirty="0" smtClean="0"/>
              <a:t>competitor analysis of your competitors, identifying their digital </a:t>
            </a:r>
            <a:r>
              <a:rPr lang="en-US" sz="1400" dirty="0"/>
              <a:t>touch</a:t>
            </a:r>
          </a:p>
          <a:p>
            <a:r>
              <a:rPr lang="en-US" sz="1400" dirty="0"/>
              <a:t>points in their web </a:t>
            </a:r>
            <a:r>
              <a:rPr lang="en-US" sz="1400" dirty="0" smtClean="0"/>
              <a:t>presence to determine which ones are </a:t>
            </a:r>
            <a:r>
              <a:rPr lang="en-US" sz="1400" dirty="0"/>
              <a:t>currently most valued by search engines</a:t>
            </a:r>
            <a:r>
              <a:rPr lang="en-US" sz="1400" dirty="0" smtClean="0"/>
              <a:t>. This </a:t>
            </a:r>
            <a:r>
              <a:rPr lang="en-US" sz="1400" dirty="0"/>
              <a:t>analysis defines </a:t>
            </a:r>
            <a:r>
              <a:rPr lang="en-US" sz="1400" dirty="0" smtClean="0"/>
              <a:t>which tasks are needed in order to rank </a:t>
            </a:r>
            <a:r>
              <a:rPr lang="en-US" sz="1400" dirty="0"/>
              <a:t>one </a:t>
            </a:r>
            <a:r>
              <a:rPr lang="en-US" sz="1400" dirty="0" smtClean="0"/>
              <a:t>above the </a:t>
            </a:r>
            <a:r>
              <a:rPr lang="en-US" sz="1400" dirty="0"/>
              <a:t>top</a:t>
            </a:r>
          </a:p>
          <a:p>
            <a:r>
              <a:rPr lang="en-US" sz="1400" dirty="0"/>
              <a:t>ranked website.</a:t>
            </a:r>
          </a:p>
          <a:p>
            <a:pPr marL="742950" lvl="1" indent="-285750">
              <a:buFont typeface="Courier New" panose="02070309020205020404" pitchFamily="49" charset="0"/>
              <a:buChar char="o"/>
            </a:pPr>
            <a:endParaRPr lang="en-US" sz="1400" dirty="0" smtClean="0"/>
          </a:p>
          <a:p>
            <a:endParaRPr lang="en-US" sz="1400" dirty="0"/>
          </a:p>
        </p:txBody>
      </p:sp>
    </p:spTree>
    <p:extLst>
      <p:ext uri="{BB962C8B-B14F-4D97-AF65-F5344CB8AC3E}">
        <p14:creationId xmlns:p14="http://schemas.microsoft.com/office/powerpoint/2010/main" val="1181561919"/>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3144837" cy="358775"/>
          </a:xfrm>
          <a:prstGeom prst="rect">
            <a:avLst/>
          </a:prstGeom>
          <a:noFill/>
          <a:ln w="9525">
            <a:noFill/>
            <a:miter lim="800000"/>
            <a:headEnd/>
            <a:tailEnd/>
          </a:ln>
        </p:spPr>
        <p:txBody>
          <a:bodyPr lIns="0" tIns="0" rIns="0" bIns="0" anchor="ctr"/>
          <a:lstStyle/>
          <a:p>
            <a:pPr lvl="0"/>
            <a:r>
              <a:rPr lang="en-US" sz="1100" b="1" dirty="0">
                <a:solidFill>
                  <a:srgbClr val="FFFCF9"/>
                </a:solidFill>
              </a:rPr>
              <a:t>Parasol Leads Marketing •  (888) </a:t>
            </a:r>
            <a:r>
              <a:rPr lang="en-US" sz="1100" b="1" dirty="0" smtClean="0">
                <a:solidFill>
                  <a:srgbClr val="FFFCF9"/>
                </a:solidFill>
              </a:rPr>
              <a:t>778-0410</a:t>
            </a:r>
            <a:endParaRPr lang="en-US" sz="1100" dirty="0">
              <a:solidFill>
                <a:srgbClr val="FFFCF9"/>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r>
              <a:rPr lang="en-US" sz="2000" b="1" dirty="0" smtClean="0">
                <a:ln>
                  <a:solidFill>
                    <a:schemeClr val="bg1"/>
                  </a:solidFill>
                </a:ln>
                <a:effectLst>
                  <a:glow rad="228600">
                    <a:schemeClr val="accent4">
                      <a:satMod val="175000"/>
                      <a:alpha val="40000"/>
                    </a:schemeClr>
                  </a:glow>
                </a:effectLst>
              </a:rPr>
              <a:t>- 2.0 </a:t>
            </a:r>
            <a:endParaRPr lang="en-US" sz="2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3600986"/>
          </a:xfrm>
          <a:prstGeom prst="rect">
            <a:avLst/>
          </a:prstGeom>
          <a:noFill/>
          <a:ln w="9525">
            <a:noFill/>
            <a:miter lim="800000"/>
            <a:headEnd/>
            <a:tailEnd/>
          </a:ln>
        </p:spPr>
        <p:txBody>
          <a:bodyPr wrap="square">
            <a:spAutoFit/>
          </a:bodyPr>
          <a:lstStyle/>
          <a:p>
            <a:endParaRPr lang="en-US" b="1" dirty="0" smtClean="0"/>
          </a:p>
          <a:p>
            <a:endParaRPr lang="en-US" sz="1400" b="1" dirty="0"/>
          </a:p>
          <a:p>
            <a:r>
              <a:rPr lang="en-US" sz="1400" dirty="0" smtClean="0"/>
              <a:t>Reviews </a:t>
            </a:r>
            <a:r>
              <a:rPr lang="en-US" sz="1400" dirty="0"/>
              <a:t>are an important part of getting your phone to ring and ranking you at the top of</a:t>
            </a:r>
          </a:p>
          <a:p>
            <a:r>
              <a:rPr lang="en-US" sz="1400" dirty="0"/>
              <a:t>Google. </a:t>
            </a:r>
            <a:r>
              <a:rPr lang="en-US" sz="1400" dirty="0" smtClean="0"/>
              <a:t>If the </a:t>
            </a:r>
            <a:r>
              <a:rPr lang="en-US" sz="1400" dirty="0"/>
              <a:t>overall volume </a:t>
            </a:r>
            <a:r>
              <a:rPr lang="en-US" sz="1400" dirty="0" smtClean="0"/>
              <a:t>of </a:t>
            </a:r>
            <a:r>
              <a:rPr lang="en-US" sz="1400" dirty="0"/>
              <a:t>online reviews about your business </a:t>
            </a:r>
            <a:r>
              <a:rPr lang="en-US" sz="1400" dirty="0" smtClean="0"/>
              <a:t>is low, that suggests that you don’t currently have </a:t>
            </a:r>
            <a:r>
              <a:rPr lang="en-US" sz="1400" dirty="0"/>
              <a:t>a strategy for driving happy </a:t>
            </a:r>
            <a:r>
              <a:rPr lang="en-US" sz="1400" dirty="0" smtClean="0"/>
              <a:t>customers </a:t>
            </a:r>
            <a:r>
              <a:rPr lang="en-US" sz="1400" dirty="0"/>
              <a:t>online to say good things </a:t>
            </a:r>
            <a:r>
              <a:rPr lang="en-US" sz="1400" dirty="0" smtClean="0"/>
              <a:t>about you. We will implement </a:t>
            </a:r>
            <a:r>
              <a:rPr lang="en-US" sz="1400" dirty="0"/>
              <a:t>strategies that drive happy </a:t>
            </a:r>
            <a:r>
              <a:rPr lang="en-US" sz="1400" dirty="0" smtClean="0"/>
              <a:t>customers to </a:t>
            </a:r>
            <a:r>
              <a:rPr lang="en-US" sz="1400" dirty="0"/>
              <a:t>your website to post their positive reviews online</a:t>
            </a:r>
            <a:r>
              <a:rPr lang="en-US" sz="1400" dirty="0" smtClean="0"/>
              <a:t>.</a:t>
            </a:r>
          </a:p>
          <a:p>
            <a:endParaRPr lang="en-US" sz="1400" dirty="0"/>
          </a:p>
          <a:p>
            <a:pPr marL="285750" indent="-285750">
              <a:buFont typeface="Arial" panose="020B0604020202020204" pitchFamily="34" charset="0"/>
              <a:buChar char="•"/>
            </a:pPr>
            <a:r>
              <a:rPr lang="en-US" sz="1400" dirty="0"/>
              <a:t>We will integrate </a:t>
            </a:r>
            <a:r>
              <a:rPr lang="en-US" sz="1400" dirty="0" smtClean="0"/>
              <a:t>a software </a:t>
            </a:r>
            <a:r>
              <a:rPr lang="en-US" sz="1400" dirty="0"/>
              <a:t>into your </a:t>
            </a:r>
            <a:r>
              <a:rPr lang="en-US" sz="1400" dirty="0" smtClean="0"/>
              <a:t>web presence that </a:t>
            </a:r>
            <a:r>
              <a:rPr lang="en-US" sz="1400" dirty="0"/>
              <a:t>automates a review filtering </a:t>
            </a:r>
            <a:r>
              <a:rPr lang="en-US" sz="1400" dirty="0" smtClean="0"/>
              <a:t>process and </a:t>
            </a:r>
            <a:r>
              <a:rPr lang="en-US" sz="1400" dirty="0"/>
              <a:t>captures reviews into our </a:t>
            </a:r>
            <a:r>
              <a:rPr lang="en-US" sz="1400" dirty="0" smtClean="0"/>
              <a:t>database, </a:t>
            </a:r>
            <a:r>
              <a:rPr lang="en-US" sz="1400" dirty="0"/>
              <a:t>allowing us to repurpose this review </a:t>
            </a:r>
            <a:r>
              <a:rPr lang="en-US" sz="1400" dirty="0" smtClean="0"/>
              <a:t>content into </a:t>
            </a:r>
            <a:r>
              <a:rPr lang="en-US" sz="1400" dirty="0"/>
              <a:t>your marketing </a:t>
            </a:r>
            <a:r>
              <a:rPr lang="en-US" sz="1400" dirty="0" smtClean="0"/>
              <a:t>campaigns.</a:t>
            </a:r>
          </a:p>
          <a:p>
            <a:pPr marL="285750" indent="-285750">
              <a:buFont typeface="Arial" panose="020B0604020202020204" pitchFamily="34" charset="0"/>
              <a:buChar char="•"/>
            </a:pPr>
            <a:r>
              <a:rPr lang="en-US" sz="1400" dirty="0" smtClean="0"/>
              <a:t>Rave reviews are amplified by integrating them into targeted citation sites.</a:t>
            </a:r>
          </a:p>
          <a:p>
            <a:pPr marL="285750" indent="-285750">
              <a:buFont typeface="Arial" panose="020B0604020202020204" pitchFamily="34" charset="0"/>
              <a:buChar char="•"/>
            </a:pPr>
            <a:r>
              <a:rPr lang="en-US" sz="1400" dirty="0" smtClean="0"/>
              <a:t>Our Fulfillment team will </a:t>
            </a:r>
            <a:r>
              <a:rPr lang="en-US" sz="1400" dirty="0"/>
              <a:t>then resubmit positive reviews into local business </a:t>
            </a:r>
            <a:r>
              <a:rPr lang="en-US" sz="1400" dirty="0" smtClean="0"/>
              <a:t>listings </a:t>
            </a:r>
            <a:r>
              <a:rPr lang="en-US" sz="1400" dirty="0"/>
              <a:t>and </a:t>
            </a:r>
            <a:r>
              <a:rPr lang="en-US" sz="1400" dirty="0" smtClean="0"/>
              <a:t>review directories </a:t>
            </a:r>
            <a:r>
              <a:rPr lang="en-US" sz="1400" dirty="0"/>
              <a:t>of the </a:t>
            </a:r>
            <a:r>
              <a:rPr lang="en-US" sz="1400" dirty="0" smtClean="0"/>
              <a:t>markets we </a:t>
            </a:r>
            <a:r>
              <a:rPr lang="en-US" sz="1400" dirty="0"/>
              <a:t>are </a:t>
            </a:r>
            <a:r>
              <a:rPr lang="en-US" sz="1400" dirty="0" smtClean="0"/>
              <a:t>promoting.</a:t>
            </a:r>
          </a:p>
          <a:p>
            <a:pPr marL="285750" indent="-285750">
              <a:buFont typeface="Arial" panose="020B0604020202020204" pitchFamily="34" charset="0"/>
              <a:buChar char="•"/>
            </a:pPr>
            <a:r>
              <a:rPr lang="en-US" sz="1400" dirty="0" smtClean="0"/>
              <a:t>Any </a:t>
            </a:r>
            <a:r>
              <a:rPr lang="en-US" sz="1400" dirty="0"/>
              <a:t>reviews identified as negative will trigger an alert that notifies you of </a:t>
            </a:r>
            <a:r>
              <a:rPr lang="en-US" sz="1400" dirty="0" smtClean="0"/>
              <a:t>the negative review, so that you can contact these clients right away to mitigate the damage caused.</a:t>
            </a:r>
          </a:p>
        </p:txBody>
      </p:sp>
    </p:spTree>
    <p:extLst>
      <p:ext uri="{BB962C8B-B14F-4D97-AF65-F5344CB8AC3E}">
        <p14:creationId xmlns:p14="http://schemas.microsoft.com/office/powerpoint/2010/main" val="28219099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3259137" cy="358775"/>
          </a:xfrm>
          <a:prstGeom prst="rect">
            <a:avLst/>
          </a:prstGeom>
          <a:noFill/>
          <a:ln w="9525">
            <a:noFill/>
            <a:miter lim="800000"/>
            <a:headEnd/>
            <a:tailEnd/>
          </a:ln>
        </p:spPr>
        <p:txBody>
          <a:bodyPr lIns="0" tIns="0" rIns="0" bIns="0" anchor="ctr"/>
          <a:lstStyle/>
          <a:p>
            <a:pPr lvl="0"/>
            <a:r>
              <a:rPr lang="en-US" sz="1100" b="1" dirty="0">
                <a:solidFill>
                  <a:srgbClr val="FFFCF9"/>
                </a:solidFill>
              </a:rPr>
              <a:t>Parasol Leads Marketing •  (888) </a:t>
            </a:r>
            <a:r>
              <a:rPr lang="en-US" sz="1100" b="1" dirty="0" smtClean="0">
                <a:solidFill>
                  <a:srgbClr val="FFFCF9"/>
                </a:solidFill>
              </a:rPr>
              <a:t>778-0410</a:t>
            </a:r>
            <a:endParaRPr lang="en-US" sz="1100" dirty="0">
              <a:solidFill>
                <a:srgbClr val="FFFCF9"/>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r>
              <a:rPr lang="en-US" sz="2000" b="1" dirty="0" smtClean="0">
                <a:ln>
                  <a:solidFill>
                    <a:schemeClr val="bg1"/>
                  </a:solidFill>
                </a:ln>
                <a:effectLst>
                  <a:glow rad="228600">
                    <a:schemeClr val="accent4">
                      <a:satMod val="175000"/>
                      <a:alpha val="40000"/>
                    </a:schemeClr>
                  </a:glow>
                </a:effectLst>
              </a:rPr>
              <a:t>- 2.2 </a:t>
            </a:r>
            <a:endParaRPr lang="en-US" sz="2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3600986"/>
          </a:xfrm>
          <a:prstGeom prst="rect">
            <a:avLst/>
          </a:prstGeom>
          <a:noFill/>
          <a:ln w="9525">
            <a:noFill/>
            <a:miter lim="800000"/>
            <a:headEnd/>
            <a:tailEnd/>
          </a:ln>
        </p:spPr>
        <p:txBody>
          <a:bodyPr wrap="square">
            <a:spAutoFit/>
          </a:bodyPr>
          <a:lstStyle/>
          <a:p>
            <a:endParaRPr lang="en-US" b="1" dirty="0" smtClean="0"/>
          </a:p>
          <a:p>
            <a:endParaRPr lang="en-US" sz="1400" b="1" dirty="0"/>
          </a:p>
          <a:p>
            <a:pPr marL="285750" indent="-285750">
              <a:buFont typeface="Arial" panose="020B0604020202020204" pitchFamily="34" charset="0"/>
              <a:buChar char="•"/>
            </a:pPr>
            <a:r>
              <a:rPr lang="en-US" sz="1400" dirty="0" smtClean="0"/>
              <a:t>We implement pathways, </a:t>
            </a:r>
            <a:r>
              <a:rPr lang="en-US" sz="1400" dirty="0"/>
              <a:t>policies and incentives to lead all of your </a:t>
            </a:r>
            <a:r>
              <a:rPr lang="en-US" sz="1400" dirty="0" smtClean="0"/>
              <a:t>clients into </a:t>
            </a:r>
            <a:r>
              <a:rPr lang="en-US" sz="1400" dirty="0"/>
              <a:t>posting their reviews on </a:t>
            </a:r>
            <a:r>
              <a:rPr lang="en-US" sz="1400" dirty="0" smtClean="0"/>
              <a:t>our custom </a:t>
            </a:r>
            <a:r>
              <a:rPr lang="en-US" sz="1400" dirty="0"/>
              <a:t>review capture </a:t>
            </a:r>
            <a:r>
              <a:rPr lang="en-US" sz="1400" dirty="0" smtClean="0"/>
              <a:t>page.</a:t>
            </a:r>
          </a:p>
          <a:p>
            <a:pPr marL="285750" indent="-285750">
              <a:buFont typeface="Arial" panose="020B0604020202020204" pitchFamily="34" charset="0"/>
              <a:buChar char="•"/>
            </a:pPr>
            <a:r>
              <a:rPr lang="en-US" sz="1400" dirty="0" smtClean="0"/>
              <a:t>We’ll </a:t>
            </a:r>
            <a:r>
              <a:rPr lang="en-US" sz="1400" dirty="0"/>
              <a:t>also ensure you’re in full compliance with Google’s guidelines, positioning </a:t>
            </a:r>
            <a:r>
              <a:rPr lang="en-US" sz="1400" dirty="0" smtClean="0"/>
              <a:t>your company </a:t>
            </a:r>
            <a:r>
              <a:rPr lang="en-US" sz="1400" dirty="0"/>
              <a:t>as an authority listing with an enhanced reputation powered by Social </a:t>
            </a:r>
            <a:r>
              <a:rPr lang="en-US" sz="1400" dirty="0" smtClean="0"/>
              <a:t>Proof.</a:t>
            </a:r>
          </a:p>
          <a:p>
            <a:pPr marL="285750" indent="-285750">
              <a:buFont typeface="Arial" panose="020B0604020202020204" pitchFamily="34" charset="0"/>
              <a:buChar char="•"/>
            </a:pPr>
            <a:r>
              <a:rPr lang="en-US" sz="1400" dirty="0" smtClean="0"/>
              <a:t>We </a:t>
            </a:r>
            <a:r>
              <a:rPr lang="en-US" sz="1400" dirty="0"/>
              <a:t>make the most of the top 10 reviews submitted each month, posting them </a:t>
            </a:r>
            <a:r>
              <a:rPr lang="en-US" sz="1400" dirty="0" smtClean="0"/>
              <a:t>as premium </a:t>
            </a:r>
            <a:r>
              <a:rPr lang="en-US" sz="1400" dirty="0"/>
              <a:t>content on </a:t>
            </a:r>
            <a:r>
              <a:rPr lang="en-US" sz="1400" dirty="0" smtClean="0"/>
              <a:t>your </a:t>
            </a:r>
            <a:r>
              <a:rPr lang="en-US" sz="1400" dirty="0"/>
              <a:t>main corporate </a:t>
            </a:r>
            <a:r>
              <a:rPr lang="en-US" sz="1400" dirty="0" smtClean="0"/>
              <a:t>website, which also includes </a:t>
            </a:r>
            <a:r>
              <a:rPr lang="en-US" sz="1400" dirty="0"/>
              <a:t>the best video </a:t>
            </a:r>
            <a:r>
              <a:rPr lang="en-US" sz="1400" dirty="0" smtClean="0"/>
              <a:t>reviews. </a:t>
            </a:r>
          </a:p>
          <a:p>
            <a:pPr marL="285750" indent="-285750">
              <a:buFont typeface="Arial" panose="020B0604020202020204" pitchFamily="34" charset="0"/>
              <a:buChar char="•"/>
            </a:pPr>
            <a:r>
              <a:rPr lang="en-US" sz="1400" dirty="0" smtClean="0"/>
              <a:t>We </a:t>
            </a:r>
            <a:r>
              <a:rPr lang="en-US" sz="1400" dirty="0"/>
              <a:t>update reviews on </a:t>
            </a:r>
            <a:r>
              <a:rPr lang="en-US" sz="1400" dirty="0" smtClean="0"/>
              <a:t>your </a:t>
            </a:r>
            <a:r>
              <a:rPr lang="en-US" sz="1400" dirty="0"/>
              <a:t>corporate </a:t>
            </a:r>
            <a:r>
              <a:rPr lang="en-US" sz="1400" dirty="0" smtClean="0"/>
              <a:t>website through a dedicated review page. </a:t>
            </a:r>
          </a:p>
          <a:p>
            <a:pPr marL="285750" indent="-285750">
              <a:buFont typeface="Arial" panose="020B0604020202020204" pitchFamily="34" charset="0"/>
              <a:buChar char="•"/>
            </a:pPr>
            <a:r>
              <a:rPr lang="en-US" sz="1400" dirty="0" smtClean="0"/>
              <a:t>Your </a:t>
            </a:r>
            <a:r>
              <a:rPr lang="en-US" sz="1400" dirty="0"/>
              <a:t>web properties will always be promoting your latest and best </a:t>
            </a:r>
            <a:r>
              <a:rPr lang="en-US" sz="1400" dirty="0" smtClean="0"/>
              <a:t>monthly reviews</a:t>
            </a:r>
            <a:r>
              <a:rPr lang="en-US" sz="1400" dirty="0"/>
              <a:t>, keeping your content and brand fresh, genuine and relevant in the </a:t>
            </a:r>
            <a:r>
              <a:rPr lang="en-US" sz="1400" dirty="0" smtClean="0"/>
              <a:t>eyes of </a:t>
            </a:r>
            <a:r>
              <a:rPr lang="en-US" sz="1400" dirty="0"/>
              <a:t>website visitors</a:t>
            </a:r>
            <a:r>
              <a:rPr lang="en-US" sz="1400" dirty="0" smtClean="0"/>
              <a:t>. </a:t>
            </a:r>
          </a:p>
          <a:p>
            <a:pPr marL="285750" indent="-285750">
              <a:buFont typeface="Arial" panose="020B0604020202020204" pitchFamily="34" charset="0"/>
              <a:buChar char="•"/>
            </a:pPr>
            <a:r>
              <a:rPr lang="en-US" sz="1400" dirty="0" smtClean="0"/>
              <a:t>In addition to your unrestricted access to a dedicated account manager, we </a:t>
            </a:r>
            <a:r>
              <a:rPr lang="en-US" sz="1400" dirty="0"/>
              <a:t>will email you a report </a:t>
            </a:r>
            <a:r>
              <a:rPr lang="en-US" sz="1400" dirty="0" smtClean="0"/>
              <a:t>each month to </a:t>
            </a:r>
            <a:r>
              <a:rPr lang="en-US" sz="1400" dirty="0"/>
              <a:t>give you a full list of all your </a:t>
            </a:r>
            <a:r>
              <a:rPr lang="en-US" sz="1400" dirty="0" smtClean="0"/>
              <a:t>latest reviews </a:t>
            </a:r>
            <a:r>
              <a:rPr lang="en-US" sz="1400" dirty="0"/>
              <a:t>and check your review sites every 48 – 72 hours for any problems </a:t>
            </a:r>
            <a:r>
              <a:rPr lang="en-US" sz="1400" dirty="0" smtClean="0"/>
              <a:t>and inconsistencies. </a:t>
            </a:r>
          </a:p>
          <a:p>
            <a:pPr marL="285750" indent="-285750">
              <a:buFont typeface="Arial" panose="020B0604020202020204" pitchFamily="34" charset="0"/>
              <a:buChar char="•"/>
            </a:pPr>
            <a:endParaRPr lang="en-US" sz="1400" dirty="0" smtClean="0"/>
          </a:p>
          <a:p>
            <a:endParaRPr lang="fr-FR" sz="1400" dirty="0"/>
          </a:p>
        </p:txBody>
      </p:sp>
    </p:spTree>
    <p:extLst>
      <p:ext uri="{BB962C8B-B14F-4D97-AF65-F5344CB8AC3E}">
        <p14:creationId xmlns:p14="http://schemas.microsoft.com/office/powerpoint/2010/main" val="2356898324"/>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3240087" cy="358775"/>
          </a:xfrm>
          <a:prstGeom prst="rect">
            <a:avLst/>
          </a:prstGeom>
          <a:noFill/>
          <a:ln w="9525">
            <a:noFill/>
            <a:miter lim="800000"/>
            <a:headEnd/>
            <a:tailEnd/>
          </a:ln>
        </p:spPr>
        <p:txBody>
          <a:bodyPr lIns="0" tIns="0" rIns="0" bIns="0" anchor="ctr"/>
          <a:lstStyle/>
          <a:p>
            <a:pPr lvl="0"/>
            <a:r>
              <a:rPr lang="en-US" sz="1100" b="1" dirty="0">
                <a:solidFill>
                  <a:srgbClr val="FFFCF9"/>
                </a:solidFill>
              </a:rPr>
              <a:t>Parasol Leads Marketing •  (888) </a:t>
            </a:r>
            <a:r>
              <a:rPr lang="en-US" sz="1100" b="1" dirty="0" smtClean="0">
                <a:solidFill>
                  <a:srgbClr val="FFFCF9"/>
                </a:solidFill>
              </a:rPr>
              <a:t>778-0410</a:t>
            </a:r>
            <a:endParaRPr lang="en-US" sz="1100" dirty="0">
              <a:solidFill>
                <a:srgbClr val="FFFCF9"/>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r>
              <a:rPr lang="en-US" sz="2000" b="1" dirty="0" smtClean="0">
                <a:ln>
                  <a:solidFill>
                    <a:schemeClr val="bg1"/>
                  </a:solidFill>
                </a:ln>
                <a:effectLst>
                  <a:glow rad="228600">
                    <a:schemeClr val="accent4">
                      <a:satMod val="175000"/>
                      <a:alpha val="40000"/>
                    </a:schemeClr>
                  </a:glow>
                </a:effectLst>
              </a:rPr>
              <a:t>- 3.0 </a:t>
            </a:r>
            <a:endParaRPr lang="en-US" sz="2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2677656"/>
          </a:xfrm>
          <a:prstGeom prst="rect">
            <a:avLst/>
          </a:prstGeom>
          <a:noFill/>
          <a:ln w="9525">
            <a:noFill/>
            <a:miter lim="800000"/>
            <a:headEnd/>
            <a:tailEnd/>
          </a:ln>
        </p:spPr>
        <p:txBody>
          <a:bodyPr wrap="square">
            <a:spAutoFit/>
          </a:bodyPr>
          <a:lstStyle/>
          <a:p>
            <a:endParaRPr lang="en-US" sz="1400" b="1" dirty="0"/>
          </a:p>
          <a:p>
            <a:r>
              <a:rPr lang="en-US" sz="1400" dirty="0"/>
              <a:t>One of Google’s most important indicators is citation authority. This means </a:t>
            </a:r>
            <a:r>
              <a:rPr lang="en-US" sz="1400" dirty="0" smtClean="0"/>
              <a:t>Google reviews </a:t>
            </a:r>
            <a:r>
              <a:rPr lang="en-US" sz="1400" dirty="0"/>
              <a:t>and catalogs every time it sees your exact “Company Name,” “</a:t>
            </a:r>
            <a:r>
              <a:rPr lang="en-US" sz="1400" dirty="0" smtClean="0"/>
              <a:t>Company Address</a:t>
            </a:r>
            <a:r>
              <a:rPr lang="en-US" sz="1400" dirty="0"/>
              <a:t>” and “Company Phone Number” of your Google Places listing anywhere on </a:t>
            </a:r>
            <a:r>
              <a:rPr lang="en-US" sz="1400" dirty="0" smtClean="0"/>
              <a:t>the web</a:t>
            </a:r>
            <a:r>
              <a:rPr lang="en-US" sz="1400" dirty="0"/>
              <a:t>. </a:t>
            </a:r>
            <a:r>
              <a:rPr lang="en-US" sz="1400" dirty="0" smtClean="0"/>
              <a:t>Google needs to </a:t>
            </a:r>
            <a:r>
              <a:rPr lang="en-US" sz="1400" dirty="0"/>
              <a:t>find </a:t>
            </a:r>
            <a:r>
              <a:rPr lang="en-US" sz="1400" dirty="0" smtClean="0"/>
              <a:t>you mentioned </a:t>
            </a:r>
            <a:r>
              <a:rPr lang="en-US" sz="1400" dirty="0"/>
              <a:t>100‐150 times to compete on the 1st page of map results</a:t>
            </a:r>
            <a:r>
              <a:rPr lang="en-US" sz="1400" dirty="0" smtClean="0"/>
              <a:t>. </a:t>
            </a:r>
          </a:p>
          <a:p>
            <a:endParaRPr lang="en-US" sz="1400" dirty="0"/>
          </a:p>
          <a:p>
            <a:pPr marL="742950" lvl="1" indent="-285750">
              <a:buFont typeface="Arial" panose="020B0604020202020204" pitchFamily="34" charset="0"/>
              <a:buChar char="•"/>
            </a:pPr>
            <a:r>
              <a:rPr lang="en-US" sz="1400" dirty="0" smtClean="0"/>
              <a:t>We claim </a:t>
            </a:r>
            <a:r>
              <a:rPr lang="en-US" sz="1400" dirty="0"/>
              <a:t>and </a:t>
            </a:r>
            <a:r>
              <a:rPr lang="en-US" sz="1400" dirty="0" smtClean="0"/>
              <a:t>promote your business on 100 - </a:t>
            </a:r>
            <a:r>
              <a:rPr lang="en-US" sz="1400" dirty="0"/>
              <a:t>150 local </a:t>
            </a:r>
            <a:r>
              <a:rPr lang="en-US" sz="1400" dirty="0" smtClean="0"/>
              <a:t>directories</a:t>
            </a:r>
            <a:endParaRPr lang="en-US" sz="1400" dirty="0"/>
          </a:p>
          <a:p>
            <a:pPr marL="742950" lvl="1" indent="-285750">
              <a:buFont typeface="Arial" panose="020B0604020202020204" pitchFamily="34" charset="0"/>
              <a:buChar char="•"/>
            </a:pPr>
            <a:r>
              <a:rPr lang="en-US" sz="1400" dirty="0" smtClean="0"/>
              <a:t>We target </a:t>
            </a:r>
            <a:r>
              <a:rPr lang="en-US" sz="1400" dirty="0"/>
              <a:t>popular and niche directories and promote your </a:t>
            </a:r>
            <a:r>
              <a:rPr lang="en-US" sz="1400" dirty="0" smtClean="0"/>
              <a:t>company office into </a:t>
            </a:r>
            <a:r>
              <a:rPr lang="en-US" sz="1400" dirty="0"/>
              <a:t>those </a:t>
            </a:r>
            <a:r>
              <a:rPr lang="en-US" sz="1400" dirty="0" smtClean="0"/>
              <a:t>directories </a:t>
            </a:r>
          </a:p>
          <a:p>
            <a:pPr marL="742950" lvl="1" indent="-285750">
              <a:buFont typeface="Arial" panose="020B0604020202020204" pitchFamily="34" charset="0"/>
              <a:buChar char="•"/>
            </a:pPr>
            <a:r>
              <a:rPr lang="en-US" sz="1400" dirty="0" smtClean="0"/>
              <a:t>We optimize </a:t>
            </a:r>
            <a:r>
              <a:rPr lang="en-US" sz="1400" dirty="0"/>
              <a:t>the top listings for better </a:t>
            </a:r>
            <a:r>
              <a:rPr lang="en-US" sz="1400" dirty="0" smtClean="0"/>
              <a:t>rankings </a:t>
            </a:r>
          </a:p>
          <a:p>
            <a:pPr marL="742950" lvl="1" indent="-285750">
              <a:buFont typeface="Arial" panose="020B0604020202020204" pitchFamily="34" charset="0"/>
              <a:buChar char="•"/>
            </a:pPr>
            <a:r>
              <a:rPr lang="en-US" sz="1400" dirty="0" smtClean="0"/>
              <a:t>We syndicate </a:t>
            </a:r>
            <a:r>
              <a:rPr lang="en-US" sz="1400" dirty="0"/>
              <a:t>reviews captured on our review capture site into these local directories.</a:t>
            </a:r>
            <a:endParaRPr lang="en-US" sz="1400" dirty="0" smtClean="0"/>
          </a:p>
          <a:p>
            <a:endParaRPr lang="fr-FR" sz="1400" dirty="0"/>
          </a:p>
        </p:txBody>
      </p:sp>
    </p:spTree>
    <p:extLst>
      <p:ext uri="{BB962C8B-B14F-4D97-AF65-F5344CB8AC3E}">
        <p14:creationId xmlns:p14="http://schemas.microsoft.com/office/powerpoint/2010/main" val="143742945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2060"/>
            </a:gs>
            <a:gs pos="100000">
              <a:srgbClr val="0070C0"/>
            </a:gs>
          </a:gsLst>
          <a:lin ang="16200000"/>
        </a:gradFill>
        <a:effectLst/>
      </p:bgPr>
    </p:bg>
    <p:spTree>
      <p:nvGrpSpPr>
        <p:cNvPr id="1" name=""/>
        <p:cNvGrpSpPr/>
        <p:nvPr/>
      </p:nvGrpSpPr>
      <p:grpSpPr>
        <a:xfrm>
          <a:off x="0" y="0"/>
          <a:ext cx="0" cy="0"/>
          <a:chOff x="0" y="0"/>
          <a:chExt cx="0" cy="0"/>
        </a:xfrm>
      </p:grpSpPr>
      <p:sp>
        <p:nvSpPr>
          <p:cNvPr id="4" name="Kombinationstegning 3"/>
          <p:cNvSpPr/>
          <p:nvPr/>
        </p:nvSpPr>
        <p:spPr>
          <a:xfrm>
            <a:off x="0" y="4216400"/>
            <a:ext cx="9144000" cy="2667000"/>
          </a:xfrm>
          <a:custGeom>
            <a:avLst/>
            <a:gdLst>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136900"/>
              <a:gd name="connsiteX1" fmla="*/ 5702300 w 9182100"/>
              <a:gd name="connsiteY1" fmla="*/ 1016000 h 3136900"/>
              <a:gd name="connsiteX2" fmla="*/ 9182100 w 9182100"/>
              <a:gd name="connsiteY2" fmla="*/ 609600 h 3136900"/>
              <a:gd name="connsiteX3" fmla="*/ 9182100 w 9182100"/>
              <a:gd name="connsiteY3" fmla="*/ 3136900 h 3136900"/>
              <a:gd name="connsiteX4" fmla="*/ 0 w 9182100"/>
              <a:gd name="connsiteY4" fmla="*/ 3136900 h 3136900"/>
              <a:gd name="connsiteX5" fmla="*/ 12700 w 9182100"/>
              <a:gd name="connsiteY5" fmla="*/ 0 h 3136900"/>
              <a:gd name="connsiteX0" fmla="*/ 12700 w 9182100"/>
              <a:gd name="connsiteY0" fmla="*/ 0 h 3403600"/>
              <a:gd name="connsiteX1" fmla="*/ 5702300 w 9182100"/>
              <a:gd name="connsiteY1" fmla="*/ 1016000 h 3403600"/>
              <a:gd name="connsiteX2" fmla="*/ 9182100 w 9182100"/>
              <a:gd name="connsiteY2" fmla="*/ 609600 h 3403600"/>
              <a:gd name="connsiteX3" fmla="*/ 9182100 w 9182100"/>
              <a:gd name="connsiteY3" fmla="*/ 3403600 h 3403600"/>
              <a:gd name="connsiteX4" fmla="*/ 0 w 9182100"/>
              <a:gd name="connsiteY4" fmla="*/ 3136900 h 3403600"/>
              <a:gd name="connsiteX5" fmla="*/ 12700 w 9182100"/>
              <a:gd name="connsiteY5" fmla="*/ 0 h 34036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34036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1714500 h 3429000"/>
              <a:gd name="connsiteX4" fmla="*/ 0 w 9182100"/>
              <a:gd name="connsiteY4" fmla="*/ 3429000 h 3429000"/>
              <a:gd name="connsiteX5" fmla="*/ 12700 w 9182100"/>
              <a:gd name="connsiteY5" fmla="*/ 0 h 3429000"/>
              <a:gd name="connsiteX0" fmla="*/ 12700 w 9182100"/>
              <a:gd name="connsiteY0" fmla="*/ 0 h 3429000"/>
              <a:gd name="connsiteX1" fmla="*/ 5702300 w 9182100"/>
              <a:gd name="connsiteY1" fmla="*/ 1016000 h 3429000"/>
              <a:gd name="connsiteX2" fmla="*/ 9182100 w 9182100"/>
              <a:gd name="connsiteY2" fmla="*/ 609600 h 3429000"/>
              <a:gd name="connsiteX3" fmla="*/ 9182100 w 9182100"/>
              <a:gd name="connsiteY3" fmla="*/ 2654300 h 3429000"/>
              <a:gd name="connsiteX4" fmla="*/ 0 w 9182100"/>
              <a:gd name="connsiteY4" fmla="*/ 3429000 h 3429000"/>
              <a:gd name="connsiteX5" fmla="*/ 12700 w 9182100"/>
              <a:gd name="connsiteY5" fmla="*/ 0 h 3429000"/>
              <a:gd name="connsiteX0" fmla="*/ 12700 w 9182100"/>
              <a:gd name="connsiteY0" fmla="*/ 0 h 2654300"/>
              <a:gd name="connsiteX1" fmla="*/ 5702300 w 9182100"/>
              <a:gd name="connsiteY1" fmla="*/ 1016000 h 2654300"/>
              <a:gd name="connsiteX2" fmla="*/ 9182100 w 9182100"/>
              <a:gd name="connsiteY2" fmla="*/ 609600 h 2654300"/>
              <a:gd name="connsiteX3" fmla="*/ 9182100 w 9182100"/>
              <a:gd name="connsiteY3" fmla="*/ 2654300 h 2654300"/>
              <a:gd name="connsiteX4" fmla="*/ 0 w 9182100"/>
              <a:gd name="connsiteY4" fmla="*/ 1828800 h 2654300"/>
              <a:gd name="connsiteX5" fmla="*/ 12700 w 9182100"/>
              <a:gd name="connsiteY5" fmla="*/ 0 h 2654300"/>
              <a:gd name="connsiteX0" fmla="*/ 12700 w 9182100"/>
              <a:gd name="connsiteY0" fmla="*/ 0 h 2667000"/>
              <a:gd name="connsiteX1" fmla="*/ 5702300 w 9182100"/>
              <a:gd name="connsiteY1" fmla="*/ 1016000 h 2667000"/>
              <a:gd name="connsiteX2" fmla="*/ 9182100 w 9182100"/>
              <a:gd name="connsiteY2" fmla="*/ 609600 h 2667000"/>
              <a:gd name="connsiteX3" fmla="*/ 9182100 w 9182100"/>
              <a:gd name="connsiteY3" fmla="*/ 2654300 h 2667000"/>
              <a:gd name="connsiteX4" fmla="*/ 0 w 9182100"/>
              <a:gd name="connsiteY4" fmla="*/ 2667000 h 2667000"/>
              <a:gd name="connsiteX5" fmla="*/ 12700 w 9182100"/>
              <a:gd name="connsiteY5" fmla="*/ 0 h 2667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9182100" h="2667000">
                <a:moveTo>
                  <a:pt x="12700" y="0"/>
                </a:moveTo>
                <a:cubicBezTo>
                  <a:pt x="1909233" y="338667"/>
                  <a:pt x="3894667" y="1011767"/>
                  <a:pt x="5702300" y="1016000"/>
                </a:cubicBezTo>
                <a:cubicBezTo>
                  <a:pt x="7509933" y="1020233"/>
                  <a:pt x="8022167" y="745067"/>
                  <a:pt x="9182100" y="609600"/>
                </a:cubicBezTo>
                <a:lnTo>
                  <a:pt x="9182100" y="2654300"/>
                </a:lnTo>
                <a:lnTo>
                  <a:pt x="0" y="2667000"/>
                </a:lnTo>
                <a:cubicBezTo>
                  <a:pt x="4233" y="1621367"/>
                  <a:pt x="8467" y="1045633"/>
                  <a:pt x="12700" y="0"/>
                </a:cubicBezTo>
                <a:close/>
              </a:path>
            </a:pathLst>
          </a:cu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29699" name="Rectangle 4"/>
          <p:cNvSpPr>
            <a:spLocks noChangeArrowheads="1"/>
          </p:cNvSpPr>
          <p:nvPr/>
        </p:nvSpPr>
        <p:spPr bwMode="gray">
          <a:xfrm>
            <a:off x="874713" y="6162675"/>
            <a:ext cx="3201987" cy="358775"/>
          </a:xfrm>
          <a:prstGeom prst="rect">
            <a:avLst/>
          </a:prstGeom>
          <a:noFill/>
          <a:ln w="9525">
            <a:noFill/>
            <a:miter lim="800000"/>
            <a:headEnd/>
            <a:tailEnd/>
          </a:ln>
        </p:spPr>
        <p:txBody>
          <a:bodyPr lIns="0" tIns="0" rIns="0" bIns="0" anchor="ctr"/>
          <a:lstStyle/>
          <a:p>
            <a:pPr lvl="0"/>
            <a:r>
              <a:rPr lang="en-US" sz="1100" b="1" dirty="0">
                <a:solidFill>
                  <a:srgbClr val="FFFCF9"/>
                </a:solidFill>
              </a:rPr>
              <a:t>Parasol Leads Marketing •  (888) </a:t>
            </a:r>
            <a:r>
              <a:rPr lang="en-US" sz="1100" b="1" dirty="0" smtClean="0">
                <a:solidFill>
                  <a:srgbClr val="FFFCF9"/>
                </a:solidFill>
              </a:rPr>
              <a:t>778-0410</a:t>
            </a:r>
            <a:endParaRPr lang="en-US" sz="1100" dirty="0">
              <a:solidFill>
                <a:srgbClr val="FFFCF9"/>
              </a:solidFill>
            </a:endParaRPr>
          </a:p>
        </p:txBody>
      </p:sp>
      <p:sp>
        <p:nvSpPr>
          <p:cNvPr id="29700"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chemeClr val="tx2"/>
              </a:solidFill>
            </a:endParaRPr>
          </a:p>
        </p:txBody>
      </p:sp>
      <p:sp>
        <p:nvSpPr>
          <p:cNvPr id="29701"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p>
        </p:txBody>
      </p:sp>
      <p:sp>
        <p:nvSpPr>
          <p:cNvPr id="29702" name="Rectangle 5"/>
          <p:cNvSpPr txBox="1">
            <a:spLocks noChangeArrowheads="1"/>
          </p:cNvSpPr>
          <p:nvPr/>
        </p:nvSpPr>
        <p:spPr bwMode="gray">
          <a:xfrm>
            <a:off x="874712" y="779463"/>
            <a:ext cx="7443787"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ln>
                  <a:solidFill>
                    <a:schemeClr val="bg1"/>
                  </a:solidFill>
                </a:ln>
                <a:effectLst>
                  <a:glow rad="228600">
                    <a:schemeClr val="accent4">
                      <a:satMod val="175000"/>
                      <a:alpha val="40000"/>
                    </a:schemeClr>
                  </a:glow>
                </a:effectLst>
              </a:rPr>
              <a:t>Building Your 5-Star Reputation </a:t>
            </a:r>
            <a:endParaRPr lang="en-US" sz="3000" b="1" dirty="0">
              <a:ln>
                <a:solidFill>
                  <a:schemeClr val="bg1"/>
                </a:solidFill>
              </a:ln>
              <a:effectLst>
                <a:glow rad="228600">
                  <a:schemeClr val="accent4">
                    <a:satMod val="175000"/>
                    <a:alpha val="40000"/>
                  </a:schemeClr>
                </a:glow>
              </a:effectLst>
            </a:endParaRPr>
          </a:p>
        </p:txBody>
      </p:sp>
      <p:sp>
        <p:nvSpPr>
          <p:cNvPr id="9" name="Tekstboks 9"/>
          <p:cNvSpPr txBox="1">
            <a:spLocks noChangeArrowheads="1"/>
          </p:cNvSpPr>
          <p:nvPr/>
        </p:nvSpPr>
        <p:spPr bwMode="auto">
          <a:xfrm>
            <a:off x="874712" y="1771650"/>
            <a:ext cx="7650163" cy="3108543"/>
          </a:xfrm>
          <a:prstGeom prst="rect">
            <a:avLst/>
          </a:prstGeom>
          <a:noFill/>
          <a:ln w="9525">
            <a:noFill/>
            <a:miter lim="800000"/>
            <a:headEnd/>
            <a:tailEnd/>
          </a:ln>
        </p:spPr>
        <p:txBody>
          <a:bodyPr wrap="square">
            <a:spAutoFit/>
          </a:bodyPr>
          <a:lstStyle/>
          <a:p>
            <a:endParaRPr lang="en-US" sz="1400" dirty="0" smtClean="0"/>
          </a:p>
          <a:p>
            <a:endParaRPr lang="en-US" sz="1400" dirty="0"/>
          </a:p>
          <a:p>
            <a:r>
              <a:rPr lang="en-US" dirty="0" smtClean="0"/>
              <a:t>Establish Your 5-Star Reputation </a:t>
            </a:r>
            <a:r>
              <a:rPr lang="en-US" dirty="0" smtClean="0">
                <a:sym typeface="Wingdings"/>
              </a:rPr>
              <a:t> </a:t>
            </a:r>
            <a:r>
              <a:rPr lang="en-US" dirty="0" smtClean="0"/>
              <a:t>Grow Virally </a:t>
            </a:r>
            <a:r>
              <a:rPr lang="en-US" dirty="0">
                <a:sym typeface="Wingdings"/>
              </a:rPr>
              <a:t> </a:t>
            </a:r>
            <a:r>
              <a:rPr lang="en-US" dirty="0" smtClean="0"/>
              <a:t>Become:</a:t>
            </a:r>
          </a:p>
          <a:p>
            <a:endParaRPr lang="en-US" dirty="0" smtClean="0"/>
          </a:p>
          <a:p>
            <a:pPr marL="1657350" lvl="3" indent="-285750">
              <a:buFont typeface="Arial" panose="020B0604020202020204" pitchFamily="34" charset="0"/>
              <a:buChar char="•"/>
            </a:pPr>
            <a:r>
              <a:rPr lang="en-US" dirty="0" smtClean="0"/>
              <a:t>The Most </a:t>
            </a:r>
            <a:r>
              <a:rPr lang="en-US" dirty="0"/>
              <a:t>T</a:t>
            </a:r>
            <a:r>
              <a:rPr lang="en-US" dirty="0" smtClean="0"/>
              <a:t>alked </a:t>
            </a:r>
            <a:r>
              <a:rPr lang="en-US" dirty="0"/>
              <a:t>A</a:t>
            </a:r>
            <a:r>
              <a:rPr lang="en-US" dirty="0" smtClean="0"/>
              <a:t>bout</a:t>
            </a:r>
          </a:p>
          <a:p>
            <a:pPr marL="1657350" lvl="3" indent="-285750">
              <a:buFont typeface="Arial" panose="020B0604020202020204" pitchFamily="34" charset="0"/>
              <a:buChar char="•"/>
            </a:pPr>
            <a:r>
              <a:rPr lang="en-US" dirty="0" smtClean="0"/>
              <a:t>The Best </a:t>
            </a:r>
            <a:r>
              <a:rPr lang="en-US" dirty="0"/>
              <a:t>R</a:t>
            </a:r>
            <a:r>
              <a:rPr lang="en-US" dirty="0" smtClean="0"/>
              <a:t>eviewed</a:t>
            </a:r>
          </a:p>
          <a:p>
            <a:pPr marL="1657350" lvl="3" indent="-285750">
              <a:buFont typeface="Arial" panose="020B0604020202020204" pitchFamily="34" charset="0"/>
              <a:buChar char="•"/>
            </a:pPr>
            <a:r>
              <a:rPr lang="en-US" dirty="0" smtClean="0"/>
              <a:t>The Most </a:t>
            </a:r>
            <a:r>
              <a:rPr lang="en-US" dirty="0"/>
              <a:t>R</a:t>
            </a:r>
            <a:r>
              <a:rPr lang="en-US" dirty="0" smtClean="0"/>
              <a:t>ecommended</a:t>
            </a:r>
          </a:p>
          <a:p>
            <a:pPr marL="1657350" lvl="3" indent="-285750">
              <a:buFont typeface="Arial" panose="020B0604020202020204" pitchFamily="34" charset="0"/>
              <a:buChar char="•"/>
            </a:pPr>
            <a:r>
              <a:rPr lang="en-US" dirty="0" smtClean="0"/>
              <a:t>The Most </a:t>
            </a:r>
            <a:r>
              <a:rPr lang="en-US" dirty="0"/>
              <a:t>L</a:t>
            </a:r>
            <a:r>
              <a:rPr lang="en-US" dirty="0" smtClean="0"/>
              <a:t>inked </a:t>
            </a:r>
            <a:r>
              <a:rPr lang="en-US" dirty="0"/>
              <a:t>B</a:t>
            </a:r>
            <a:r>
              <a:rPr lang="en-US" dirty="0" smtClean="0"/>
              <a:t>usiness </a:t>
            </a:r>
            <a:r>
              <a:rPr lang="en-US" dirty="0"/>
              <a:t>I</a:t>
            </a:r>
            <a:r>
              <a:rPr lang="en-US" dirty="0" smtClean="0"/>
              <a:t>n </a:t>
            </a:r>
            <a:r>
              <a:rPr lang="en-US" dirty="0"/>
              <a:t>Y</a:t>
            </a:r>
            <a:r>
              <a:rPr lang="en-US" dirty="0" smtClean="0"/>
              <a:t>our </a:t>
            </a:r>
            <a:r>
              <a:rPr lang="en-US" dirty="0"/>
              <a:t>S</a:t>
            </a:r>
            <a:r>
              <a:rPr lang="en-US" dirty="0" smtClean="0"/>
              <a:t>pace!</a:t>
            </a:r>
          </a:p>
          <a:p>
            <a:endParaRPr lang="en-US" dirty="0"/>
          </a:p>
          <a:p>
            <a:endParaRPr lang="en-US" sz="1400" b="1" dirty="0"/>
          </a:p>
          <a:p>
            <a:pPr marL="285750" indent="-285750">
              <a:buFont typeface="Arial" panose="020B0604020202020204" pitchFamily="34" charset="0"/>
              <a:buChar char="•"/>
            </a:pPr>
            <a:endParaRPr lang="en-US" sz="1400" dirty="0" smtClean="0"/>
          </a:p>
          <a:p>
            <a:endParaRPr lang="fr-FR" sz="1400" dirty="0"/>
          </a:p>
        </p:txBody>
      </p:sp>
    </p:spTree>
    <p:extLst>
      <p:ext uri="{BB962C8B-B14F-4D97-AF65-F5344CB8AC3E}">
        <p14:creationId xmlns:p14="http://schemas.microsoft.com/office/powerpoint/2010/main" val="78355075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8674" name="Rectangle 4"/>
          <p:cNvSpPr>
            <a:spLocks noChangeArrowheads="1"/>
          </p:cNvSpPr>
          <p:nvPr/>
        </p:nvSpPr>
        <p:spPr bwMode="gray">
          <a:xfrm>
            <a:off x="874712" y="6162675"/>
            <a:ext cx="3221037" cy="358775"/>
          </a:xfrm>
          <a:prstGeom prst="rect">
            <a:avLst/>
          </a:prstGeom>
          <a:noFill/>
          <a:ln w="9525">
            <a:noFill/>
            <a:miter lim="800000"/>
            <a:headEnd/>
            <a:tailEnd/>
          </a:ln>
        </p:spPr>
        <p:txBody>
          <a:bodyPr lIns="0" tIns="0" rIns="0" bIns="0" anchor="ctr"/>
          <a:lstStyle/>
          <a:p>
            <a:pPr lvl="0"/>
            <a:r>
              <a:rPr lang="en-US" sz="1100" b="1" dirty="0">
                <a:solidFill>
                  <a:srgbClr val="002060"/>
                </a:solidFill>
              </a:rPr>
              <a:t>Parasol </a:t>
            </a:r>
            <a:r>
              <a:rPr lang="en-US" sz="1100" b="1" dirty="0">
                <a:solidFill>
                  <a:srgbClr val="0070C0"/>
                </a:solidFill>
              </a:rPr>
              <a:t>Leads Marketing</a:t>
            </a:r>
            <a:r>
              <a:rPr lang="en-US" sz="1100" b="1" dirty="0">
                <a:solidFill>
                  <a:prstClr val="white"/>
                </a:solidFill>
              </a:rPr>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
        <p:nvSpPr>
          <p:cNvPr id="28675"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grpSp>
        <p:nvGrpSpPr>
          <p:cNvPr id="28676" name="Grupper 32"/>
          <p:cNvGrpSpPr>
            <a:grpSpLocks/>
          </p:cNvGrpSpPr>
          <p:nvPr/>
        </p:nvGrpSpPr>
        <p:grpSpPr bwMode="auto">
          <a:xfrm>
            <a:off x="2703513" y="2133601"/>
            <a:ext cx="5218112" cy="1206500"/>
            <a:chOff x="2400934" y="2133600"/>
            <a:chExt cx="5219066" cy="1205943"/>
          </a:xfrm>
        </p:grpSpPr>
        <p:sp>
          <p:nvSpPr>
            <p:cNvPr id="25" name="Rektangel 24"/>
            <p:cNvSpPr/>
            <p:nvPr/>
          </p:nvSpPr>
          <p:spPr>
            <a:xfrm>
              <a:off x="2400934" y="2133600"/>
              <a:ext cx="5219066" cy="1205943"/>
            </a:xfrm>
            <a:prstGeom prst="rect">
              <a:avLst/>
            </a:prstGeom>
            <a:gradFill flip="none" rotWithShape="1">
              <a:gsLst>
                <a:gs pos="0">
                  <a:schemeClr val="accent1">
                    <a:tint val="100000"/>
                    <a:shade val="100000"/>
                    <a:satMod val="130000"/>
                    <a:alpha val="0"/>
                  </a:schemeClr>
                </a:gs>
                <a:gs pos="100000">
                  <a:schemeClr val="accent1">
                    <a:tint val="50000"/>
                    <a:shade val="100000"/>
                    <a:satMod val="350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a-DK" dirty="0">
                <a:solidFill>
                  <a:srgbClr val="FFFFFF"/>
                </a:solidFill>
                <a:latin typeface="Arial" pitchFamily="34" charset="0"/>
                <a:ea typeface="ＭＳ Ｐゴシック" pitchFamily="-97" charset="-128"/>
              </a:endParaRPr>
            </a:p>
          </p:txBody>
        </p:sp>
        <p:sp>
          <p:nvSpPr>
            <p:cNvPr id="28695" name="Tekstboks 26"/>
            <p:cNvSpPr txBox="1">
              <a:spLocks noChangeArrowheads="1"/>
            </p:cNvSpPr>
            <p:nvPr/>
          </p:nvSpPr>
          <p:spPr bwMode="auto">
            <a:xfrm>
              <a:off x="2541572" y="2448164"/>
              <a:ext cx="5078427" cy="576815"/>
            </a:xfrm>
            <a:prstGeom prst="rect">
              <a:avLst/>
            </a:prstGeom>
            <a:noFill/>
            <a:ln w="9525">
              <a:noFill/>
              <a:miter lim="800000"/>
              <a:headEnd/>
              <a:tailEnd/>
            </a:ln>
          </p:spPr>
          <p:txBody>
            <a:bodyPr wrap="square">
              <a:spAutoFit/>
            </a:bodyPr>
            <a:lstStyle/>
            <a:p>
              <a:r>
                <a:rPr lang="en-US" sz="1050" dirty="0" smtClean="0">
                  <a:solidFill>
                    <a:srgbClr val="171717"/>
                  </a:solidFill>
                </a:rPr>
                <a:t>Data collection phase. Collecting data regarding your business and your competitors including: digital touch points, digital authority, keyword analysis, market analysis, citation analysis and website analysis.</a:t>
              </a:r>
              <a:endParaRPr lang="da-DK" sz="1050" dirty="0">
                <a:solidFill>
                  <a:srgbClr val="171717"/>
                </a:solidFill>
              </a:endParaRPr>
            </a:p>
          </p:txBody>
        </p:sp>
      </p:grpSp>
      <p:grpSp>
        <p:nvGrpSpPr>
          <p:cNvPr id="28677" name="Grupper 34"/>
          <p:cNvGrpSpPr>
            <a:grpSpLocks/>
          </p:cNvGrpSpPr>
          <p:nvPr/>
        </p:nvGrpSpPr>
        <p:grpSpPr bwMode="auto">
          <a:xfrm>
            <a:off x="2703513" y="3416299"/>
            <a:ext cx="5218113" cy="1206500"/>
            <a:chOff x="2400934" y="3416300"/>
            <a:chExt cx="5219067" cy="1205933"/>
          </a:xfrm>
        </p:grpSpPr>
        <p:sp>
          <p:nvSpPr>
            <p:cNvPr id="26" name="Rektangel 25"/>
            <p:cNvSpPr/>
            <p:nvPr/>
          </p:nvSpPr>
          <p:spPr>
            <a:xfrm>
              <a:off x="2400934" y="3416300"/>
              <a:ext cx="5219066" cy="1205933"/>
            </a:xfrm>
            <a:prstGeom prst="rect">
              <a:avLst/>
            </a:prstGeom>
            <a:gradFill flip="none" rotWithShape="1">
              <a:gsLst>
                <a:gs pos="0">
                  <a:schemeClr val="accent1">
                    <a:tint val="100000"/>
                    <a:shade val="100000"/>
                    <a:satMod val="130000"/>
                    <a:alpha val="0"/>
                  </a:schemeClr>
                </a:gs>
                <a:gs pos="100000">
                  <a:schemeClr val="accent1">
                    <a:tint val="50000"/>
                    <a:shade val="100000"/>
                    <a:satMod val="350000"/>
                  </a:schemeClr>
                </a:gs>
              </a:gsLst>
              <a:lin ang="0" scaled="1"/>
              <a:tileRect/>
            </a:gradFill>
            <a:ln>
              <a:noFill/>
            </a:ln>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a-DK" dirty="0">
                <a:solidFill>
                  <a:srgbClr val="FFFFFF"/>
                </a:solidFill>
                <a:latin typeface="Arial" pitchFamily="34" charset="0"/>
                <a:ea typeface="ＭＳ Ｐゴシック" pitchFamily="-97" charset="-128"/>
              </a:endParaRPr>
            </a:p>
          </p:txBody>
        </p:sp>
        <p:sp>
          <p:nvSpPr>
            <p:cNvPr id="28693" name="Tekstboks 28"/>
            <p:cNvSpPr txBox="1">
              <a:spLocks noChangeArrowheads="1"/>
            </p:cNvSpPr>
            <p:nvPr/>
          </p:nvSpPr>
          <p:spPr bwMode="auto">
            <a:xfrm>
              <a:off x="2541572" y="3581256"/>
              <a:ext cx="5078429" cy="899823"/>
            </a:xfrm>
            <a:prstGeom prst="rect">
              <a:avLst/>
            </a:prstGeom>
            <a:noFill/>
            <a:ln w="9525">
              <a:noFill/>
              <a:miter lim="800000"/>
              <a:headEnd/>
              <a:tailEnd/>
            </a:ln>
          </p:spPr>
          <p:txBody>
            <a:bodyPr wrap="square">
              <a:spAutoFit/>
            </a:bodyPr>
            <a:lstStyle/>
            <a:p>
              <a:r>
                <a:rPr lang="en-US" sz="1050" dirty="0" smtClean="0">
                  <a:solidFill>
                    <a:srgbClr val="171717"/>
                  </a:solidFill>
                </a:rPr>
                <a:t>This phase includes over 200 set up functions, including: building of a mini site for the purpose of providing a place for your clients to post their reviews of your service. Set up social media accounts, Web 2.0 sites, register and verify your business with Google and additional business directories, set up call tracking and claiming over 100 directory citations.</a:t>
              </a:r>
              <a:endParaRPr lang="da-DK" sz="1050" dirty="0">
                <a:solidFill>
                  <a:srgbClr val="171717"/>
                </a:solidFill>
              </a:endParaRPr>
            </a:p>
          </p:txBody>
        </p:sp>
      </p:grpSp>
      <p:sp>
        <p:nvSpPr>
          <p:cNvPr id="28691" name="Tekstboks 31"/>
          <p:cNvSpPr txBox="1">
            <a:spLocks noChangeArrowheads="1"/>
          </p:cNvSpPr>
          <p:nvPr/>
        </p:nvSpPr>
        <p:spPr bwMode="auto">
          <a:xfrm>
            <a:off x="2844126" y="4876335"/>
            <a:ext cx="4442501" cy="261610"/>
          </a:xfrm>
          <a:prstGeom prst="rect">
            <a:avLst/>
          </a:prstGeom>
          <a:noFill/>
          <a:ln w="9525">
            <a:noFill/>
            <a:miter lim="800000"/>
            <a:headEnd/>
            <a:tailEnd/>
          </a:ln>
        </p:spPr>
        <p:txBody>
          <a:bodyPr wrap="square">
            <a:spAutoFit/>
          </a:bodyPr>
          <a:lstStyle/>
          <a:p>
            <a:endParaRPr lang="da-DK" sz="1100" dirty="0">
              <a:solidFill>
                <a:srgbClr val="171717"/>
              </a:solidFill>
            </a:endParaRPr>
          </a:p>
        </p:txBody>
      </p:sp>
      <p:sp>
        <p:nvSpPr>
          <p:cNvPr id="28679" name="Rectangle 4"/>
          <p:cNvSpPr>
            <a:spLocks noChangeArrowheads="1"/>
          </p:cNvSpPr>
          <p:nvPr/>
        </p:nvSpPr>
        <p:spPr bwMode="gray">
          <a:xfrm>
            <a:off x="2146300" y="1355725"/>
            <a:ext cx="4852988" cy="358775"/>
          </a:xfrm>
          <a:prstGeom prst="rect">
            <a:avLst/>
          </a:prstGeom>
          <a:noFill/>
          <a:ln w="9525">
            <a:noFill/>
            <a:miter lim="800000"/>
            <a:headEnd/>
            <a:tailEnd/>
          </a:ln>
        </p:spPr>
        <p:txBody>
          <a:bodyPr lIns="0" tIns="0" rIns="0" bIns="0" anchor="ctr"/>
          <a:lstStyle/>
          <a:p>
            <a:pPr algn="ctr" defTabSz="801688"/>
            <a:endParaRPr lang="en-US" sz="2000" dirty="0">
              <a:solidFill>
                <a:srgbClr val="171717"/>
              </a:solidFill>
            </a:endParaRPr>
          </a:p>
        </p:txBody>
      </p:sp>
      <p:sp>
        <p:nvSpPr>
          <p:cNvPr id="28680" name="Rectangle 5"/>
          <p:cNvSpPr txBox="1">
            <a:spLocks noChangeArrowheads="1"/>
          </p:cNvSpPr>
          <p:nvPr/>
        </p:nvSpPr>
        <p:spPr bwMode="gray">
          <a:xfrm>
            <a:off x="1219199" y="779463"/>
            <a:ext cx="5915026" cy="600075"/>
          </a:xfrm>
          <a:prstGeom prst="rect">
            <a:avLst/>
          </a:prstGeom>
          <a:noFill/>
          <a:ln w="9525">
            <a:noFill/>
            <a:miter lim="800000"/>
            <a:headEnd/>
            <a:tailEnd/>
          </a:ln>
        </p:spPr>
        <p:txBody>
          <a:bodyPr lIns="0" rIns="0" anchor="ctr"/>
          <a:lstStyle/>
          <a:p>
            <a:pPr defTabSz="914400" eaLnBrk="0" hangingPunct="0">
              <a:lnSpc>
                <a:spcPct val="95000"/>
              </a:lnSpc>
            </a:pPr>
            <a:r>
              <a:rPr lang="en-US" sz="3000" b="1" dirty="0" smtClean="0">
                <a:solidFill>
                  <a:srgbClr val="171717"/>
                </a:solidFill>
              </a:rPr>
              <a:t>Getting Started</a:t>
            </a:r>
            <a:endParaRPr lang="en-US" sz="3000" b="1" dirty="0">
              <a:solidFill>
                <a:srgbClr val="171717"/>
              </a:solidFill>
            </a:endParaRPr>
          </a:p>
        </p:txBody>
      </p:sp>
      <p:grpSp>
        <p:nvGrpSpPr>
          <p:cNvPr id="28681" name="Gruppe 39"/>
          <p:cNvGrpSpPr>
            <a:grpSpLocks/>
          </p:cNvGrpSpPr>
          <p:nvPr/>
        </p:nvGrpSpPr>
        <p:grpSpPr bwMode="auto">
          <a:xfrm>
            <a:off x="1219199" y="2146300"/>
            <a:ext cx="1349376" cy="3771900"/>
            <a:chOff x="1219199" y="2146300"/>
            <a:chExt cx="1349431" cy="3771900"/>
          </a:xfrm>
        </p:grpSpPr>
        <p:sp>
          <p:nvSpPr>
            <p:cNvPr id="6" name="Rektangel 5"/>
            <p:cNvSpPr>
              <a:spLocks noChangeArrowheads="1"/>
            </p:cNvSpPr>
            <p:nvPr/>
          </p:nvSpPr>
          <p:spPr bwMode="auto">
            <a:xfrm>
              <a:off x="1231900" y="4738688"/>
              <a:ext cx="1333554" cy="1179512"/>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algn="ctr" defTabSz="914400" fontAlgn="auto">
                <a:spcBef>
                  <a:spcPts val="0"/>
                </a:spcBef>
                <a:spcAft>
                  <a:spcPts val="0"/>
                </a:spcAft>
                <a:defRPr/>
              </a:pPr>
              <a:endParaRPr lang="da-DK" sz="1400" b="1" kern="0" noProof="1">
                <a:solidFill>
                  <a:sysClr val="window" lastClr="FFFFFF"/>
                </a:solidFill>
                <a:latin typeface="Arial" pitchFamily="34" charset="0"/>
                <a:ea typeface="ＭＳ Ｐゴシック" pitchFamily="-97" charset="-128"/>
              </a:endParaRPr>
            </a:p>
          </p:txBody>
        </p:sp>
        <p:sp>
          <p:nvSpPr>
            <p:cNvPr id="8" name="Højrepil 7"/>
            <p:cNvSpPr/>
            <p:nvPr/>
          </p:nvSpPr>
          <p:spPr bwMode="auto">
            <a:xfrm rot="5400000">
              <a:off x="1631183" y="4653750"/>
              <a:ext cx="485775" cy="354026"/>
            </a:xfrm>
            <a:prstGeom prst="rightArrow">
              <a:avLst>
                <a:gd name="adj1" fmla="val 50000"/>
                <a:gd name="adj2" fmla="val 82469"/>
              </a:avLst>
            </a:prstGeom>
            <a:gradFill flip="none" rotWithShape="1">
              <a:gsLst>
                <a:gs pos="21000">
                  <a:srgbClr val="7DC8DF"/>
                </a:gs>
                <a:gs pos="100000">
                  <a:srgbClr val="6699FF"/>
                </a:gs>
              </a:gsLst>
              <a:lin ang="5400000" scaled="1"/>
              <a:tileRect/>
            </a:gradFill>
            <a:ln w="9525">
              <a:solidFill>
                <a:schemeClr val="accent4">
                  <a:lumMod val="60000"/>
                  <a:lumOff val="40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r>
                <a:rPr lang="da-DK" sz="1600" b="1" kern="0" noProof="1">
                  <a:solidFill>
                    <a:srgbClr val="FFFFFF"/>
                  </a:solidFill>
                  <a:latin typeface="Arial" pitchFamily="34" charset="0"/>
                  <a:ea typeface="ＭＳ Ｐゴシック" pitchFamily="-97" charset="-128"/>
                </a:rPr>
                <a:t> </a:t>
              </a:r>
            </a:p>
          </p:txBody>
        </p:sp>
        <p:sp>
          <p:nvSpPr>
            <p:cNvPr id="5" name="Rektangel 4"/>
            <p:cNvSpPr>
              <a:spLocks noChangeArrowheads="1"/>
            </p:cNvSpPr>
            <p:nvPr/>
          </p:nvSpPr>
          <p:spPr bwMode="auto">
            <a:xfrm>
              <a:off x="1231900" y="3441700"/>
              <a:ext cx="1333554" cy="1179513"/>
            </a:xfrm>
            <a:prstGeom prst="rect">
              <a:avLst/>
            </a:prstGeom>
            <a:gradFill flip="none" rotWithShape="1">
              <a:gsLst>
                <a:gs pos="21000">
                  <a:srgbClr val="7DC8DF"/>
                </a:gs>
                <a:gs pos="100000">
                  <a:srgbClr val="6699FF"/>
                </a:gs>
              </a:gsLst>
              <a:lin ang="5400000" scaled="1"/>
              <a:tileRect/>
            </a:gradFill>
            <a:ln w="9525">
              <a:solidFill>
                <a:schemeClr val="accent4">
                  <a:lumMod val="60000"/>
                  <a:lumOff val="40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defRPr/>
              </a:pPr>
              <a:endParaRPr lang="da-DK" sz="1600" b="1" kern="0" noProof="1">
                <a:solidFill>
                  <a:srgbClr val="FFFFFF"/>
                </a:solidFill>
                <a:latin typeface="Arial" pitchFamily="34" charset="0"/>
                <a:ea typeface="ＭＳ Ｐゴシック" pitchFamily="-97" charset="-128"/>
              </a:endParaRPr>
            </a:p>
          </p:txBody>
        </p:sp>
        <p:sp>
          <p:nvSpPr>
            <p:cNvPr id="7" name="Højrepil 6"/>
            <p:cNvSpPr/>
            <p:nvPr/>
          </p:nvSpPr>
          <p:spPr bwMode="auto">
            <a:xfrm rot="5400000">
              <a:off x="1654997" y="3358349"/>
              <a:ext cx="485775" cy="354027"/>
            </a:xfrm>
            <a:prstGeom prst="rightArrow">
              <a:avLst>
                <a:gd name="adj1" fmla="val 50000"/>
                <a:gd name="adj2" fmla="val 82469"/>
              </a:avLst>
            </a:prstGeom>
            <a:gradFill flip="none" rotWithShape="1">
              <a:gsLst>
                <a:gs pos="0">
                  <a:srgbClr val="002060"/>
                </a:gs>
                <a:gs pos="100000">
                  <a:srgbClr val="1F88C8"/>
                </a:gs>
              </a:gsLst>
              <a:lin ang="2700000" scaled="1"/>
              <a:tileRect/>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defRPr/>
              </a:pPr>
              <a:r>
                <a:rPr lang="da-DK" sz="1400" b="1" kern="0" noProof="1">
                  <a:solidFill>
                    <a:sysClr val="window" lastClr="FFFFFF"/>
                  </a:solidFill>
                  <a:latin typeface="Arial" pitchFamily="34" charset="0"/>
                  <a:ea typeface="ＭＳ Ｐゴシック" pitchFamily="-97" charset="-128"/>
                </a:rPr>
                <a:t> </a:t>
              </a:r>
            </a:p>
          </p:txBody>
        </p:sp>
        <p:sp>
          <p:nvSpPr>
            <p:cNvPr id="4" name="Rektangel 3"/>
            <p:cNvSpPr>
              <a:spLocks noChangeArrowheads="1"/>
            </p:cNvSpPr>
            <p:nvPr/>
          </p:nvSpPr>
          <p:spPr bwMode="auto">
            <a:xfrm>
              <a:off x="1231900" y="2146300"/>
              <a:ext cx="1333554" cy="1179513"/>
            </a:xfrm>
            <a:prstGeom prst="rect">
              <a:avLst/>
            </a:prstGeom>
            <a:gradFill rotWithShape="1">
              <a:gsLst>
                <a:gs pos="0">
                  <a:schemeClr val="accent1"/>
                </a:gs>
                <a:gs pos="100000">
                  <a:schemeClr val="tx1"/>
                </a:gs>
              </a:gsLst>
              <a:lin ang="16200000"/>
            </a:gradFill>
            <a:ln w="9525">
              <a:solidFill>
                <a:srgbClr val="E1E1E1"/>
              </a:solidFill>
              <a:miter lim="800000"/>
              <a:headEnd/>
              <a:tailEnd/>
            </a:ln>
            <a:effectLst>
              <a:outerShdw blurRad="63500" dist="23000" dir="5400000" rotWithShape="0">
                <a:srgbClr val="000000">
                  <a:alpha val="34999"/>
                </a:srgbClr>
              </a:outerShdw>
            </a:effectLst>
          </p:spPr>
          <p:txBody>
            <a:bodyPr anchor="ctr"/>
            <a:lstStyle/>
            <a:p>
              <a:pPr indent="-342900" algn="ctr">
                <a:defRPr/>
              </a:pPr>
              <a:endParaRPr lang="da-DK" noProof="1">
                <a:solidFill>
                  <a:srgbClr val="FFFFFF"/>
                </a:solidFill>
                <a:latin typeface="Arial" pitchFamily="34" charset="0"/>
                <a:ea typeface="ＭＳ Ｐゴシック" pitchFamily="-97" charset="-128"/>
              </a:endParaRPr>
            </a:p>
          </p:txBody>
        </p:sp>
        <p:sp>
          <p:nvSpPr>
            <p:cNvPr id="28687" name="Text Box 52"/>
            <p:cNvSpPr txBox="1">
              <a:spLocks noChangeArrowheads="1"/>
            </p:cNvSpPr>
            <p:nvPr/>
          </p:nvSpPr>
          <p:spPr bwMode="gray">
            <a:xfrm>
              <a:off x="1219199" y="2428279"/>
              <a:ext cx="1346255" cy="615553"/>
            </a:xfrm>
            <a:prstGeom prst="rect">
              <a:avLst/>
            </a:prstGeom>
            <a:noFill/>
            <a:ln w="9525">
              <a:noFill/>
              <a:miter lim="800000"/>
              <a:headEnd/>
              <a:tailEnd/>
            </a:ln>
          </p:spPr>
          <p:txBody>
            <a:bodyPr>
              <a:spAutoFit/>
            </a:bodyPr>
            <a:lstStyle/>
            <a:p>
              <a:pPr marL="171450" indent="-171450" algn="ctr" defTabSz="801688">
                <a:spcBef>
                  <a:spcPct val="20000"/>
                </a:spcBef>
                <a:buFont typeface="Wingdings" panose="05000000000000000000" pitchFamily="2" charset="2"/>
                <a:buChar char="v"/>
              </a:pPr>
              <a:r>
                <a:rPr lang="en-US" sz="1200" b="1" noProof="1" smtClean="0">
                  <a:solidFill>
                    <a:srgbClr val="171717"/>
                  </a:solidFill>
                </a:rPr>
                <a:t>Discovery</a:t>
              </a:r>
            </a:p>
            <a:p>
              <a:pPr algn="ctr" defTabSz="801688">
                <a:spcBef>
                  <a:spcPct val="20000"/>
                </a:spcBef>
              </a:pPr>
              <a:r>
                <a:rPr lang="en-US" sz="1000" noProof="1" smtClean="0">
                  <a:solidFill>
                    <a:srgbClr val="171717"/>
                  </a:solidFill>
                </a:rPr>
                <a:t>Can take up to 15 days to complete.</a:t>
              </a:r>
            </a:p>
          </p:txBody>
        </p:sp>
        <p:sp>
          <p:nvSpPr>
            <p:cNvPr id="28688" name="Text Box 52"/>
            <p:cNvSpPr txBox="1">
              <a:spLocks noChangeArrowheads="1"/>
            </p:cNvSpPr>
            <p:nvPr/>
          </p:nvSpPr>
          <p:spPr bwMode="gray">
            <a:xfrm>
              <a:off x="1222375" y="5084409"/>
              <a:ext cx="1346255" cy="369332"/>
            </a:xfrm>
            <a:prstGeom prst="rect">
              <a:avLst/>
            </a:prstGeom>
            <a:noFill/>
            <a:ln w="9525">
              <a:noFill/>
              <a:miter lim="800000"/>
              <a:headEnd/>
              <a:tailEnd/>
            </a:ln>
          </p:spPr>
          <p:txBody>
            <a:bodyPr>
              <a:spAutoFit/>
            </a:bodyPr>
            <a:lstStyle/>
            <a:p>
              <a:pPr algn="ctr" defTabSz="801688">
                <a:spcBef>
                  <a:spcPct val="20000"/>
                </a:spcBef>
              </a:pPr>
              <a:r>
                <a:rPr lang="en-US" b="1" noProof="1" smtClean="0">
                  <a:solidFill>
                    <a:schemeClr val="bg2"/>
                  </a:solidFill>
                  <a:effectLst>
                    <a:glow rad="228600">
                      <a:schemeClr val="accent4">
                        <a:satMod val="175000"/>
                        <a:alpha val="40000"/>
                      </a:schemeClr>
                    </a:glow>
                  </a:effectLst>
                </a:rPr>
                <a:t>Launch</a:t>
              </a:r>
              <a:endParaRPr lang="en-US" b="1" noProof="1">
                <a:solidFill>
                  <a:schemeClr val="bg2"/>
                </a:solidFill>
                <a:effectLst>
                  <a:glow rad="228600">
                    <a:schemeClr val="accent4">
                      <a:satMod val="175000"/>
                      <a:alpha val="40000"/>
                    </a:schemeClr>
                  </a:glow>
                </a:effectLst>
              </a:endParaRPr>
            </a:p>
          </p:txBody>
        </p:sp>
        <p:sp>
          <p:nvSpPr>
            <p:cNvPr id="28689" name="Text Box 52"/>
            <p:cNvSpPr txBox="1">
              <a:spLocks noChangeArrowheads="1"/>
            </p:cNvSpPr>
            <p:nvPr/>
          </p:nvSpPr>
          <p:spPr bwMode="gray">
            <a:xfrm>
              <a:off x="1222375" y="3800097"/>
              <a:ext cx="1346255" cy="646331"/>
            </a:xfrm>
            <a:prstGeom prst="rect">
              <a:avLst/>
            </a:prstGeom>
            <a:noFill/>
            <a:ln w="9525">
              <a:noFill/>
              <a:miter lim="800000"/>
              <a:headEnd/>
              <a:tailEnd/>
            </a:ln>
          </p:spPr>
          <p:txBody>
            <a:bodyPr>
              <a:spAutoFit/>
            </a:bodyPr>
            <a:lstStyle/>
            <a:p>
              <a:pPr marL="171450" indent="-171450" algn="ctr" defTabSz="801688">
                <a:spcBef>
                  <a:spcPct val="20000"/>
                </a:spcBef>
                <a:buFont typeface="Wingdings" panose="05000000000000000000" pitchFamily="2" charset="2"/>
                <a:buChar char="v"/>
              </a:pPr>
              <a:r>
                <a:rPr lang="en-US" sz="1200" b="1" noProof="1" smtClean="0">
                  <a:solidFill>
                    <a:srgbClr val="171717"/>
                  </a:solidFill>
                </a:rPr>
                <a:t>Set up</a:t>
              </a:r>
            </a:p>
            <a:p>
              <a:pPr algn="ctr" defTabSz="801688">
                <a:spcBef>
                  <a:spcPct val="20000"/>
                </a:spcBef>
              </a:pPr>
              <a:r>
                <a:rPr lang="en-US" sz="1000" noProof="1" smtClean="0">
                  <a:solidFill>
                    <a:srgbClr val="171717"/>
                  </a:solidFill>
                </a:rPr>
                <a:t>20 – 30 days</a:t>
              </a:r>
            </a:p>
            <a:p>
              <a:pPr algn="ctr" defTabSz="801688">
                <a:spcBef>
                  <a:spcPct val="20000"/>
                </a:spcBef>
              </a:pPr>
              <a:r>
                <a:rPr lang="en-US" sz="1000" noProof="1" smtClean="0">
                  <a:solidFill>
                    <a:srgbClr val="171717"/>
                  </a:solidFill>
                </a:rPr>
                <a:t>To complete</a:t>
              </a:r>
              <a:endParaRPr lang="en-US" sz="1000" noProof="1">
                <a:solidFill>
                  <a:srgbClr val="171717"/>
                </a:solidFill>
              </a:endParaRP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rotWithShape="1">
          <a:gsLst>
            <a:gs pos="0">
              <a:srgbClr val="0070C0"/>
            </a:gs>
            <a:gs pos="100000">
              <a:srgbClr val="002060"/>
            </a:gs>
          </a:gsLst>
          <a:lin ang="5400000"/>
        </a:gradFill>
        <a:effectLst/>
      </p:bgPr>
    </p:bg>
    <p:spTree>
      <p:nvGrpSpPr>
        <p:cNvPr id="1" name=""/>
        <p:cNvGrpSpPr/>
        <p:nvPr/>
      </p:nvGrpSpPr>
      <p:grpSpPr>
        <a:xfrm>
          <a:off x="0" y="0"/>
          <a:ext cx="0" cy="0"/>
          <a:chOff x="0" y="0"/>
          <a:chExt cx="0" cy="0"/>
        </a:xfrm>
      </p:grpSpPr>
      <p:sp>
        <p:nvSpPr>
          <p:cNvPr id="43010" name="Rectangle 5"/>
          <p:cNvSpPr txBox="1">
            <a:spLocks noChangeArrowheads="1"/>
          </p:cNvSpPr>
          <p:nvPr/>
        </p:nvSpPr>
        <p:spPr bwMode="gray">
          <a:xfrm>
            <a:off x="0" y="2830513"/>
            <a:ext cx="9144000" cy="600075"/>
          </a:xfrm>
          <a:prstGeom prst="rect">
            <a:avLst/>
          </a:prstGeom>
          <a:noFill/>
          <a:ln w="9525">
            <a:noFill/>
            <a:miter lim="800000"/>
            <a:headEnd/>
            <a:tailEnd/>
          </a:ln>
        </p:spPr>
        <p:txBody>
          <a:bodyPr lIns="0" rIns="0" anchor="ctr"/>
          <a:lstStyle/>
          <a:p>
            <a:pPr algn="ctr" defTabSz="914400" eaLnBrk="0" hangingPunct="0">
              <a:lnSpc>
                <a:spcPct val="95000"/>
              </a:lnSpc>
            </a:pPr>
            <a:r>
              <a:rPr lang="en-US" b="1" dirty="0" smtClean="0">
                <a:solidFill>
                  <a:schemeClr val="tx2"/>
                </a:solidFill>
                <a:cs typeface="Arial" charset="0"/>
              </a:rPr>
              <a:t>Call </a:t>
            </a:r>
          </a:p>
          <a:p>
            <a:pPr algn="ctr" defTabSz="914400" eaLnBrk="0" hangingPunct="0">
              <a:lnSpc>
                <a:spcPct val="95000"/>
              </a:lnSpc>
            </a:pPr>
            <a:r>
              <a:rPr lang="en-US" b="1" dirty="0" smtClean="0">
                <a:solidFill>
                  <a:schemeClr val="tx2"/>
                </a:solidFill>
                <a:cs typeface="Arial" charset="0"/>
              </a:rPr>
              <a:t>Parasol Leads Marketing </a:t>
            </a:r>
          </a:p>
          <a:p>
            <a:pPr algn="ctr" defTabSz="914400" eaLnBrk="0" hangingPunct="0">
              <a:lnSpc>
                <a:spcPct val="95000"/>
              </a:lnSpc>
            </a:pPr>
            <a:r>
              <a:rPr lang="en-US" b="1" dirty="0" smtClean="0">
                <a:solidFill>
                  <a:schemeClr val="tx2"/>
                </a:solidFill>
                <a:cs typeface="Arial" charset="0"/>
              </a:rPr>
              <a:t>(888) 778-0410</a:t>
            </a:r>
          </a:p>
          <a:p>
            <a:pPr algn="ctr" defTabSz="914400" eaLnBrk="0" hangingPunct="0">
              <a:lnSpc>
                <a:spcPct val="95000"/>
              </a:lnSpc>
            </a:pPr>
            <a:endParaRPr lang="en-US" b="1" dirty="0" smtClean="0">
              <a:solidFill>
                <a:schemeClr val="tx2"/>
              </a:solidFill>
              <a:cs typeface="Arial" charset="0"/>
            </a:endParaRPr>
          </a:p>
          <a:p>
            <a:pPr algn="ctr" defTabSz="914400" eaLnBrk="0" hangingPunct="0">
              <a:lnSpc>
                <a:spcPct val="95000"/>
              </a:lnSpc>
            </a:pPr>
            <a:endParaRPr lang="en-US" b="1" dirty="0">
              <a:solidFill>
                <a:schemeClr val="tx2"/>
              </a:solidFill>
              <a:cs typeface="Arial" charset="0"/>
            </a:endParaRPr>
          </a:p>
          <a:p>
            <a:pPr algn="ctr" defTabSz="914400" eaLnBrk="0" hangingPunct="0">
              <a:lnSpc>
                <a:spcPct val="95000"/>
              </a:lnSpc>
            </a:pPr>
            <a:r>
              <a:rPr lang="en-US" sz="2400" i="1" dirty="0" smtClean="0">
                <a:ln>
                  <a:solidFill>
                    <a:schemeClr val="tx1"/>
                  </a:solidFill>
                </a:ln>
                <a:solidFill>
                  <a:schemeClr val="tx2"/>
                </a:solidFill>
                <a:effectLst>
                  <a:glow rad="228600">
                    <a:schemeClr val="accent1">
                      <a:satMod val="175000"/>
                      <a:alpha val="40000"/>
                    </a:schemeClr>
                  </a:glow>
                </a:effectLst>
                <a:cs typeface="Arial" charset="0"/>
              </a:rPr>
              <a:t>“…and then buckle up, </a:t>
            </a:r>
          </a:p>
          <a:p>
            <a:pPr algn="ctr" defTabSz="914400" eaLnBrk="0" hangingPunct="0">
              <a:lnSpc>
                <a:spcPct val="95000"/>
              </a:lnSpc>
            </a:pPr>
            <a:r>
              <a:rPr lang="en-US" sz="2400" i="1" dirty="0" smtClean="0">
                <a:ln>
                  <a:solidFill>
                    <a:schemeClr val="tx1"/>
                  </a:solidFill>
                </a:ln>
                <a:solidFill>
                  <a:schemeClr val="tx2"/>
                </a:solidFill>
                <a:effectLst>
                  <a:glow rad="228600">
                    <a:schemeClr val="accent1">
                      <a:satMod val="175000"/>
                      <a:alpha val="40000"/>
                    </a:schemeClr>
                  </a:glow>
                </a:effectLst>
                <a:cs typeface="Arial" charset="0"/>
              </a:rPr>
              <a:t>you’re in for the ride of your life!”</a:t>
            </a:r>
          </a:p>
        </p:txBody>
      </p:sp>
      <p:sp>
        <p:nvSpPr>
          <p:cNvPr id="4301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7650" name="Rectangle 4"/>
          <p:cNvSpPr>
            <a:spLocks noChangeArrowheads="1"/>
          </p:cNvSpPr>
          <p:nvPr/>
        </p:nvSpPr>
        <p:spPr bwMode="gray">
          <a:xfrm>
            <a:off x="874713" y="6162675"/>
            <a:ext cx="3382962" cy="358775"/>
          </a:xfrm>
          <a:prstGeom prst="rect">
            <a:avLst/>
          </a:prstGeom>
          <a:noFill/>
          <a:ln w="9525">
            <a:noFill/>
            <a:miter lim="800000"/>
            <a:headEnd/>
            <a:tailEnd/>
          </a:ln>
        </p:spPr>
        <p:txBody>
          <a:bodyPr lIns="0" tIns="0" rIns="0" bIns="0" anchor="ctr"/>
          <a:lstStyle/>
          <a:p>
            <a:r>
              <a:rPr lang="en-US" sz="1100" b="1" dirty="0">
                <a:solidFill>
                  <a:srgbClr val="002060"/>
                </a:solidFill>
              </a:rPr>
              <a:t>Parasol </a:t>
            </a:r>
            <a:r>
              <a:rPr lang="en-US" sz="1100" b="1" dirty="0">
                <a:solidFill>
                  <a:srgbClr val="0070C0"/>
                </a:solidFill>
              </a:rPr>
              <a:t>Leads Marketing</a:t>
            </a:r>
            <a:r>
              <a:rPr lang="en-US" sz="1100" b="1" dirty="0"/>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
        <p:nvSpPr>
          <p:cNvPr id="2765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27652" name="Pladsholder til indhold 17"/>
          <p:cNvSpPr>
            <a:spLocks noGrp="1"/>
          </p:cNvSpPr>
          <p:nvPr>
            <p:ph idx="1"/>
          </p:nvPr>
        </p:nvSpPr>
        <p:spPr bwMode="auto">
          <a:xfrm>
            <a:off x="874712" y="2327275"/>
            <a:ext cx="7812087" cy="3330575"/>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r>
              <a:rPr lang="en-US" sz="1400" dirty="0">
                <a:solidFill>
                  <a:schemeClr val="bg1">
                    <a:lumMod val="10000"/>
                  </a:schemeClr>
                </a:solidFill>
              </a:rPr>
              <a:t>A truly integrated online marketing strategy is not just about throwing a bunch of services together.  It’s about choosing the right marketing tools that will compliment one another and create a synergistic effort that will result in growth.  </a:t>
            </a:r>
            <a:endParaRPr lang="en-US" sz="1400" dirty="0" smtClean="0">
              <a:solidFill>
                <a:schemeClr val="bg1">
                  <a:lumMod val="10000"/>
                </a:schemeClr>
              </a:solidFill>
            </a:endParaRPr>
          </a:p>
          <a:p>
            <a:pPr marL="0" indent="0">
              <a:buNone/>
            </a:pPr>
            <a:endParaRPr lang="en-US" sz="1400" dirty="0">
              <a:solidFill>
                <a:schemeClr val="bg1">
                  <a:lumMod val="10000"/>
                </a:schemeClr>
              </a:solidFill>
            </a:endParaRPr>
          </a:p>
          <a:p>
            <a:pPr marL="0" indent="0">
              <a:buNone/>
            </a:pPr>
            <a:r>
              <a:rPr lang="en-US" sz="1400" dirty="0" smtClean="0">
                <a:solidFill>
                  <a:schemeClr val="bg1">
                    <a:lumMod val="10000"/>
                  </a:schemeClr>
                </a:solidFill>
              </a:rPr>
              <a:t>Our </a:t>
            </a:r>
            <a:r>
              <a:rPr lang="en-US" sz="1400" dirty="0">
                <a:solidFill>
                  <a:schemeClr val="bg1">
                    <a:lumMod val="10000"/>
                  </a:schemeClr>
                </a:solidFill>
              </a:rPr>
              <a:t>strategists specialize in analyzing your current online marketing efforts in order to properly design a campaign that will be competitive and </a:t>
            </a:r>
            <a:r>
              <a:rPr lang="en-US" sz="1400" dirty="0" smtClean="0">
                <a:solidFill>
                  <a:schemeClr val="bg1">
                    <a:lumMod val="10000"/>
                  </a:schemeClr>
                </a:solidFill>
              </a:rPr>
              <a:t>dramatically increase </a:t>
            </a:r>
            <a:r>
              <a:rPr lang="en-US" sz="1400" dirty="0">
                <a:solidFill>
                  <a:schemeClr val="bg1">
                    <a:lumMod val="10000"/>
                  </a:schemeClr>
                </a:solidFill>
              </a:rPr>
              <a:t>revenue and profits. </a:t>
            </a:r>
            <a:endParaRPr lang="en-US" sz="1400" dirty="0" smtClean="0">
              <a:solidFill>
                <a:schemeClr val="bg1">
                  <a:lumMod val="10000"/>
                </a:schemeClr>
              </a:solidFill>
            </a:endParaRPr>
          </a:p>
          <a:p>
            <a:pPr marL="0" indent="0">
              <a:buNone/>
            </a:pPr>
            <a:endParaRPr lang="en-US" sz="1400" dirty="0">
              <a:solidFill>
                <a:schemeClr val="bg1">
                  <a:lumMod val="10000"/>
                </a:schemeClr>
              </a:solidFill>
            </a:endParaRPr>
          </a:p>
          <a:p>
            <a:pPr marL="0" indent="0">
              <a:buNone/>
            </a:pPr>
            <a:r>
              <a:rPr lang="en-US" sz="1400" dirty="0" smtClean="0">
                <a:solidFill>
                  <a:schemeClr val="bg1">
                    <a:lumMod val="10000"/>
                  </a:schemeClr>
                </a:solidFill>
              </a:rPr>
              <a:t>Our integrated strategy combines:</a:t>
            </a:r>
          </a:p>
          <a:p>
            <a:pPr lvl="1">
              <a:buFont typeface="Arial" panose="020B0604020202020204" pitchFamily="34" charset="0"/>
              <a:buChar char="•"/>
            </a:pPr>
            <a:r>
              <a:rPr lang="en-US" sz="1400" dirty="0" smtClean="0">
                <a:solidFill>
                  <a:schemeClr val="bg1">
                    <a:lumMod val="10000"/>
                  </a:schemeClr>
                </a:solidFill>
              </a:rPr>
              <a:t>Search Engine Optimization</a:t>
            </a:r>
          </a:p>
          <a:p>
            <a:pPr lvl="1">
              <a:buFont typeface="Arial" panose="020B0604020202020204" pitchFamily="34" charset="0"/>
              <a:buChar char="•"/>
            </a:pPr>
            <a:r>
              <a:rPr lang="en-US" sz="1400" dirty="0" smtClean="0">
                <a:solidFill>
                  <a:schemeClr val="bg1">
                    <a:lumMod val="10000"/>
                  </a:schemeClr>
                </a:solidFill>
              </a:rPr>
              <a:t>Reputation Marketing</a:t>
            </a:r>
          </a:p>
          <a:p>
            <a:pPr lvl="1">
              <a:buFont typeface="Arial" panose="020B0604020202020204" pitchFamily="34" charset="0"/>
              <a:buChar char="•"/>
            </a:pPr>
            <a:r>
              <a:rPr lang="en-US" sz="1400" dirty="0" smtClean="0">
                <a:solidFill>
                  <a:schemeClr val="bg1">
                    <a:lumMod val="10000"/>
                  </a:schemeClr>
                </a:solidFill>
              </a:rPr>
              <a:t>Local Maps Marketing</a:t>
            </a:r>
          </a:p>
          <a:p>
            <a:pPr lvl="1">
              <a:buFont typeface="Arial" panose="020B0604020202020204" pitchFamily="34" charset="0"/>
              <a:buChar char="•"/>
            </a:pPr>
            <a:r>
              <a:rPr lang="en-US" sz="1400" dirty="0" smtClean="0">
                <a:solidFill>
                  <a:schemeClr val="bg1">
                    <a:lumMod val="10000"/>
                  </a:schemeClr>
                </a:solidFill>
              </a:rPr>
              <a:t>Video Marketing</a:t>
            </a:r>
          </a:p>
          <a:p>
            <a:pPr lvl="1">
              <a:buFont typeface="Arial" panose="020B0604020202020204" pitchFamily="34" charset="0"/>
              <a:buChar char="•"/>
            </a:pPr>
            <a:r>
              <a:rPr lang="en-US" sz="1400" dirty="0" smtClean="0">
                <a:solidFill>
                  <a:schemeClr val="bg1">
                    <a:lumMod val="10000"/>
                  </a:schemeClr>
                </a:solidFill>
              </a:rPr>
              <a:t>Tap to Call Technology and Tracking</a:t>
            </a:r>
          </a:p>
          <a:p>
            <a:pPr lvl="1">
              <a:buFont typeface="Arial" panose="020B0604020202020204" pitchFamily="34" charset="0"/>
              <a:buChar char="•"/>
            </a:pPr>
            <a:endParaRPr lang="en-US" sz="1000" dirty="0">
              <a:solidFill>
                <a:schemeClr val="bg1">
                  <a:lumMod val="10000"/>
                </a:schemeClr>
              </a:solidFill>
            </a:endParaRPr>
          </a:p>
          <a:p>
            <a:pPr lvl="1">
              <a:buFont typeface="Arial" panose="020B0604020202020204" pitchFamily="34" charset="0"/>
              <a:buChar char="•"/>
            </a:pPr>
            <a:endParaRPr lang="en-US" sz="1000" dirty="0" smtClean="0">
              <a:solidFill>
                <a:schemeClr val="bg1">
                  <a:lumMod val="10000"/>
                </a:schemeClr>
              </a:solidFill>
            </a:endParaRPr>
          </a:p>
          <a:p>
            <a:endParaRPr lang="en-US" sz="1400" dirty="0" smtClean="0">
              <a:solidFill>
                <a:schemeClr val="bg1">
                  <a:lumMod val="10000"/>
                </a:schemeClr>
              </a:solidFill>
            </a:endParaRPr>
          </a:p>
          <a:p>
            <a:pPr marL="0" indent="0">
              <a:buNone/>
            </a:pPr>
            <a:endParaRPr lang="en-US" sz="1800" b="1" dirty="0">
              <a:solidFill>
                <a:srgbClr val="1F88C8"/>
              </a:solidFill>
            </a:endParaRPr>
          </a:p>
          <a:p>
            <a:pPr marL="0" indent="0">
              <a:buNone/>
            </a:pPr>
            <a:endParaRPr lang="en-US" sz="1800" b="1" dirty="0">
              <a:solidFill>
                <a:srgbClr val="1F88C8"/>
              </a:solidFill>
            </a:endParaRPr>
          </a:p>
        </p:txBody>
      </p:sp>
      <p:sp>
        <p:nvSpPr>
          <p:cNvPr id="27653" name="Titel 16"/>
          <p:cNvSpPr>
            <a:spLocks noGrp="1"/>
          </p:cNvSpPr>
          <p:nvPr>
            <p:ph type="title"/>
          </p:nvPr>
        </p:nvSpPr>
        <p:spPr bwMode="auto">
          <a:xfrm>
            <a:off x="177800" y="833438"/>
            <a:ext cx="7358856" cy="563562"/>
          </a:xfrm>
          <a:noFill/>
          <a:ln>
            <a:miter lim="800000"/>
            <a:headEnd/>
            <a:tailEnd/>
          </a:ln>
        </p:spPr>
        <p:txBody>
          <a:bodyPr vert="horz" wrap="square" lIns="91440" tIns="45720" rIns="91440" bIns="45720" numCol="1" anchor="t" anchorCtr="0" compatLnSpc="1">
            <a:prstTxWarp prst="textNoShape">
              <a:avLst/>
            </a:prstTxWarp>
          </a:bodyPr>
          <a:lstStyle/>
          <a:p>
            <a:r>
              <a:rPr lang="en-US" dirty="0"/>
              <a:t>A truly integrated online marketing strategy</a:t>
            </a:r>
            <a:endParaRPr lang="en-US" dirty="0" smtClean="0">
              <a:latin typeface="Arial" charset="0"/>
              <a:ea typeface="ＭＳ Ｐゴシック" charset="-128"/>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2813" y="5177893"/>
            <a:ext cx="3458973" cy="1314982"/>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7650" name="Rectangle 4"/>
          <p:cNvSpPr>
            <a:spLocks noChangeArrowheads="1"/>
          </p:cNvSpPr>
          <p:nvPr/>
        </p:nvSpPr>
        <p:spPr bwMode="gray">
          <a:xfrm>
            <a:off x="874713" y="6162675"/>
            <a:ext cx="3382962" cy="358775"/>
          </a:xfrm>
          <a:prstGeom prst="rect">
            <a:avLst/>
          </a:prstGeom>
          <a:noFill/>
          <a:ln w="9525">
            <a:noFill/>
            <a:miter lim="800000"/>
            <a:headEnd/>
            <a:tailEnd/>
          </a:ln>
        </p:spPr>
        <p:txBody>
          <a:bodyPr lIns="0" tIns="0" rIns="0" bIns="0" anchor="ctr"/>
          <a:lstStyle/>
          <a:p>
            <a:r>
              <a:rPr lang="en-US" sz="1100" b="1" dirty="0">
                <a:solidFill>
                  <a:srgbClr val="002060"/>
                </a:solidFill>
              </a:rPr>
              <a:t>Parasol </a:t>
            </a:r>
            <a:r>
              <a:rPr lang="en-US" sz="1100" b="1" dirty="0">
                <a:solidFill>
                  <a:srgbClr val="0070C0"/>
                </a:solidFill>
              </a:rPr>
              <a:t>Leads Marketing</a:t>
            </a:r>
            <a:r>
              <a:rPr lang="en-US" sz="1100" b="1" dirty="0"/>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
        <p:nvSpPr>
          <p:cNvPr id="2765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27652" name="Pladsholder til indhold 17"/>
          <p:cNvSpPr>
            <a:spLocks noGrp="1"/>
          </p:cNvSpPr>
          <p:nvPr>
            <p:ph idx="1"/>
          </p:nvPr>
        </p:nvSpPr>
        <p:spPr bwMode="auto">
          <a:xfrm>
            <a:off x="874712" y="2327275"/>
            <a:ext cx="7812087" cy="3827463"/>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endParaRPr lang="en-US" sz="2000" dirty="0" smtClean="0"/>
          </a:p>
          <a:p>
            <a:pPr marL="0" indent="0">
              <a:buNone/>
            </a:pPr>
            <a:r>
              <a:rPr lang="en-US" sz="1800" dirty="0" smtClean="0"/>
              <a:t>Parasol Leads, Incorporated is committed to excellence, respect, and integrity in all aspects of our operations and our professional and business conduct. We strive to reflect the highest ethical standards in our relationships with every organization we touch.</a:t>
            </a:r>
          </a:p>
          <a:p>
            <a:pPr marL="0" indent="0">
              <a:buNone/>
            </a:pPr>
            <a:endParaRPr lang="en-US" sz="2000" dirty="0"/>
          </a:p>
          <a:p>
            <a:pPr marL="0" indent="0">
              <a:buNone/>
            </a:pPr>
            <a:r>
              <a:rPr lang="en-US" sz="1800" i="1" dirty="0" smtClean="0">
                <a:solidFill>
                  <a:srgbClr val="1F88C8"/>
                </a:solidFill>
              </a:rPr>
              <a:t>…simply, we do what we say we will do!</a:t>
            </a:r>
          </a:p>
          <a:p>
            <a:pPr marL="0" indent="0">
              <a:buNone/>
            </a:pPr>
            <a:endParaRPr lang="en-US" sz="1800" b="1" dirty="0" smtClean="0">
              <a:solidFill>
                <a:srgbClr val="1F88C8"/>
              </a:solidFill>
            </a:endParaRPr>
          </a:p>
          <a:p>
            <a:pPr marL="0" indent="0">
              <a:buNone/>
            </a:pPr>
            <a:endParaRPr lang="en-US" sz="1800" b="1" dirty="0">
              <a:solidFill>
                <a:srgbClr val="1F88C8"/>
              </a:solidFill>
            </a:endParaRPr>
          </a:p>
          <a:p>
            <a:pPr marL="0" indent="0">
              <a:buNone/>
            </a:pPr>
            <a:endParaRPr lang="en-US" sz="1800" b="1" dirty="0">
              <a:solidFill>
                <a:srgbClr val="1F88C8"/>
              </a:solidFill>
            </a:endParaRPr>
          </a:p>
        </p:txBody>
      </p:sp>
      <p:sp>
        <p:nvSpPr>
          <p:cNvPr id="27653" name="Titel 16"/>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latin typeface="Arial" charset="0"/>
                <a:ea typeface="ＭＳ Ｐゴシック" charset="-128"/>
              </a:rPr>
              <a:t>Our Mission</a:t>
            </a: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61863" y="5206468"/>
            <a:ext cx="3458973" cy="1314982"/>
          </a:xfrm>
          <a:prstGeom prst="rect">
            <a:avLst/>
          </a:prstGeom>
        </p:spPr>
      </p:pic>
    </p:spTree>
    <p:extLst>
      <p:ext uri="{BB962C8B-B14F-4D97-AF65-F5344CB8AC3E}">
        <p14:creationId xmlns:p14="http://schemas.microsoft.com/office/powerpoint/2010/main" val="7621726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7650" name="Rectangle 4"/>
          <p:cNvSpPr>
            <a:spLocks noChangeArrowheads="1"/>
          </p:cNvSpPr>
          <p:nvPr/>
        </p:nvSpPr>
        <p:spPr bwMode="gray">
          <a:xfrm>
            <a:off x="874713" y="6162675"/>
            <a:ext cx="3230562" cy="358775"/>
          </a:xfrm>
          <a:prstGeom prst="rect">
            <a:avLst/>
          </a:prstGeom>
          <a:noFill/>
          <a:ln w="9525">
            <a:noFill/>
            <a:miter lim="800000"/>
            <a:headEnd/>
            <a:tailEnd/>
          </a:ln>
        </p:spPr>
        <p:txBody>
          <a:bodyPr lIns="0" tIns="0" rIns="0" bIns="0" anchor="ctr"/>
          <a:lstStyle/>
          <a:p>
            <a:r>
              <a:rPr lang="en-US" sz="1100" b="1" dirty="0">
                <a:solidFill>
                  <a:srgbClr val="002060"/>
                </a:solidFill>
              </a:rPr>
              <a:t>Parasol </a:t>
            </a:r>
            <a:r>
              <a:rPr lang="en-US" sz="1100" b="1" dirty="0">
                <a:solidFill>
                  <a:srgbClr val="0070C0"/>
                </a:solidFill>
              </a:rPr>
              <a:t>Leads Marketing</a:t>
            </a:r>
            <a:r>
              <a:rPr lang="en-US" sz="1100" b="1" dirty="0"/>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
        <p:nvSpPr>
          <p:cNvPr id="27651"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27652" name="Pladsholder til indhold 17"/>
          <p:cNvSpPr>
            <a:spLocks noGrp="1"/>
          </p:cNvSpPr>
          <p:nvPr>
            <p:ph idx="1"/>
          </p:nvPr>
        </p:nvSpPr>
        <p:spPr bwMode="auto">
          <a:xfrm>
            <a:off x="874712" y="2327275"/>
            <a:ext cx="7812087" cy="3827463"/>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endParaRPr lang="en-US" sz="1200" i="1" dirty="0" smtClean="0"/>
          </a:p>
          <a:p>
            <a:pPr marL="0" indent="0">
              <a:buNone/>
            </a:pPr>
            <a:r>
              <a:rPr lang="en-US" sz="1200" i="1" dirty="0"/>
              <a:t>“We just started using Parasol Leads Marketing and have experience over a 700% ROI in just the first month! This is by far the best leads generation service in the business!” </a:t>
            </a:r>
          </a:p>
          <a:p>
            <a:pPr marL="0" indent="0">
              <a:buNone/>
            </a:pPr>
            <a:r>
              <a:rPr lang="en-US" sz="1200" b="1" dirty="0">
                <a:solidFill>
                  <a:schemeClr val="bg1">
                    <a:lumMod val="10000"/>
                  </a:schemeClr>
                </a:solidFill>
              </a:rPr>
              <a:t>Ryan </a:t>
            </a:r>
            <a:r>
              <a:rPr lang="en-US" sz="1200" b="1" dirty="0" err="1">
                <a:solidFill>
                  <a:schemeClr val="bg1">
                    <a:lumMod val="10000"/>
                  </a:schemeClr>
                </a:solidFill>
              </a:rPr>
              <a:t>Schaible</a:t>
            </a:r>
            <a:r>
              <a:rPr lang="en-US" sz="1200" b="1" dirty="0">
                <a:solidFill>
                  <a:schemeClr val="bg1">
                    <a:lumMod val="10000"/>
                  </a:schemeClr>
                </a:solidFill>
              </a:rPr>
              <a:t> - </a:t>
            </a:r>
            <a:r>
              <a:rPr lang="en-US" sz="1200" b="1" dirty="0" err="1">
                <a:solidFill>
                  <a:schemeClr val="bg1">
                    <a:lumMod val="10000"/>
                  </a:schemeClr>
                </a:solidFill>
              </a:rPr>
              <a:t>Dipaola</a:t>
            </a:r>
            <a:r>
              <a:rPr lang="en-US" sz="1200" b="1" dirty="0">
                <a:solidFill>
                  <a:schemeClr val="bg1">
                    <a:lumMod val="10000"/>
                  </a:schemeClr>
                </a:solidFill>
              </a:rPr>
              <a:t> Financial Group </a:t>
            </a:r>
            <a:r>
              <a:rPr lang="en-US" sz="1200" b="1" dirty="0" smtClean="0">
                <a:solidFill>
                  <a:schemeClr val="bg1">
                    <a:lumMod val="10000"/>
                  </a:schemeClr>
                </a:solidFill>
              </a:rPr>
              <a:t>- New </a:t>
            </a:r>
            <a:r>
              <a:rPr lang="en-US" sz="1200" b="1" dirty="0">
                <a:solidFill>
                  <a:schemeClr val="bg1">
                    <a:lumMod val="10000"/>
                  </a:schemeClr>
                </a:solidFill>
              </a:rPr>
              <a:t>York</a:t>
            </a:r>
          </a:p>
          <a:p>
            <a:pPr marL="0" indent="0">
              <a:buNone/>
            </a:pPr>
            <a:endParaRPr lang="en-US" sz="1200" i="1" dirty="0"/>
          </a:p>
          <a:p>
            <a:pPr marL="0" indent="0">
              <a:buNone/>
            </a:pPr>
            <a:r>
              <a:rPr lang="en-US" sz="1200" i="1" dirty="0" smtClean="0"/>
              <a:t>“MAPFRE </a:t>
            </a:r>
            <a:r>
              <a:rPr lang="en-US" sz="1200" i="1" dirty="0"/>
              <a:t>always </a:t>
            </a:r>
            <a:r>
              <a:rPr lang="en-US" sz="1200" i="1" dirty="0" smtClean="0"/>
              <a:t>has </a:t>
            </a:r>
            <a:r>
              <a:rPr lang="en-US" sz="1200" i="1" dirty="0"/>
              <a:t>great results </a:t>
            </a:r>
            <a:r>
              <a:rPr lang="en-US" sz="1200" i="1" dirty="0" smtClean="0"/>
              <a:t>working with Parasol </a:t>
            </a:r>
            <a:r>
              <a:rPr lang="en-US" sz="1200" i="1" dirty="0"/>
              <a:t>Leads, and highly recommend them to </a:t>
            </a:r>
            <a:r>
              <a:rPr lang="en-US" sz="1200" i="1" dirty="0" smtClean="0"/>
              <a:t>any organization desiring </a:t>
            </a:r>
            <a:r>
              <a:rPr lang="en-US" sz="1200" i="1" dirty="0"/>
              <a:t>a quality, exclusive </a:t>
            </a:r>
            <a:r>
              <a:rPr lang="en-US" sz="1200" i="1" dirty="0" smtClean="0"/>
              <a:t>lead generation &amp; marketing partner”</a:t>
            </a:r>
            <a:endParaRPr lang="en-US" sz="1200" i="1" dirty="0"/>
          </a:p>
          <a:p>
            <a:pPr marL="0" indent="0">
              <a:buNone/>
            </a:pPr>
            <a:r>
              <a:rPr lang="en-US" sz="1200" b="1" dirty="0" err="1"/>
              <a:t>Aryn</a:t>
            </a:r>
            <a:r>
              <a:rPr lang="en-US" sz="1200" b="1" dirty="0"/>
              <a:t> Bates - MAPFRE U.S.A. Corp</a:t>
            </a:r>
            <a:r>
              <a:rPr lang="en-US" sz="1200" b="1" dirty="0" smtClean="0"/>
              <a:t>.</a:t>
            </a:r>
          </a:p>
          <a:p>
            <a:pPr marL="0" indent="0">
              <a:buNone/>
            </a:pPr>
            <a:endParaRPr lang="en-US" sz="1200" dirty="0"/>
          </a:p>
          <a:p>
            <a:pPr marL="0" indent="0">
              <a:buNone/>
            </a:pPr>
            <a:r>
              <a:rPr lang="en-US" sz="1200" i="1" dirty="0" smtClean="0"/>
              <a:t>“</a:t>
            </a:r>
            <a:r>
              <a:rPr lang="en-US" sz="1200" i="1" dirty="0"/>
              <a:t>Parasol Leads is a first class lead </a:t>
            </a:r>
            <a:r>
              <a:rPr lang="en-US" sz="1200" i="1" dirty="0" smtClean="0"/>
              <a:t>generation &amp; marketing company </a:t>
            </a:r>
            <a:r>
              <a:rPr lang="en-US" sz="1200" i="1" dirty="0"/>
              <a:t>that takes a unique approach to internet </a:t>
            </a:r>
            <a:r>
              <a:rPr lang="en-US" sz="1200" i="1" dirty="0" smtClean="0"/>
              <a:t>marketing. We are very </a:t>
            </a:r>
            <a:r>
              <a:rPr lang="en-US" sz="1200" i="1" dirty="0"/>
              <a:t>pleased with the success that </a:t>
            </a:r>
            <a:r>
              <a:rPr lang="en-US" sz="1200" i="1" dirty="0" smtClean="0"/>
              <a:t>we </a:t>
            </a:r>
            <a:r>
              <a:rPr lang="en-US" sz="1200" i="1" dirty="0"/>
              <a:t>have </a:t>
            </a:r>
            <a:r>
              <a:rPr lang="en-US" sz="1200" i="1" dirty="0" smtClean="0"/>
              <a:t>using </a:t>
            </a:r>
            <a:r>
              <a:rPr lang="en-US" sz="1200" i="1" dirty="0"/>
              <a:t>their service and would </a:t>
            </a:r>
            <a:r>
              <a:rPr lang="en-US" sz="1200" i="1" dirty="0" smtClean="0"/>
              <a:t>highly recommend them”</a:t>
            </a:r>
            <a:endParaRPr lang="en-US" sz="1200" i="1" dirty="0"/>
          </a:p>
          <a:p>
            <a:pPr marL="0" indent="0">
              <a:buNone/>
            </a:pPr>
            <a:r>
              <a:rPr lang="en-US" sz="1200" b="1" dirty="0"/>
              <a:t>Brandon Burden - Farmer's </a:t>
            </a:r>
            <a:r>
              <a:rPr lang="en-US" sz="1200" b="1" dirty="0" smtClean="0"/>
              <a:t>Insurance Company</a:t>
            </a:r>
            <a:endParaRPr lang="en-US" sz="1200" dirty="0"/>
          </a:p>
          <a:p>
            <a:pPr marL="0" indent="0">
              <a:buNone/>
            </a:pPr>
            <a:endParaRPr lang="en-US" sz="1200" dirty="0" smtClean="0"/>
          </a:p>
          <a:p>
            <a:pPr marL="0" indent="0">
              <a:buNone/>
            </a:pPr>
            <a:endParaRPr lang="en-US" sz="1200" dirty="0"/>
          </a:p>
          <a:p>
            <a:pPr marL="0" indent="0">
              <a:buNone/>
            </a:pPr>
            <a:r>
              <a:rPr lang="en-US" sz="1200" dirty="0" smtClean="0">
                <a:solidFill>
                  <a:srgbClr val="1F88C8"/>
                </a:solidFill>
                <a:hlinkClick r:id="rId2"/>
              </a:rPr>
              <a:t>Over 100 additional client reviews  </a:t>
            </a:r>
            <a:endParaRPr lang="en-US" sz="1200" dirty="0" smtClean="0">
              <a:solidFill>
                <a:srgbClr val="1F88C8"/>
              </a:solidFill>
            </a:endParaRPr>
          </a:p>
          <a:p>
            <a:pPr marL="0" indent="0">
              <a:buNone/>
            </a:pPr>
            <a:endParaRPr lang="en-US" sz="1200" dirty="0"/>
          </a:p>
          <a:p>
            <a:pPr marL="0" indent="0">
              <a:buNone/>
            </a:pPr>
            <a:endParaRPr lang="en-US" sz="1200" dirty="0" smtClean="0"/>
          </a:p>
          <a:p>
            <a:pPr marL="0" indent="0">
              <a:buNone/>
            </a:pPr>
            <a:endParaRPr lang="en-US" sz="1200" dirty="0"/>
          </a:p>
          <a:p>
            <a:pPr marL="0" indent="0">
              <a:buNone/>
            </a:pPr>
            <a:endParaRPr lang="en-US" sz="1200" dirty="0" smtClean="0"/>
          </a:p>
        </p:txBody>
      </p:sp>
      <p:sp>
        <p:nvSpPr>
          <p:cNvPr id="27653" name="Titel 16"/>
          <p:cNvSpPr>
            <a:spLocks noGrp="1"/>
          </p:cNvSpPr>
          <p:nvPr>
            <p:ph type="title"/>
          </p:nvPr>
        </p:nvSpPr>
        <p:spPr bwMode="auto">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latin typeface="Arial" charset="0"/>
                <a:ea typeface="ＭＳ Ｐゴシック" charset="-128"/>
              </a:rPr>
              <a:t>What our clients say</a:t>
            </a:r>
          </a:p>
        </p:txBody>
      </p:sp>
      <p:pic>
        <p:nvPicPr>
          <p:cNvPr id="2" name="Picture 1"/>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233288" y="5206468"/>
            <a:ext cx="3458973" cy="1314982"/>
          </a:xfrm>
          <a:prstGeom prst="rect">
            <a:avLst/>
          </a:prstGeom>
        </p:spPr>
      </p:pic>
    </p:spTree>
    <p:extLst>
      <p:ext uri="{BB962C8B-B14F-4D97-AF65-F5344CB8AC3E}">
        <p14:creationId xmlns:p14="http://schemas.microsoft.com/office/powerpoint/2010/main" val="425017590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pic>
        <p:nvPicPr>
          <p:cNvPr id="23554" name="Billede 8" descr="dreamstime_www_world.jpg"/>
          <p:cNvPicPr>
            <a:picLocks noChangeAspect="1"/>
          </p:cNvPicPr>
          <p:nvPr/>
        </p:nvPicPr>
        <p:blipFill>
          <a:blip r:embed="rId2"/>
          <a:srcRect/>
          <a:stretch>
            <a:fillRect/>
          </a:stretch>
        </p:blipFill>
        <p:spPr bwMode="auto">
          <a:xfrm>
            <a:off x="0" y="0"/>
            <a:ext cx="9144000" cy="6858000"/>
          </a:xfrm>
          <a:prstGeom prst="rect">
            <a:avLst/>
          </a:prstGeom>
          <a:noFill/>
          <a:ln w="9525">
            <a:noFill/>
            <a:miter lim="800000"/>
            <a:headEnd/>
            <a:tailEnd/>
          </a:ln>
        </p:spPr>
      </p:pic>
      <p:sp>
        <p:nvSpPr>
          <p:cNvPr id="8" name="Rektangel 7"/>
          <p:cNvSpPr/>
          <p:nvPr/>
        </p:nvSpPr>
        <p:spPr>
          <a:xfrm>
            <a:off x="914400" y="1722438"/>
            <a:ext cx="7380288" cy="3732212"/>
          </a:xfrm>
          <a:prstGeom prst="rect">
            <a:avLst/>
          </a:prstGeom>
          <a:gradFill>
            <a:gsLst>
              <a:gs pos="0">
                <a:schemeClr val="accent1">
                  <a:tint val="100000"/>
                  <a:shade val="100000"/>
                  <a:satMod val="130000"/>
                  <a:alpha val="85000"/>
                </a:schemeClr>
              </a:gs>
              <a:gs pos="100000">
                <a:schemeClr val="accent1">
                  <a:tint val="50000"/>
                  <a:shade val="100000"/>
                  <a:satMod val="350000"/>
                  <a:alpha val="71000"/>
                </a:schemeClr>
              </a:gs>
            </a:gsLst>
          </a:gradFill>
          <a:effectLst/>
        </p:spPr>
        <p:style>
          <a:lnRef idx="1">
            <a:schemeClr val="accent1"/>
          </a:lnRef>
          <a:fillRef idx="3">
            <a:schemeClr val="accent1"/>
          </a:fillRef>
          <a:effectRef idx="2">
            <a:schemeClr val="accent1"/>
          </a:effectRef>
          <a:fontRef idx="minor">
            <a:schemeClr val="lt1"/>
          </a:fontRef>
        </p:style>
        <p:txBody>
          <a:bodyPr anchor="ctr"/>
          <a:lstStyle/>
          <a:p>
            <a:pPr algn="ctr">
              <a:defRPr/>
            </a:pPr>
            <a:endParaRPr lang="da-DK" dirty="0">
              <a:latin typeface="Arial" pitchFamily="34" charset="0"/>
            </a:endParaRPr>
          </a:p>
        </p:txBody>
      </p:sp>
      <p:sp>
        <p:nvSpPr>
          <p:cNvPr id="13315"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lvl="0"/>
            <a:endParaRPr lang="en-US" sz="1100" b="1" dirty="0">
              <a:solidFill>
                <a:srgbClr val="0070C0"/>
              </a:solidFill>
            </a:endParaRPr>
          </a:p>
        </p:txBody>
      </p:sp>
      <p:sp>
        <p:nvSpPr>
          <p:cNvPr id="13316"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a:endParaRPr lang="en-US" sz="1200" dirty="0">
              <a:solidFill>
                <a:srgbClr val="002060"/>
              </a:solidFill>
            </a:endParaRPr>
          </a:p>
        </p:txBody>
      </p:sp>
      <p:sp>
        <p:nvSpPr>
          <p:cNvPr id="13317" name="Tekstboks 9"/>
          <p:cNvSpPr txBox="1">
            <a:spLocks noChangeArrowheads="1"/>
          </p:cNvSpPr>
          <p:nvPr/>
        </p:nvSpPr>
        <p:spPr bwMode="auto">
          <a:xfrm>
            <a:off x="1155700" y="2171700"/>
            <a:ext cx="6997700" cy="2646878"/>
          </a:xfrm>
          <a:prstGeom prst="rect">
            <a:avLst/>
          </a:prstGeom>
          <a:noFill/>
          <a:ln w="9525">
            <a:noFill/>
            <a:miter lim="800000"/>
            <a:headEnd/>
            <a:tailEnd/>
          </a:ln>
        </p:spPr>
        <p:txBody>
          <a:bodyPr>
            <a:spAutoFit/>
          </a:bodyPr>
          <a:lstStyle/>
          <a:p>
            <a:pPr>
              <a:defRPr/>
            </a:pPr>
            <a:r>
              <a:rPr lang="da-DK" sz="2000" b="1" dirty="0" smtClean="0">
                <a:ln>
                  <a:solidFill>
                    <a:schemeClr val="tx1"/>
                  </a:solidFill>
                </a:ln>
                <a:solidFill>
                  <a:srgbClr val="002060"/>
                </a:solidFill>
                <a:effectLst>
                  <a:glow rad="228600">
                    <a:schemeClr val="accent4">
                      <a:satMod val="175000"/>
                      <a:alpha val="40000"/>
                    </a:schemeClr>
                  </a:glow>
                </a:effectLst>
                <a:latin typeface="Arial" pitchFamily="34" charset="0"/>
                <a:ea typeface="ＭＳ Ｐゴシック" pitchFamily="-97" charset="-128"/>
              </a:rPr>
              <a:t>Parasol </a:t>
            </a:r>
            <a:r>
              <a:rPr lang="da-DK" sz="2000" b="1" dirty="0" smtClean="0">
                <a:ln>
                  <a:solidFill>
                    <a:schemeClr val="tx1"/>
                  </a:solidFill>
                </a:ln>
                <a:solidFill>
                  <a:srgbClr val="1F88C8"/>
                </a:solidFill>
                <a:effectLst>
                  <a:glow rad="228600">
                    <a:schemeClr val="accent4">
                      <a:satMod val="175000"/>
                      <a:alpha val="40000"/>
                    </a:schemeClr>
                  </a:glow>
                </a:effectLst>
                <a:latin typeface="Arial" pitchFamily="34" charset="0"/>
                <a:ea typeface="ＭＳ Ｐゴシック" pitchFamily="-97" charset="-128"/>
              </a:rPr>
              <a:t>Leads</a:t>
            </a:r>
            <a:r>
              <a:rPr lang="da-DK" sz="2000" b="1" dirty="0" smtClean="0">
                <a:solidFill>
                  <a:srgbClr val="002060"/>
                </a:solidFill>
                <a:latin typeface="Arial" pitchFamily="34" charset="0"/>
                <a:ea typeface="ＭＳ Ｐゴシック" pitchFamily="-97" charset="-128"/>
              </a:rPr>
              <a:t/>
            </a:r>
            <a:br>
              <a:rPr lang="da-DK" sz="2000" b="1" dirty="0" smtClean="0">
                <a:solidFill>
                  <a:srgbClr val="002060"/>
                </a:solidFill>
                <a:latin typeface="Arial" pitchFamily="34" charset="0"/>
                <a:ea typeface="ＭＳ Ｐゴシック" pitchFamily="-97" charset="-128"/>
              </a:rPr>
            </a:br>
            <a:endParaRPr lang="da-DK" sz="2000" b="1" dirty="0">
              <a:solidFill>
                <a:srgbClr val="002060"/>
              </a:solidFill>
              <a:latin typeface="Arial" pitchFamily="34" charset="0"/>
              <a:ea typeface="ＭＳ Ｐゴシック" pitchFamily="-97" charset="-128"/>
            </a:endParaRPr>
          </a:p>
          <a:p>
            <a:pPr marL="800100" lvl="1" indent="-342900">
              <a:buFont typeface="Arial" panose="020B0604020202020204" pitchFamily="34" charset="0"/>
              <a:buChar char="•"/>
              <a:defRPr/>
            </a:pPr>
            <a:r>
              <a:rPr lang="da-DK" sz="1400" b="1" dirty="0" smtClean="0">
                <a:solidFill>
                  <a:srgbClr val="171717"/>
                </a:solidFill>
                <a:latin typeface="Arial" pitchFamily="34" charset="0"/>
                <a:ea typeface="ＭＳ Ｐゴシック" pitchFamily="-97" charset="-128"/>
              </a:rPr>
              <a:t>Has generated over $100,000,000 in sales for clients since 2011</a:t>
            </a:r>
            <a:br>
              <a:rPr lang="da-DK" sz="1400" b="1" dirty="0" smtClean="0">
                <a:solidFill>
                  <a:srgbClr val="171717"/>
                </a:solidFill>
                <a:latin typeface="Arial" pitchFamily="34" charset="0"/>
                <a:ea typeface="ＭＳ Ｐゴシック" pitchFamily="-97" charset="-128"/>
              </a:rPr>
            </a:br>
            <a:endParaRPr lang="da-DK" sz="1400" b="1" dirty="0" smtClean="0">
              <a:solidFill>
                <a:srgbClr val="171717"/>
              </a:solidFill>
              <a:latin typeface="Arial" pitchFamily="34" charset="0"/>
              <a:ea typeface="ＭＳ Ｐゴシック" pitchFamily="-97" charset="-128"/>
            </a:endParaRPr>
          </a:p>
          <a:p>
            <a:pPr marL="800100" lvl="1" indent="-342900">
              <a:buFont typeface="Arial" panose="020B0604020202020204" pitchFamily="34" charset="0"/>
              <a:buChar char="•"/>
              <a:defRPr/>
            </a:pPr>
            <a:r>
              <a:rPr lang="da-DK" sz="1400" b="1" dirty="0" smtClean="0">
                <a:solidFill>
                  <a:srgbClr val="171717"/>
                </a:solidFill>
                <a:latin typeface="Arial" pitchFamily="34" charset="0"/>
                <a:ea typeface="ＭＳ Ｐゴシック" pitchFamily="-97" charset="-128"/>
              </a:rPr>
              <a:t>Has been rated A+ by The Better Business Bureau  every year since 2007 for Online Reliability...</a:t>
            </a:r>
            <a:r>
              <a:rPr lang="da-DK" sz="1400" i="1" dirty="0" smtClean="0">
                <a:solidFill>
                  <a:srgbClr val="171717"/>
                </a:solidFill>
                <a:latin typeface="Arial" pitchFamily="34" charset="0"/>
                <a:ea typeface="ＭＳ Ｐゴシック" pitchFamily="-97" charset="-128"/>
              </a:rPr>
              <a:t>this is their highest of 14 ratings</a:t>
            </a:r>
            <a:r>
              <a:rPr lang="da-DK" sz="1400" b="1" dirty="0" smtClean="0">
                <a:solidFill>
                  <a:srgbClr val="171717"/>
                </a:solidFill>
                <a:latin typeface="Arial" pitchFamily="34" charset="0"/>
                <a:ea typeface="ＭＳ Ｐゴシック" pitchFamily="-97" charset="-128"/>
              </a:rPr>
              <a:t/>
            </a:r>
            <a:br>
              <a:rPr lang="da-DK" sz="1400" b="1" dirty="0" smtClean="0">
                <a:solidFill>
                  <a:srgbClr val="171717"/>
                </a:solidFill>
                <a:latin typeface="Arial" pitchFamily="34" charset="0"/>
                <a:ea typeface="ＭＳ Ｐゴシック" pitchFamily="-97" charset="-128"/>
              </a:rPr>
            </a:br>
            <a:endParaRPr lang="da-DK" sz="1400" b="1" dirty="0" smtClean="0">
              <a:solidFill>
                <a:srgbClr val="171717"/>
              </a:solidFill>
              <a:latin typeface="Arial" pitchFamily="34" charset="0"/>
              <a:ea typeface="ＭＳ Ｐゴシック" pitchFamily="-97" charset="-128"/>
            </a:endParaRPr>
          </a:p>
          <a:p>
            <a:pPr marL="800100" lvl="1" indent="-342900">
              <a:buFont typeface="Arial" panose="020B0604020202020204" pitchFamily="34" charset="0"/>
              <a:buChar char="•"/>
              <a:defRPr/>
            </a:pPr>
            <a:r>
              <a:rPr lang="da-DK" sz="1400" b="1" dirty="0" smtClean="0">
                <a:solidFill>
                  <a:srgbClr val="171717"/>
                </a:solidFill>
                <a:latin typeface="Arial" pitchFamily="34" charset="0"/>
                <a:ea typeface="ＭＳ Ｐゴシック" pitchFamily="-97" charset="-128"/>
              </a:rPr>
              <a:t>Grew by over 150% in both 2011 &amp; 2012 by implementing Reputation Marketing ”word of mouth” on social media </a:t>
            </a:r>
            <a:br>
              <a:rPr lang="da-DK" sz="1400" b="1" dirty="0" smtClean="0">
                <a:solidFill>
                  <a:srgbClr val="171717"/>
                </a:solidFill>
                <a:latin typeface="Arial" pitchFamily="34" charset="0"/>
                <a:ea typeface="ＭＳ Ｐゴシック" pitchFamily="-97" charset="-128"/>
              </a:rPr>
            </a:br>
            <a:endParaRPr lang="da-DK" sz="1400" b="1" dirty="0" smtClean="0">
              <a:solidFill>
                <a:srgbClr val="171717"/>
              </a:solidFill>
              <a:latin typeface="Arial" pitchFamily="34" charset="0"/>
              <a:ea typeface="ＭＳ Ｐゴシック" pitchFamily="-97" charset="-128"/>
            </a:endParaRPr>
          </a:p>
          <a:p>
            <a:pPr marL="800100" lvl="1" indent="-342900">
              <a:buFont typeface="Arial" panose="020B0604020202020204" pitchFamily="34" charset="0"/>
              <a:buChar char="•"/>
              <a:defRPr/>
            </a:pPr>
            <a:endParaRPr lang="da-DK" sz="1400" b="1" dirty="0" smtClean="0">
              <a:solidFill>
                <a:srgbClr val="171717"/>
              </a:solidFill>
              <a:latin typeface="Arial" pitchFamily="34" charset="0"/>
              <a:ea typeface="ＭＳ Ｐゴシック" pitchFamily="-97" charset="-128"/>
            </a:endParaRPr>
          </a:p>
        </p:txBody>
      </p:sp>
      <p:sp>
        <p:nvSpPr>
          <p:cNvPr id="2" name="Rectangle 1"/>
          <p:cNvSpPr/>
          <p:nvPr/>
        </p:nvSpPr>
        <p:spPr>
          <a:xfrm>
            <a:off x="800099" y="6180137"/>
            <a:ext cx="2985113" cy="261610"/>
          </a:xfrm>
          <a:prstGeom prst="rect">
            <a:avLst/>
          </a:prstGeom>
        </p:spPr>
        <p:txBody>
          <a:bodyPr wrap="none">
            <a:spAutoFit/>
          </a:bodyPr>
          <a:lstStyle/>
          <a:p>
            <a:r>
              <a:rPr lang="en-US" sz="1100" b="1" dirty="0">
                <a:solidFill>
                  <a:srgbClr val="002060"/>
                </a:solidFill>
              </a:rPr>
              <a:t>Parasol </a:t>
            </a:r>
            <a:r>
              <a:rPr lang="en-US" sz="1100" b="1" dirty="0">
                <a:solidFill>
                  <a:srgbClr val="0070C0"/>
                </a:solidFill>
              </a:rPr>
              <a:t>Leads Marketing</a:t>
            </a:r>
            <a:r>
              <a:rPr lang="en-US" sz="1100" b="1" dirty="0"/>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1746"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defTabSz="801688"/>
            <a:endParaRPr lang="en-US" sz="1200" dirty="0">
              <a:solidFill>
                <a:srgbClr val="171717"/>
              </a:solidFill>
            </a:endParaRPr>
          </a:p>
        </p:txBody>
      </p:sp>
      <p:sp>
        <p:nvSpPr>
          <p:cNvPr id="31747"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31748" name="Titel 21"/>
          <p:cNvSpPr>
            <a:spLocks noGrp="1"/>
          </p:cNvSpPr>
          <p:nvPr>
            <p:ph type="title"/>
          </p:nvPr>
        </p:nvSpPr>
        <p:spPr bwMode="auto">
          <a:xfrm>
            <a:off x="177800" y="515938"/>
            <a:ext cx="8451850" cy="563562"/>
          </a:xfrm>
          <a:noFill/>
          <a:ln>
            <a:miter lim="800000"/>
            <a:headEnd/>
            <a:tailEnd/>
          </a:ln>
        </p:spPr>
        <p:txBody>
          <a:bodyPr vert="horz" wrap="square" lIns="91440" tIns="45720" rIns="91440" bIns="45720" numCol="1" anchor="t" anchorCtr="0" compatLnSpc="1">
            <a:prstTxWarp prst="textNoShape">
              <a:avLst/>
            </a:prstTxWarp>
          </a:bodyPr>
          <a:lstStyle/>
          <a:p>
            <a:r>
              <a:rPr lang="en-US" dirty="0" smtClean="0">
                <a:latin typeface="Arial" charset="0"/>
                <a:ea typeface="ＭＳ Ｐゴシック" charset="-128"/>
              </a:rPr>
              <a:t>Your Market Exclusivity </a:t>
            </a:r>
          </a:p>
        </p:txBody>
      </p:sp>
      <p:sp>
        <p:nvSpPr>
          <p:cNvPr id="31749" name="Pladsholder til indhold 22"/>
          <p:cNvSpPr>
            <a:spLocks noGrp="1"/>
          </p:cNvSpPr>
          <p:nvPr>
            <p:ph idx="1"/>
          </p:nvPr>
        </p:nvSpPr>
        <p:spPr bwMode="auto">
          <a:xfrm>
            <a:off x="874712" y="2552700"/>
            <a:ext cx="7812087" cy="3573463"/>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endParaRPr lang="en-US" sz="1200" dirty="0" smtClean="0"/>
          </a:p>
          <a:p>
            <a:pPr marL="0" indent="0">
              <a:buNone/>
            </a:pPr>
            <a:r>
              <a:rPr lang="en-US" sz="1200" dirty="0" smtClean="0"/>
              <a:t>Parasol Leads exclusively uses </a:t>
            </a:r>
            <a:r>
              <a:rPr lang="en-US" sz="1200" dirty="0"/>
              <a:t>our proprietary knowledge, algorithms and tools to rank and work with only one business in each specific niche in each specific city.</a:t>
            </a:r>
          </a:p>
          <a:p>
            <a:pPr marL="0" indent="0">
              <a:buNone/>
            </a:pPr>
            <a:endParaRPr lang="en-US" sz="1200" dirty="0"/>
          </a:p>
          <a:p>
            <a:pPr marL="0" indent="0">
              <a:buNone/>
            </a:pPr>
            <a:r>
              <a:rPr lang="en-US" sz="1200" dirty="0"/>
              <a:t>When we open up our schedule to work with a specific niche in a specific city we commonly talk to dozens of competing companies in order to find the best company to promote as “the” market leader in your city.</a:t>
            </a:r>
          </a:p>
          <a:p>
            <a:pPr marL="0" indent="0">
              <a:buNone/>
            </a:pPr>
            <a:endParaRPr lang="en-US" sz="1200" dirty="0"/>
          </a:p>
          <a:p>
            <a:pPr marL="0" indent="0">
              <a:buNone/>
            </a:pPr>
            <a:r>
              <a:rPr lang="en-US" sz="1200" dirty="0"/>
              <a:t>We have created this exclusivity clause to ensure </a:t>
            </a:r>
            <a:r>
              <a:rPr lang="en-US" sz="1200" dirty="0" smtClean="0"/>
              <a:t>that you </a:t>
            </a:r>
            <a:r>
              <a:rPr lang="en-US" sz="1200" dirty="0"/>
              <a:t>can review </a:t>
            </a:r>
            <a:r>
              <a:rPr lang="en-US" sz="1200" dirty="0" smtClean="0"/>
              <a:t>our proposal </a:t>
            </a:r>
            <a:r>
              <a:rPr lang="en-US" sz="1200" dirty="0"/>
              <a:t>without any concerns regarding Parasol Leads entering into a contract with any of your competitors. </a:t>
            </a:r>
          </a:p>
          <a:p>
            <a:pPr marL="0" indent="0">
              <a:buNone/>
            </a:pPr>
            <a:endParaRPr lang="en-US" sz="1200" dirty="0"/>
          </a:p>
          <a:p>
            <a:pPr marL="0" indent="0">
              <a:buNone/>
            </a:pPr>
            <a:r>
              <a:rPr lang="en-US" sz="1200" dirty="0"/>
              <a:t>It would be unfair for one of our marketing consultants or our company to sign a contract with a competitor while you are reviewing the terms of our proposal. </a:t>
            </a:r>
          </a:p>
          <a:p>
            <a:pPr marL="0" indent="0">
              <a:buNone/>
            </a:pPr>
            <a:endParaRPr lang="en-US" sz="1200" dirty="0"/>
          </a:p>
        </p:txBody>
      </p:sp>
      <p:sp>
        <p:nvSpPr>
          <p:cNvPr id="6" name="Rectangle 4"/>
          <p:cNvSpPr>
            <a:spLocks noChangeArrowheads="1"/>
          </p:cNvSpPr>
          <p:nvPr/>
        </p:nvSpPr>
        <p:spPr bwMode="gray">
          <a:xfrm>
            <a:off x="874713" y="6162675"/>
            <a:ext cx="3230562" cy="358775"/>
          </a:xfrm>
          <a:prstGeom prst="rect">
            <a:avLst/>
          </a:prstGeom>
          <a:noFill/>
          <a:ln w="9525">
            <a:noFill/>
            <a:miter lim="800000"/>
            <a:headEnd/>
            <a:tailEnd/>
          </a:ln>
        </p:spPr>
        <p:txBody>
          <a:bodyPr lIns="0" tIns="0" rIns="0" bIns="0" anchor="ctr"/>
          <a:lstStyle/>
          <a:p>
            <a:endParaRPr lang="en-US" sz="1100" dirty="0">
              <a:solidFill>
                <a:srgbClr val="1F88C8"/>
              </a:solidFill>
            </a:endParaRPr>
          </a:p>
        </p:txBody>
      </p:sp>
      <p:sp>
        <p:nvSpPr>
          <p:cNvPr id="2" name="Rectangle 1"/>
          <p:cNvSpPr/>
          <p:nvPr/>
        </p:nvSpPr>
        <p:spPr>
          <a:xfrm>
            <a:off x="874713" y="6211257"/>
            <a:ext cx="4572000" cy="261610"/>
          </a:xfrm>
          <a:prstGeom prst="rect">
            <a:avLst/>
          </a:prstGeom>
        </p:spPr>
        <p:txBody>
          <a:bodyPr>
            <a:spAutoFit/>
          </a:bodyPr>
          <a:lstStyle/>
          <a:p>
            <a:r>
              <a:rPr lang="en-US" sz="1100" b="1" dirty="0">
                <a:solidFill>
                  <a:srgbClr val="002060"/>
                </a:solidFill>
              </a:rPr>
              <a:t>Parasol </a:t>
            </a:r>
            <a:r>
              <a:rPr lang="en-US" sz="1100" b="1" dirty="0">
                <a:solidFill>
                  <a:srgbClr val="0070C0"/>
                </a:solidFill>
              </a:rPr>
              <a:t>Leads Marketing</a:t>
            </a:r>
            <a:r>
              <a:rPr lang="en-US" sz="1100" b="1" dirty="0"/>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1746"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defTabSz="801688"/>
            <a:endParaRPr lang="en-US" sz="1200" dirty="0">
              <a:solidFill>
                <a:srgbClr val="171717"/>
              </a:solidFill>
            </a:endParaRPr>
          </a:p>
        </p:txBody>
      </p:sp>
      <p:sp>
        <p:nvSpPr>
          <p:cNvPr id="31747"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31748" name="Titel 21"/>
          <p:cNvSpPr>
            <a:spLocks noGrp="1"/>
          </p:cNvSpPr>
          <p:nvPr>
            <p:ph type="title"/>
          </p:nvPr>
        </p:nvSpPr>
        <p:spPr bwMode="auto">
          <a:xfrm>
            <a:off x="177800" y="515938"/>
            <a:ext cx="8451850" cy="563562"/>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latin typeface="Arial" charset="0"/>
                <a:ea typeface="ＭＳ Ｐゴシック" charset="-128"/>
              </a:rPr>
              <a:t>The Best Digital Marketing Strategy</a:t>
            </a:r>
          </a:p>
        </p:txBody>
      </p:sp>
      <p:sp>
        <p:nvSpPr>
          <p:cNvPr id="31749" name="Pladsholder til indhold 22"/>
          <p:cNvSpPr>
            <a:spLocks noGrp="1"/>
          </p:cNvSpPr>
          <p:nvPr>
            <p:ph idx="1"/>
          </p:nvPr>
        </p:nvSpPr>
        <p:spPr bwMode="auto">
          <a:xfrm>
            <a:off x="874712" y="2552700"/>
            <a:ext cx="7812087" cy="3573463"/>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endParaRPr lang="en-US" sz="1100" dirty="0" smtClean="0"/>
          </a:p>
          <a:p>
            <a:pPr marL="0" indent="0">
              <a:buNone/>
            </a:pPr>
            <a:endParaRPr lang="en-US" sz="1100" dirty="0"/>
          </a:p>
          <a:p>
            <a:pPr marL="0" indent="0">
              <a:buNone/>
            </a:pPr>
            <a:r>
              <a:rPr lang="en-US" sz="1100" dirty="0" smtClean="0"/>
              <a:t>Power </a:t>
            </a:r>
            <a:r>
              <a:rPr lang="en-US" sz="1100" dirty="0"/>
              <a:t>sellers on eBay and </a:t>
            </a:r>
            <a:r>
              <a:rPr lang="en-US" sz="1100" dirty="0" smtClean="0"/>
              <a:t>Amazon, </a:t>
            </a:r>
            <a:r>
              <a:rPr lang="en-US" sz="1100" dirty="0"/>
              <a:t>as well as service providers in outsourcing sites like </a:t>
            </a:r>
            <a:r>
              <a:rPr lang="en-US" sz="1100" dirty="0" err="1"/>
              <a:t>Odesk</a:t>
            </a:r>
            <a:r>
              <a:rPr lang="en-US" sz="1100" dirty="0"/>
              <a:t> and Freelancer, have known </a:t>
            </a:r>
            <a:r>
              <a:rPr lang="en-US" sz="1100" dirty="0" smtClean="0"/>
              <a:t>for a long time that, </a:t>
            </a:r>
            <a:r>
              <a:rPr lang="en-US" sz="1100" b="1" i="1" dirty="0" smtClean="0"/>
              <a:t>If </a:t>
            </a:r>
            <a:r>
              <a:rPr lang="en-US" sz="1100" b="1" i="1" dirty="0"/>
              <a:t>you don’t have a good ONLINE REPUTATION nothing else </a:t>
            </a:r>
            <a:r>
              <a:rPr lang="en-US" sz="1100" b="1" i="1" dirty="0" smtClean="0"/>
              <a:t>matters</a:t>
            </a:r>
            <a:r>
              <a:rPr lang="en-US" sz="1100" b="1" i="1" dirty="0"/>
              <a:t>!</a:t>
            </a:r>
            <a:r>
              <a:rPr lang="en-US" sz="1100" dirty="0" smtClean="0"/>
              <a:t> Now, the </a:t>
            </a:r>
            <a:r>
              <a:rPr lang="en-US" sz="1100" dirty="0"/>
              <a:t>rest of the business world is about to learn </a:t>
            </a:r>
            <a:r>
              <a:rPr lang="en-US" sz="1100" dirty="0" smtClean="0"/>
              <a:t>it!</a:t>
            </a:r>
            <a:endParaRPr lang="en-US" sz="1100" i="1" dirty="0"/>
          </a:p>
          <a:p>
            <a:pPr marL="0" indent="0">
              <a:buNone/>
            </a:pPr>
            <a:endParaRPr lang="en-US" sz="1100" dirty="0"/>
          </a:p>
          <a:p>
            <a:pPr marL="0" indent="0">
              <a:buNone/>
            </a:pPr>
            <a:r>
              <a:rPr lang="en-US" sz="1100" dirty="0"/>
              <a:t>Why Invest in PPC, SEO, Social Media or paid media to bring prospects into your web </a:t>
            </a:r>
            <a:r>
              <a:rPr lang="en-US" sz="1100" dirty="0" smtClean="0"/>
              <a:t>presence, </a:t>
            </a:r>
            <a:r>
              <a:rPr lang="en-US" sz="1100" dirty="0"/>
              <a:t>if all they learn when </a:t>
            </a:r>
            <a:r>
              <a:rPr lang="en-US" sz="1100" dirty="0" smtClean="0"/>
              <a:t>they arrive is </a:t>
            </a:r>
            <a:r>
              <a:rPr lang="en-US" sz="1100" dirty="0"/>
              <a:t>that you either don’t have an online reputation, or worse still, you have a bad </a:t>
            </a:r>
            <a:r>
              <a:rPr lang="en-US" sz="1100" dirty="0" smtClean="0"/>
              <a:t>one.</a:t>
            </a:r>
            <a:endParaRPr lang="en-US" sz="1100" dirty="0"/>
          </a:p>
          <a:p>
            <a:pPr marL="0" indent="0">
              <a:buNone/>
            </a:pPr>
            <a:endParaRPr lang="en-US" sz="1100" dirty="0"/>
          </a:p>
          <a:p>
            <a:pPr marL="0" indent="0">
              <a:buNone/>
            </a:pPr>
            <a:r>
              <a:rPr lang="en-US" sz="1100" dirty="0"/>
              <a:t>Google now serves search results by reputations. Not just in open search results, but especially in all local in-proximity map search results. If you pay close attention to Google search results you will notice some </a:t>
            </a:r>
            <a:r>
              <a:rPr lang="en-US" sz="1100" dirty="0" err="1"/>
              <a:t>Adwords</a:t>
            </a:r>
            <a:r>
              <a:rPr lang="en-US" sz="1100" dirty="0"/>
              <a:t> PPC advertisements are displayed with an advertisers star rating (out of 5). This star rating system is in the early stages, but once Google has enough ratings data, all advertisers’ reputations will be displayed with every advertisement.</a:t>
            </a:r>
          </a:p>
          <a:p>
            <a:pPr marL="0" indent="0">
              <a:buNone/>
            </a:pPr>
            <a:endParaRPr lang="en-US" sz="1100" dirty="0"/>
          </a:p>
          <a:p>
            <a:pPr marL="0" indent="0">
              <a:buNone/>
            </a:pPr>
            <a:r>
              <a:rPr lang="en-US" sz="1100" dirty="0"/>
              <a:t>Foreseeing Google’s intention through this in-proximity (local), reputation centric focus answers the question, “</a:t>
            </a:r>
            <a:r>
              <a:rPr lang="en-US" sz="1100" i="1" dirty="0"/>
              <a:t>What’ is the best digital marketing strategy moving forward?” </a:t>
            </a:r>
            <a:endParaRPr lang="en-US" sz="1100" dirty="0"/>
          </a:p>
          <a:p>
            <a:pPr marL="0" indent="0">
              <a:buNone/>
            </a:pPr>
            <a:endParaRPr lang="en-US" sz="1100" dirty="0"/>
          </a:p>
          <a:p>
            <a:pPr marL="0" indent="0">
              <a:buNone/>
            </a:pPr>
            <a:endParaRPr lang="en-US" sz="1100" dirty="0"/>
          </a:p>
        </p:txBody>
      </p:sp>
      <p:sp>
        <p:nvSpPr>
          <p:cNvPr id="2" name="Rectangle 1"/>
          <p:cNvSpPr/>
          <p:nvPr/>
        </p:nvSpPr>
        <p:spPr>
          <a:xfrm>
            <a:off x="874713" y="6211257"/>
            <a:ext cx="2985113" cy="261610"/>
          </a:xfrm>
          <a:prstGeom prst="rect">
            <a:avLst/>
          </a:prstGeom>
        </p:spPr>
        <p:txBody>
          <a:bodyPr wrap="none">
            <a:spAutoFit/>
          </a:bodyPr>
          <a:lstStyle/>
          <a:p>
            <a:pPr lvl="0"/>
            <a:r>
              <a:rPr lang="en-US" sz="1100" b="1" dirty="0">
                <a:solidFill>
                  <a:srgbClr val="002060"/>
                </a:solidFill>
              </a:rPr>
              <a:t>Parasol </a:t>
            </a:r>
            <a:r>
              <a:rPr lang="en-US" sz="1100" b="1" dirty="0">
                <a:solidFill>
                  <a:srgbClr val="0070C0"/>
                </a:solidFill>
              </a:rPr>
              <a:t>Leads Marketing</a:t>
            </a:r>
            <a:r>
              <a:rPr lang="en-US" sz="1100" b="1" dirty="0">
                <a:solidFill>
                  <a:prstClr val="white"/>
                </a:solidFill>
              </a:rPr>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Tree>
    <p:extLst>
      <p:ext uri="{BB962C8B-B14F-4D97-AF65-F5344CB8AC3E}">
        <p14:creationId xmlns:p14="http://schemas.microsoft.com/office/powerpoint/2010/main" val="117884569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1746" name="Rectangle 4"/>
          <p:cNvSpPr>
            <a:spLocks noChangeArrowheads="1"/>
          </p:cNvSpPr>
          <p:nvPr/>
        </p:nvSpPr>
        <p:spPr bwMode="gray">
          <a:xfrm>
            <a:off x="874713" y="6162675"/>
            <a:ext cx="1538287" cy="358775"/>
          </a:xfrm>
          <a:prstGeom prst="rect">
            <a:avLst/>
          </a:prstGeom>
          <a:noFill/>
          <a:ln w="9525">
            <a:noFill/>
            <a:miter lim="800000"/>
            <a:headEnd/>
            <a:tailEnd/>
          </a:ln>
        </p:spPr>
        <p:txBody>
          <a:bodyPr lIns="0" tIns="0" rIns="0" bIns="0" anchor="ctr"/>
          <a:lstStyle/>
          <a:p>
            <a:pPr defTabSz="801688"/>
            <a:endParaRPr lang="en-US" sz="1200" dirty="0">
              <a:solidFill>
                <a:srgbClr val="171717"/>
              </a:solidFill>
            </a:endParaRPr>
          </a:p>
        </p:txBody>
      </p:sp>
      <p:sp>
        <p:nvSpPr>
          <p:cNvPr id="31747"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31748" name="Titel 21"/>
          <p:cNvSpPr>
            <a:spLocks noGrp="1"/>
          </p:cNvSpPr>
          <p:nvPr>
            <p:ph type="title"/>
          </p:nvPr>
        </p:nvSpPr>
        <p:spPr bwMode="auto">
          <a:xfrm>
            <a:off x="177800" y="515938"/>
            <a:ext cx="8451850" cy="563562"/>
          </a:xfrm>
          <a:noFill/>
          <a:ln>
            <a:miter lim="800000"/>
            <a:headEnd/>
            <a:tailEnd/>
          </a:ln>
        </p:spPr>
        <p:txBody>
          <a:bodyPr vert="horz" wrap="square" lIns="91440" tIns="45720" rIns="91440" bIns="45720" numCol="1" anchor="t" anchorCtr="0" compatLnSpc="1">
            <a:prstTxWarp prst="textNoShape">
              <a:avLst/>
            </a:prstTxWarp>
          </a:bodyPr>
          <a:lstStyle/>
          <a:p>
            <a:pPr eaLnBrk="1" hangingPunct="1"/>
            <a:r>
              <a:rPr lang="en-US" dirty="0" smtClean="0">
                <a:latin typeface="Arial" charset="0"/>
                <a:ea typeface="ＭＳ Ｐゴシック" charset="-128"/>
              </a:rPr>
              <a:t>The Cloud Mirroring The Real World</a:t>
            </a:r>
          </a:p>
        </p:txBody>
      </p:sp>
      <p:sp>
        <p:nvSpPr>
          <p:cNvPr id="31749" name="Pladsholder til indhold 22"/>
          <p:cNvSpPr>
            <a:spLocks noGrp="1"/>
          </p:cNvSpPr>
          <p:nvPr>
            <p:ph idx="1"/>
          </p:nvPr>
        </p:nvSpPr>
        <p:spPr bwMode="auto">
          <a:xfrm>
            <a:off x="874712" y="2552700"/>
            <a:ext cx="7812087" cy="3573463"/>
          </a:xfrm>
          <a:noFill/>
          <a:ln>
            <a:miter lim="800000"/>
            <a:headEnd/>
            <a:tailEnd/>
          </a:ln>
        </p:spPr>
        <p:txBody>
          <a:bodyPr vert="horz" wrap="square" lIns="91440" tIns="45720" rIns="91440" bIns="45720" numCol="1" anchor="t" anchorCtr="0" compatLnSpc="1">
            <a:prstTxWarp prst="textNoShape">
              <a:avLst/>
            </a:prstTxWarp>
          </a:bodyPr>
          <a:lstStyle/>
          <a:p>
            <a:pPr marL="0" indent="0">
              <a:buNone/>
            </a:pPr>
            <a:endParaRPr lang="en-US" sz="1100" dirty="0" smtClean="0"/>
          </a:p>
          <a:p>
            <a:pPr marL="0" indent="0">
              <a:buNone/>
            </a:pPr>
            <a:endParaRPr lang="en-US" sz="1100" dirty="0"/>
          </a:p>
          <a:p>
            <a:pPr marL="0" indent="0">
              <a:buNone/>
            </a:pPr>
            <a:r>
              <a:rPr lang="en-US" sz="1200" dirty="0"/>
              <a:t>Verifying online profiles and tying them to a business’s physical location allows Google to do what eBay and Amazon have always done, </a:t>
            </a:r>
            <a:r>
              <a:rPr lang="en-US" sz="1200" dirty="0" smtClean="0"/>
              <a:t>which is to use reputation</a:t>
            </a:r>
            <a:r>
              <a:rPr lang="en-US" sz="1200" dirty="0"/>
              <a:t>, reviews and social proof as their primary ranking algorithm. It’s the cloud mirroring real world relationships, reputation and referral ecosystems. This model converts clicks into customers at higher rates than anything that has </a:t>
            </a:r>
            <a:r>
              <a:rPr lang="en-US" sz="1200" dirty="0" smtClean="0"/>
              <a:t>ever gone </a:t>
            </a:r>
            <a:r>
              <a:rPr lang="en-US" sz="1200" dirty="0"/>
              <a:t>before it.</a:t>
            </a:r>
          </a:p>
          <a:p>
            <a:pPr marL="0" indent="0">
              <a:buNone/>
            </a:pPr>
            <a:endParaRPr lang="en-US" sz="1200" dirty="0"/>
          </a:p>
          <a:p>
            <a:pPr marL="0" indent="0">
              <a:buNone/>
            </a:pPr>
            <a:r>
              <a:rPr lang="en-US" sz="1200" dirty="0"/>
              <a:t>Open web SEO as we have come to know it, has been becoming less effective as a stand alone marketing strategy, but many are unaware of this shift. Going </a:t>
            </a:r>
            <a:r>
              <a:rPr lang="en-US" sz="1200" dirty="0" smtClean="0"/>
              <a:t>forward, </a:t>
            </a:r>
            <a:r>
              <a:rPr lang="en-US" sz="1200" dirty="0"/>
              <a:t>the most successful companies will employ “Reputation Optimization”. The fact </a:t>
            </a:r>
            <a:r>
              <a:rPr lang="en-US" sz="1200" dirty="0" smtClean="0"/>
              <a:t>that the </a:t>
            </a:r>
            <a:r>
              <a:rPr lang="en-US" sz="1200" dirty="0"/>
              <a:t>cloud has now connected each (verified) </a:t>
            </a:r>
            <a:r>
              <a:rPr lang="en-US" sz="1200" dirty="0" smtClean="0"/>
              <a:t>individual’s </a:t>
            </a:r>
            <a:r>
              <a:rPr lang="en-US" sz="1200" dirty="0"/>
              <a:t>online </a:t>
            </a:r>
            <a:r>
              <a:rPr lang="en-US" sz="1200" dirty="0" smtClean="0"/>
              <a:t>profile, reputation, and </a:t>
            </a:r>
            <a:r>
              <a:rPr lang="en-US" sz="1200" dirty="0"/>
              <a:t>social graph to mobile tracking devices with unique identifiers makes it all the more powerful.</a:t>
            </a:r>
          </a:p>
          <a:p>
            <a:pPr marL="0" indent="0">
              <a:buNone/>
            </a:pPr>
            <a:endParaRPr lang="en-US" sz="1100" dirty="0" smtClean="0"/>
          </a:p>
          <a:p>
            <a:pPr marL="0" indent="0">
              <a:buNone/>
            </a:pPr>
            <a:endParaRPr lang="en-US" sz="1100" dirty="0"/>
          </a:p>
        </p:txBody>
      </p:sp>
      <p:sp>
        <p:nvSpPr>
          <p:cNvPr id="2" name="Rectangle 1"/>
          <p:cNvSpPr/>
          <p:nvPr/>
        </p:nvSpPr>
        <p:spPr>
          <a:xfrm>
            <a:off x="874713" y="6162675"/>
            <a:ext cx="2985113" cy="261610"/>
          </a:xfrm>
          <a:prstGeom prst="rect">
            <a:avLst/>
          </a:prstGeom>
        </p:spPr>
        <p:txBody>
          <a:bodyPr wrap="none">
            <a:spAutoFit/>
          </a:bodyPr>
          <a:lstStyle/>
          <a:p>
            <a:pPr lvl="0"/>
            <a:r>
              <a:rPr lang="en-US" sz="1100" b="1" dirty="0">
                <a:solidFill>
                  <a:srgbClr val="002060"/>
                </a:solidFill>
              </a:rPr>
              <a:t>Parasol </a:t>
            </a:r>
            <a:r>
              <a:rPr lang="en-US" sz="1100" b="1" dirty="0">
                <a:solidFill>
                  <a:srgbClr val="0070C0"/>
                </a:solidFill>
              </a:rPr>
              <a:t>Leads Marketing</a:t>
            </a:r>
            <a:r>
              <a:rPr lang="en-US" sz="1100" b="1" dirty="0">
                <a:solidFill>
                  <a:prstClr val="white"/>
                </a:solidFill>
              </a:rPr>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Tree>
    <p:extLst>
      <p:ext uri="{BB962C8B-B14F-4D97-AF65-F5344CB8AC3E}">
        <p14:creationId xmlns:p14="http://schemas.microsoft.com/office/powerpoint/2010/main" val="214546358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Rektangel 16"/>
          <p:cNvSpPr>
            <a:spLocks noChangeArrowheads="1"/>
          </p:cNvSpPr>
          <p:nvPr/>
        </p:nvSpPr>
        <p:spPr bwMode="auto">
          <a:xfrm>
            <a:off x="1141413" y="1844675"/>
            <a:ext cx="7431087" cy="52387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19" name="Rektangel 18"/>
          <p:cNvSpPr>
            <a:spLocks noChangeArrowheads="1"/>
          </p:cNvSpPr>
          <p:nvPr/>
        </p:nvSpPr>
        <p:spPr bwMode="auto">
          <a:xfrm>
            <a:off x="1141413" y="3116263"/>
            <a:ext cx="7431087" cy="523875"/>
          </a:xfrm>
          <a:prstGeom prst="rect">
            <a:avLst/>
          </a:prstGeom>
          <a:gradFill flip="none" rotWithShape="1">
            <a:gsLst>
              <a:gs pos="0">
                <a:srgbClr val="69BED9"/>
              </a:gs>
              <a:gs pos="100000">
                <a:srgbClr val="1F88C8"/>
              </a:gs>
            </a:gsLst>
            <a:lin ang="5400000" scaled="1"/>
            <a:tileRect/>
          </a:gradFill>
          <a:ln w="9525">
            <a:solidFill>
              <a:schemeClr val="accent3">
                <a:lumMod val="75000"/>
              </a:schemeClr>
            </a:solidFill>
            <a:miter lim="800000"/>
            <a:headEnd/>
            <a:tailEnd/>
          </a:ln>
          <a:effectLst>
            <a:outerShdw blurRad="50800" dist="38100" dir="2700000" algn="tl" rotWithShape="0">
              <a:prstClr val="black">
                <a:alpha val="40000"/>
              </a:prstClr>
            </a:outerShdw>
          </a:effectLst>
        </p:spPr>
        <p:txBody>
          <a:bodyPr anchor="ctr"/>
          <a:lstStyle/>
          <a:p>
            <a:pPr indent="-342900" algn="ctr" fontAlgn="auto">
              <a:spcBef>
                <a:spcPts val="0"/>
              </a:spcBef>
              <a:spcAft>
                <a:spcPts val="0"/>
              </a:spcAft>
              <a:buFont typeface="+mj-lt"/>
              <a:buAutoNum type="arabicPeriod"/>
              <a:defRPr/>
            </a:pPr>
            <a:endParaRPr lang="da-DK" sz="1600" b="1" kern="0" noProof="1">
              <a:solidFill>
                <a:srgbClr val="FFFFFF"/>
              </a:solidFill>
              <a:latin typeface="Arial" pitchFamily="34" charset="0"/>
              <a:ea typeface="ＭＳ Ｐゴシック" pitchFamily="-97" charset="-128"/>
            </a:endParaRPr>
          </a:p>
        </p:txBody>
      </p:sp>
      <p:sp>
        <p:nvSpPr>
          <p:cNvPr id="20" name="Rektangel 19"/>
          <p:cNvSpPr>
            <a:spLocks noChangeArrowheads="1"/>
          </p:cNvSpPr>
          <p:nvPr/>
        </p:nvSpPr>
        <p:spPr bwMode="auto">
          <a:xfrm>
            <a:off x="1141413" y="3751263"/>
            <a:ext cx="7431087" cy="52387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21" name="Rektangel 20"/>
          <p:cNvSpPr>
            <a:spLocks noChangeArrowheads="1"/>
          </p:cNvSpPr>
          <p:nvPr/>
        </p:nvSpPr>
        <p:spPr bwMode="auto">
          <a:xfrm>
            <a:off x="1141413" y="2479675"/>
            <a:ext cx="7431087" cy="52387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22" name="Rektangel 21"/>
          <p:cNvSpPr>
            <a:spLocks noChangeArrowheads="1"/>
          </p:cNvSpPr>
          <p:nvPr/>
        </p:nvSpPr>
        <p:spPr bwMode="auto">
          <a:xfrm>
            <a:off x="1141413" y="4386263"/>
            <a:ext cx="7431087" cy="52387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23" name="Rektangel 22"/>
          <p:cNvSpPr>
            <a:spLocks noChangeArrowheads="1"/>
          </p:cNvSpPr>
          <p:nvPr/>
        </p:nvSpPr>
        <p:spPr bwMode="auto">
          <a:xfrm>
            <a:off x="1141413" y="5022850"/>
            <a:ext cx="7431087" cy="523875"/>
          </a:xfrm>
          <a:prstGeom prst="rect">
            <a:avLst/>
          </a:prstGeom>
          <a:gradFill rotWithShape="1">
            <a:gsLst>
              <a:gs pos="0">
                <a:schemeClr val="bg2"/>
              </a:gs>
              <a:gs pos="100000">
                <a:schemeClr val="tx1"/>
              </a:gs>
            </a:gsLst>
            <a:lin ang="16200000"/>
          </a:gradFill>
          <a:ln w="9525">
            <a:noFill/>
            <a:miter lim="800000"/>
            <a:headEnd/>
            <a:tailEnd/>
          </a:ln>
          <a:effectLst>
            <a:outerShdw blurRad="63500" dist="23000" dir="5400000" rotWithShape="0">
              <a:srgbClr val="000000">
                <a:alpha val="34999"/>
              </a:srgbClr>
            </a:outerShdw>
          </a:effectLst>
        </p:spPr>
        <p:txBody>
          <a:bodyPr anchor="ctr"/>
          <a:lstStyle/>
          <a:p>
            <a:pPr algn="ctr">
              <a:defRPr/>
            </a:pPr>
            <a:endParaRPr lang="da-DK" sz="1200" dirty="0">
              <a:solidFill>
                <a:srgbClr val="FFFFFF"/>
              </a:solidFill>
              <a:latin typeface="Arial" pitchFamily="34" charset="0"/>
              <a:ea typeface="ＭＳ Ｐゴシック" pitchFamily="-97" charset="-128"/>
            </a:endParaRPr>
          </a:p>
        </p:txBody>
      </p:sp>
      <p:sp>
        <p:nvSpPr>
          <p:cNvPr id="33801" name="Tekstboks 6"/>
          <p:cNvSpPr txBox="1">
            <a:spLocks noChangeArrowheads="1"/>
          </p:cNvSpPr>
          <p:nvPr/>
        </p:nvSpPr>
        <p:spPr bwMode="auto">
          <a:xfrm>
            <a:off x="1192213" y="1905000"/>
            <a:ext cx="5932487" cy="261610"/>
          </a:xfrm>
          <a:prstGeom prst="rect">
            <a:avLst/>
          </a:prstGeom>
          <a:noFill/>
          <a:ln w="9525">
            <a:noFill/>
            <a:miter lim="800000"/>
            <a:headEnd/>
            <a:tailEnd/>
          </a:ln>
        </p:spPr>
        <p:txBody>
          <a:bodyPr>
            <a:spAutoFit/>
          </a:bodyPr>
          <a:lstStyle/>
          <a:p>
            <a:r>
              <a:rPr lang="en-US" sz="1100" dirty="0">
                <a:solidFill>
                  <a:schemeClr val="bg1">
                    <a:lumMod val="10000"/>
                  </a:schemeClr>
                </a:solidFill>
              </a:rPr>
              <a:t>72% of consumers trust online reviews as much as personal recommendations</a:t>
            </a:r>
            <a:endParaRPr lang="da-DK" sz="1100" dirty="0">
              <a:solidFill>
                <a:schemeClr val="bg1">
                  <a:lumMod val="10000"/>
                </a:schemeClr>
              </a:solidFill>
            </a:endParaRPr>
          </a:p>
        </p:txBody>
      </p:sp>
      <p:sp>
        <p:nvSpPr>
          <p:cNvPr id="33803" name="Tekstboks 8"/>
          <p:cNvSpPr txBox="1">
            <a:spLocks noChangeArrowheads="1"/>
          </p:cNvSpPr>
          <p:nvPr/>
        </p:nvSpPr>
        <p:spPr bwMode="auto">
          <a:xfrm>
            <a:off x="1192213" y="3178175"/>
            <a:ext cx="5932487" cy="261610"/>
          </a:xfrm>
          <a:prstGeom prst="rect">
            <a:avLst/>
          </a:prstGeom>
          <a:noFill/>
          <a:ln w="9525">
            <a:noFill/>
            <a:miter lim="800000"/>
            <a:headEnd/>
            <a:tailEnd/>
          </a:ln>
        </p:spPr>
        <p:txBody>
          <a:bodyPr>
            <a:spAutoFit/>
          </a:bodyPr>
          <a:lstStyle/>
          <a:p>
            <a:r>
              <a:rPr lang="en-US" sz="1100" b="1" dirty="0"/>
              <a:t>92% of people trust recommendations from people they know</a:t>
            </a:r>
            <a:endParaRPr lang="da-DK" sz="1100" b="1" dirty="0">
              <a:solidFill>
                <a:schemeClr val="bg1">
                  <a:lumMod val="10000"/>
                </a:schemeClr>
              </a:solidFill>
            </a:endParaRPr>
          </a:p>
        </p:txBody>
      </p:sp>
      <p:sp>
        <p:nvSpPr>
          <p:cNvPr id="33804" name="Tekstboks 9"/>
          <p:cNvSpPr txBox="1">
            <a:spLocks noChangeArrowheads="1"/>
          </p:cNvSpPr>
          <p:nvPr/>
        </p:nvSpPr>
        <p:spPr bwMode="auto">
          <a:xfrm>
            <a:off x="1192213" y="4452938"/>
            <a:ext cx="5932487" cy="261610"/>
          </a:xfrm>
          <a:prstGeom prst="rect">
            <a:avLst/>
          </a:prstGeom>
          <a:noFill/>
          <a:ln w="9525">
            <a:noFill/>
            <a:miter lim="800000"/>
            <a:headEnd/>
            <a:tailEnd/>
          </a:ln>
        </p:spPr>
        <p:txBody>
          <a:bodyPr>
            <a:spAutoFit/>
          </a:bodyPr>
          <a:lstStyle/>
          <a:p>
            <a:r>
              <a:rPr lang="en-US" sz="1100" dirty="0">
                <a:solidFill>
                  <a:schemeClr val="bg1">
                    <a:lumMod val="10000"/>
                  </a:schemeClr>
                </a:solidFill>
              </a:rPr>
              <a:t>It takes 6 to 10 reviews before a consumer makes a decision to buy</a:t>
            </a:r>
            <a:endParaRPr lang="da-DK" sz="1100" dirty="0">
              <a:solidFill>
                <a:schemeClr val="bg1">
                  <a:lumMod val="10000"/>
                </a:schemeClr>
              </a:solidFill>
            </a:endParaRPr>
          </a:p>
        </p:txBody>
      </p:sp>
      <p:sp>
        <p:nvSpPr>
          <p:cNvPr id="33805" name="Tekstboks 10"/>
          <p:cNvSpPr txBox="1">
            <a:spLocks noChangeArrowheads="1"/>
          </p:cNvSpPr>
          <p:nvPr/>
        </p:nvSpPr>
        <p:spPr bwMode="auto">
          <a:xfrm>
            <a:off x="1192213" y="2541588"/>
            <a:ext cx="5932487" cy="261610"/>
          </a:xfrm>
          <a:prstGeom prst="rect">
            <a:avLst/>
          </a:prstGeom>
          <a:noFill/>
          <a:ln w="9525">
            <a:noFill/>
            <a:miter lim="800000"/>
            <a:headEnd/>
            <a:tailEnd/>
          </a:ln>
        </p:spPr>
        <p:txBody>
          <a:bodyPr>
            <a:spAutoFit/>
          </a:bodyPr>
          <a:lstStyle/>
          <a:p>
            <a:r>
              <a:rPr lang="en-US" sz="1100" dirty="0">
                <a:solidFill>
                  <a:schemeClr val="bg1">
                    <a:lumMod val="10000"/>
                  </a:schemeClr>
                </a:solidFill>
              </a:rPr>
              <a:t>67% of consumers read online local business reviews before buying</a:t>
            </a:r>
            <a:endParaRPr lang="da-DK" sz="1100" dirty="0">
              <a:solidFill>
                <a:schemeClr val="bg1">
                  <a:lumMod val="10000"/>
                </a:schemeClr>
              </a:solidFill>
            </a:endParaRPr>
          </a:p>
        </p:txBody>
      </p:sp>
      <p:sp>
        <p:nvSpPr>
          <p:cNvPr id="33806" name="Tekstboks 11"/>
          <p:cNvSpPr txBox="1">
            <a:spLocks noChangeArrowheads="1"/>
          </p:cNvSpPr>
          <p:nvPr/>
        </p:nvSpPr>
        <p:spPr bwMode="auto">
          <a:xfrm>
            <a:off x="1192213" y="3814763"/>
            <a:ext cx="5932487" cy="261610"/>
          </a:xfrm>
          <a:prstGeom prst="rect">
            <a:avLst/>
          </a:prstGeom>
          <a:noFill/>
          <a:ln w="9525">
            <a:noFill/>
            <a:miter lim="800000"/>
            <a:headEnd/>
            <a:tailEnd/>
          </a:ln>
        </p:spPr>
        <p:txBody>
          <a:bodyPr>
            <a:spAutoFit/>
          </a:bodyPr>
          <a:lstStyle/>
          <a:p>
            <a:r>
              <a:rPr lang="en-US" sz="1100" dirty="0" smtClean="0">
                <a:solidFill>
                  <a:schemeClr val="bg1">
                    <a:lumMod val="10000"/>
                  </a:schemeClr>
                </a:solidFill>
              </a:rPr>
              <a:t>70</a:t>
            </a:r>
            <a:r>
              <a:rPr lang="en-US" sz="1100" dirty="0">
                <a:solidFill>
                  <a:schemeClr val="bg1">
                    <a:lumMod val="10000"/>
                  </a:schemeClr>
                </a:solidFill>
              </a:rPr>
              <a:t>% of businesses trust a business that has a min of 6 to 10 reviews</a:t>
            </a:r>
            <a:endParaRPr lang="da-DK" sz="1100" dirty="0">
              <a:solidFill>
                <a:schemeClr val="bg1">
                  <a:lumMod val="10000"/>
                </a:schemeClr>
              </a:solidFill>
            </a:endParaRPr>
          </a:p>
        </p:txBody>
      </p:sp>
      <p:sp>
        <p:nvSpPr>
          <p:cNvPr id="33807" name="Tekstboks 12"/>
          <p:cNvSpPr txBox="1">
            <a:spLocks noChangeArrowheads="1"/>
          </p:cNvSpPr>
          <p:nvPr/>
        </p:nvSpPr>
        <p:spPr bwMode="auto">
          <a:xfrm>
            <a:off x="1192213" y="5089525"/>
            <a:ext cx="5932487" cy="261610"/>
          </a:xfrm>
          <a:prstGeom prst="rect">
            <a:avLst/>
          </a:prstGeom>
          <a:noFill/>
          <a:ln w="9525">
            <a:noFill/>
            <a:miter lim="800000"/>
            <a:headEnd/>
            <a:tailEnd/>
          </a:ln>
        </p:spPr>
        <p:txBody>
          <a:bodyPr>
            <a:spAutoFit/>
          </a:bodyPr>
          <a:lstStyle/>
          <a:p>
            <a:r>
              <a:rPr lang="en-US" sz="1100" dirty="0">
                <a:solidFill>
                  <a:schemeClr val="bg1">
                    <a:lumMod val="10000"/>
                  </a:schemeClr>
                </a:solidFill>
              </a:rPr>
              <a:t>70% of people trust opinions posted online</a:t>
            </a:r>
            <a:endParaRPr lang="da-DK" sz="1100" dirty="0">
              <a:solidFill>
                <a:schemeClr val="bg1">
                  <a:lumMod val="10000"/>
                </a:schemeClr>
              </a:solidFill>
            </a:endParaRPr>
          </a:p>
        </p:txBody>
      </p:sp>
      <p:sp>
        <p:nvSpPr>
          <p:cNvPr id="33808" name="Rectangle 4"/>
          <p:cNvSpPr>
            <a:spLocks noChangeArrowheads="1"/>
          </p:cNvSpPr>
          <p:nvPr/>
        </p:nvSpPr>
        <p:spPr bwMode="gray">
          <a:xfrm>
            <a:off x="571500" y="6162674"/>
            <a:ext cx="3021012" cy="358775"/>
          </a:xfrm>
          <a:prstGeom prst="rect">
            <a:avLst/>
          </a:prstGeom>
          <a:noFill/>
          <a:ln w="9525">
            <a:noFill/>
            <a:miter lim="800000"/>
            <a:headEnd/>
            <a:tailEnd/>
          </a:ln>
        </p:spPr>
        <p:txBody>
          <a:bodyPr lIns="0" tIns="0" rIns="0" bIns="0" anchor="ctr"/>
          <a:lstStyle/>
          <a:p>
            <a:pPr lvl="0"/>
            <a:r>
              <a:rPr lang="en-US" sz="1100" b="1" dirty="0">
                <a:solidFill>
                  <a:srgbClr val="002060"/>
                </a:solidFill>
              </a:rPr>
              <a:t>Parasol </a:t>
            </a:r>
            <a:r>
              <a:rPr lang="en-US" sz="1100" b="1" dirty="0">
                <a:solidFill>
                  <a:srgbClr val="0070C0"/>
                </a:solidFill>
              </a:rPr>
              <a:t>Leads Marketing</a:t>
            </a:r>
            <a:r>
              <a:rPr lang="en-US" sz="1100" b="1" dirty="0">
                <a:solidFill>
                  <a:prstClr val="white"/>
                </a:solidFill>
              </a:rPr>
              <a:t>•</a:t>
            </a:r>
            <a:r>
              <a:rPr lang="en-US" sz="1100" b="1" dirty="0">
                <a:solidFill>
                  <a:srgbClr val="1F88C8"/>
                </a:solidFill>
              </a:rPr>
              <a:t>•  (888) </a:t>
            </a:r>
            <a:r>
              <a:rPr lang="en-US" sz="1100" b="1" dirty="0" smtClean="0">
                <a:solidFill>
                  <a:srgbClr val="1F88C8"/>
                </a:solidFill>
              </a:rPr>
              <a:t>778-0410</a:t>
            </a:r>
            <a:endParaRPr lang="en-US" sz="1100" dirty="0">
              <a:solidFill>
                <a:srgbClr val="1F88C8"/>
              </a:solidFill>
            </a:endParaRPr>
          </a:p>
        </p:txBody>
      </p:sp>
      <p:sp>
        <p:nvSpPr>
          <p:cNvPr id="33809" name="Rectangle 4"/>
          <p:cNvSpPr>
            <a:spLocks noChangeArrowheads="1"/>
          </p:cNvSpPr>
          <p:nvPr/>
        </p:nvSpPr>
        <p:spPr bwMode="gray">
          <a:xfrm>
            <a:off x="6767513" y="6162675"/>
            <a:ext cx="1538287" cy="358775"/>
          </a:xfrm>
          <a:prstGeom prst="rect">
            <a:avLst/>
          </a:prstGeom>
          <a:noFill/>
          <a:ln w="9525">
            <a:noFill/>
            <a:miter lim="800000"/>
            <a:headEnd/>
            <a:tailEnd/>
          </a:ln>
        </p:spPr>
        <p:txBody>
          <a:bodyPr lIns="0" tIns="0" rIns="0" bIns="0" anchor="ctr"/>
          <a:lstStyle/>
          <a:p>
            <a:pPr algn="r" defTabSz="801688"/>
            <a:endParaRPr lang="en-US" sz="1200" dirty="0">
              <a:solidFill>
                <a:srgbClr val="171717"/>
              </a:solidFill>
            </a:endParaRPr>
          </a:p>
        </p:txBody>
      </p:sp>
      <p:sp>
        <p:nvSpPr>
          <p:cNvPr id="33810" name="Rectangle 4"/>
          <p:cNvSpPr>
            <a:spLocks noChangeArrowheads="1"/>
          </p:cNvSpPr>
          <p:nvPr/>
        </p:nvSpPr>
        <p:spPr bwMode="gray">
          <a:xfrm>
            <a:off x="874713" y="1355725"/>
            <a:ext cx="4852987" cy="358775"/>
          </a:xfrm>
          <a:prstGeom prst="rect">
            <a:avLst/>
          </a:prstGeom>
          <a:noFill/>
          <a:ln w="9525">
            <a:noFill/>
            <a:miter lim="800000"/>
            <a:headEnd/>
            <a:tailEnd/>
          </a:ln>
        </p:spPr>
        <p:txBody>
          <a:bodyPr lIns="0" tIns="0" rIns="0" bIns="0" anchor="ctr"/>
          <a:lstStyle/>
          <a:p>
            <a:pPr defTabSz="801688"/>
            <a:endParaRPr lang="en-US" sz="2000" dirty="0">
              <a:solidFill>
                <a:srgbClr val="171717"/>
              </a:solidFill>
            </a:endParaRPr>
          </a:p>
        </p:txBody>
      </p:sp>
      <p:sp>
        <p:nvSpPr>
          <p:cNvPr id="33811" name="Rectangle 5"/>
          <p:cNvSpPr txBox="1">
            <a:spLocks noChangeArrowheads="1"/>
          </p:cNvSpPr>
          <p:nvPr/>
        </p:nvSpPr>
        <p:spPr bwMode="gray">
          <a:xfrm>
            <a:off x="874712" y="779463"/>
            <a:ext cx="7697787" cy="600075"/>
          </a:xfrm>
          <a:prstGeom prst="rect">
            <a:avLst/>
          </a:prstGeom>
          <a:noFill/>
          <a:ln w="9525">
            <a:noFill/>
            <a:miter lim="800000"/>
            <a:headEnd/>
            <a:tailEnd/>
          </a:ln>
        </p:spPr>
        <p:txBody>
          <a:bodyPr lIns="0" rIns="0" anchor="ctr"/>
          <a:lstStyle/>
          <a:p>
            <a:pPr defTabSz="914400" eaLnBrk="0" hangingPunct="0">
              <a:lnSpc>
                <a:spcPct val="95000"/>
              </a:lnSpc>
            </a:pPr>
            <a:r>
              <a:rPr lang="en-US" sz="3200" b="1" dirty="0" smtClean="0">
                <a:solidFill>
                  <a:schemeClr val="bg1">
                    <a:lumMod val="10000"/>
                  </a:schemeClr>
                </a:solidFill>
              </a:rPr>
              <a:t>“Trust </a:t>
            </a:r>
            <a:r>
              <a:rPr lang="en-US" sz="3200" b="1" dirty="0">
                <a:solidFill>
                  <a:schemeClr val="bg1">
                    <a:lumMod val="10000"/>
                  </a:schemeClr>
                </a:solidFill>
              </a:rPr>
              <a:t>in </a:t>
            </a:r>
            <a:r>
              <a:rPr lang="en-US" sz="3200" b="1" dirty="0" smtClean="0">
                <a:solidFill>
                  <a:schemeClr val="bg1">
                    <a:lumMod val="10000"/>
                  </a:schemeClr>
                </a:solidFill>
              </a:rPr>
              <a:t>Advertising” Report</a:t>
            </a:r>
          </a:p>
          <a:p>
            <a:pPr defTabSz="914400" eaLnBrk="0" hangingPunct="0">
              <a:lnSpc>
                <a:spcPct val="95000"/>
              </a:lnSpc>
            </a:pPr>
            <a:r>
              <a:rPr lang="en-US" sz="2000" b="1" dirty="0" smtClean="0">
                <a:solidFill>
                  <a:schemeClr val="bg1">
                    <a:lumMod val="10000"/>
                  </a:schemeClr>
                </a:solidFill>
              </a:rPr>
              <a:t>By Nielson Global</a:t>
            </a:r>
            <a:endParaRPr lang="en-US" sz="2000" b="1" dirty="0">
              <a:solidFill>
                <a:schemeClr val="bg1">
                  <a:lumMod val="10000"/>
                </a:schemeClr>
              </a:solidFill>
            </a:endParaRPr>
          </a:p>
        </p:txBody>
      </p:sp>
      <p:grpSp>
        <p:nvGrpSpPr>
          <p:cNvPr id="33812" name="Gruppe 68"/>
          <p:cNvGrpSpPr>
            <a:grpSpLocks/>
          </p:cNvGrpSpPr>
          <p:nvPr/>
        </p:nvGrpSpPr>
        <p:grpSpPr bwMode="auto">
          <a:xfrm>
            <a:off x="571500" y="1858963"/>
            <a:ext cx="511175" cy="4202112"/>
            <a:chOff x="571500" y="1858963"/>
            <a:chExt cx="511175" cy="4202112"/>
          </a:xfrm>
        </p:grpSpPr>
        <p:grpSp>
          <p:nvGrpSpPr>
            <p:cNvPr id="33813" name="Gruppe 55"/>
            <p:cNvGrpSpPr>
              <a:grpSpLocks/>
            </p:cNvGrpSpPr>
            <p:nvPr/>
          </p:nvGrpSpPr>
          <p:grpSpPr bwMode="auto">
            <a:xfrm>
              <a:off x="571500" y="1858963"/>
              <a:ext cx="511175" cy="3681412"/>
              <a:chOff x="571500" y="1858963"/>
              <a:chExt cx="511175" cy="3681412"/>
            </a:xfrm>
          </p:grpSpPr>
          <p:sp>
            <p:nvSpPr>
              <p:cNvPr id="43" name="Rektangel 7"/>
              <p:cNvSpPr>
                <a:spLocks noChangeArrowheads="1"/>
              </p:cNvSpPr>
              <p:nvPr/>
            </p:nvSpPr>
            <p:spPr bwMode="auto">
              <a:xfrm>
                <a:off x="571500" y="1858963"/>
                <a:ext cx="511175" cy="512762"/>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41" name="Rektangel 40"/>
              <p:cNvSpPr>
                <a:spLocks noChangeArrowheads="1"/>
              </p:cNvSpPr>
              <p:nvPr/>
            </p:nvSpPr>
            <p:spPr bwMode="auto">
              <a:xfrm>
                <a:off x="571500" y="2492375"/>
                <a:ext cx="511175" cy="511175"/>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39" name="Rektangel 11"/>
              <p:cNvSpPr>
                <a:spLocks noChangeArrowheads="1"/>
              </p:cNvSpPr>
              <p:nvPr/>
            </p:nvSpPr>
            <p:spPr bwMode="auto">
              <a:xfrm>
                <a:off x="571500" y="3125788"/>
                <a:ext cx="511175" cy="511175"/>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37" name="Rektangel 13"/>
              <p:cNvSpPr>
                <a:spLocks noChangeArrowheads="1"/>
              </p:cNvSpPr>
              <p:nvPr/>
            </p:nvSpPr>
            <p:spPr bwMode="auto">
              <a:xfrm>
                <a:off x="571500" y="3762375"/>
                <a:ext cx="511175" cy="508000"/>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35" name="Rektangel 34"/>
              <p:cNvSpPr>
                <a:spLocks noChangeArrowheads="1"/>
              </p:cNvSpPr>
              <p:nvPr/>
            </p:nvSpPr>
            <p:spPr bwMode="auto">
              <a:xfrm>
                <a:off x="571500" y="4395788"/>
                <a:ext cx="511175" cy="511175"/>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sp>
            <p:nvSpPr>
              <p:cNvPr id="33" name="Rektangel 23"/>
              <p:cNvSpPr>
                <a:spLocks noChangeArrowheads="1"/>
              </p:cNvSpPr>
              <p:nvPr/>
            </p:nvSpPr>
            <p:spPr bwMode="auto">
              <a:xfrm>
                <a:off x="571500" y="5027613"/>
                <a:ext cx="511175" cy="512762"/>
              </a:xfrm>
              <a:prstGeom prst="rect">
                <a:avLst/>
              </a:prstGeom>
              <a:gradFill rotWithShape="1">
                <a:gsLst>
                  <a:gs pos="0">
                    <a:srgbClr val="002060"/>
                  </a:gs>
                  <a:gs pos="100000">
                    <a:srgbClr val="1F88C8"/>
                  </a:gs>
                </a:gsLst>
                <a:lin ang="16200000"/>
              </a:gradFill>
              <a:ln w="9525">
                <a:solidFill>
                  <a:schemeClr val="accent3">
                    <a:lumMod val="50000"/>
                  </a:schemeClr>
                </a:solidFill>
                <a:miter lim="800000"/>
                <a:headEnd/>
                <a:tailEnd/>
              </a:ln>
              <a:effectLst>
                <a:outerShdw blurRad="63500" dist="23000" dir="5400000" rotWithShape="0">
                  <a:srgbClr val="000000">
                    <a:alpha val="34999"/>
                  </a:srgbClr>
                </a:outerShdw>
              </a:effectLst>
            </p:spPr>
            <p:txBody>
              <a:bodyPr anchor="ctr"/>
              <a:lstStyle/>
              <a:p>
                <a:pPr indent="-342900" algn="ctr" defTabSz="914400" fontAlgn="auto">
                  <a:spcBef>
                    <a:spcPts val="0"/>
                  </a:spcBef>
                  <a:spcAft>
                    <a:spcPts val="0"/>
                  </a:spcAft>
                  <a:buFont typeface="+mj-lt"/>
                  <a:buAutoNum type="arabicPeriod"/>
                  <a:defRPr/>
                </a:pPr>
                <a:endParaRPr lang="da-DK" sz="1400" b="1" kern="0" noProof="1">
                  <a:solidFill>
                    <a:sysClr val="window" lastClr="FFFFFF"/>
                  </a:solidFill>
                  <a:latin typeface="Arial" pitchFamily="34" charset="0"/>
                  <a:ea typeface="ＭＳ Ｐゴシック" pitchFamily="-97" charset="-128"/>
                </a:endParaRPr>
              </a:p>
            </p:txBody>
          </p:sp>
        </p:grpSp>
        <p:sp>
          <p:nvSpPr>
            <p:cNvPr id="62" name="Tekstboks 8"/>
            <p:cNvSpPr txBox="1">
              <a:spLocks noChangeArrowheads="1"/>
            </p:cNvSpPr>
            <p:nvPr/>
          </p:nvSpPr>
          <p:spPr bwMode="auto">
            <a:xfrm>
              <a:off x="592138" y="1989138"/>
              <a:ext cx="479425" cy="279400"/>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1</a:t>
              </a:r>
            </a:p>
          </p:txBody>
        </p:sp>
        <p:sp>
          <p:nvSpPr>
            <p:cNvPr id="63" name="Tekstboks 62"/>
            <p:cNvSpPr txBox="1">
              <a:spLocks noChangeArrowheads="1"/>
            </p:cNvSpPr>
            <p:nvPr/>
          </p:nvSpPr>
          <p:spPr bwMode="auto">
            <a:xfrm>
              <a:off x="592138" y="2641600"/>
              <a:ext cx="479425" cy="277813"/>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2</a:t>
              </a:r>
            </a:p>
          </p:txBody>
        </p:sp>
        <p:sp>
          <p:nvSpPr>
            <p:cNvPr id="64" name="Tekstboks 63"/>
            <p:cNvSpPr txBox="1">
              <a:spLocks noChangeArrowheads="1"/>
            </p:cNvSpPr>
            <p:nvPr/>
          </p:nvSpPr>
          <p:spPr bwMode="auto">
            <a:xfrm>
              <a:off x="592138" y="3255963"/>
              <a:ext cx="479425" cy="277812"/>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3</a:t>
              </a:r>
            </a:p>
          </p:txBody>
        </p:sp>
        <p:sp>
          <p:nvSpPr>
            <p:cNvPr id="65" name="Tekstboks 64"/>
            <p:cNvSpPr txBox="1">
              <a:spLocks noChangeArrowheads="1"/>
            </p:cNvSpPr>
            <p:nvPr/>
          </p:nvSpPr>
          <p:spPr bwMode="auto">
            <a:xfrm>
              <a:off x="592138" y="3884613"/>
              <a:ext cx="479425" cy="274637"/>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4</a:t>
              </a:r>
            </a:p>
          </p:txBody>
        </p:sp>
        <p:sp>
          <p:nvSpPr>
            <p:cNvPr id="66" name="Tekstboks 21"/>
            <p:cNvSpPr txBox="1">
              <a:spLocks noChangeArrowheads="1"/>
            </p:cNvSpPr>
            <p:nvPr/>
          </p:nvSpPr>
          <p:spPr bwMode="auto">
            <a:xfrm>
              <a:off x="592138" y="4525963"/>
              <a:ext cx="479425" cy="277812"/>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5</a:t>
              </a:r>
            </a:p>
          </p:txBody>
        </p:sp>
        <p:sp>
          <p:nvSpPr>
            <p:cNvPr id="67" name="Tekstboks 24"/>
            <p:cNvSpPr txBox="1">
              <a:spLocks noChangeArrowheads="1"/>
            </p:cNvSpPr>
            <p:nvPr/>
          </p:nvSpPr>
          <p:spPr bwMode="auto">
            <a:xfrm>
              <a:off x="592138" y="5157788"/>
              <a:ext cx="479425" cy="279400"/>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r>
                <a:rPr lang="da-DK" sz="1200" dirty="0">
                  <a:latin typeface="Arial" pitchFamily="34" charset="0"/>
                  <a:ea typeface="ＭＳ Ｐゴシック" pitchFamily="-97" charset="-128"/>
                </a:rPr>
                <a:t>6</a:t>
              </a:r>
            </a:p>
          </p:txBody>
        </p:sp>
        <p:sp>
          <p:nvSpPr>
            <p:cNvPr id="68" name="Tekstboks 27"/>
            <p:cNvSpPr txBox="1">
              <a:spLocks noChangeArrowheads="1"/>
            </p:cNvSpPr>
            <p:nvPr/>
          </p:nvSpPr>
          <p:spPr bwMode="auto">
            <a:xfrm>
              <a:off x="592138" y="5783263"/>
              <a:ext cx="479425" cy="277812"/>
            </a:xfrm>
            <a:prstGeom prst="rect">
              <a:avLst/>
            </a:prstGeom>
            <a:noFill/>
            <a:ln w="9525">
              <a:noFill/>
              <a:miter lim="800000"/>
              <a:headEnd/>
              <a:tailEnd/>
            </a:ln>
            <a:effectLst>
              <a:outerShdw blurRad="63500" algn="tl" rotWithShape="0">
                <a:srgbClr val="000000">
                  <a:alpha val="74998"/>
                </a:srgbClr>
              </a:outerShdw>
            </a:effectLst>
          </p:spPr>
          <p:txBody>
            <a:bodyPr>
              <a:spAutoFit/>
            </a:bodyPr>
            <a:lstStyle/>
            <a:p>
              <a:pPr algn="ctr">
                <a:defRPr/>
              </a:pPr>
              <a:endParaRPr lang="da-DK" sz="1200" dirty="0">
                <a:latin typeface="Arial" pitchFamily="34" charset="0"/>
                <a:ea typeface="ＭＳ Ｐゴシック" pitchFamily="-97" charset="-128"/>
              </a:endParaRPr>
            </a:p>
          </p:txBody>
        </p:sp>
      </p:grpSp>
    </p:spTree>
  </p:cSld>
  <p:clrMapOvr>
    <a:masterClrMapping/>
  </p:clrMapOvr>
  <p:timing>
    <p:tnLst>
      <p:par>
        <p:cTn id="1" dur="indefinite" restart="never" nodeType="tmRoot"/>
      </p:par>
    </p:tnLst>
  </p:timing>
</p:sld>
</file>

<file path=ppt/theme/theme1.xml><?xml version="1.0" encoding="utf-8"?>
<a:theme xmlns:a="http://schemas.openxmlformats.org/drawingml/2006/main" name="TS101875468 (1)">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Kontortema">
  <a:themeElements>
    <a:clrScheme name="Brugerdefineret 6">
      <a:dk1>
        <a:srgbClr val="FFFCF9"/>
      </a:dk1>
      <a:lt1>
        <a:sysClr val="window" lastClr="FFFFFF"/>
      </a:lt1>
      <a:dk2>
        <a:srgbClr val="D7D8D9"/>
      </a:dk2>
      <a:lt2>
        <a:srgbClr val="FFFFFF"/>
      </a:lt2>
      <a:accent1>
        <a:srgbClr val="E6E6E6"/>
      </a:accent1>
      <a:accent2>
        <a:srgbClr val="F9AF18"/>
      </a:accent2>
      <a:accent3>
        <a:srgbClr val="78C5DD"/>
      </a:accent3>
      <a:accent4>
        <a:srgbClr val="0081BE"/>
      </a:accent4>
      <a:accent5>
        <a:srgbClr val="FAB900"/>
      </a:accent5>
      <a:accent6>
        <a:srgbClr val="E7711C"/>
      </a:accent6>
      <a:hlink>
        <a:srgbClr val="7EB220"/>
      </a:hlink>
      <a:folHlink>
        <a:srgbClr val="7EB22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9BBA6B9-B48C-44AD-AF18-A0802220E2A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TS101875468 (1)</Template>
  <TotalTime>1010</TotalTime>
  <Words>1786</Words>
  <Application>Microsoft Office PowerPoint</Application>
  <PresentationFormat>On-screen Show (4:3)</PresentationFormat>
  <Paragraphs>188</Paragraphs>
  <Slides>18</Slides>
  <Notes>0</Notes>
  <HiddenSlides>0</HiddenSlides>
  <MMClips>0</MMClips>
  <ScaleCrop>false</ScaleCrop>
  <HeadingPairs>
    <vt:vector size="4" baseType="variant">
      <vt:variant>
        <vt:lpstr>Theme</vt:lpstr>
      </vt:variant>
      <vt:variant>
        <vt:i4>2</vt:i4>
      </vt:variant>
      <vt:variant>
        <vt:lpstr>Slide Titles</vt:lpstr>
      </vt:variant>
      <vt:variant>
        <vt:i4>18</vt:i4>
      </vt:variant>
    </vt:vector>
  </HeadingPairs>
  <TitlesOfParts>
    <vt:vector size="20" baseType="lpstr">
      <vt:lpstr>TS101875468 (1)</vt:lpstr>
      <vt:lpstr>1_Kontortema</vt:lpstr>
      <vt:lpstr>PowerPoint Presentation</vt:lpstr>
      <vt:lpstr>A truly integrated online marketing strategy</vt:lpstr>
      <vt:lpstr>Our Mission</vt:lpstr>
      <vt:lpstr>What our clients say</vt:lpstr>
      <vt:lpstr>PowerPoint Presentation</vt:lpstr>
      <vt:lpstr>Your Market Exclusivity </vt:lpstr>
      <vt:lpstr>The Best Digital Marketing Strategy</vt:lpstr>
      <vt:lpstr>The Cloud Mirroring The Real World</vt:lpstr>
      <vt:lpstr>PowerPoint Presentation</vt:lpstr>
      <vt:lpstr>Our Proprietary System</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Hewlett-Packard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Tom's Computer</dc:creator>
  <cp:lastModifiedBy>Tom's Computer</cp:lastModifiedBy>
  <cp:revision>75</cp:revision>
  <dcterms:created xsi:type="dcterms:W3CDTF">2014-01-17T22:02:47Z</dcterms:created>
  <dcterms:modified xsi:type="dcterms:W3CDTF">2014-02-04T17:29:16Z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TC018754689991</vt:lpwstr>
  </property>
</Properties>
</file>