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971" r:id="rId2"/>
    <p:sldId id="1056" r:id="rId3"/>
    <p:sldId id="1057" r:id="rId4"/>
    <p:sldId id="101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59">
          <p15:clr>
            <a:srgbClr val="A4A3A4"/>
          </p15:clr>
        </p15:guide>
        <p15:guide id="2" pos="48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4225"/>
    <a:srgbClr val="FFCD21"/>
    <a:srgbClr val="FFA755"/>
    <a:srgbClr val="CE3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8505" autoAdjust="0"/>
  </p:normalViewPr>
  <p:slideViewPr>
    <p:cSldViewPr snapToGrid="0" snapToObjects="1">
      <p:cViewPr varScale="1">
        <p:scale>
          <a:sx n="180" d="100"/>
          <a:sy n="180" d="100"/>
        </p:scale>
        <p:origin x="-1208" y="-96"/>
      </p:cViewPr>
      <p:guideLst>
        <p:guide orient="horz" pos="2759"/>
        <p:guide pos="48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-317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11726-F225-9247-9DAA-946A50FD33D0}" type="datetimeFigureOut">
              <a:rPr lang="en-US" smtClean="0"/>
              <a:pPr/>
              <a:t>2/19/14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C8F51-9B0E-0D42-8EF9-CC1CFA3AC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6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105F7-0F82-6C4B-BEA3-463E61511BE8}" type="datetimeFigureOut">
              <a:rPr lang="en-US" smtClean="0"/>
              <a:pPr/>
              <a:t>2/19/14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56F7E-5E48-5948-9D0F-EF3F39FB1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45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56F7E-5E48-5948-9D0F-EF3F39FB1E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n-Burst_gra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95" b="28447"/>
          <a:stretch/>
        </p:blipFill>
        <p:spPr>
          <a:xfrm>
            <a:off x="2124032" y="413973"/>
            <a:ext cx="7019969" cy="644402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575034" y="2277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hand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28" y="3717395"/>
            <a:ext cx="5754269" cy="2740128"/>
          </a:xfrm>
          <a:prstGeom prst="rect">
            <a:avLst/>
          </a:prstGeom>
        </p:spPr>
      </p:pic>
      <p:pic>
        <p:nvPicPr>
          <p:cNvPr id="8" name="Picture 7" descr="gutcheck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99" y="413973"/>
            <a:ext cx="3395980" cy="80899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62429" y="1860168"/>
            <a:ext cx="7772400" cy="23866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0" i="0">
                <a:solidFill>
                  <a:srgbClr val="D94225"/>
                </a:solidFill>
                <a:effectLst/>
                <a:latin typeface="Futura LT Bold"/>
                <a:cs typeface="Futura LT Bold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blue-bar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6133"/>
            <a:ext cx="9144001" cy="38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0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530931"/>
            <a:ext cx="9144000" cy="5327069"/>
          </a:xfrm>
          <a:prstGeom prst="rect">
            <a:avLst/>
          </a:prstGeom>
        </p:spPr>
      </p:pic>
      <p:pic>
        <p:nvPicPr>
          <p:cNvPr id="7" name="Picture 6" descr="blue-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0159"/>
            <a:ext cx="9144001" cy="114061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74778"/>
            <a:ext cx="8229600" cy="892705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backgroun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02"/>
          <a:stretch/>
        </p:blipFill>
        <p:spPr>
          <a:xfrm>
            <a:off x="-1" y="-1"/>
            <a:ext cx="9144001" cy="1488551"/>
          </a:xfrm>
          <a:prstGeom prst="rect">
            <a:avLst/>
          </a:prstGeom>
        </p:spPr>
      </p:pic>
      <p:pic>
        <p:nvPicPr>
          <p:cNvPr id="10" name="Picture 9" descr="gc-logo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7" b="39289"/>
          <a:stretch/>
        </p:blipFill>
        <p:spPr>
          <a:xfrm>
            <a:off x="3025726" y="380999"/>
            <a:ext cx="2938616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9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01"/>
          <a:stretch/>
        </p:blipFill>
        <p:spPr>
          <a:xfrm>
            <a:off x="0" y="33865"/>
            <a:ext cx="9144000" cy="1007563"/>
          </a:xfrm>
          <a:prstGeom prst="rect">
            <a:avLst/>
          </a:prstGeom>
        </p:spPr>
      </p:pic>
      <p:pic>
        <p:nvPicPr>
          <p:cNvPr id="13" name="Picture 12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530931"/>
            <a:ext cx="9144000" cy="532706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693332"/>
            <a:ext cx="7928429" cy="457200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Futura LT Book"/>
              </a:defRPr>
            </a:lvl1pPr>
            <a:lvl2pP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Futura LT Book"/>
              </a:defRPr>
            </a:lvl2pPr>
            <a:lvl3pPr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Futura LT Book"/>
              </a:defRPr>
            </a:lvl3pPr>
            <a:lvl4pPr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Futura LT Book"/>
              </a:defRPr>
            </a:lvl4pPr>
            <a:lvl5pPr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Futura LT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933" y="6413719"/>
            <a:ext cx="120436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754988-97D2-2049-A595-10591F70DA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43933" y="6413719"/>
            <a:ext cx="12043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54988-97D2-2049-A595-10591F70DA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gutcheck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225" y="6432134"/>
            <a:ext cx="1455420" cy="346710"/>
          </a:xfrm>
          <a:prstGeom prst="rect">
            <a:avLst/>
          </a:prstGeom>
        </p:spPr>
      </p:pic>
      <p:pic>
        <p:nvPicPr>
          <p:cNvPr id="14" name="Picture 13" descr="blue-ba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0313"/>
            <a:ext cx="9144001" cy="1140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932"/>
            <a:ext cx="8229600" cy="892705"/>
          </a:xfrm>
          <a:prstGeom prst="rect">
            <a:avLst/>
          </a:prstGeom>
        </p:spPr>
        <p:txBody>
          <a:bodyPr vert="horz"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9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01"/>
          <a:stretch/>
        </p:blipFill>
        <p:spPr>
          <a:xfrm>
            <a:off x="0" y="33865"/>
            <a:ext cx="9144000" cy="1007563"/>
          </a:xfrm>
          <a:prstGeom prst="rect">
            <a:avLst/>
          </a:prstGeom>
        </p:spPr>
      </p:pic>
      <p:pic>
        <p:nvPicPr>
          <p:cNvPr id="13" name="Picture 12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530931"/>
            <a:ext cx="9144000" cy="532706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693332"/>
            <a:ext cx="7928429" cy="457200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Futura LT Book"/>
              </a:defRPr>
            </a:lvl1pPr>
            <a:lvl2pP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Futura LT Book"/>
              </a:defRPr>
            </a:lvl2pPr>
            <a:lvl3pPr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Futura LT Book"/>
              </a:defRPr>
            </a:lvl3pPr>
            <a:lvl4pPr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Futura LT Book"/>
              </a:defRPr>
            </a:lvl4pPr>
            <a:lvl5pPr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Futura LT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 descr="gutcheck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225" y="6432134"/>
            <a:ext cx="1455420" cy="346710"/>
          </a:xfrm>
          <a:prstGeom prst="rect">
            <a:avLst/>
          </a:prstGeom>
        </p:spPr>
      </p:pic>
      <p:pic>
        <p:nvPicPr>
          <p:cNvPr id="14" name="Picture 13" descr="blue-ba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0313"/>
            <a:ext cx="9144001" cy="1140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932"/>
            <a:ext cx="8229600" cy="892705"/>
          </a:xfrm>
          <a:prstGeom prst="rect">
            <a:avLst/>
          </a:prstGeom>
        </p:spPr>
        <p:txBody>
          <a:bodyPr vert="horz"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2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01"/>
          <a:stretch/>
        </p:blipFill>
        <p:spPr>
          <a:xfrm>
            <a:off x="0" y="33865"/>
            <a:ext cx="9144000" cy="1007563"/>
          </a:xfrm>
          <a:prstGeom prst="rect">
            <a:avLst/>
          </a:prstGeom>
        </p:spPr>
      </p:pic>
      <p:pic>
        <p:nvPicPr>
          <p:cNvPr id="13" name="Picture 12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530931"/>
            <a:ext cx="9144000" cy="532706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1" y="1710266"/>
            <a:ext cx="3632200" cy="448451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Futura LT Book"/>
              </a:defRPr>
            </a:lvl1pPr>
            <a:lvl2pP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Futura LT Book"/>
              </a:defRPr>
            </a:lvl2pPr>
            <a:lvl3pPr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Futura LT Book"/>
              </a:defRPr>
            </a:lvl3pPr>
            <a:lvl4pPr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Futura LT Book"/>
              </a:defRPr>
            </a:lvl4pPr>
            <a:lvl5pPr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Futura LT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80845" y="1710266"/>
            <a:ext cx="3632200" cy="448451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Futura LT Book"/>
              </a:defRPr>
            </a:lvl1pPr>
            <a:lvl2pP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Futura LT Book"/>
              </a:defRPr>
            </a:lvl2pPr>
            <a:lvl3pPr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Futura LT Book"/>
              </a:defRPr>
            </a:lvl3pPr>
            <a:lvl4pPr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Futura LT Book"/>
              </a:defRPr>
            </a:lvl4pPr>
            <a:lvl5pPr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Futura LT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933" y="6413719"/>
            <a:ext cx="120436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754988-97D2-2049-A595-10591F70DA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gutcheck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225" y="6432134"/>
            <a:ext cx="1455420" cy="346710"/>
          </a:xfrm>
          <a:prstGeom prst="rect">
            <a:avLst/>
          </a:prstGeom>
        </p:spPr>
      </p:pic>
      <p:pic>
        <p:nvPicPr>
          <p:cNvPr id="14" name="Picture 13" descr="blue-ba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0313"/>
            <a:ext cx="9144001" cy="1140618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524932"/>
            <a:ext cx="8229600" cy="892705"/>
          </a:xfrm>
          <a:prstGeom prst="rect">
            <a:avLst/>
          </a:prstGeom>
        </p:spPr>
        <p:txBody>
          <a:bodyPr vert="horz"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0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01"/>
          <a:stretch/>
        </p:blipFill>
        <p:spPr>
          <a:xfrm>
            <a:off x="0" y="33865"/>
            <a:ext cx="9144000" cy="1007563"/>
          </a:xfrm>
          <a:prstGeom prst="rect">
            <a:avLst/>
          </a:prstGeom>
        </p:spPr>
      </p:pic>
      <p:pic>
        <p:nvPicPr>
          <p:cNvPr id="6" name="Picture 5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530931"/>
            <a:ext cx="9144000" cy="5327069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933" y="6413719"/>
            <a:ext cx="120436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754988-97D2-2049-A595-10591F70DA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lue-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0313"/>
            <a:ext cx="9144001" cy="114061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24932"/>
            <a:ext cx="8229600" cy="892705"/>
          </a:xfrm>
          <a:prstGeom prst="rect">
            <a:avLst/>
          </a:prstGeom>
        </p:spPr>
        <p:txBody>
          <a:bodyPr vert="horz"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gutcheck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225" y="6432134"/>
            <a:ext cx="1455420" cy="34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2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01"/>
          <a:stretch/>
        </p:blipFill>
        <p:spPr>
          <a:xfrm>
            <a:off x="0" y="33865"/>
            <a:ext cx="9144000" cy="1007563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933" y="6413719"/>
            <a:ext cx="120436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754988-97D2-2049-A595-10591F70DA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lue-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0313"/>
            <a:ext cx="9144001" cy="114061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24932"/>
            <a:ext cx="8229600" cy="892705"/>
          </a:xfrm>
          <a:prstGeom prst="rect">
            <a:avLst/>
          </a:prstGeom>
        </p:spPr>
        <p:txBody>
          <a:bodyPr vert="horz"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gutcheck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225" y="6432134"/>
            <a:ext cx="1455420" cy="34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7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4" t="42222" r="15804"/>
          <a:stretch/>
        </p:blipFill>
        <p:spPr>
          <a:xfrm rot="10800000">
            <a:off x="-5" y="2895600"/>
            <a:ext cx="9144001" cy="3962400"/>
          </a:xfrm>
          <a:prstGeom prst="rect">
            <a:avLst/>
          </a:prstGeom>
        </p:spPr>
      </p:pic>
      <p:pic>
        <p:nvPicPr>
          <p:cNvPr id="4" name="Picture 3" descr="backgroun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4" t="57777" r="15804"/>
          <a:stretch/>
        </p:blipFill>
        <p:spPr>
          <a:xfrm>
            <a:off x="0" y="0"/>
            <a:ext cx="9144001" cy="2895600"/>
          </a:xfrm>
          <a:prstGeom prst="rect">
            <a:avLst/>
          </a:prstGeom>
        </p:spPr>
      </p:pic>
      <p:pic>
        <p:nvPicPr>
          <p:cNvPr id="5" name="Picture 4" descr="blue-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98948"/>
            <a:ext cx="9144001" cy="114061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133567"/>
            <a:ext cx="8229600" cy="892705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5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4" r="15804"/>
          <a:stretch/>
        </p:blipFill>
        <p:spPr>
          <a:xfrm rot="10800000">
            <a:off x="-2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2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43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8" r:id="rId2"/>
    <p:sldLayoutId id="2147483650" r:id="rId3"/>
    <p:sldLayoutId id="2147483674" r:id="rId4"/>
    <p:sldLayoutId id="2147483653" r:id="rId5"/>
    <p:sldLayoutId id="2147483665" r:id="rId6"/>
    <p:sldLayoutId id="2147483673" r:id="rId7"/>
    <p:sldLayoutId id="2147483672" r:id="rId8"/>
    <p:sldLayoutId id="2147483671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effectLst/>
          <a:latin typeface="Futura LT Bold"/>
          <a:ea typeface="+mj-ea"/>
          <a:cs typeface="Futura LT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1.wdp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GutCheck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413500"/>
            <a:ext cx="1203325" cy="365125"/>
          </a:xfrm>
          <a:prstGeom prst="rect">
            <a:avLst/>
          </a:prstGeom>
        </p:spPr>
        <p:txBody>
          <a:bodyPr/>
          <a:lstStyle/>
          <a:p>
            <a:fld id="{72754988-97D2-2049-A595-10591F70DA5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6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9400" y="1934633"/>
            <a:ext cx="8686800" cy="97366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1800" b="1" dirty="0" smtClean="0"/>
              <a:t>On-Demand Recruitment:  </a:t>
            </a:r>
            <a:r>
              <a:rPr lang="en-US" sz="1800" dirty="0" smtClean="0"/>
              <a:t>Instant access </a:t>
            </a:r>
            <a:r>
              <a:rPr lang="en-US" sz="1800" dirty="0" smtClean="0"/>
              <a:t>to </a:t>
            </a:r>
            <a:r>
              <a:rPr lang="en-US" sz="1800" dirty="0" smtClean="0"/>
              <a:t>millions of global </a:t>
            </a:r>
            <a:r>
              <a:rPr lang="en-US" sz="1800" dirty="0" smtClean="0"/>
              <a:t>consumers </a:t>
            </a:r>
            <a:endParaRPr lang="en-US" sz="1800" dirty="0" smtClean="0"/>
          </a:p>
          <a:p>
            <a:pPr>
              <a:lnSpc>
                <a:spcPct val="130000"/>
              </a:lnSpc>
            </a:pPr>
            <a:r>
              <a:rPr lang="en-US" sz="1800" b="1" dirty="0" smtClean="0"/>
              <a:t>In</a:t>
            </a:r>
            <a:r>
              <a:rPr lang="en-US" sz="1800" b="1" dirty="0" smtClean="0"/>
              <a:t>-Country Research Network</a:t>
            </a:r>
            <a:r>
              <a:rPr lang="en-US" sz="1800" dirty="0" smtClean="0"/>
              <a:t>:  </a:t>
            </a:r>
            <a:r>
              <a:rPr lang="en-US" sz="1800" dirty="0" smtClean="0"/>
              <a:t>Understand </a:t>
            </a:r>
            <a:r>
              <a:rPr lang="en-US" sz="1800" dirty="0" smtClean="0"/>
              <a:t>cultural nuances and </a:t>
            </a:r>
            <a:r>
              <a:rPr lang="en-US" sz="1800" dirty="0" smtClean="0"/>
              <a:t>perspectives</a:t>
            </a:r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754988-97D2-2049-A595-10591F70DA5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 New International Markets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730509"/>
              </p:ext>
            </p:extLst>
          </p:nvPr>
        </p:nvGraphicFramePr>
        <p:xfrm>
          <a:off x="685800" y="2995636"/>
          <a:ext cx="7543800" cy="2541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3527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N. America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S. America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Europe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Asia Pacific</a:t>
                      </a:r>
                      <a:endParaRPr lang="en-US" sz="1400" dirty="0"/>
                    </a:p>
                  </a:txBody>
                  <a:tcPr/>
                </a:tc>
              </a:tr>
              <a:tr h="35279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US </a:t>
                      </a:r>
                      <a:r>
                        <a:rPr lang="en-US" sz="1400" b="0" dirty="0" smtClean="0"/>
                        <a:t>(incl. Spanish)</a:t>
                      </a:r>
                      <a:endParaRPr lang="en-US" sz="1400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Argentina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Austria</a:t>
                      </a:r>
                      <a:endParaRPr lang="en-US" sz="14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Japan</a:t>
                      </a:r>
                      <a:endParaRPr lang="en-US" sz="14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5279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Canada</a:t>
                      </a:r>
                      <a:endParaRPr lang="en-US" sz="14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Brazil</a:t>
                      </a:r>
                      <a:endParaRPr lang="en-US" sz="1400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France</a:t>
                      </a:r>
                      <a:endParaRPr lang="en-US" sz="14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China</a:t>
                      </a:r>
                      <a:endParaRPr lang="en-US" sz="14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5279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Mexico</a:t>
                      </a:r>
                      <a:endParaRPr lang="en-US" sz="14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Colombia</a:t>
                      </a:r>
                      <a:endParaRPr lang="en-US" sz="14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Germany</a:t>
                      </a:r>
                      <a:endParaRPr lang="en-US" sz="14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Australia</a:t>
                      </a:r>
                      <a:endParaRPr lang="en-US" sz="14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52792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Venezuela</a:t>
                      </a:r>
                      <a:endParaRPr lang="en-US" sz="14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Russia</a:t>
                      </a:r>
                      <a:endParaRPr lang="en-US" sz="1400" b="1" dirty="0"/>
                    </a:p>
                  </a:txBody>
                  <a:tcPr>
                    <a:solidFill>
                      <a:srgbClr val="B4D88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</a:tr>
              <a:tr h="424811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Switzerland</a:t>
                      </a:r>
                      <a:endParaRPr lang="en-US" sz="1400" b="1" dirty="0"/>
                    </a:p>
                  </a:txBody>
                  <a:tcPr>
                    <a:solidFill>
                      <a:srgbClr val="B4D88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</a:tr>
              <a:tr h="352792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UK</a:t>
                      </a:r>
                      <a:endParaRPr lang="en-US" sz="14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6419" y="5798748"/>
            <a:ext cx="827251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 smtClean="0"/>
              <a:t>9 Supported Languages</a:t>
            </a:r>
            <a:r>
              <a:rPr lang="en-US" sz="1200" dirty="0"/>
              <a:t>: </a:t>
            </a:r>
            <a:r>
              <a:rPr lang="en-US" sz="1200" dirty="0" smtClean="0"/>
              <a:t>English, Spanish</a:t>
            </a:r>
            <a:r>
              <a:rPr lang="en-US" sz="1200" dirty="0"/>
              <a:t>, German, French, Italian, Portuguese, Russian, Chinese, </a:t>
            </a:r>
            <a:r>
              <a:rPr lang="en-US" sz="1200" dirty="0" smtClean="0"/>
              <a:t>Japanese</a:t>
            </a:r>
            <a:endParaRPr lang="en-US" sz="1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134" y="225790"/>
            <a:ext cx="2000515" cy="18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8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1230" r="1230"/>
          <a:stretch>
            <a:fillRect/>
          </a:stretch>
        </p:blipFill>
        <p:spPr>
          <a:xfrm>
            <a:off x="559259" y="1835022"/>
            <a:ext cx="8127541" cy="295254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754988-97D2-2049-A595-10591F70DA5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smtClean="0"/>
              <a:t>In</a:t>
            </a:r>
            <a:r>
              <a:rPr lang="en-US" dirty="0" smtClean="0"/>
              <a:t>-Country Research Network</a:t>
            </a:r>
            <a:endParaRPr lang="en-US" dirty="0"/>
          </a:p>
        </p:txBody>
      </p:sp>
      <p:sp>
        <p:nvSpPr>
          <p:cNvPr id="6" name="Line Callout 2 (Accent Bar) 5"/>
          <p:cNvSpPr/>
          <p:nvPr/>
        </p:nvSpPr>
        <p:spPr>
          <a:xfrm flipH="1">
            <a:off x="3208884" y="3613953"/>
            <a:ext cx="1763872" cy="458835"/>
          </a:xfrm>
          <a:prstGeom prst="accentCallout2">
            <a:avLst>
              <a:gd name="adj1" fmla="val 57639"/>
              <a:gd name="adj2" fmla="val 102381"/>
              <a:gd name="adj3" fmla="val 41503"/>
              <a:gd name="adj4" fmla="val 109164"/>
              <a:gd name="adj5" fmla="val 25466"/>
              <a:gd name="adj6" fmla="val 1174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 smtClean="0">
              <a:latin typeface="Futura LT Bold"/>
              <a:cs typeface="Futura LT Bold"/>
            </a:endParaRPr>
          </a:p>
        </p:txBody>
      </p:sp>
      <p:sp>
        <p:nvSpPr>
          <p:cNvPr id="7" name="Line Callout 2 (Accent Bar) 6"/>
          <p:cNvSpPr/>
          <p:nvPr/>
        </p:nvSpPr>
        <p:spPr>
          <a:xfrm>
            <a:off x="2157701" y="2012412"/>
            <a:ext cx="1835357" cy="444621"/>
          </a:xfrm>
          <a:prstGeom prst="accentCallout2">
            <a:avLst>
              <a:gd name="adj1" fmla="val 57639"/>
              <a:gd name="adj2" fmla="val 102381"/>
              <a:gd name="adj3" fmla="val 96527"/>
              <a:gd name="adj4" fmla="val 117262"/>
              <a:gd name="adj5" fmla="val 140278"/>
              <a:gd name="adj6" fmla="val 1301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US" sz="800" dirty="0">
              <a:solidFill>
                <a:srgbClr val="404040"/>
              </a:solidFill>
              <a:latin typeface="Futura LT Bold"/>
              <a:cs typeface="Futura LT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258" y="4789023"/>
            <a:ext cx="4193555" cy="148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Futura LT Book"/>
              </a:rPr>
              <a:t>In-Country Researcher Profiles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Futura LT Book"/>
              </a:rPr>
              <a:t>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Futura LT Book"/>
              </a:rPr>
              <a:t>+ years experience in market research or related field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Futura LT Book"/>
              </a:rPr>
              <a:t>Excellent business writing skills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Futura LT Book"/>
              </a:rPr>
              <a:t>Currently resides in and native to the country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Futura LT Book"/>
              </a:rPr>
              <a:t>Bilingual: Local language + English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Futura LT Book"/>
              </a:rPr>
              <a:t>Works well in a fast-paced, agile environment</a:t>
            </a:r>
          </a:p>
        </p:txBody>
      </p:sp>
      <p:sp>
        <p:nvSpPr>
          <p:cNvPr id="9" name="Line Callout 2 (Accent Bar) 8"/>
          <p:cNvSpPr/>
          <p:nvPr/>
        </p:nvSpPr>
        <p:spPr>
          <a:xfrm>
            <a:off x="5394464" y="3993629"/>
            <a:ext cx="1802204" cy="440219"/>
          </a:xfrm>
          <a:prstGeom prst="accentCallout2">
            <a:avLst>
              <a:gd name="adj1" fmla="val 57639"/>
              <a:gd name="adj2" fmla="val 102381"/>
              <a:gd name="adj3" fmla="val 43564"/>
              <a:gd name="adj4" fmla="val 110899"/>
              <a:gd name="adj5" fmla="val 52838"/>
              <a:gd name="adj6" fmla="val 1190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 smtClean="0">
              <a:latin typeface="Futura LT Bold"/>
              <a:cs typeface="Futura LT Bold"/>
            </a:endParaRPr>
          </a:p>
        </p:txBody>
      </p:sp>
      <p:sp>
        <p:nvSpPr>
          <p:cNvPr id="10" name="Line Callout 2 (Accent Bar) 9"/>
          <p:cNvSpPr/>
          <p:nvPr/>
        </p:nvSpPr>
        <p:spPr>
          <a:xfrm flipH="1">
            <a:off x="6778685" y="1835023"/>
            <a:ext cx="1330869" cy="400178"/>
          </a:xfrm>
          <a:prstGeom prst="accentCallout2">
            <a:avLst>
              <a:gd name="adj1" fmla="val 57639"/>
              <a:gd name="adj2" fmla="val 102381"/>
              <a:gd name="adj3" fmla="val 64703"/>
              <a:gd name="adj4" fmla="val 121726"/>
              <a:gd name="adj5" fmla="val 65174"/>
              <a:gd name="adj6" fmla="val 1246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latin typeface="Futura LT Bold"/>
                <a:cs typeface="Futura LT Bold"/>
              </a:rPr>
              <a:t>       </a:t>
            </a:r>
            <a:endParaRPr lang="en-US" sz="800" b="1" i="0" dirty="0" smtClean="0">
              <a:solidFill>
                <a:srgbClr val="404040"/>
              </a:solidFill>
              <a:latin typeface="Futura LT Bold"/>
              <a:cs typeface="Futura LT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2813" y="4789023"/>
            <a:ext cx="4196454" cy="171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Futura LT Book"/>
              </a:rPr>
              <a:t>GutCheck Certification Process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Futura LT Book"/>
              </a:rPr>
              <a:t>Completes GutCheck training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Futura LT Book"/>
              </a:rPr>
              <a:t>Signs confidential NDA agreement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Futura LT Book"/>
              </a:rPr>
              <a:t>Proficient using the GutCheck platform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Futura LT Book"/>
              </a:rPr>
              <a:t>Reviews discussion guide and moderation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Futura LT Book"/>
              </a:rPr>
              <a:t>Passes analysis and report certification test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Futura LT Book"/>
              </a:rPr>
              <a:t>Identifies key cultural nuances for specific country</a:t>
            </a:r>
          </a:p>
        </p:txBody>
      </p:sp>
      <p:sp>
        <p:nvSpPr>
          <p:cNvPr id="14" name="Line Callout 2 (Accent Bar) 13"/>
          <p:cNvSpPr/>
          <p:nvPr/>
        </p:nvSpPr>
        <p:spPr>
          <a:xfrm flipH="1">
            <a:off x="1929080" y="2571693"/>
            <a:ext cx="1358809" cy="393814"/>
          </a:xfrm>
          <a:prstGeom prst="accentCallout2">
            <a:avLst>
              <a:gd name="adj1" fmla="val 40779"/>
              <a:gd name="adj2" fmla="val 102381"/>
              <a:gd name="adj3" fmla="val 72304"/>
              <a:gd name="adj4" fmla="val 110735"/>
              <a:gd name="adj5" fmla="val 118735"/>
              <a:gd name="adj6" fmla="val 1185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i="0" dirty="0" smtClean="0">
                <a:solidFill>
                  <a:srgbClr val="404040"/>
                </a:solidFill>
                <a:latin typeface="Futura LT Bold"/>
                <a:cs typeface="Futura LT Bold"/>
              </a:rPr>
              <a:t>Maria B.</a:t>
            </a:r>
          </a:p>
          <a:p>
            <a:r>
              <a:rPr lang="en-US" sz="800" dirty="0" smtClean="0">
                <a:solidFill>
                  <a:srgbClr val="404040"/>
                </a:solidFill>
                <a:latin typeface="Futura LT Bold"/>
                <a:cs typeface="Futura LT Bold"/>
              </a:rPr>
              <a:t>Experienced Researcher</a:t>
            </a:r>
          </a:p>
          <a:p>
            <a:r>
              <a:rPr lang="en-US" sz="800" i="0" dirty="0" smtClean="0">
                <a:solidFill>
                  <a:srgbClr val="404040"/>
                </a:solidFill>
                <a:latin typeface="Futura LT Bold"/>
                <a:cs typeface="Futura LT Bold"/>
              </a:rPr>
              <a:t>Native language: Spanish</a:t>
            </a:r>
            <a:endParaRPr lang="en-US" sz="800" i="0" dirty="0" smtClean="0">
              <a:solidFill>
                <a:srgbClr val="404040"/>
              </a:solidFill>
              <a:latin typeface="Futura LT Bold"/>
              <a:cs typeface="Futura LT Bold"/>
            </a:endParaRPr>
          </a:p>
        </p:txBody>
      </p:sp>
      <p:sp>
        <p:nvSpPr>
          <p:cNvPr id="16" name="Line Callout 2 (Accent Bar) 15"/>
          <p:cNvSpPr/>
          <p:nvPr/>
        </p:nvSpPr>
        <p:spPr>
          <a:xfrm flipH="1">
            <a:off x="7288183" y="2684250"/>
            <a:ext cx="1317554" cy="496546"/>
          </a:xfrm>
          <a:prstGeom prst="accentCallout2">
            <a:avLst>
              <a:gd name="adj1" fmla="val 57639"/>
              <a:gd name="adj2" fmla="val 102381"/>
              <a:gd name="adj3" fmla="val 47403"/>
              <a:gd name="adj4" fmla="val 112087"/>
              <a:gd name="adj5" fmla="val 36340"/>
              <a:gd name="adj6" fmla="val 1212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404040"/>
                </a:solidFill>
                <a:latin typeface="Futura LT Bold"/>
                <a:cs typeface="Futura LT Bold"/>
              </a:rPr>
              <a:t>       </a:t>
            </a:r>
            <a:endParaRPr lang="en-US" sz="900" b="1" i="0" dirty="0" smtClean="0">
              <a:solidFill>
                <a:srgbClr val="404040"/>
              </a:solidFill>
              <a:latin typeface="Futura LT Bold"/>
              <a:cs typeface="Futura LT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78090" y="1792687"/>
            <a:ext cx="159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404040"/>
                </a:solidFill>
                <a:latin typeface="Futura LT Bold"/>
                <a:cs typeface="Futura LT Bold"/>
              </a:rPr>
              <a:t>Sasha B.</a:t>
            </a:r>
            <a:endParaRPr lang="en-US" sz="800" b="1" dirty="0">
              <a:solidFill>
                <a:srgbClr val="404040"/>
              </a:solidFill>
              <a:latin typeface="Futura LT Bold"/>
              <a:cs typeface="Futura LT Bold"/>
            </a:endParaRPr>
          </a:p>
          <a:p>
            <a:r>
              <a:rPr lang="en-US" sz="800" dirty="0" smtClean="0">
                <a:solidFill>
                  <a:srgbClr val="404040"/>
                </a:solidFill>
                <a:latin typeface="Futura LT Bold"/>
                <a:cs typeface="Futura LT Bold"/>
              </a:rPr>
              <a:t>Experienced Researcher</a:t>
            </a:r>
            <a:r>
              <a:rPr lang="en-US" sz="800" dirty="0">
                <a:solidFill>
                  <a:srgbClr val="404040"/>
                </a:solidFill>
                <a:latin typeface="Futura LT Bold"/>
                <a:cs typeface="Futura LT Bold"/>
              </a:rPr>
              <a:t/>
            </a:r>
            <a:br>
              <a:rPr lang="en-US" sz="800" dirty="0">
                <a:solidFill>
                  <a:srgbClr val="404040"/>
                </a:solidFill>
                <a:latin typeface="Futura LT Bold"/>
                <a:cs typeface="Futura LT Bold"/>
              </a:rPr>
            </a:br>
            <a:r>
              <a:rPr lang="en-US" sz="800" dirty="0" smtClean="0">
                <a:solidFill>
                  <a:srgbClr val="404040"/>
                </a:solidFill>
                <a:latin typeface="Futura LT Bold"/>
                <a:cs typeface="Futura LT Bold"/>
              </a:rPr>
              <a:t>Native language: Russian</a:t>
            </a:r>
            <a:endParaRPr lang="en-US" sz="800" dirty="0">
              <a:solidFill>
                <a:srgbClr val="404040"/>
              </a:solidFill>
              <a:latin typeface="Futura LT Bold"/>
              <a:cs typeface="Futura LT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7369" y="1995368"/>
            <a:ext cx="1649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b="1" dirty="0" smtClean="0">
                <a:solidFill>
                  <a:srgbClr val="404040"/>
                </a:solidFill>
                <a:latin typeface="Futura LT Bold"/>
                <a:cs typeface="Futura LT Bold"/>
              </a:rPr>
              <a:t>Alain H.</a:t>
            </a:r>
            <a:endParaRPr lang="en-US" sz="800" b="1" dirty="0">
              <a:solidFill>
                <a:srgbClr val="404040"/>
              </a:solidFill>
              <a:latin typeface="Futura LT Bold"/>
              <a:cs typeface="Futura LT Bold"/>
            </a:endParaRPr>
          </a:p>
          <a:p>
            <a:pPr lvl="0"/>
            <a:r>
              <a:rPr lang="en-US" sz="800" dirty="0" smtClean="0">
                <a:solidFill>
                  <a:srgbClr val="404040"/>
                </a:solidFill>
                <a:latin typeface="Futura LT Bold"/>
                <a:cs typeface="Futura LT Bold"/>
              </a:rPr>
              <a:t>Experienced Researcher</a:t>
            </a:r>
            <a:endParaRPr lang="en-US" sz="800" dirty="0">
              <a:solidFill>
                <a:srgbClr val="404040"/>
              </a:solidFill>
              <a:latin typeface="Futura LT Bold"/>
              <a:cs typeface="Futura LT Bold"/>
            </a:endParaRPr>
          </a:p>
          <a:p>
            <a:pPr lvl="0"/>
            <a:r>
              <a:rPr lang="en-US" sz="800" dirty="0" smtClean="0">
                <a:solidFill>
                  <a:srgbClr val="404040"/>
                </a:solidFill>
                <a:latin typeface="Futura LT Bold"/>
                <a:cs typeface="Futura LT Bold"/>
              </a:rPr>
              <a:t>Native language: French</a:t>
            </a:r>
            <a:endParaRPr lang="en-US" sz="800" dirty="0">
              <a:solidFill>
                <a:srgbClr val="404040"/>
              </a:solidFill>
              <a:latin typeface="Futura LT Bold"/>
              <a:cs typeface="Futura LT 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8185" y="2684250"/>
            <a:ext cx="1410105" cy="49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800" b="1" dirty="0" err="1" smtClean="0">
                <a:solidFill>
                  <a:srgbClr val="404040"/>
                </a:solidFill>
                <a:latin typeface="Futura LT Bold"/>
                <a:cs typeface="Futura LT Bold"/>
              </a:rPr>
              <a:t>Cyris</a:t>
            </a:r>
            <a:r>
              <a:rPr lang="en-US" sz="800" b="1" dirty="0" smtClean="0">
                <a:solidFill>
                  <a:srgbClr val="404040"/>
                </a:solidFill>
                <a:latin typeface="Futura LT Bold"/>
                <a:cs typeface="Futura LT Bold"/>
              </a:rPr>
              <a:t> C.</a:t>
            </a:r>
            <a:endParaRPr lang="en-US" sz="800" b="1" dirty="0">
              <a:solidFill>
                <a:srgbClr val="404040"/>
              </a:solidFill>
              <a:latin typeface="Futura LT Bold"/>
              <a:cs typeface="Futura LT Bold"/>
            </a:endParaRPr>
          </a:p>
          <a:p>
            <a:pPr>
              <a:lnSpc>
                <a:spcPct val="110000"/>
              </a:lnSpc>
            </a:pPr>
            <a:r>
              <a:rPr lang="en-US" sz="800" dirty="0" smtClean="0">
                <a:solidFill>
                  <a:srgbClr val="404040"/>
                </a:solidFill>
                <a:latin typeface="Futura LT Bold"/>
                <a:cs typeface="Futura LT Bold"/>
              </a:rPr>
              <a:t>Experienced Researcher</a:t>
            </a:r>
            <a:endParaRPr lang="en-US" sz="800" dirty="0" smtClean="0">
              <a:solidFill>
                <a:srgbClr val="404040"/>
              </a:solidFill>
              <a:latin typeface="Futura LT Bold"/>
              <a:cs typeface="Futura LT Bold"/>
            </a:endParaRPr>
          </a:p>
          <a:p>
            <a:pPr>
              <a:lnSpc>
                <a:spcPct val="110000"/>
              </a:lnSpc>
            </a:pPr>
            <a:r>
              <a:rPr lang="en-US" sz="800" dirty="0" smtClean="0">
                <a:solidFill>
                  <a:srgbClr val="404040"/>
                </a:solidFill>
                <a:latin typeface="Futura LT Bold"/>
                <a:cs typeface="Futura LT Bold"/>
              </a:rPr>
              <a:t>Native language: Chinese</a:t>
            </a:r>
            <a:endParaRPr lang="en-US" sz="800" dirty="0" smtClean="0">
              <a:solidFill>
                <a:srgbClr val="404040"/>
              </a:solidFill>
              <a:latin typeface="Futura LT Bold"/>
              <a:cs typeface="Futura LT Bol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06130" y="3972183"/>
            <a:ext cx="1682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" b="1" dirty="0" smtClean="0">
                <a:solidFill>
                  <a:srgbClr val="404040"/>
                </a:solidFill>
                <a:latin typeface="Futura LT Bold"/>
                <a:cs typeface="Futura LT Bold"/>
              </a:rPr>
              <a:t>Penny B.</a:t>
            </a:r>
            <a:endParaRPr lang="en-US" sz="800" b="1" dirty="0">
              <a:solidFill>
                <a:srgbClr val="404040"/>
              </a:solidFill>
              <a:latin typeface="Futura LT Bold"/>
              <a:cs typeface="Futura LT Bold"/>
            </a:endParaRPr>
          </a:p>
          <a:p>
            <a:pPr lvl="0"/>
            <a:r>
              <a:rPr lang="en-US" sz="800" dirty="0" smtClean="0">
                <a:solidFill>
                  <a:srgbClr val="404040"/>
                </a:solidFill>
                <a:latin typeface="Futura LT Bold"/>
                <a:cs typeface="Futura LT Bold"/>
              </a:rPr>
              <a:t>Experienced Researcher</a:t>
            </a:r>
          </a:p>
          <a:p>
            <a:pPr lvl="0"/>
            <a:r>
              <a:rPr lang="en-US" sz="800" dirty="0" smtClean="0">
                <a:solidFill>
                  <a:srgbClr val="404040"/>
                </a:solidFill>
                <a:latin typeface="Futura LT Bold"/>
                <a:cs typeface="Futura LT Bold"/>
              </a:rPr>
              <a:t>Native language: English</a:t>
            </a:r>
            <a:endParaRPr lang="en-US" sz="800" dirty="0" smtClean="0">
              <a:solidFill>
                <a:srgbClr val="404040"/>
              </a:solidFill>
              <a:latin typeface="Futura LT Bold"/>
              <a:cs typeface="Futura LT Bol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24916" y="3611123"/>
            <a:ext cx="1698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" b="1" dirty="0" smtClean="0">
                <a:solidFill>
                  <a:srgbClr val="404040"/>
                </a:solidFill>
                <a:latin typeface="Futura LT Bold"/>
                <a:cs typeface="Futura LT Bold"/>
              </a:rPr>
              <a:t>Natasha B.</a:t>
            </a:r>
            <a:endParaRPr lang="en-US" sz="800" b="1" dirty="0">
              <a:solidFill>
                <a:srgbClr val="404040"/>
              </a:solidFill>
              <a:latin typeface="Futura LT Bold"/>
              <a:cs typeface="Futura LT Bold"/>
            </a:endParaRPr>
          </a:p>
          <a:p>
            <a:pPr lvl="0"/>
            <a:r>
              <a:rPr lang="en-US" sz="800" dirty="0" smtClean="0">
                <a:solidFill>
                  <a:srgbClr val="404040"/>
                </a:solidFill>
                <a:latin typeface="Futura LT Bold"/>
                <a:cs typeface="Futura LT Bold"/>
              </a:rPr>
              <a:t>Experienced Researcher</a:t>
            </a:r>
          </a:p>
          <a:p>
            <a:pPr lvl="0"/>
            <a:r>
              <a:rPr lang="en-US" sz="800" dirty="0" smtClean="0">
                <a:solidFill>
                  <a:srgbClr val="404040"/>
                </a:solidFill>
                <a:latin typeface="Futura LT Bold"/>
                <a:cs typeface="Futura LT Bold"/>
              </a:rPr>
              <a:t>Native language: Portuguese </a:t>
            </a:r>
            <a:endParaRPr lang="en-US" sz="800" dirty="0" smtClean="0">
              <a:solidFill>
                <a:srgbClr val="404040"/>
              </a:solidFill>
              <a:latin typeface="Futura LT Bold"/>
              <a:cs typeface="Futura LT Bold"/>
            </a:endParaRPr>
          </a:p>
        </p:txBody>
      </p:sp>
      <p:sp>
        <p:nvSpPr>
          <p:cNvPr id="22" name="Line Callout 2 (Accent Bar) 21"/>
          <p:cNvSpPr/>
          <p:nvPr/>
        </p:nvSpPr>
        <p:spPr>
          <a:xfrm flipH="1">
            <a:off x="4880486" y="2319817"/>
            <a:ext cx="1799714" cy="448783"/>
          </a:xfrm>
          <a:prstGeom prst="accentCallout2">
            <a:avLst>
              <a:gd name="adj1" fmla="val 40779"/>
              <a:gd name="adj2" fmla="val 102381"/>
              <a:gd name="adj3" fmla="val 41130"/>
              <a:gd name="adj4" fmla="val 115804"/>
              <a:gd name="adj5" fmla="val 39188"/>
              <a:gd name="adj6" fmla="val 1224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800" b="1" dirty="0">
                <a:solidFill>
                  <a:srgbClr val="404040"/>
                </a:solidFill>
                <a:latin typeface="Futura LT Bold"/>
                <a:cs typeface="Futura LT Bold"/>
              </a:rPr>
              <a:t> </a:t>
            </a:r>
            <a:r>
              <a:rPr lang="en-US" sz="800" b="1" dirty="0" smtClean="0">
                <a:solidFill>
                  <a:srgbClr val="404040"/>
                </a:solidFill>
                <a:latin typeface="Futura LT Bold"/>
                <a:cs typeface="Futura LT Bold"/>
              </a:rPr>
              <a:t>         </a:t>
            </a:r>
            <a:r>
              <a:rPr lang="en-US" sz="800" b="1" dirty="0" smtClean="0">
                <a:solidFill>
                  <a:srgbClr val="404040"/>
                </a:solidFill>
                <a:latin typeface="Futura LT Bold"/>
                <a:cs typeface="Futura LT Bold"/>
              </a:rPr>
              <a:t>Daniela F.</a:t>
            </a:r>
            <a:endParaRPr lang="en-US" sz="800" b="1" dirty="0">
              <a:solidFill>
                <a:srgbClr val="404040"/>
              </a:solidFill>
              <a:latin typeface="Futura LT Bold"/>
              <a:cs typeface="Futura LT Bold"/>
            </a:endParaRPr>
          </a:p>
          <a:p>
            <a:pPr lvl="0"/>
            <a:r>
              <a:rPr lang="en-US" sz="800" dirty="0">
                <a:solidFill>
                  <a:srgbClr val="404040"/>
                </a:solidFill>
                <a:latin typeface="Futura LT Bold"/>
                <a:cs typeface="Futura LT Bold"/>
              </a:rPr>
              <a:t> </a:t>
            </a:r>
            <a:r>
              <a:rPr lang="en-US" sz="800" dirty="0" smtClean="0">
                <a:solidFill>
                  <a:srgbClr val="404040"/>
                </a:solidFill>
                <a:latin typeface="Futura LT Bold"/>
                <a:cs typeface="Futura LT Bold"/>
              </a:rPr>
              <a:t>         Experienced Researcher</a:t>
            </a:r>
            <a:endParaRPr lang="en-US" sz="800" dirty="0">
              <a:solidFill>
                <a:srgbClr val="404040"/>
              </a:solidFill>
              <a:latin typeface="Futura LT Bold"/>
              <a:cs typeface="Futura LT Bold"/>
            </a:endParaRPr>
          </a:p>
          <a:p>
            <a:pPr lvl="0"/>
            <a:r>
              <a:rPr lang="en-US" sz="800" dirty="0" smtClean="0">
                <a:solidFill>
                  <a:srgbClr val="404040"/>
                </a:solidFill>
                <a:latin typeface="Futura LT Bold"/>
                <a:cs typeface="Futura LT Bold"/>
              </a:rPr>
              <a:t>          </a:t>
            </a:r>
            <a:r>
              <a:rPr lang="en-US" sz="800" dirty="0" smtClean="0">
                <a:solidFill>
                  <a:srgbClr val="404040"/>
                </a:solidFill>
                <a:latin typeface="Futura LT Bold"/>
                <a:cs typeface="Futura LT Bold"/>
              </a:rPr>
              <a:t>Native language: German</a:t>
            </a:r>
            <a:endParaRPr lang="en-US" sz="800" dirty="0">
              <a:solidFill>
                <a:srgbClr val="404040"/>
              </a:solidFill>
              <a:latin typeface="Futura LT Bold"/>
              <a:cs typeface="Futura LT Bold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7701" y="2012412"/>
            <a:ext cx="307404" cy="3074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487" y="2319817"/>
            <a:ext cx="315729" cy="315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8884" y="3611123"/>
            <a:ext cx="316032" cy="3160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4464" y="3993629"/>
            <a:ext cx="270935" cy="270935"/>
          </a:xfrm>
          <a:prstGeom prst="rect">
            <a:avLst/>
          </a:prstGeom>
        </p:spPr>
      </p:pic>
      <p:sp>
        <p:nvSpPr>
          <p:cNvPr id="26" name="Line Callout 2 (Accent Bar) 25"/>
          <p:cNvSpPr/>
          <p:nvPr/>
        </p:nvSpPr>
        <p:spPr>
          <a:xfrm flipH="1">
            <a:off x="1929080" y="3037361"/>
            <a:ext cx="1358809" cy="393814"/>
          </a:xfrm>
          <a:prstGeom prst="accentCallout2">
            <a:avLst>
              <a:gd name="adj1" fmla="val 40779"/>
              <a:gd name="adj2" fmla="val 102381"/>
              <a:gd name="adj3" fmla="val 30381"/>
              <a:gd name="adj4" fmla="val 110011"/>
              <a:gd name="adj5" fmla="val 41338"/>
              <a:gd name="adj6" fmla="val 1200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404040"/>
                </a:solidFill>
                <a:latin typeface="Futura LT Bold"/>
                <a:cs typeface="Futura LT Bold"/>
              </a:rPr>
              <a:t>Gaby </a:t>
            </a:r>
            <a:r>
              <a:rPr lang="en-US" sz="800" b="1" i="0" dirty="0" smtClean="0">
                <a:solidFill>
                  <a:srgbClr val="404040"/>
                </a:solidFill>
                <a:latin typeface="Futura LT Bold"/>
                <a:cs typeface="Futura LT Bold"/>
              </a:rPr>
              <a:t>O.</a:t>
            </a:r>
          </a:p>
          <a:p>
            <a:r>
              <a:rPr lang="en-US" sz="800" dirty="0" smtClean="0">
                <a:solidFill>
                  <a:srgbClr val="404040"/>
                </a:solidFill>
                <a:latin typeface="Futura LT Bold"/>
                <a:cs typeface="Futura LT Bold"/>
              </a:rPr>
              <a:t>Experienced Researcher</a:t>
            </a:r>
          </a:p>
          <a:p>
            <a:r>
              <a:rPr lang="en-US" sz="800" i="0" dirty="0" smtClean="0">
                <a:solidFill>
                  <a:srgbClr val="404040"/>
                </a:solidFill>
                <a:latin typeface="Futura LT Bold"/>
                <a:cs typeface="Futura LT Bold"/>
              </a:rPr>
              <a:t>Native language: Spanish</a:t>
            </a:r>
            <a:endParaRPr lang="en-US" sz="800" i="0" dirty="0" smtClean="0">
              <a:solidFill>
                <a:srgbClr val="404040"/>
              </a:solidFill>
              <a:latin typeface="Futura LT Bold"/>
              <a:cs typeface="Futura LT Bold"/>
            </a:endParaRPr>
          </a:p>
        </p:txBody>
      </p:sp>
      <p:sp>
        <p:nvSpPr>
          <p:cNvPr id="27" name="Line Callout 2 (Accent Bar) 26"/>
          <p:cNvSpPr/>
          <p:nvPr/>
        </p:nvSpPr>
        <p:spPr>
          <a:xfrm>
            <a:off x="5817805" y="3346825"/>
            <a:ext cx="1378863" cy="496546"/>
          </a:xfrm>
          <a:prstGeom prst="accentCallout2">
            <a:avLst>
              <a:gd name="adj1" fmla="val 57639"/>
              <a:gd name="adj2" fmla="val 102381"/>
              <a:gd name="adj3" fmla="val 20405"/>
              <a:gd name="adj4" fmla="val 112087"/>
              <a:gd name="adj5" fmla="val -13393"/>
              <a:gd name="adj6" fmla="val 1232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404040"/>
                </a:solidFill>
                <a:latin typeface="Futura LT Bold"/>
                <a:cs typeface="Futura LT Bold"/>
              </a:rPr>
              <a:t>       </a:t>
            </a:r>
            <a:endParaRPr lang="en-US" sz="900" b="1" i="0" dirty="0" smtClean="0">
              <a:solidFill>
                <a:srgbClr val="404040"/>
              </a:solidFill>
              <a:latin typeface="Futura LT Bold"/>
              <a:cs typeface="Futura LT Bol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17808" y="3346825"/>
            <a:ext cx="1508684" cy="49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800" b="1" dirty="0" err="1" smtClean="0">
                <a:solidFill>
                  <a:srgbClr val="404040"/>
                </a:solidFill>
                <a:latin typeface="Futura LT Bold"/>
                <a:cs typeface="Futura LT Bold"/>
              </a:rPr>
              <a:t>Mami</a:t>
            </a:r>
            <a:endParaRPr lang="en-US" sz="800" b="1" dirty="0" smtClean="0">
              <a:solidFill>
                <a:srgbClr val="404040"/>
              </a:solidFill>
              <a:latin typeface="Futura LT Bold"/>
              <a:cs typeface="Futura LT Bold"/>
            </a:endParaRPr>
          </a:p>
          <a:p>
            <a:pPr>
              <a:lnSpc>
                <a:spcPct val="110000"/>
              </a:lnSpc>
            </a:pPr>
            <a:r>
              <a:rPr lang="en-US" sz="800" dirty="0" smtClean="0">
                <a:solidFill>
                  <a:srgbClr val="404040"/>
                </a:solidFill>
                <a:latin typeface="Futura LT Bold"/>
                <a:cs typeface="Futura LT Bold"/>
              </a:rPr>
              <a:t>Experienced Researcher</a:t>
            </a:r>
            <a:endParaRPr lang="en-US" sz="800" dirty="0" smtClean="0">
              <a:solidFill>
                <a:srgbClr val="404040"/>
              </a:solidFill>
              <a:latin typeface="Futura LT Bold"/>
              <a:cs typeface="Futura LT Bold"/>
            </a:endParaRPr>
          </a:p>
          <a:p>
            <a:pPr>
              <a:lnSpc>
                <a:spcPct val="110000"/>
              </a:lnSpc>
            </a:pPr>
            <a:r>
              <a:rPr lang="en-US" sz="800" dirty="0" smtClean="0">
                <a:solidFill>
                  <a:srgbClr val="404040"/>
                </a:solidFill>
                <a:latin typeface="Futura LT Bold"/>
                <a:cs typeface="Futura LT Bold"/>
              </a:rPr>
              <a:t>Native language: Japanese</a:t>
            </a:r>
            <a:endParaRPr lang="en-US" sz="800" dirty="0" smtClean="0">
              <a:solidFill>
                <a:srgbClr val="404040"/>
              </a:solidFill>
              <a:latin typeface="Futura LT Bold"/>
              <a:cs typeface="Futura LT Bold"/>
            </a:endParaRPr>
          </a:p>
        </p:txBody>
      </p:sp>
      <p:sp>
        <p:nvSpPr>
          <p:cNvPr id="31" name="Line Callout 2 (Accent Bar) 30"/>
          <p:cNvSpPr/>
          <p:nvPr/>
        </p:nvSpPr>
        <p:spPr>
          <a:xfrm>
            <a:off x="668891" y="3620952"/>
            <a:ext cx="1358809" cy="393814"/>
          </a:xfrm>
          <a:prstGeom prst="accentCallout2">
            <a:avLst>
              <a:gd name="adj1" fmla="val 40779"/>
              <a:gd name="adj2" fmla="val 102381"/>
              <a:gd name="adj3" fmla="val -7243"/>
              <a:gd name="adj4" fmla="val 110011"/>
              <a:gd name="adj5" fmla="val -37492"/>
              <a:gd name="adj6" fmla="val 1158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i="0" dirty="0" err="1" smtClean="0">
                <a:solidFill>
                  <a:srgbClr val="404040"/>
                </a:solidFill>
                <a:latin typeface="Futura LT Bold"/>
                <a:cs typeface="Futura LT Bold"/>
              </a:rPr>
              <a:t>Mariandrea</a:t>
            </a:r>
            <a:r>
              <a:rPr lang="en-US" sz="800" b="1" i="0" dirty="0" smtClean="0">
                <a:solidFill>
                  <a:srgbClr val="404040"/>
                </a:solidFill>
                <a:latin typeface="Futura LT Bold"/>
                <a:cs typeface="Futura LT Bold"/>
              </a:rPr>
              <a:t> O.</a:t>
            </a:r>
          </a:p>
          <a:p>
            <a:r>
              <a:rPr lang="en-US" sz="800" dirty="0" smtClean="0">
                <a:solidFill>
                  <a:srgbClr val="404040"/>
                </a:solidFill>
                <a:latin typeface="Futura LT Bold"/>
                <a:cs typeface="Futura LT Bold"/>
              </a:rPr>
              <a:t>Experienced Researcher</a:t>
            </a:r>
          </a:p>
          <a:p>
            <a:r>
              <a:rPr lang="en-US" sz="800" i="0" dirty="0" smtClean="0">
                <a:solidFill>
                  <a:srgbClr val="404040"/>
                </a:solidFill>
                <a:latin typeface="Futura LT Bold"/>
                <a:cs typeface="Futura LT Bold"/>
              </a:rPr>
              <a:t>Native language: Spanish</a:t>
            </a:r>
            <a:endParaRPr lang="en-US" sz="800" i="0" dirty="0" smtClean="0">
              <a:solidFill>
                <a:srgbClr val="404040"/>
              </a:solidFill>
              <a:latin typeface="Futura LT Bold"/>
              <a:cs typeface="Futura LT Bold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2157701" y="3492500"/>
            <a:ext cx="307404" cy="118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45849" y="4257508"/>
            <a:ext cx="1256093" cy="372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ine Callout 2 (Accent Bar) 48"/>
          <p:cNvSpPr/>
          <p:nvPr/>
        </p:nvSpPr>
        <p:spPr>
          <a:xfrm flipH="1">
            <a:off x="2937233" y="4248341"/>
            <a:ext cx="1358809" cy="393814"/>
          </a:xfrm>
          <a:prstGeom prst="accentCallout2">
            <a:avLst>
              <a:gd name="adj1" fmla="val 40779"/>
              <a:gd name="adj2" fmla="val 102381"/>
              <a:gd name="adj3" fmla="val 26797"/>
              <a:gd name="adj4" fmla="val 111049"/>
              <a:gd name="adj5" fmla="val 19839"/>
              <a:gd name="adj6" fmla="val 1215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i="0" dirty="0" err="1" smtClean="0">
                <a:solidFill>
                  <a:srgbClr val="404040"/>
                </a:solidFill>
                <a:latin typeface="Futura LT Bold"/>
                <a:cs typeface="Futura LT Bold"/>
              </a:rPr>
              <a:t>Rolan</a:t>
            </a:r>
            <a:r>
              <a:rPr lang="en-US" sz="800" b="1" i="0" dirty="0" smtClean="0">
                <a:solidFill>
                  <a:srgbClr val="404040"/>
                </a:solidFill>
                <a:latin typeface="Futura LT Bold"/>
                <a:cs typeface="Futura LT Bold"/>
              </a:rPr>
              <a:t> B.</a:t>
            </a:r>
          </a:p>
          <a:p>
            <a:r>
              <a:rPr lang="en-US" sz="800" dirty="0" smtClean="0">
                <a:solidFill>
                  <a:srgbClr val="404040"/>
                </a:solidFill>
                <a:latin typeface="Futura LT Bold"/>
                <a:cs typeface="Futura LT Bold"/>
              </a:rPr>
              <a:t>Experienced Researcher</a:t>
            </a:r>
          </a:p>
          <a:p>
            <a:r>
              <a:rPr lang="en-US" sz="800" i="0" dirty="0" smtClean="0">
                <a:solidFill>
                  <a:srgbClr val="404040"/>
                </a:solidFill>
                <a:latin typeface="Futura LT Bold"/>
                <a:cs typeface="Futura LT Bold"/>
              </a:rPr>
              <a:t>Native language: Spanish</a:t>
            </a:r>
            <a:endParaRPr lang="en-US" sz="800" i="0" dirty="0" smtClean="0">
              <a:solidFill>
                <a:srgbClr val="404040"/>
              </a:solidFill>
              <a:latin typeface="Futura LT Bold"/>
              <a:cs typeface="Futura LT Bold"/>
            </a:endParaRPr>
          </a:p>
        </p:txBody>
      </p:sp>
      <p:sp>
        <p:nvSpPr>
          <p:cNvPr id="50" name="Line Callout 2 (Accent Bar) 49"/>
          <p:cNvSpPr/>
          <p:nvPr/>
        </p:nvSpPr>
        <p:spPr>
          <a:xfrm flipH="1">
            <a:off x="4306590" y="2953011"/>
            <a:ext cx="1358809" cy="393814"/>
          </a:xfrm>
          <a:prstGeom prst="accentCallout2">
            <a:avLst>
              <a:gd name="adj1" fmla="val 40779"/>
              <a:gd name="adj2" fmla="val 102381"/>
              <a:gd name="adj3" fmla="val -44866"/>
              <a:gd name="adj4" fmla="val 110011"/>
              <a:gd name="adj5" fmla="val -110948"/>
              <a:gd name="adj6" fmla="val 1034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i="0" dirty="0" smtClean="0">
                <a:solidFill>
                  <a:srgbClr val="404040"/>
                </a:solidFill>
                <a:latin typeface="Futura LT Bold"/>
                <a:cs typeface="Futura LT Bold"/>
              </a:rPr>
              <a:t>Helen D.</a:t>
            </a:r>
          </a:p>
          <a:p>
            <a:r>
              <a:rPr lang="en-US" sz="800" dirty="0" smtClean="0">
                <a:solidFill>
                  <a:srgbClr val="404040"/>
                </a:solidFill>
                <a:latin typeface="Futura LT Bold"/>
                <a:cs typeface="Futura LT Bold"/>
              </a:rPr>
              <a:t>Experienced Researcher</a:t>
            </a:r>
          </a:p>
          <a:p>
            <a:r>
              <a:rPr lang="en-US" sz="800" i="0" dirty="0" smtClean="0">
                <a:solidFill>
                  <a:srgbClr val="404040"/>
                </a:solidFill>
                <a:latin typeface="Futura LT Bold"/>
                <a:cs typeface="Futura LT Bold"/>
              </a:rPr>
              <a:t>Native language: English</a:t>
            </a:r>
            <a:endParaRPr lang="en-US" sz="800" i="0" dirty="0" smtClean="0">
              <a:solidFill>
                <a:srgbClr val="404040"/>
              </a:solidFill>
              <a:latin typeface="Futura LT Bold"/>
              <a:cs typeface="Futura LT Bold"/>
            </a:endParaRPr>
          </a:p>
        </p:txBody>
      </p:sp>
      <p:sp>
        <p:nvSpPr>
          <p:cNvPr id="51" name="Line Callout 2 (Accent Bar) 50"/>
          <p:cNvSpPr/>
          <p:nvPr/>
        </p:nvSpPr>
        <p:spPr>
          <a:xfrm>
            <a:off x="820060" y="4236084"/>
            <a:ext cx="1358809" cy="393814"/>
          </a:xfrm>
          <a:prstGeom prst="accentCallout2">
            <a:avLst>
              <a:gd name="adj1" fmla="val 40779"/>
              <a:gd name="adj2" fmla="val 102381"/>
              <a:gd name="adj3" fmla="val 12465"/>
              <a:gd name="adj4" fmla="val 107934"/>
              <a:gd name="adj5" fmla="val -7035"/>
              <a:gd name="adj6" fmla="val 1153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i="0" dirty="0" smtClean="0">
                <a:solidFill>
                  <a:srgbClr val="404040"/>
                </a:solidFill>
                <a:latin typeface="Futura LT Bold"/>
                <a:cs typeface="Futura LT Bold"/>
              </a:rPr>
              <a:t>Soledad A.</a:t>
            </a:r>
          </a:p>
          <a:p>
            <a:r>
              <a:rPr lang="en-US" sz="800" dirty="0" smtClean="0">
                <a:solidFill>
                  <a:srgbClr val="404040"/>
                </a:solidFill>
                <a:latin typeface="Futura LT Bold"/>
                <a:cs typeface="Futura LT Bold"/>
              </a:rPr>
              <a:t>Experienced Researcher</a:t>
            </a:r>
          </a:p>
          <a:p>
            <a:r>
              <a:rPr lang="en-US" sz="800" i="0" dirty="0" smtClean="0">
                <a:solidFill>
                  <a:srgbClr val="404040"/>
                </a:solidFill>
                <a:latin typeface="Futura LT Bold"/>
                <a:cs typeface="Futura LT Bold"/>
              </a:rPr>
              <a:t>Native language: Spanish</a:t>
            </a:r>
            <a:endParaRPr lang="en-US" sz="800" i="0" dirty="0" smtClean="0">
              <a:solidFill>
                <a:srgbClr val="404040"/>
              </a:solidFill>
              <a:latin typeface="Futura LT Bold"/>
              <a:cs typeface="Futura LT Bold"/>
            </a:endParaRPr>
          </a:p>
        </p:txBody>
      </p:sp>
      <p:sp>
        <p:nvSpPr>
          <p:cNvPr id="52" name="Line Callout 2 (Accent Bar) 51"/>
          <p:cNvSpPr/>
          <p:nvPr/>
        </p:nvSpPr>
        <p:spPr>
          <a:xfrm>
            <a:off x="457200" y="2038294"/>
            <a:ext cx="1358809" cy="393814"/>
          </a:xfrm>
          <a:prstGeom prst="accentCallout2">
            <a:avLst>
              <a:gd name="adj1" fmla="val 40779"/>
              <a:gd name="adj2" fmla="val 102381"/>
              <a:gd name="adj3" fmla="val 28589"/>
              <a:gd name="adj4" fmla="val 108972"/>
              <a:gd name="adj5" fmla="val 41338"/>
              <a:gd name="adj6" fmla="val 1148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i="0" dirty="0" smtClean="0">
                <a:solidFill>
                  <a:srgbClr val="404040"/>
                </a:solidFill>
                <a:latin typeface="Futura LT Bold"/>
                <a:cs typeface="Futura LT Bold"/>
              </a:rPr>
              <a:t>Olga C.</a:t>
            </a:r>
          </a:p>
          <a:p>
            <a:r>
              <a:rPr lang="en-US" sz="800" dirty="0" smtClean="0">
                <a:solidFill>
                  <a:srgbClr val="404040"/>
                </a:solidFill>
                <a:latin typeface="Futura LT Bold"/>
                <a:cs typeface="Futura LT Bold"/>
              </a:rPr>
              <a:t>Experienced Researcher</a:t>
            </a:r>
          </a:p>
          <a:p>
            <a:r>
              <a:rPr lang="en-US" sz="800" i="0" dirty="0" smtClean="0">
                <a:solidFill>
                  <a:srgbClr val="404040"/>
                </a:solidFill>
                <a:latin typeface="Futura LT Bold"/>
                <a:cs typeface="Futura LT Bold"/>
              </a:rPr>
              <a:t>Native language: English</a:t>
            </a:r>
            <a:endParaRPr lang="en-US" sz="800" i="0" dirty="0" smtClean="0">
              <a:solidFill>
                <a:srgbClr val="404040"/>
              </a:solidFill>
              <a:latin typeface="Futura LT Bold"/>
              <a:cs typeface="Futura LT Bold"/>
            </a:endParaRPr>
          </a:p>
        </p:txBody>
      </p:sp>
    </p:spTree>
    <p:extLst>
      <p:ext uri="{BB962C8B-B14F-4D97-AF65-F5344CB8AC3E}">
        <p14:creationId xmlns:p14="http://schemas.microsoft.com/office/powerpoint/2010/main" val="204709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754988-97D2-2049-A595-10591F70DA5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427" y="524932"/>
            <a:ext cx="8229600" cy="892705"/>
          </a:xfrm>
        </p:spPr>
        <p:txBody>
          <a:bodyPr/>
          <a:lstStyle/>
          <a:p>
            <a:r>
              <a:rPr lang="en-US" sz="3200" dirty="0" smtClean="0"/>
              <a:t>Demo &amp; Report Example</a:t>
            </a:r>
            <a:endParaRPr lang="en-US" sz="3200" dirty="0"/>
          </a:p>
        </p:txBody>
      </p:sp>
      <p:pic>
        <p:nvPicPr>
          <p:cNvPr id="2" name="Picture 1" descr="Screen Shot 2014-01-20 at 5.4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0" y="1735054"/>
            <a:ext cx="2240316" cy="43784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 descr="Screen Shot 2014-01-20 at 5.40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99" y="2287481"/>
            <a:ext cx="2234671" cy="248675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 descr="MexicoRep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2080786"/>
            <a:ext cx="3998890" cy="3846261"/>
          </a:xfrm>
          <a:prstGeom prst="rect">
            <a:avLst/>
          </a:prstGeom>
          <a:ln>
            <a:solidFill>
              <a:srgbClr val="A6A6A6"/>
            </a:solidFill>
          </a:ln>
        </p:spPr>
      </p:pic>
    </p:spTree>
    <p:extLst>
      <p:ext uri="{BB962C8B-B14F-4D97-AF65-F5344CB8AC3E}">
        <p14:creationId xmlns:p14="http://schemas.microsoft.com/office/powerpoint/2010/main" val="413956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ysClr val="window" lastClr="FFFFFF"/>
      </a:lt1>
      <a:dk2>
        <a:srgbClr val="1F497D"/>
      </a:dk2>
      <a:lt2>
        <a:srgbClr val="FFFFFF"/>
      </a:lt2>
      <a:accent1>
        <a:srgbClr val="D34327"/>
      </a:accent1>
      <a:accent2>
        <a:srgbClr val="B4D88C"/>
      </a:accent2>
      <a:accent3>
        <a:srgbClr val="90CBEB"/>
      </a:accent3>
      <a:accent4>
        <a:srgbClr val="72798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b="0" i="0" dirty="0" smtClean="0">
            <a:latin typeface="Futura LT Bold"/>
            <a:cs typeface="Futura LT Bol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000" dirty="0" smtClean="0">
            <a:latin typeface="Futura LT Book"/>
            <a:cs typeface="Futura LT Book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55469</TotalTime>
  <Words>297</Words>
  <Application>Microsoft Macintosh PowerPoint</Application>
  <PresentationFormat>On-screen Show (4:3)</PresentationFormat>
  <Paragraphs>89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International GutCheck</vt:lpstr>
      <vt:lpstr>18 New International Markets</vt:lpstr>
      <vt:lpstr>Our In-Country Research Network</vt:lpstr>
      <vt:lpstr>Demo &amp; Report Example</vt:lpstr>
    </vt:vector>
  </TitlesOfParts>
  <Company>Wick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Wickberg</dc:creator>
  <cp:lastModifiedBy>Ann Koerner</cp:lastModifiedBy>
  <cp:revision>558</cp:revision>
  <cp:lastPrinted>2012-05-24T21:33:09Z</cp:lastPrinted>
  <dcterms:created xsi:type="dcterms:W3CDTF">2012-03-14T15:21:44Z</dcterms:created>
  <dcterms:modified xsi:type="dcterms:W3CDTF">2014-02-19T22:21:29Z</dcterms:modified>
</cp:coreProperties>
</file>