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6"/>
  </p:notesMasterIdLst>
  <p:handoutMasterIdLst>
    <p:handoutMasterId r:id="rId27"/>
  </p:handoutMasterIdLst>
  <p:sldIdLst>
    <p:sldId id="517" r:id="rId2"/>
    <p:sldId id="554" r:id="rId3"/>
    <p:sldId id="532" r:id="rId4"/>
    <p:sldId id="577" r:id="rId5"/>
    <p:sldId id="584" r:id="rId6"/>
    <p:sldId id="613" r:id="rId7"/>
    <p:sldId id="580" r:id="rId8"/>
    <p:sldId id="578" r:id="rId9"/>
    <p:sldId id="579" r:id="rId10"/>
    <p:sldId id="581" r:id="rId11"/>
    <p:sldId id="588" r:id="rId12"/>
    <p:sldId id="587" r:id="rId13"/>
    <p:sldId id="589" r:id="rId14"/>
    <p:sldId id="590" r:id="rId15"/>
    <p:sldId id="614" r:id="rId16"/>
    <p:sldId id="607" r:id="rId17"/>
    <p:sldId id="604" r:id="rId18"/>
    <p:sldId id="592" r:id="rId19"/>
    <p:sldId id="593" r:id="rId20"/>
    <p:sldId id="595" r:id="rId21"/>
    <p:sldId id="596" r:id="rId22"/>
    <p:sldId id="603" r:id="rId23"/>
    <p:sldId id="601" r:id="rId24"/>
    <p:sldId id="6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man" initials="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B2E"/>
    <a:srgbClr val="E86724"/>
    <a:srgbClr val="F69221"/>
    <a:srgbClr val="FFFFFF"/>
    <a:srgbClr val="6E6F71"/>
    <a:srgbClr val="2E75B6"/>
    <a:srgbClr val="1F4763"/>
    <a:srgbClr val="B48E60"/>
    <a:srgbClr val="D2BA9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33" autoAdjust="0"/>
    <p:restoredTop sz="72483" autoAdjust="0"/>
  </p:normalViewPr>
  <p:slideViewPr>
    <p:cSldViewPr snapToGrid="0">
      <p:cViewPr>
        <p:scale>
          <a:sx n="161" d="100"/>
          <a:sy n="161" d="100"/>
        </p:scale>
        <p:origin x="-2288" y="-1032"/>
      </p:cViewPr>
      <p:guideLst>
        <p:guide orient="horz" pos="2184"/>
        <p:guide pos="3840"/>
      </p:guideLst>
    </p:cSldViewPr>
  </p:slideViewPr>
  <p:notesTextViewPr>
    <p:cViewPr>
      <p:scale>
        <a:sx n="1" d="1"/>
        <a:sy n="1" d="1"/>
      </p:scale>
      <p:origin x="0" y="0"/>
    </p:cViewPr>
  </p:notesTextViewPr>
  <p:sorterViewPr>
    <p:cViewPr>
      <p:scale>
        <a:sx n="100" d="100"/>
        <a:sy n="100" d="100"/>
      </p:scale>
      <p:origin x="0" y="-744"/>
    </p:cViewPr>
  </p:sorterViewPr>
  <p:notesViewPr>
    <p:cSldViewPr snapToGrid="0">
      <p:cViewPr varScale="1">
        <p:scale>
          <a:sx n="61" d="100"/>
          <a:sy n="61" d="100"/>
        </p:scale>
        <p:origin x="2532" y="3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 Consumers Preferences in Resolving Problem</c:v>
                </c:pt>
              </c:strCache>
            </c:strRef>
          </c:tx>
          <c:spPr>
            <a:solidFill>
              <a:schemeClr val="accent1"/>
            </a:solidFill>
            <a:ln>
              <a:noFill/>
            </a:ln>
            <a:effectLst/>
          </c:spPr>
          <c:invertIfNegative val="0"/>
          <c:dPt>
            <c:idx val="0"/>
            <c:invertIfNegative val="0"/>
            <c:bubble3D val="0"/>
            <c:spPr>
              <a:solidFill>
                <a:srgbClr val="F69221"/>
              </a:solidFill>
              <a:ln>
                <a:noFill/>
              </a:ln>
              <a:effectLst/>
            </c:spPr>
          </c:dPt>
          <c:dPt>
            <c:idx val="1"/>
            <c:invertIfNegative val="0"/>
            <c:bubble3D val="0"/>
            <c:spPr>
              <a:solidFill>
                <a:srgbClr val="262B2E"/>
              </a:solidFill>
              <a:ln>
                <a:noFill/>
              </a:ln>
              <a:effectLst/>
            </c:spPr>
          </c:dPt>
          <c:dPt>
            <c:idx val="2"/>
            <c:invertIfNegative val="0"/>
            <c:bubble3D val="0"/>
            <c:spPr>
              <a:solidFill>
                <a:srgbClr val="1F4763"/>
              </a:solidFill>
              <a:ln>
                <a:noFill/>
              </a:ln>
              <a:effectLst/>
            </c:spPr>
          </c:dPt>
          <c:dPt>
            <c:idx val="3"/>
            <c:invertIfNegative val="0"/>
            <c:bubble3D val="0"/>
            <c:spPr>
              <a:solidFill>
                <a:srgbClr val="2E75B6"/>
              </a:solidFill>
              <a:ln>
                <a:noFill/>
              </a:ln>
              <a:effectLst/>
            </c:spPr>
          </c:dPt>
          <c:dPt>
            <c:idx val="4"/>
            <c:invertIfNegative val="0"/>
            <c:bubble3D val="0"/>
            <c:spPr>
              <a:solidFill>
                <a:srgbClr val="6E6F71"/>
              </a:solidFill>
              <a:ln>
                <a:noFill/>
              </a:ln>
              <a:effectLst/>
            </c:spPr>
          </c:dPt>
          <c:dPt>
            <c:idx val="5"/>
            <c:invertIfNegative val="0"/>
            <c:bubble3D val="0"/>
            <c:spPr>
              <a:solidFill>
                <a:srgbClr val="B48E60"/>
              </a:solidFill>
              <a:ln>
                <a:noFill/>
              </a:ln>
              <a:effectLst/>
            </c:spPr>
          </c:dPt>
          <c:dPt>
            <c:idx val="6"/>
            <c:invertIfNegative val="0"/>
            <c:bubble3D val="0"/>
            <c:spPr>
              <a:solidFill>
                <a:srgbClr val="D2BA9E"/>
              </a:solidFill>
              <a:ln>
                <a:noFill/>
              </a:ln>
              <a:effectLst/>
            </c:spPr>
          </c:dPt>
          <c:dLbls>
            <c:dLbl>
              <c:idx val="0"/>
              <c:layout>
                <c:manualLayout>
                  <c:x val="0.0398998586853824"/>
                  <c:y val="-0.0158841410941169"/>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398998586853824"/>
                  <c:y val="-0.0374496148320454"/>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345798775273314"/>
                  <c:y val="-0.0249174640097346"/>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72398681063569"/>
                  <c:y val="-0.0578303575977844"/>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345798775273314"/>
                  <c:y val="-0.0617408123170297"/>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385698633958695"/>
                  <c:y val="-0.0807586932092408"/>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398998586853824"/>
                  <c:y val="-0.068020728980654"/>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sz="1197" b="1" i="0" u="none" strike="noStrike" kern="1200" baseline="0">
                    <a:solidFill>
                      <a:srgbClr val="262B2E"/>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Live Chat</c:v>
                </c:pt>
                <c:pt idx="1">
                  <c:v>Email</c:v>
                </c:pt>
                <c:pt idx="2">
                  <c:v>App</c:v>
                </c:pt>
                <c:pt idx="3">
                  <c:v>Post</c:v>
                </c:pt>
                <c:pt idx="4">
                  <c:v>Social Media</c:v>
                </c:pt>
                <c:pt idx="5">
                  <c:v>Phone</c:v>
                </c:pt>
                <c:pt idx="6">
                  <c:v>SMS</c:v>
                </c:pt>
              </c:strCache>
            </c:strRef>
          </c:cat>
          <c:val>
            <c:numRef>
              <c:f>Sheet1!$B$2:$B$8</c:f>
              <c:numCache>
                <c:formatCode>General</c:formatCode>
                <c:ptCount val="7"/>
                <c:pt idx="0">
                  <c:v>0.73</c:v>
                </c:pt>
                <c:pt idx="1">
                  <c:v>0.61</c:v>
                </c:pt>
                <c:pt idx="2">
                  <c:v>0.53</c:v>
                </c:pt>
                <c:pt idx="3">
                  <c:v>0.5</c:v>
                </c:pt>
                <c:pt idx="4">
                  <c:v>0.48</c:v>
                </c:pt>
                <c:pt idx="5">
                  <c:v>0.44</c:v>
                </c:pt>
                <c:pt idx="6">
                  <c:v>0.41</c:v>
                </c:pt>
              </c:numCache>
            </c:numRef>
          </c:val>
        </c:ser>
        <c:dLbls>
          <c:showLegendKey val="0"/>
          <c:showVal val="0"/>
          <c:showCatName val="0"/>
          <c:showSerName val="0"/>
          <c:showPercent val="0"/>
          <c:showBubbleSize val="0"/>
        </c:dLbls>
        <c:gapWidth val="75"/>
        <c:overlap val="40"/>
        <c:axId val="2054229192"/>
        <c:axId val="2140860328"/>
      </c:barChart>
      <c:catAx>
        <c:axId val="20542291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262B2E"/>
                </a:solidFill>
                <a:latin typeface="+mn-lt"/>
                <a:ea typeface="+mn-ea"/>
                <a:cs typeface="+mn-cs"/>
              </a:defRPr>
            </a:pPr>
            <a:endParaRPr lang="en-US"/>
          </a:p>
        </c:txPr>
        <c:crossAx val="2140860328"/>
        <c:crosses val="autoZero"/>
        <c:auto val="1"/>
        <c:lblAlgn val="ctr"/>
        <c:lblOffset val="100"/>
        <c:noMultiLvlLbl val="0"/>
      </c:catAx>
      <c:valAx>
        <c:axId val="2140860328"/>
        <c:scaling>
          <c:orientation val="minMax"/>
        </c:scaling>
        <c:delete val="1"/>
        <c:axPos val="l"/>
        <c:numFmt formatCode="General" sourceLinked="1"/>
        <c:majorTickMark val="none"/>
        <c:minorTickMark val="none"/>
        <c:tickLblPos val="nextTo"/>
        <c:crossAx val="20542291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262B2E"/>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2D2F4-2E18-4271-8AAA-FDAD6EAFCAE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84CB3AD-536E-4425-A56A-27710BE36481}">
      <dgm:prSet phldrT="[Text]" custT="1"/>
      <dgm:spPr>
        <a:solidFill>
          <a:srgbClr val="E86724"/>
        </a:solidFill>
      </dgm:spPr>
      <dgm:t>
        <a:bodyPr/>
        <a:lstStyle/>
        <a:p>
          <a:r>
            <a:rPr lang="en-US" sz="3400" smtClean="0"/>
            <a:t>Step -1</a:t>
          </a:r>
          <a:endParaRPr lang="en-US" sz="3400"/>
        </a:p>
      </dgm:t>
    </dgm:pt>
    <dgm:pt modelId="{C2A41AEB-3297-4FD0-B919-DE7CA998F945}" type="parTrans" cxnId="{58ACFA62-0C42-4FAF-B172-71656550CD7C}">
      <dgm:prSet/>
      <dgm:spPr/>
      <dgm:t>
        <a:bodyPr/>
        <a:lstStyle/>
        <a:p>
          <a:endParaRPr lang="en-US"/>
        </a:p>
      </dgm:t>
    </dgm:pt>
    <dgm:pt modelId="{4B9E09EA-E88A-411F-8AB3-6C25A44113FB}" type="sibTrans" cxnId="{58ACFA62-0C42-4FAF-B172-71656550CD7C}">
      <dgm:prSet/>
      <dgm:spPr/>
      <dgm:t>
        <a:bodyPr/>
        <a:lstStyle/>
        <a:p>
          <a:endParaRPr lang="en-US"/>
        </a:p>
      </dgm:t>
    </dgm:pt>
    <dgm:pt modelId="{984791AA-E07A-4926-9465-8EA2631C637C}">
      <dgm:prSet phldrT="[Text]" custT="1"/>
      <dgm:spPr/>
      <dgm:t>
        <a:bodyPr/>
        <a:lstStyle/>
        <a:p>
          <a:pPr algn="just"/>
          <a:r>
            <a:rPr lang="en-US" sz="2200" dirty="0" smtClean="0"/>
            <a:t>We need you to paste a code onto your website. We can also do it for you.</a:t>
          </a:r>
          <a:endParaRPr lang="en-US" sz="2200" dirty="0"/>
        </a:p>
      </dgm:t>
    </dgm:pt>
    <dgm:pt modelId="{F63AC382-BBF8-4520-8AB4-394D69D16878}" type="parTrans" cxnId="{98ABA7E8-1411-42A2-AC1D-3270730460ED}">
      <dgm:prSet/>
      <dgm:spPr/>
      <dgm:t>
        <a:bodyPr/>
        <a:lstStyle/>
        <a:p>
          <a:endParaRPr lang="en-US"/>
        </a:p>
      </dgm:t>
    </dgm:pt>
    <dgm:pt modelId="{0C224CBA-338A-4062-9EA5-723AA3B2F959}" type="sibTrans" cxnId="{98ABA7E8-1411-42A2-AC1D-3270730460ED}">
      <dgm:prSet/>
      <dgm:spPr/>
      <dgm:t>
        <a:bodyPr/>
        <a:lstStyle/>
        <a:p>
          <a:endParaRPr lang="en-US"/>
        </a:p>
      </dgm:t>
    </dgm:pt>
    <dgm:pt modelId="{ECB8EA45-6D4B-4D54-A1FB-F401D1AEACD4}">
      <dgm:prSet phldrT="[Text]" custT="1"/>
      <dgm:spPr>
        <a:solidFill>
          <a:srgbClr val="E86724"/>
        </a:solidFill>
      </dgm:spPr>
      <dgm:t>
        <a:bodyPr/>
        <a:lstStyle/>
        <a:p>
          <a:r>
            <a:rPr lang="en-US" sz="3400" smtClean="0"/>
            <a:t>Step-2</a:t>
          </a:r>
          <a:endParaRPr lang="en-US" sz="3400"/>
        </a:p>
      </dgm:t>
    </dgm:pt>
    <dgm:pt modelId="{00E7D482-058C-4260-9290-FD039E323D3E}" type="parTrans" cxnId="{14276914-7348-48A6-A3EE-E1444517930D}">
      <dgm:prSet/>
      <dgm:spPr/>
      <dgm:t>
        <a:bodyPr/>
        <a:lstStyle/>
        <a:p>
          <a:endParaRPr lang="en-US"/>
        </a:p>
      </dgm:t>
    </dgm:pt>
    <dgm:pt modelId="{B3C1130A-B561-413F-BC92-37EA7DCE8D03}" type="sibTrans" cxnId="{14276914-7348-48A6-A3EE-E1444517930D}">
      <dgm:prSet/>
      <dgm:spPr/>
      <dgm:t>
        <a:bodyPr/>
        <a:lstStyle/>
        <a:p>
          <a:endParaRPr lang="en-US"/>
        </a:p>
      </dgm:t>
    </dgm:pt>
    <dgm:pt modelId="{82C3FB3F-611D-4F6C-A1A0-9305FDB931ED}">
      <dgm:prSet phldrT="[Text]" custT="1"/>
      <dgm:spPr/>
      <dgm:t>
        <a:bodyPr/>
        <a:lstStyle/>
        <a:p>
          <a:pPr algn="just"/>
          <a:r>
            <a:rPr lang="en-US" sz="2200" dirty="0" smtClean="0"/>
            <a:t>We need you to complete a questionnaire about your business which will mean that we can answer common questions and queries from your customers. We create a database system for your business that evolves and grows.</a:t>
          </a:r>
          <a:endParaRPr lang="en-US" sz="2200" dirty="0"/>
        </a:p>
      </dgm:t>
    </dgm:pt>
    <dgm:pt modelId="{1A984B44-8EA9-4E0C-898C-0310E911E7F1}" type="parTrans" cxnId="{E9043448-162E-4686-ADB8-5B3171DCE2CB}">
      <dgm:prSet/>
      <dgm:spPr/>
      <dgm:t>
        <a:bodyPr/>
        <a:lstStyle/>
        <a:p>
          <a:endParaRPr lang="en-US"/>
        </a:p>
      </dgm:t>
    </dgm:pt>
    <dgm:pt modelId="{7A82B243-AE95-43E1-BAA2-B9496042D78A}" type="sibTrans" cxnId="{E9043448-162E-4686-ADB8-5B3171DCE2CB}">
      <dgm:prSet/>
      <dgm:spPr/>
      <dgm:t>
        <a:bodyPr/>
        <a:lstStyle/>
        <a:p>
          <a:endParaRPr lang="en-US"/>
        </a:p>
      </dgm:t>
    </dgm:pt>
    <dgm:pt modelId="{56E00503-0E6B-4A45-BD11-CEC976F616E4}" type="pres">
      <dgm:prSet presAssocID="{64B2D2F4-2E18-4271-8AAA-FDAD6EAFCAE1}" presName="rootnode" presStyleCnt="0">
        <dgm:presLayoutVars>
          <dgm:chMax/>
          <dgm:chPref/>
          <dgm:dir/>
          <dgm:animLvl val="lvl"/>
        </dgm:presLayoutVars>
      </dgm:prSet>
      <dgm:spPr/>
      <dgm:t>
        <a:bodyPr/>
        <a:lstStyle/>
        <a:p>
          <a:endParaRPr lang="en-US"/>
        </a:p>
      </dgm:t>
    </dgm:pt>
    <dgm:pt modelId="{7B4FDE1E-EFA5-46FC-8432-F3C108466C62}" type="pres">
      <dgm:prSet presAssocID="{584CB3AD-536E-4425-A56A-27710BE36481}" presName="composite" presStyleCnt="0"/>
      <dgm:spPr/>
    </dgm:pt>
    <dgm:pt modelId="{71945B36-9EAC-42AA-8C77-0F3D5FE624D3}" type="pres">
      <dgm:prSet presAssocID="{584CB3AD-536E-4425-A56A-27710BE36481}" presName="bentUpArrow1" presStyleLbl="alignImgPlace1" presStyleIdx="0" presStyleCnt="1" custScaleX="50125" custScaleY="68302" custLinFactNeighborX="20278" custLinFactNeighborY="-47283"/>
      <dgm:spPr>
        <a:solidFill>
          <a:srgbClr val="F69221"/>
        </a:solidFill>
      </dgm:spPr>
    </dgm:pt>
    <dgm:pt modelId="{25954810-C46B-433B-9653-2F6588E8C849}" type="pres">
      <dgm:prSet presAssocID="{584CB3AD-536E-4425-A56A-27710BE36481}" presName="ParentText" presStyleLbl="node1" presStyleIdx="0" presStyleCnt="2" custScaleX="61150" custScaleY="61150">
        <dgm:presLayoutVars>
          <dgm:chMax val="1"/>
          <dgm:chPref val="1"/>
          <dgm:bulletEnabled val="1"/>
        </dgm:presLayoutVars>
      </dgm:prSet>
      <dgm:spPr/>
      <dgm:t>
        <a:bodyPr/>
        <a:lstStyle/>
        <a:p>
          <a:endParaRPr lang="en-US"/>
        </a:p>
      </dgm:t>
    </dgm:pt>
    <dgm:pt modelId="{16ABDD7E-FD51-4409-9C48-2F8218FCB32B}" type="pres">
      <dgm:prSet presAssocID="{584CB3AD-536E-4425-A56A-27710BE36481}" presName="ChildText" presStyleLbl="revTx" presStyleIdx="0" presStyleCnt="2" custScaleX="251544" custLinFactNeighborX="59778">
        <dgm:presLayoutVars>
          <dgm:chMax val="0"/>
          <dgm:chPref val="0"/>
          <dgm:bulletEnabled val="1"/>
        </dgm:presLayoutVars>
      </dgm:prSet>
      <dgm:spPr/>
      <dgm:t>
        <a:bodyPr/>
        <a:lstStyle/>
        <a:p>
          <a:endParaRPr lang="en-US"/>
        </a:p>
      </dgm:t>
    </dgm:pt>
    <dgm:pt modelId="{CC0A1BD7-CB6F-43F7-89B3-6A8F69232CD6}" type="pres">
      <dgm:prSet presAssocID="{4B9E09EA-E88A-411F-8AB3-6C25A44113FB}" presName="sibTrans" presStyleCnt="0"/>
      <dgm:spPr/>
    </dgm:pt>
    <dgm:pt modelId="{92AF507A-E5A1-4A0E-AC72-BD60CB1E0B52}" type="pres">
      <dgm:prSet presAssocID="{ECB8EA45-6D4B-4D54-A1FB-F401D1AEACD4}" presName="composite" presStyleCnt="0"/>
      <dgm:spPr/>
    </dgm:pt>
    <dgm:pt modelId="{A7370733-78E9-4D50-9504-FEF6D679E2AC}" type="pres">
      <dgm:prSet presAssocID="{ECB8EA45-6D4B-4D54-A1FB-F401D1AEACD4}" presName="ParentText" presStyleLbl="node1" presStyleIdx="1" presStyleCnt="2" custScaleX="60623" custScaleY="61293" custLinFactNeighborX="-34837" custLinFactNeighborY="-14203">
        <dgm:presLayoutVars>
          <dgm:chMax val="1"/>
          <dgm:chPref val="1"/>
          <dgm:bulletEnabled val="1"/>
        </dgm:presLayoutVars>
      </dgm:prSet>
      <dgm:spPr/>
      <dgm:t>
        <a:bodyPr/>
        <a:lstStyle/>
        <a:p>
          <a:endParaRPr lang="en-US"/>
        </a:p>
      </dgm:t>
    </dgm:pt>
    <dgm:pt modelId="{BD89AFD2-A613-4946-BA06-2767FF0EA8CA}" type="pres">
      <dgm:prSet presAssocID="{ECB8EA45-6D4B-4D54-A1FB-F401D1AEACD4}" presName="FinalChildText" presStyleLbl="revTx" presStyleIdx="1" presStyleCnt="2" custScaleX="270629" custLinFactNeighborX="23076" custLinFactNeighborY="-17572">
        <dgm:presLayoutVars>
          <dgm:chMax val="0"/>
          <dgm:chPref val="0"/>
          <dgm:bulletEnabled val="1"/>
        </dgm:presLayoutVars>
      </dgm:prSet>
      <dgm:spPr/>
      <dgm:t>
        <a:bodyPr/>
        <a:lstStyle/>
        <a:p>
          <a:endParaRPr lang="en-US"/>
        </a:p>
      </dgm:t>
    </dgm:pt>
  </dgm:ptLst>
  <dgm:cxnLst>
    <dgm:cxn modelId="{A6FAD873-B598-4C97-92A0-44CCD19CDFFB}" type="presOf" srcId="{64B2D2F4-2E18-4271-8AAA-FDAD6EAFCAE1}" destId="{56E00503-0E6B-4A45-BD11-CEC976F616E4}" srcOrd="0" destOrd="0" presId="urn:microsoft.com/office/officeart/2005/8/layout/StepDownProcess"/>
    <dgm:cxn modelId="{98ABA7E8-1411-42A2-AC1D-3270730460ED}" srcId="{584CB3AD-536E-4425-A56A-27710BE36481}" destId="{984791AA-E07A-4926-9465-8EA2631C637C}" srcOrd="0" destOrd="0" parTransId="{F63AC382-BBF8-4520-8AB4-394D69D16878}" sibTransId="{0C224CBA-338A-4062-9EA5-723AA3B2F959}"/>
    <dgm:cxn modelId="{58ACFA62-0C42-4FAF-B172-71656550CD7C}" srcId="{64B2D2F4-2E18-4271-8AAA-FDAD6EAFCAE1}" destId="{584CB3AD-536E-4425-A56A-27710BE36481}" srcOrd="0" destOrd="0" parTransId="{C2A41AEB-3297-4FD0-B919-DE7CA998F945}" sibTransId="{4B9E09EA-E88A-411F-8AB3-6C25A44113FB}"/>
    <dgm:cxn modelId="{E9043448-162E-4686-ADB8-5B3171DCE2CB}" srcId="{ECB8EA45-6D4B-4D54-A1FB-F401D1AEACD4}" destId="{82C3FB3F-611D-4F6C-A1A0-9305FDB931ED}" srcOrd="0" destOrd="0" parTransId="{1A984B44-8EA9-4E0C-898C-0310E911E7F1}" sibTransId="{7A82B243-AE95-43E1-BAA2-B9496042D78A}"/>
    <dgm:cxn modelId="{DFA4AAEC-00EB-40AD-8411-A4CB14F50F30}" type="presOf" srcId="{984791AA-E07A-4926-9465-8EA2631C637C}" destId="{16ABDD7E-FD51-4409-9C48-2F8218FCB32B}" srcOrd="0" destOrd="0" presId="urn:microsoft.com/office/officeart/2005/8/layout/StepDownProcess"/>
    <dgm:cxn modelId="{14276914-7348-48A6-A3EE-E1444517930D}" srcId="{64B2D2F4-2E18-4271-8AAA-FDAD6EAFCAE1}" destId="{ECB8EA45-6D4B-4D54-A1FB-F401D1AEACD4}" srcOrd="1" destOrd="0" parTransId="{00E7D482-058C-4260-9290-FD039E323D3E}" sibTransId="{B3C1130A-B561-413F-BC92-37EA7DCE8D03}"/>
    <dgm:cxn modelId="{CF22F794-20FB-4706-AC0C-B12B34CEAFEE}" type="presOf" srcId="{ECB8EA45-6D4B-4D54-A1FB-F401D1AEACD4}" destId="{A7370733-78E9-4D50-9504-FEF6D679E2AC}" srcOrd="0" destOrd="0" presId="urn:microsoft.com/office/officeart/2005/8/layout/StepDownProcess"/>
    <dgm:cxn modelId="{46C087E0-5C19-4C3C-8D0A-155D4F874A73}" type="presOf" srcId="{82C3FB3F-611D-4F6C-A1A0-9305FDB931ED}" destId="{BD89AFD2-A613-4946-BA06-2767FF0EA8CA}" srcOrd="0" destOrd="0" presId="urn:microsoft.com/office/officeart/2005/8/layout/StepDownProcess"/>
    <dgm:cxn modelId="{4049FAEE-A45B-4F42-B961-1B6FFAEF76F1}" type="presOf" srcId="{584CB3AD-536E-4425-A56A-27710BE36481}" destId="{25954810-C46B-433B-9653-2F6588E8C849}" srcOrd="0" destOrd="0" presId="urn:microsoft.com/office/officeart/2005/8/layout/StepDownProcess"/>
    <dgm:cxn modelId="{4B702965-3322-454A-8F85-5D7E10BD3577}" type="presParOf" srcId="{56E00503-0E6B-4A45-BD11-CEC976F616E4}" destId="{7B4FDE1E-EFA5-46FC-8432-F3C108466C62}" srcOrd="0" destOrd="0" presId="urn:microsoft.com/office/officeart/2005/8/layout/StepDownProcess"/>
    <dgm:cxn modelId="{72655697-F35F-4336-9FC9-256969FFE7D6}" type="presParOf" srcId="{7B4FDE1E-EFA5-46FC-8432-F3C108466C62}" destId="{71945B36-9EAC-42AA-8C77-0F3D5FE624D3}" srcOrd="0" destOrd="0" presId="urn:microsoft.com/office/officeart/2005/8/layout/StepDownProcess"/>
    <dgm:cxn modelId="{1020861F-A1D1-4206-8913-AF0639DE20D8}" type="presParOf" srcId="{7B4FDE1E-EFA5-46FC-8432-F3C108466C62}" destId="{25954810-C46B-433B-9653-2F6588E8C849}" srcOrd="1" destOrd="0" presId="urn:microsoft.com/office/officeart/2005/8/layout/StepDownProcess"/>
    <dgm:cxn modelId="{3205CD17-0638-4D4B-9F3C-054AFCFB718F}" type="presParOf" srcId="{7B4FDE1E-EFA5-46FC-8432-F3C108466C62}" destId="{16ABDD7E-FD51-4409-9C48-2F8218FCB32B}" srcOrd="2" destOrd="0" presId="urn:microsoft.com/office/officeart/2005/8/layout/StepDownProcess"/>
    <dgm:cxn modelId="{95630D95-2AAC-4B0D-BB46-44DA941354FE}" type="presParOf" srcId="{56E00503-0E6B-4A45-BD11-CEC976F616E4}" destId="{CC0A1BD7-CB6F-43F7-89B3-6A8F69232CD6}" srcOrd="1" destOrd="0" presId="urn:microsoft.com/office/officeart/2005/8/layout/StepDownProcess"/>
    <dgm:cxn modelId="{C8835BE6-0731-4CE9-8393-1C80BB167B21}" type="presParOf" srcId="{56E00503-0E6B-4A45-BD11-CEC976F616E4}" destId="{92AF507A-E5A1-4A0E-AC72-BD60CB1E0B52}" srcOrd="2" destOrd="0" presId="urn:microsoft.com/office/officeart/2005/8/layout/StepDownProcess"/>
    <dgm:cxn modelId="{EF0A405F-C67D-4C1D-B46F-ECA7AC8183A3}" type="presParOf" srcId="{92AF507A-E5A1-4A0E-AC72-BD60CB1E0B52}" destId="{A7370733-78E9-4D50-9504-FEF6D679E2AC}" srcOrd="0" destOrd="0" presId="urn:microsoft.com/office/officeart/2005/8/layout/StepDownProcess"/>
    <dgm:cxn modelId="{1D4BF4E3-75CD-40E0-B077-E0CEC32D284E}" type="presParOf" srcId="{92AF507A-E5A1-4A0E-AC72-BD60CB1E0B52}" destId="{BD89AFD2-A613-4946-BA06-2767FF0EA8C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45B36-9EAC-42AA-8C77-0F3D5FE624D3}">
      <dsp:nvSpPr>
        <dsp:cNvPr id="0" name=""/>
        <dsp:cNvSpPr/>
      </dsp:nvSpPr>
      <dsp:spPr>
        <a:xfrm rot="5400000">
          <a:off x="1509278" y="1922674"/>
          <a:ext cx="1318141" cy="1101292"/>
        </a:xfrm>
        <a:prstGeom prst="bentUpArrow">
          <a:avLst>
            <a:gd name="adj1" fmla="val 32840"/>
            <a:gd name="adj2" fmla="val 25000"/>
            <a:gd name="adj3" fmla="val 35780"/>
          </a:avLst>
        </a:prstGeom>
        <a:solidFill>
          <a:srgbClr val="F692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954810-C46B-433B-9653-2F6588E8C849}">
      <dsp:nvSpPr>
        <dsp:cNvPr id="0" name=""/>
        <dsp:cNvSpPr/>
      </dsp:nvSpPr>
      <dsp:spPr>
        <a:xfrm>
          <a:off x="877660" y="589704"/>
          <a:ext cx="1986622" cy="1390571"/>
        </a:xfrm>
        <a:prstGeom prst="roundRect">
          <a:avLst>
            <a:gd name="adj" fmla="val 16670"/>
          </a:avLst>
        </a:prstGeom>
        <a:solidFill>
          <a:srgbClr val="E867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t>Step -1</a:t>
          </a:r>
          <a:endParaRPr lang="en-US" sz="3400" kern="1200"/>
        </a:p>
      </dsp:txBody>
      <dsp:txXfrm>
        <a:off x="945554" y="657598"/>
        <a:ext cx="1850834" cy="1254783"/>
      </dsp:txXfrm>
    </dsp:sp>
    <dsp:sp modelId="{16ABDD7E-FD51-4409-9C48-2F8218FCB32B}">
      <dsp:nvSpPr>
        <dsp:cNvPr id="0" name=""/>
        <dsp:cNvSpPr/>
      </dsp:nvSpPr>
      <dsp:spPr>
        <a:xfrm>
          <a:off x="3117443" y="364854"/>
          <a:ext cx="5943596" cy="183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just" defTabSz="977900">
            <a:lnSpc>
              <a:spcPct val="90000"/>
            </a:lnSpc>
            <a:spcBef>
              <a:spcPct val="0"/>
            </a:spcBef>
            <a:spcAft>
              <a:spcPct val="15000"/>
            </a:spcAft>
            <a:buChar char="••"/>
          </a:pPr>
          <a:r>
            <a:rPr lang="en-US" sz="2200" kern="1200" dirty="0" smtClean="0"/>
            <a:t>We need you to paste a code onto your website. We can also do it for you.</a:t>
          </a:r>
          <a:endParaRPr lang="en-US" sz="2200" kern="1200" dirty="0"/>
        </a:p>
      </dsp:txBody>
      <dsp:txXfrm>
        <a:off x="3117443" y="364854"/>
        <a:ext cx="5943596" cy="1837974"/>
      </dsp:txXfrm>
    </dsp:sp>
    <dsp:sp modelId="{A7370733-78E9-4D50-9504-FEF6D679E2AC}">
      <dsp:nvSpPr>
        <dsp:cNvPr id="0" name=""/>
        <dsp:cNvSpPr/>
      </dsp:nvSpPr>
      <dsp:spPr>
        <a:xfrm>
          <a:off x="2995927" y="2296841"/>
          <a:ext cx="1969501" cy="1393823"/>
        </a:xfrm>
        <a:prstGeom prst="roundRect">
          <a:avLst>
            <a:gd name="adj" fmla="val 16670"/>
          </a:avLst>
        </a:prstGeom>
        <a:solidFill>
          <a:srgbClr val="E867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t>Step-2</a:t>
          </a:r>
          <a:endParaRPr lang="en-US" sz="3400" kern="1200"/>
        </a:p>
      </dsp:txBody>
      <dsp:txXfrm>
        <a:off x="3063980" y="2364894"/>
        <a:ext cx="1833395" cy="1257717"/>
      </dsp:txXfrm>
    </dsp:sp>
    <dsp:sp modelId="{BD89AFD2-A613-4946-BA06-2767FF0EA8CA}">
      <dsp:nvSpPr>
        <dsp:cNvPr id="0" name=""/>
        <dsp:cNvSpPr/>
      </dsp:nvSpPr>
      <dsp:spPr>
        <a:xfrm>
          <a:off x="5266237" y="2073629"/>
          <a:ext cx="6394545" cy="183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just" defTabSz="977900">
            <a:lnSpc>
              <a:spcPct val="90000"/>
            </a:lnSpc>
            <a:spcBef>
              <a:spcPct val="0"/>
            </a:spcBef>
            <a:spcAft>
              <a:spcPct val="15000"/>
            </a:spcAft>
            <a:buChar char="••"/>
          </a:pPr>
          <a:r>
            <a:rPr lang="en-US" sz="2200" kern="1200" dirty="0" smtClean="0"/>
            <a:t>We need you to complete a questionnaire about your business which will mean that we can answer common questions and queries from your customers. We create a database system for your business that evolves and grows.</a:t>
          </a:r>
          <a:endParaRPr lang="en-US" sz="2200" kern="1200" dirty="0"/>
        </a:p>
      </dsp:txBody>
      <dsp:txXfrm>
        <a:off x="5266237" y="2073629"/>
        <a:ext cx="6394545" cy="183797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C266DC-3F3C-449A-BC6E-D531D805F7A9}" type="datetimeFigureOut">
              <a:rPr lang="en-US" smtClean="0"/>
              <a:t>25/02/2014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115F4E-AC98-4E70-82BF-F4E4A04652F2}" type="slidenum">
              <a:rPr lang="en-US" smtClean="0"/>
              <a:t>‹#›</a:t>
            </a:fld>
            <a:endParaRPr lang="en-US"/>
          </a:p>
        </p:txBody>
      </p:sp>
    </p:spTree>
    <p:extLst>
      <p:ext uri="{BB962C8B-B14F-4D97-AF65-F5344CB8AC3E}">
        <p14:creationId xmlns:p14="http://schemas.microsoft.com/office/powerpoint/2010/main" val="1621224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BED1F-7359-4BB9-B338-380A8CF23E11}" type="datetimeFigureOut">
              <a:rPr lang="en-US" smtClean="0"/>
              <a:t>25/02/2014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276AB-BD88-447A-A729-46A483C0B9FF}" type="slidenum">
              <a:rPr lang="en-US" smtClean="0"/>
              <a:t>‹#›</a:t>
            </a:fld>
            <a:endParaRPr lang="en-US"/>
          </a:p>
        </p:txBody>
      </p:sp>
    </p:spTree>
    <p:extLst>
      <p:ext uri="{BB962C8B-B14F-4D97-AF65-F5344CB8AC3E}">
        <p14:creationId xmlns:p14="http://schemas.microsoft.com/office/powerpoint/2010/main" val="310751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1</a:t>
            </a:fld>
            <a:endParaRPr lang="en-US"/>
          </a:p>
        </p:txBody>
      </p:sp>
    </p:spTree>
    <p:extLst>
      <p:ext uri="{BB962C8B-B14F-4D97-AF65-F5344CB8AC3E}">
        <p14:creationId xmlns:p14="http://schemas.microsoft.com/office/powerpoint/2010/main" val="304591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4</a:t>
            </a:fld>
            <a:endParaRPr lang="en-US"/>
          </a:p>
        </p:txBody>
      </p:sp>
    </p:spTree>
    <p:extLst>
      <p:ext uri="{BB962C8B-B14F-4D97-AF65-F5344CB8AC3E}">
        <p14:creationId xmlns:p14="http://schemas.microsoft.com/office/powerpoint/2010/main" val="2024243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On slide #5</a:t>
            </a:r>
            <a:r>
              <a:rPr lang="en-US" sz="1200" kern="1200" smtClean="0">
                <a:solidFill>
                  <a:schemeClr val="tx1"/>
                </a:solidFill>
                <a:effectLst/>
                <a:latin typeface="+mn-lt"/>
                <a:ea typeface="+mn-ea"/>
                <a:cs typeface="+mn-cs"/>
              </a:rPr>
              <a:t> , you may want to change, the statistics to include the information on this link http://econsultancy.com/blog/63867-consumers-prefer-live-chat-for-customer-service-stats where it shows that 73% of people prefer live chat. You could put it in a bar graph if you want. At the moment you have two bars, one that says “Preferred speaking to live agent” with 83% and another one that says “preferred chat” at 12%. So I think the image under the title “stats in brief” could be presented within the PP.</a:t>
            </a:r>
          </a:p>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5</a:t>
            </a:fld>
            <a:endParaRPr lang="en-US"/>
          </a:p>
        </p:txBody>
      </p:sp>
    </p:spTree>
    <p:extLst>
      <p:ext uri="{BB962C8B-B14F-4D97-AF65-F5344CB8AC3E}">
        <p14:creationId xmlns:p14="http://schemas.microsoft.com/office/powerpoint/2010/main" val="49112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13</a:t>
            </a:fld>
            <a:endParaRPr lang="en-US"/>
          </a:p>
        </p:txBody>
      </p:sp>
    </p:spTree>
    <p:extLst>
      <p:ext uri="{BB962C8B-B14F-4D97-AF65-F5344CB8AC3E}">
        <p14:creationId xmlns:p14="http://schemas.microsoft.com/office/powerpoint/2010/main" val="183898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14</a:t>
            </a:fld>
            <a:endParaRPr lang="en-US"/>
          </a:p>
        </p:txBody>
      </p:sp>
    </p:spTree>
    <p:extLst>
      <p:ext uri="{BB962C8B-B14F-4D97-AF65-F5344CB8AC3E}">
        <p14:creationId xmlns:p14="http://schemas.microsoft.com/office/powerpoint/2010/main" val="214527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On slide #16</a:t>
            </a:r>
            <a:r>
              <a:rPr lang="en-US" sz="1200" kern="1200" smtClean="0">
                <a:solidFill>
                  <a:schemeClr val="tx1"/>
                </a:solidFill>
                <a:effectLst/>
                <a:latin typeface="+mn-lt"/>
                <a:ea typeface="+mn-ea"/>
                <a:cs typeface="+mn-cs"/>
              </a:rPr>
              <a:t>, the two images within the circle look squashed. Either edit the images or use different ones.</a:t>
            </a:r>
          </a:p>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15</a:t>
            </a:fld>
            <a:endParaRPr lang="en-US"/>
          </a:p>
        </p:txBody>
      </p:sp>
    </p:spTree>
    <p:extLst>
      <p:ext uri="{BB962C8B-B14F-4D97-AF65-F5344CB8AC3E}">
        <p14:creationId xmlns:p14="http://schemas.microsoft.com/office/powerpoint/2010/main" val="24286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16</a:t>
            </a:fld>
            <a:endParaRPr lang="en-US"/>
          </a:p>
        </p:txBody>
      </p:sp>
    </p:spTree>
    <p:extLst>
      <p:ext uri="{BB962C8B-B14F-4D97-AF65-F5344CB8AC3E}">
        <p14:creationId xmlns:p14="http://schemas.microsoft.com/office/powerpoint/2010/main" val="214750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On slide #16</a:t>
            </a:r>
            <a:r>
              <a:rPr lang="en-US" sz="1200" kern="1200" smtClean="0">
                <a:solidFill>
                  <a:schemeClr val="tx1"/>
                </a:solidFill>
                <a:effectLst/>
                <a:latin typeface="+mn-lt"/>
                <a:ea typeface="+mn-ea"/>
                <a:cs typeface="+mn-cs"/>
              </a:rPr>
              <a:t>, the two images within the circle look squashed. Either edit the images or use different ones.</a:t>
            </a:r>
          </a:p>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20</a:t>
            </a:fld>
            <a:endParaRPr lang="en-US"/>
          </a:p>
        </p:txBody>
      </p:sp>
    </p:spTree>
    <p:extLst>
      <p:ext uri="{BB962C8B-B14F-4D97-AF65-F5344CB8AC3E}">
        <p14:creationId xmlns:p14="http://schemas.microsoft.com/office/powerpoint/2010/main" val="24286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24</a:t>
            </a:fld>
            <a:endParaRPr lang="en-US"/>
          </a:p>
        </p:txBody>
      </p:sp>
    </p:spTree>
    <p:extLst>
      <p:ext uri="{BB962C8B-B14F-4D97-AF65-F5344CB8AC3E}">
        <p14:creationId xmlns:p14="http://schemas.microsoft.com/office/powerpoint/2010/main" val="36394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85000">
              <a:srgbClr val="F69221"/>
            </a:gs>
            <a:gs pos="74000">
              <a:srgbClr val="F69221"/>
            </a:gs>
            <a:gs pos="29000">
              <a:srgbClr val="F7DB18"/>
            </a:gs>
            <a:gs pos="0">
              <a:srgbClr val="F7DB18"/>
            </a:gs>
            <a:gs pos="100000">
              <a:srgbClr val="E86724"/>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75990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64484" y="585561"/>
            <a:ext cx="1061356" cy="5599618"/>
          </a:xfrm>
        </p:spPr>
        <p:txBody>
          <a:bodyPr vert="eaVert">
            <a:noAutofit/>
          </a:bodyPr>
          <a:lstStyle>
            <a:lvl1pPr algn="ct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61307" y="585561"/>
            <a:ext cx="8956221" cy="5599618"/>
          </a:xfrm>
        </p:spPr>
        <p:txBody>
          <a:bodyPr vert="eaVert"/>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entagon 17"/>
          <p:cNvSpPr/>
          <p:nvPr userDrawn="1"/>
        </p:nvSpPr>
        <p:spPr>
          <a:xfrm rot="5400000">
            <a:off x="10154071" y="-257686"/>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19" name="Group 18"/>
          <p:cNvGrpSpPr/>
          <p:nvPr userDrawn="1"/>
        </p:nvGrpSpPr>
        <p:grpSpPr>
          <a:xfrm>
            <a:off x="11365759" y="6470957"/>
            <a:ext cx="283717" cy="283718"/>
            <a:chOff x="11160801" y="6360595"/>
            <a:chExt cx="283717" cy="283718"/>
          </a:xfrm>
        </p:grpSpPr>
        <p:sp>
          <p:nvSpPr>
            <p:cNvPr id="20" name="Oval 19">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userDrawn="1"/>
        </p:nvGrpSpPr>
        <p:grpSpPr>
          <a:xfrm>
            <a:off x="11765360" y="6470957"/>
            <a:ext cx="283717" cy="283718"/>
            <a:chOff x="11560402" y="6360595"/>
            <a:chExt cx="283717" cy="283718"/>
          </a:xfrm>
        </p:grpSpPr>
        <p:sp>
          <p:nvSpPr>
            <p:cNvPr id="23" name="Oval 22">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8" name="Rectangle 37"/>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0" name="Group 39"/>
          <p:cNvGrpSpPr/>
          <p:nvPr userDrawn="1"/>
        </p:nvGrpSpPr>
        <p:grpSpPr>
          <a:xfrm>
            <a:off x="11559159" y="-219293"/>
            <a:ext cx="502920" cy="502920"/>
            <a:chOff x="11103142" y="6258074"/>
            <a:chExt cx="502920" cy="502920"/>
          </a:xfrm>
        </p:grpSpPr>
        <p:sp>
          <p:nvSpPr>
            <p:cNvPr id="41" name="Oval 40"/>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357062445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381000" y="1167048"/>
            <a:ext cx="11449050" cy="4997073"/>
          </a:xfrm>
        </p:spPr>
        <p:txBody>
          <a:bodyPr/>
          <a:lstStyle>
            <a:lvl1pPr>
              <a:defRPr sz="2000">
                <a:solidFill>
                  <a:srgbClr val="262B2E"/>
                </a:solidFill>
              </a:defRPr>
            </a:lvl1pPr>
            <a:lvl2pPr>
              <a:defRPr sz="1900">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itle Placeholder 1"/>
          <p:cNvSpPr>
            <a:spLocks noGrp="1"/>
          </p:cNvSpPr>
          <p:nvPr userDrawn="1">
            <p:ph type="title"/>
          </p:nvPr>
        </p:nvSpPr>
        <p:spPr>
          <a:xfrm>
            <a:off x="361950" y="285332"/>
            <a:ext cx="11468100" cy="659632"/>
          </a:xfrm>
          <a:prstGeom prst="rect">
            <a:avLst/>
          </a:prstGeom>
        </p:spPr>
        <p:txBody>
          <a:bodyPr vert="horz" lIns="91440" tIns="45720" rIns="91440" bIns="45720" rtlCol="0" anchor="ctr">
            <a:noAutofit/>
          </a:bodyPr>
          <a:lstStyle>
            <a:lvl1pPr>
              <a:defRPr sz="3600" b="1">
                <a:solidFill>
                  <a:srgbClr val="262B2E"/>
                </a:solidFill>
              </a:defRPr>
            </a:lvl1pPr>
          </a:lstStyle>
          <a:p>
            <a:r>
              <a:rPr lang="en-US" smtClean="0"/>
              <a:t>CLICK TO EDIT MASTER TITLE STYLE</a:t>
            </a:r>
            <a:endParaRPr lang="en-US"/>
          </a:p>
        </p:txBody>
      </p:sp>
      <p:sp>
        <p:nvSpPr>
          <p:cNvPr id="73" name="Pentagon 72"/>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63" name="Group 62"/>
          <p:cNvGrpSpPr/>
          <p:nvPr userDrawn="1"/>
        </p:nvGrpSpPr>
        <p:grpSpPr>
          <a:xfrm>
            <a:off x="11365759" y="6470957"/>
            <a:ext cx="283717" cy="283718"/>
            <a:chOff x="11160801" y="6360595"/>
            <a:chExt cx="283717" cy="283718"/>
          </a:xfrm>
        </p:grpSpPr>
        <p:sp>
          <p:nvSpPr>
            <p:cNvPr id="64" name="Oval 63">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userDrawn="1"/>
        </p:nvGrpSpPr>
        <p:grpSpPr>
          <a:xfrm>
            <a:off x="11765360" y="6470957"/>
            <a:ext cx="283717" cy="283718"/>
            <a:chOff x="11560402" y="6360595"/>
            <a:chExt cx="283717" cy="283718"/>
          </a:xfrm>
        </p:grpSpPr>
        <p:sp>
          <p:nvSpPr>
            <p:cNvPr id="67" name="Oval 66">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71" name="Rectangle 70"/>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26" name="Group 25"/>
          <p:cNvGrpSpPr/>
          <p:nvPr userDrawn="1"/>
        </p:nvGrpSpPr>
        <p:grpSpPr>
          <a:xfrm>
            <a:off x="11559159" y="-219293"/>
            <a:ext cx="502920" cy="502920"/>
            <a:chOff x="11103142" y="6258074"/>
            <a:chExt cx="502920" cy="502920"/>
          </a:xfrm>
        </p:grpSpPr>
        <p:sp>
          <p:nvSpPr>
            <p:cNvPr id="27" name="Oval 26"/>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277167389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75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2%">
    <p:spTree>
      <p:nvGrpSpPr>
        <p:cNvPr id="1" name=""/>
        <p:cNvGrpSpPr/>
        <p:nvPr/>
      </p:nvGrpSpPr>
      <p:grpSpPr>
        <a:xfrm>
          <a:off x="0" y="0"/>
          <a:ext cx="0" cy="0"/>
          <a:chOff x="0" y="0"/>
          <a:chExt cx="0" cy="0"/>
        </a:xfrm>
      </p:grpSpPr>
      <p:sp>
        <p:nvSpPr>
          <p:cNvPr id="2" name="Rectangle 1"/>
          <p:cNvSpPr/>
          <p:nvPr userDrawn="1"/>
        </p:nvSpPr>
        <p:spPr>
          <a:xfrm>
            <a:off x="0" y="-27745"/>
            <a:ext cx="12197998" cy="6321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userDrawn="1">
            <p:ph idx="1"/>
          </p:nvPr>
        </p:nvSpPr>
        <p:spPr>
          <a:xfrm>
            <a:off x="381000" y="1167048"/>
            <a:ext cx="11449050" cy="4997073"/>
          </a:xfrm>
        </p:spPr>
        <p:txBody>
          <a:bodyPr/>
          <a:lstStyle>
            <a:lvl1pPr>
              <a:defRPr sz="2000">
                <a:solidFill>
                  <a:srgbClr val="262B2E"/>
                </a:solidFill>
              </a:defRPr>
            </a:lvl1pPr>
            <a:lvl2pPr>
              <a:defRPr sz="1900">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itle Placeholder 1"/>
          <p:cNvSpPr>
            <a:spLocks noGrp="1"/>
          </p:cNvSpPr>
          <p:nvPr userDrawn="1">
            <p:ph type="title"/>
          </p:nvPr>
        </p:nvSpPr>
        <p:spPr>
          <a:xfrm>
            <a:off x="361950" y="285332"/>
            <a:ext cx="11468100" cy="659632"/>
          </a:xfrm>
          <a:prstGeom prst="rect">
            <a:avLst/>
          </a:prstGeom>
        </p:spPr>
        <p:txBody>
          <a:bodyPr vert="horz" lIns="91440" tIns="45720" rIns="91440" bIns="45720" rtlCol="0" anchor="ctr">
            <a:noAutofit/>
          </a:bodyPr>
          <a:lstStyle>
            <a:lvl1pPr>
              <a:defRPr sz="3600" b="1">
                <a:solidFill>
                  <a:srgbClr val="262B2E"/>
                </a:solidFill>
              </a:defRPr>
            </a:lvl1pPr>
          </a:lstStyle>
          <a:p>
            <a:r>
              <a:rPr lang="en-US" smtClean="0"/>
              <a:t>CLICK TO EDIT MASTER TITLE STYLE</a:t>
            </a:r>
            <a:endParaRPr lang="en-US"/>
          </a:p>
        </p:txBody>
      </p:sp>
      <p:sp>
        <p:nvSpPr>
          <p:cNvPr id="73" name="Pentagon 72"/>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63" name="Group 62"/>
          <p:cNvGrpSpPr/>
          <p:nvPr userDrawn="1"/>
        </p:nvGrpSpPr>
        <p:grpSpPr>
          <a:xfrm>
            <a:off x="11365759" y="6470957"/>
            <a:ext cx="283717" cy="283718"/>
            <a:chOff x="11160801" y="6360595"/>
            <a:chExt cx="283717" cy="283718"/>
          </a:xfrm>
        </p:grpSpPr>
        <p:sp>
          <p:nvSpPr>
            <p:cNvPr id="64" name="Oval 63">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userDrawn="1"/>
        </p:nvGrpSpPr>
        <p:grpSpPr>
          <a:xfrm>
            <a:off x="11765360" y="6470957"/>
            <a:ext cx="283717" cy="283718"/>
            <a:chOff x="11560402" y="6360595"/>
            <a:chExt cx="283717" cy="283718"/>
          </a:xfrm>
        </p:grpSpPr>
        <p:sp>
          <p:nvSpPr>
            <p:cNvPr id="67" name="Oval 66">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71" name="Rectangle 70"/>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26" name="Group 25"/>
          <p:cNvGrpSpPr/>
          <p:nvPr userDrawn="1"/>
        </p:nvGrpSpPr>
        <p:grpSpPr>
          <a:xfrm>
            <a:off x="11559159" y="-219293"/>
            <a:ext cx="502920" cy="502920"/>
            <a:chOff x="11103142" y="6258074"/>
            <a:chExt cx="502920" cy="502920"/>
          </a:xfrm>
        </p:grpSpPr>
        <p:sp>
          <p:nvSpPr>
            <p:cNvPr id="27" name="Oval 26"/>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56052960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75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1" name="Title Placeholder 1"/>
          <p:cNvSpPr>
            <a:spLocks noGrp="1"/>
          </p:cNvSpPr>
          <p:nvPr>
            <p:ph type="title"/>
          </p:nvPr>
        </p:nvSpPr>
        <p:spPr>
          <a:xfrm>
            <a:off x="361950" y="285332"/>
            <a:ext cx="11468100" cy="659632"/>
          </a:xfrm>
          <a:prstGeom prst="rect">
            <a:avLst/>
          </a:prstGeom>
        </p:spPr>
        <p:txBody>
          <a:bodyPr vert="horz" lIns="91440" tIns="45720" rIns="91440" bIns="45720" rtlCol="0" anchor="ctr">
            <a:normAutofit/>
          </a:bodyPr>
          <a:lstStyle>
            <a:lvl1pPr>
              <a:defRPr sz="3600" b="1">
                <a:solidFill>
                  <a:srgbClr val="262B2E"/>
                </a:solidFill>
              </a:defRPr>
            </a:lvl1pPr>
          </a:lstStyle>
          <a:p>
            <a:r>
              <a:rPr lang="en-US" smtClean="0"/>
              <a:t>CLICK TO EDIT MASTER TITLE STYLE</a:t>
            </a:r>
            <a:endParaRPr lang="en-US"/>
          </a:p>
        </p:txBody>
      </p:sp>
      <p:sp>
        <p:nvSpPr>
          <p:cNvPr id="17" name="Pentagon 16"/>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18" name="Group 17"/>
          <p:cNvGrpSpPr/>
          <p:nvPr userDrawn="1"/>
        </p:nvGrpSpPr>
        <p:grpSpPr>
          <a:xfrm>
            <a:off x="11365759" y="6470957"/>
            <a:ext cx="283717" cy="283718"/>
            <a:chOff x="11160801" y="6360595"/>
            <a:chExt cx="283717" cy="283718"/>
          </a:xfrm>
        </p:grpSpPr>
        <p:sp>
          <p:nvSpPr>
            <p:cNvPr id="19" name="Oval 18">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userDrawn="1"/>
        </p:nvGrpSpPr>
        <p:grpSpPr>
          <a:xfrm>
            <a:off x="11765360" y="6470957"/>
            <a:ext cx="283717" cy="283718"/>
            <a:chOff x="11560402" y="6360595"/>
            <a:chExt cx="283717" cy="283718"/>
          </a:xfrm>
        </p:grpSpPr>
        <p:sp>
          <p:nvSpPr>
            <p:cNvPr id="22" name="Oval 21">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7" name="Rectangle 36"/>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39" name="Group 38"/>
          <p:cNvGrpSpPr/>
          <p:nvPr userDrawn="1"/>
        </p:nvGrpSpPr>
        <p:grpSpPr>
          <a:xfrm>
            <a:off x="11559159" y="-219293"/>
            <a:ext cx="502920" cy="502920"/>
            <a:chOff x="11103142" y="6258074"/>
            <a:chExt cx="502920" cy="502920"/>
          </a:xfrm>
        </p:grpSpPr>
        <p:sp>
          <p:nvSpPr>
            <p:cNvPr id="40" name="Oval 39"/>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290108196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40" name="Group 39"/>
          <p:cNvGrpSpPr/>
          <p:nvPr userDrawn="1"/>
        </p:nvGrpSpPr>
        <p:grpSpPr>
          <a:xfrm>
            <a:off x="11365759" y="6470957"/>
            <a:ext cx="283717" cy="283718"/>
            <a:chOff x="11160801" y="6360595"/>
            <a:chExt cx="283717" cy="283718"/>
          </a:xfrm>
        </p:grpSpPr>
        <p:sp>
          <p:nvSpPr>
            <p:cNvPr id="41" name="Oval 40">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userDrawn="1"/>
        </p:nvGrpSpPr>
        <p:grpSpPr>
          <a:xfrm>
            <a:off x="11765360" y="6470957"/>
            <a:ext cx="283717" cy="283718"/>
            <a:chOff x="11560402" y="6360595"/>
            <a:chExt cx="283717" cy="283718"/>
          </a:xfrm>
        </p:grpSpPr>
        <p:sp>
          <p:nvSpPr>
            <p:cNvPr id="44" name="Oval 43">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46" name="Rectangle 45"/>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8" name="Group 47"/>
          <p:cNvGrpSpPr/>
          <p:nvPr userDrawn="1"/>
        </p:nvGrpSpPr>
        <p:grpSpPr>
          <a:xfrm>
            <a:off x="11559159" y="-219293"/>
            <a:ext cx="502920" cy="502920"/>
            <a:chOff x="11103142" y="6258074"/>
            <a:chExt cx="502920" cy="502920"/>
          </a:xfrm>
        </p:grpSpPr>
        <p:sp>
          <p:nvSpPr>
            <p:cNvPr id="49" name="Oval 48"/>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30223704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1950" y="1064526"/>
            <a:ext cx="5524500" cy="4981433"/>
          </a:xfrm>
        </p:spPr>
        <p:txBody>
          <a:bodyPr/>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0575" y="1064527"/>
            <a:ext cx="5739475" cy="4981432"/>
          </a:xfrm>
        </p:spPr>
        <p:txBody>
          <a:bodyPr/>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3" name="Title Placeholder 1"/>
          <p:cNvSpPr txBox="1">
            <a:spLocks/>
          </p:cNvSpPr>
          <p:nvPr userDrawn="1"/>
        </p:nvSpPr>
        <p:spPr>
          <a:xfrm>
            <a:off x="361950" y="285332"/>
            <a:ext cx="11468100" cy="6596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sz="4800" b="1" smtClean="0">
                <a:solidFill>
                  <a:srgbClr val="262B2E"/>
                </a:solidFill>
              </a:rPr>
              <a:t>CLICK TO EDIT MASTER TITLE STYLE</a:t>
            </a:r>
            <a:endParaRPr lang="en-US" sz="4800" b="1">
              <a:solidFill>
                <a:srgbClr val="262B2E"/>
              </a:solidFill>
            </a:endParaRPr>
          </a:p>
        </p:txBody>
      </p:sp>
      <p:sp>
        <p:nvSpPr>
          <p:cNvPr id="19" name="Pentagon 18"/>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20" name="Group 19"/>
          <p:cNvGrpSpPr/>
          <p:nvPr userDrawn="1"/>
        </p:nvGrpSpPr>
        <p:grpSpPr>
          <a:xfrm>
            <a:off x="11365759" y="6470957"/>
            <a:ext cx="283717" cy="283718"/>
            <a:chOff x="11160801" y="6360595"/>
            <a:chExt cx="283717" cy="283718"/>
          </a:xfrm>
        </p:grpSpPr>
        <p:sp>
          <p:nvSpPr>
            <p:cNvPr id="21" name="Oval 20">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userDrawn="1"/>
        </p:nvGrpSpPr>
        <p:grpSpPr>
          <a:xfrm>
            <a:off x="11765360" y="6470957"/>
            <a:ext cx="283717" cy="283718"/>
            <a:chOff x="11560402" y="6360595"/>
            <a:chExt cx="283717" cy="283718"/>
          </a:xfrm>
        </p:grpSpPr>
        <p:sp>
          <p:nvSpPr>
            <p:cNvPr id="24" name="Oval 23">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9" name="Rectangle 38"/>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1" name="Group 40"/>
          <p:cNvGrpSpPr/>
          <p:nvPr userDrawn="1"/>
        </p:nvGrpSpPr>
        <p:grpSpPr>
          <a:xfrm>
            <a:off x="11559159" y="-219293"/>
            <a:ext cx="502920" cy="502920"/>
            <a:chOff x="11103142" y="6258074"/>
            <a:chExt cx="502920" cy="502920"/>
          </a:xfrm>
        </p:grpSpPr>
        <p:sp>
          <p:nvSpPr>
            <p:cNvPr id="42" name="Oval 41"/>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158911559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0" y="1144127"/>
            <a:ext cx="5667220" cy="823912"/>
          </a:xfrm>
        </p:spPr>
        <p:txBody>
          <a:bodyPr anchor="b"/>
          <a:lstStyle>
            <a:lvl1pPr marL="0" indent="0">
              <a:buNone/>
              <a:defRPr sz="2400" b="1">
                <a:solidFill>
                  <a:srgbClr val="262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1951" y="2139905"/>
            <a:ext cx="5667220" cy="3933349"/>
          </a:xfrm>
        </p:spPr>
        <p:txBody>
          <a:bodyPr/>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05551" y="1144127"/>
            <a:ext cx="5524499" cy="823912"/>
          </a:xfrm>
        </p:spPr>
        <p:txBody>
          <a:bodyPr anchor="b"/>
          <a:lstStyle>
            <a:lvl1pPr marL="0" indent="0">
              <a:buNone/>
              <a:defRPr sz="2400" b="1">
                <a:solidFill>
                  <a:srgbClr val="262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05551" y="2139905"/>
            <a:ext cx="5524499" cy="3933349"/>
          </a:xfrm>
        </p:spPr>
        <p:txBody>
          <a:bodyPr/>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Title Placeholder 1"/>
          <p:cNvSpPr>
            <a:spLocks noGrp="1"/>
          </p:cNvSpPr>
          <p:nvPr>
            <p:ph type="title"/>
          </p:nvPr>
        </p:nvSpPr>
        <p:spPr>
          <a:xfrm>
            <a:off x="361950" y="285332"/>
            <a:ext cx="11468100" cy="659632"/>
          </a:xfrm>
          <a:prstGeom prst="rect">
            <a:avLst/>
          </a:prstGeom>
        </p:spPr>
        <p:txBody>
          <a:bodyPr vert="horz" lIns="91440" tIns="45720" rIns="91440" bIns="45720" rtlCol="0" anchor="ctr">
            <a:normAutofit/>
          </a:bodyPr>
          <a:lstStyle>
            <a:lvl1pPr>
              <a:defRPr b="1">
                <a:solidFill>
                  <a:srgbClr val="262B2E"/>
                </a:solidFill>
              </a:defRPr>
            </a:lvl1pPr>
          </a:lstStyle>
          <a:p>
            <a:r>
              <a:rPr lang="en-US" smtClean="0"/>
              <a:t>CLICK TO EDIT MASTER TITLE STYLE</a:t>
            </a:r>
            <a:endParaRPr lang="en-US"/>
          </a:p>
        </p:txBody>
      </p:sp>
      <p:sp>
        <p:nvSpPr>
          <p:cNvPr id="21" name="Pentagon 20"/>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22" name="Group 21"/>
          <p:cNvGrpSpPr/>
          <p:nvPr userDrawn="1"/>
        </p:nvGrpSpPr>
        <p:grpSpPr>
          <a:xfrm>
            <a:off x="11365759" y="6470957"/>
            <a:ext cx="283717" cy="283718"/>
            <a:chOff x="11160801" y="6360595"/>
            <a:chExt cx="283717" cy="283718"/>
          </a:xfrm>
        </p:grpSpPr>
        <p:sp>
          <p:nvSpPr>
            <p:cNvPr id="23" name="Oval 22">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userDrawn="1"/>
        </p:nvGrpSpPr>
        <p:grpSpPr>
          <a:xfrm>
            <a:off x="11765360" y="6470957"/>
            <a:ext cx="283717" cy="283718"/>
            <a:chOff x="11560402" y="6360595"/>
            <a:chExt cx="283717" cy="283718"/>
          </a:xfrm>
        </p:grpSpPr>
        <p:sp>
          <p:nvSpPr>
            <p:cNvPr id="26" name="Oval 25">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41" name="Rectangle 40"/>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3" name="Group 42"/>
          <p:cNvGrpSpPr/>
          <p:nvPr userDrawn="1"/>
        </p:nvGrpSpPr>
        <p:grpSpPr>
          <a:xfrm>
            <a:off x="11559159" y="-219293"/>
            <a:ext cx="502920" cy="502920"/>
            <a:chOff x="11103142" y="6258074"/>
            <a:chExt cx="502920" cy="502920"/>
          </a:xfrm>
        </p:grpSpPr>
        <p:sp>
          <p:nvSpPr>
            <p:cNvPr id="44" name="Oval 43"/>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331550081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1950" y="752492"/>
            <a:ext cx="4410075" cy="904858"/>
          </a:xfrm>
        </p:spPr>
        <p:txBody>
          <a:bodyPr anchor="b"/>
          <a:lstStyle>
            <a:lvl1pPr>
              <a:defRPr sz="3200">
                <a:solidFill>
                  <a:srgbClr val="262B2E"/>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5183187" y="752492"/>
            <a:ext cx="6646863" cy="5362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61950" y="1657350"/>
            <a:ext cx="4410075" cy="4437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9" name="Pentagon 18"/>
          <p:cNvSpPr/>
          <p:nvPr userDrawn="1"/>
        </p:nvSpPr>
        <p:spPr>
          <a:xfrm>
            <a:off x="0" y="814223"/>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20" name="Group 19"/>
          <p:cNvGrpSpPr/>
          <p:nvPr userDrawn="1"/>
        </p:nvGrpSpPr>
        <p:grpSpPr>
          <a:xfrm>
            <a:off x="11365759" y="6470957"/>
            <a:ext cx="283717" cy="283718"/>
            <a:chOff x="11160801" y="6360595"/>
            <a:chExt cx="283717" cy="283718"/>
          </a:xfrm>
        </p:grpSpPr>
        <p:sp>
          <p:nvSpPr>
            <p:cNvPr id="21" name="Oval 20">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userDrawn="1"/>
        </p:nvGrpSpPr>
        <p:grpSpPr>
          <a:xfrm>
            <a:off x="11765360" y="6470957"/>
            <a:ext cx="283717" cy="283718"/>
            <a:chOff x="11560402" y="6360595"/>
            <a:chExt cx="283717" cy="283718"/>
          </a:xfrm>
        </p:grpSpPr>
        <p:sp>
          <p:nvSpPr>
            <p:cNvPr id="24" name="Oval 23">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9" name="Rectangle 38"/>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1" name="Group 40"/>
          <p:cNvGrpSpPr/>
          <p:nvPr userDrawn="1"/>
        </p:nvGrpSpPr>
        <p:grpSpPr>
          <a:xfrm>
            <a:off x="11559159" y="-219293"/>
            <a:ext cx="502920" cy="502920"/>
            <a:chOff x="11103142" y="6258074"/>
            <a:chExt cx="502920" cy="502920"/>
          </a:xfrm>
        </p:grpSpPr>
        <p:sp>
          <p:nvSpPr>
            <p:cNvPr id="42" name="Oval 41"/>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237582602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61950" y="1071512"/>
            <a:ext cx="11468099" cy="5108265"/>
          </a:xfrm>
        </p:spPr>
        <p:txBody>
          <a:bodyPr vert="eaVert"/>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2" name="Title Placeholder 1"/>
          <p:cNvSpPr>
            <a:spLocks noGrp="1"/>
          </p:cNvSpPr>
          <p:nvPr>
            <p:ph type="title"/>
          </p:nvPr>
        </p:nvSpPr>
        <p:spPr>
          <a:xfrm>
            <a:off x="361950" y="285332"/>
            <a:ext cx="11468100" cy="659632"/>
          </a:xfrm>
          <a:prstGeom prst="rect">
            <a:avLst/>
          </a:prstGeom>
        </p:spPr>
        <p:txBody>
          <a:bodyPr vert="horz" lIns="91440" tIns="45720" rIns="91440" bIns="45720" rtlCol="0" anchor="ctr">
            <a:normAutofit/>
          </a:bodyPr>
          <a:lstStyle>
            <a:lvl1pPr>
              <a:defRPr b="1">
                <a:solidFill>
                  <a:srgbClr val="262B2E"/>
                </a:solidFill>
              </a:defRPr>
            </a:lvl1pPr>
          </a:lstStyle>
          <a:p>
            <a:r>
              <a:rPr lang="en-US" smtClean="0"/>
              <a:t>CLICK TO EDIT MASTER TITLE STYLE</a:t>
            </a:r>
            <a:endParaRPr lang="en-US"/>
          </a:p>
        </p:txBody>
      </p:sp>
      <p:sp>
        <p:nvSpPr>
          <p:cNvPr id="18" name="Pentagon 17"/>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19" name="Group 18"/>
          <p:cNvGrpSpPr/>
          <p:nvPr userDrawn="1"/>
        </p:nvGrpSpPr>
        <p:grpSpPr>
          <a:xfrm>
            <a:off x="11365759" y="6470957"/>
            <a:ext cx="283717" cy="283718"/>
            <a:chOff x="11160801" y="6360595"/>
            <a:chExt cx="283717" cy="283718"/>
          </a:xfrm>
        </p:grpSpPr>
        <p:sp>
          <p:nvSpPr>
            <p:cNvPr id="20" name="Oval 19">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userDrawn="1"/>
        </p:nvGrpSpPr>
        <p:grpSpPr>
          <a:xfrm>
            <a:off x="11765360" y="6470957"/>
            <a:ext cx="283717" cy="283718"/>
            <a:chOff x="11560402" y="6360595"/>
            <a:chExt cx="283717" cy="283718"/>
          </a:xfrm>
        </p:grpSpPr>
        <p:sp>
          <p:nvSpPr>
            <p:cNvPr id="23" name="Oval 22">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8" name="Rectangle 37"/>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0" name="Group 39"/>
          <p:cNvGrpSpPr/>
          <p:nvPr userDrawn="1"/>
        </p:nvGrpSpPr>
        <p:grpSpPr>
          <a:xfrm>
            <a:off x="11559159" y="-219293"/>
            <a:ext cx="502920" cy="502920"/>
            <a:chOff x="11103142" y="6258074"/>
            <a:chExt cx="502920" cy="502920"/>
          </a:xfrm>
        </p:grpSpPr>
        <p:sp>
          <p:nvSpPr>
            <p:cNvPr id="41" name="Oval 40"/>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352811522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7000">
              <a:schemeClr val="bg1"/>
            </a:gs>
            <a:gs pos="0">
              <a:schemeClr val="bg1"/>
            </a:gs>
            <a:gs pos="74000">
              <a:schemeClr val="bg1">
                <a:lumMod val="95000"/>
              </a:schemeClr>
            </a:gs>
            <a:gs pos="85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1950" y="293313"/>
            <a:ext cx="11468099" cy="659632"/>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361951" y="1167048"/>
            <a:ext cx="11468098" cy="5013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3530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54" r:id="rId4"/>
    <p:sldLayoutId id="2147483661" r:id="rId5"/>
    <p:sldLayoutId id="2147483652" r:id="rId6"/>
    <p:sldLayoutId id="2147483653" r:id="rId7"/>
    <p:sldLayoutId id="2147483657" r:id="rId8"/>
    <p:sldLayoutId id="2147483658" r:id="rId9"/>
    <p:sldLayoutId id="2147483659"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3600" b="1" kern="1200">
          <a:solidFill>
            <a:srgbClr val="262B2E"/>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69221"/>
        </a:buClr>
        <a:buFont typeface="Courier New" panose="02070309020205020404" pitchFamily="49" charset="0"/>
        <a:buChar char="o"/>
        <a:defRPr sz="2000" kern="1200">
          <a:solidFill>
            <a:srgbClr val="262B2E"/>
          </a:solidFill>
          <a:latin typeface="+mn-lt"/>
          <a:ea typeface="+mn-ea"/>
          <a:cs typeface="+mn-cs"/>
        </a:defRPr>
      </a:lvl1pPr>
      <a:lvl2pPr marL="685800" indent="-228600" algn="l" defTabSz="914400" rtl="0" eaLnBrk="1" latinLnBrk="0" hangingPunct="1">
        <a:lnSpc>
          <a:spcPct val="90000"/>
        </a:lnSpc>
        <a:spcBef>
          <a:spcPts val="500"/>
        </a:spcBef>
        <a:buClr>
          <a:srgbClr val="F69221"/>
        </a:buClr>
        <a:buFont typeface="Courier New" panose="02070309020205020404" pitchFamily="49" charset="0"/>
        <a:buChar char="o"/>
        <a:defRPr sz="1900" kern="1200">
          <a:solidFill>
            <a:srgbClr val="262B2E"/>
          </a:solidFill>
          <a:latin typeface="+mn-lt"/>
          <a:ea typeface="+mn-ea"/>
          <a:cs typeface="+mn-cs"/>
        </a:defRPr>
      </a:lvl2pPr>
      <a:lvl3pPr marL="1143000" indent="-228600" algn="l" defTabSz="914400" rtl="0" eaLnBrk="1" latinLnBrk="0" hangingPunct="1">
        <a:lnSpc>
          <a:spcPct val="90000"/>
        </a:lnSpc>
        <a:spcBef>
          <a:spcPts val="500"/>
        </a:spcBef>
        <a:buClr>
          <a:srgbClr val="F69221"/>
        </a:buClr>
        <a:buFont typeface="Courier New" panose="02070309020205020404" pitchFamily="49" charset="0"/>
        <a:buChar char="o"/>
        <a:defRPr sz="1800" kern="1200">
          <a:solidFill>
            <a:srgbClr val="262B2E"/>
          </a:solidFill>
          <a:latin typeface="+mn-lt"/>
          <a:ea typeface="+mn-ea"/>
          <a:cs typeface="+mn-cs"/>
        </a:defRPr>
      </a:lvl3pPr>
      <a:lvl4pPr marL="1600200" indent="-228600" algn="l" defTabSz="914400" rtl="0" eaLnBrk="1" latinLnBrk="0" hangingPunct="1">
        <a:lnSpc>
          <a:spcPct val="90000"/>
        </a:lnSpc>
        <a:spcBef>
          <a:spcPts val="500"/>
        </a:spcBef>
        <a:buClr>
          <a:srgbClr val="F69221"/>
        </a:buClr>
        <a:buFont typeface="Courier New" panose="02070309020205020404" pitchFamily="49" charset="0"/>
        <a:buChar char="o"/>
        <a:defRPr sz="1700" kern="1200">
          <a:solidFill>
            <a:srgbClr val="262B2E"/>
          </a:solidFill>
          <a:latin typeface="+mn-lt"/>
          <a:ea typeface="+mn-ea"/>
          <a:cs typeface="+mn-cs"/>
        </a:defRPr>
      </a:lvl4pPr>
      <a:lvl5pPr marL="2057400" indent="-228600" algn="l" defTabSz="914400" rtl="0" eaLnBrk="1" latinLnBrk="0" hangingPunct="1">
        <a:lnSpc>
          <a:spcPct val="90000"/>
        </a:lnSpc>
        <a:spcBef>
          <a:spcPts val="500"/>
        </a:spcBef>
        <a:buClr>
          <a:srgbClr val="F69221"/>
        </a:buClr>
        <a:buFont typeface="Courier New" panose="02070309020205020404" pitchFamily="49" charset="0"/>
        <a:buChar char="o"/>
        <a:defRPr sz="1600" kern="1200">
          <a:solidFill>
            <a:srgbClr val="262B2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twitter.com%5Cichatbee" TargetMode="External"/><Relationship Id="rId4" Type="http://schemas.openxmlformats.org/officeDocument/2006/relationships/hyperlink" Target="https://www.facebook.com/ichatbee" TargetMode="External"/><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hyperlink" Target="mailto:hello@chatbee.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684" y="1652617"/>
            <a:ext cx="9144000" cy="5638800"/>
          </a:xfrm>
          <a:prstGeom prst="rect">
            <a:avLst/>
          </a:prstGeom>
        </p:spPr>
      </p:pic>
      <p:sp>
        <p:nvSpPr>
          <p:cNvPr id="23" name="Oval 22"/>
          <p:cNvSpPr/>
          <p:nvPr/>
        </p:nvSpPr>
        <p:spPr>
          <a:xfrm>
            <a:off x="3646868" y="1014845"/>
            <a:ext cx="4898263" cy="489826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203717" y="867023"/>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FFFFFF"/>
                </a:solidFill>
              </a:rPr>
              <a:t>We are here to Skyrocket your sales </a:t>
            </a:r>
            <a:endParaRPr lang="en-US" sz="2000">
              <a:solidFill>
                <a:srgbClr val="FFFFFF"/>
              </a:solidFill>
            </a:endParaRPr>
          </a:p>
        </p:txBody>
      </p:sp>
      <p:sp>
        <p:nvSpPr>
          <p:cNvPr id="47" name="Oval 46"/>
          <p:cNvSpPr/>
          <p:nvPr/>
        </p:nvSpPr>
        <p:spPr>
          <a:xfrm>
            <a:off x="8936604" y="2152161"/>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rot="5400000">
            <a:off x="-3893335" y="3053787"/>
            <a:ext cx="6810987" cy="703412"/>
            <a:chOff x="12260902" y="3665583"/>
            <a:chExt cx="6810987" cy="703412"/>
          </a:xfrm>
        </p:grpSpPr>
        <p:grpSp>
          <p:nvGrpSpPr>
            <p:cNvPr id="21" name="Group 20"/>
            <p:cNvGrpSpPr/>
            <p:nvPr userDrawn="1"/>
          </p:nvGrpSpPr>
          <p:grpSpPr>
            <a:xfrm>
              <a:off x="13556303" y="3665583"/>
              <a:ext cx="5515586" cy="703412"/>
              <a:chOff x="7306236" y="4072421"/>
              <a:chExt cx="5515586" cy="703412"/>
            </a:xfrm>
          </p:grpSpPr>
          <p:sp>
            <p:nvSpPr>
              <p:cNvPr id="25" name="Rectangle 24"/>
              <p:cNvSpPr/>
              <p:nvPr/>
            </p:nvSpPr>
            <p:spPr>
              <a:xfrm>
                <a:off x="7306236" y="4072423"/>
                <a:ext cx="826718" cy="676405"/>
              </a:xfrm>
              <a:prstGeom prst="rect">
                <a:avLst/>
              </a:prstGeom>
              <a:solidFill>
                <a:srgbClr val="312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113650" y="4072421"/>
                <a:ext cx="826718" cy="6764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209943" y="4072422"/>
                <a:ext cx="826718" cy="676405"/>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977208" y="4099428"/>
                <a:ext cx="826718" cy="676405"/>
              </a:xfrm>
              <a:prstGeom prst="rect">
                <a:avLst/>
              </a:prstGeom>
              <a:solidFill>
                <a:srgbClr val="AE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995104" y="4099428"/>
                <a:ext cx="826718" cy="676405"/>
              </a:xfrm>
              <a:prstGeom prst="rect">
                <a:avLst/>
              </a:prstGeom>
              <a:solidFill>
                <a:srgbClr val="57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017357" y="4072426"/>
                <a:ext cx="826718" cy="676405"/>
              </a:xfrm>
              <a:prstGeom prst="rect">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113651" y="4072425"/>
                <a:ext cx="826718" cy="676405"/>
              </a:xfrm>
              <a:prstGeom prst="rect">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userDrawn="1"/>
          </p:nvSpPr>
          <p:spPr>
            <a:xfrm>
              <a:off x="12260902" y="3665588"/>
              <a:ext cx="1041091" cy="676405"/>
            </a:xfrm>
            <a:prstGeom prst="rect">
              <a:avLst/>
            </a:prstGeom>
            <a:solidFill>
              <a:srgbClr val="262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Main Text</a:t>
              </a:r>
              <a:endParaRPr lang="en-US"/>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639" y="2247411"/>
            <a:ext cx="4182407" cy="2363431"/>
          </a:xfrm>
          <a:prstGeom prst="rect">
            <a:avLst/>
          </a:prstGeom>
          <a:effectLst>
            <a:outerShdw blurRad="63500" dist="38100" sx="102000" sy="102000" algn="ctr" rotWithShape="0">
              <a:prstClr val="black"/>
            </a:outerShdw>
          </a:effectLst>
        </p:spPr>
      </p:pic>
    </p:spTree>
    <p:extLst>
      <p:ext uri="{BB962C8B-B14F-4D97-AF65-F5344CB8AC3E}">
        <p14:creationId xmlns:p14="http://schemas.microsoft.com/office/powerpoint/2010/main" val="4058743023"/>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b="31698"/>
          <a:stretch/>
        </p:blipFill>
        <p:spPr>
          <a:xfrm>
            <a:off x="0" y="1041091"/>
            <a:ext cx="12192000" cy="5270006"/>
          </a:xfrm>
          <a:prstGeom prst="rect">
            <a:avLst/>
          </a:prstGeom>
        </p:spPr>
      </p:pic>
      <p:sp>
        <p:nvSpPr>
          <p:cNvPr id="3" name="Title 2"/>
          <p:cNvSpPr>
            <a:spLocks noGrp="1"/>
          </p:cNvSpPr>
          <p:nvPr>
            <p:ph type="title"/>
          </p:nvPr>
        </p:nvSpPr>
        <p:spPr/>
        <p:txBody>
          <a:bodyPr/>
          <a:lstStyle/>
          <a:p>
            <a:r>
              <a:rPr lang="en-US" smtClean="0"/>
              <a:t>One Bad Experience Can Cost You</a:t>
            </a:r>
            <a:endParaRPr lang="en-US"/>
          </a:p>
        </p:txBody>
      </p:sp>
      <p:sp>
        <p:nvSpPr>
          <p:cNvPr id="4" name="Slide Number Placeholder 3"/>
          <p:cNvSpPr>
            <a:spLocks noGrp="1"/>
          </p:cNvSpPr>
          <p:nvPr>
            <p:ph type="sldNum" sz="quarter" idx="12"/>
          </p:nvPr>
        </p:nvSpPr>
        <p:spPr/>
        <p:txBody>
          <a:bodyPr/>
          <a:lstStyle/>
          <a:p>
            <a:fld id="{1B094F8E-717B-4AEE-8691-AE595715C8CB}" type="slidenum">
              <a:rPr lang="en-US" smtClean="0"/>
              <a:pPr/>
              <a:t>10</a:t>
            </a:fld>
            <a:endParaRPr lang="en-US"/>
          </a:p>
        </p:txBody>
      </p:sp>
      <p:sp>
        <p:nvSpPr>
          <p:cNvPr id="6" name="TextBox 5"/>
          <p:cNvSpPr txBox="1"/>
          <p:nvPr/>
        </p:nvSpPr>
        <p:spPr>
          <a:xfrm>
            <a:off x="8286750" y="1591172"/>
            <a:ext cx="3543300" cy="1061896"/>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nSpc>
                <a:spcPct val="90000"/>
              </a:lnSpc>
              <a:spcBef>
                <a:spcPct val="0"/>
              </a:spcBef>
              <a:buNone/>
              <a:defRPr sz="4800" b="1">
                <a:solidFill>
                  <a:srgbClr val="262B2E"/>
                </a:solidFill>
                <a:latin typeface="+mj-lt"/>
                <a:ea typeface="+mj-ea"/>
                <a:cs typeface="+mj-cs"/>
              </a:defRPr>
            </a:lvl1pPr>
          </a:lstStyle>
          <a:p>
            <a:r>
              <a:rPr lang="en-US" sz="11500">
                <a:solidFill>
                  <a:srgbClr val="E86724"/>
                </a:solidFill>
                <a:effectLst>
                  <a:outerShdw blurRad="63500" dist="76200" dir="2520000" sx="102000" sy="102000" algn="ctr" rotWithShape="0">
                    <a:prstClr val="black">
                      <a:alpha val="40000"/>
                    </a:prstClr>
                  </a:outerShdw>
                </a:effectLst>
              </a:rPr>
              <a:t>82%</a:t>
            </a:r>
          </a:p>
        </p:txBody>
      </p:sp>
      <p:sp>
        <p:nvSpPr>
          <p:cNvPr id="7" name="TextBox 6"/>
          <p:cNvSpPr txBox="1"/>
          <p:nvPr/>
        </p:nvSpPr>
        <p:spPr>
          <a:xfrm>
            <a:off x="8286750" y="2653068"/>
            <a:ext cx="3543300" cy="1569660"/>
          </a:xfrm>
          <a:prstGeom prst="rect">
            <a:avLst/>
          </a:prstGeom>
          <a:noFill/>
        </p:spPr>
        <p:txBody>
          <a:bodyPr wrap="square" rtlCol="0">
            <a:spAutoFit/>
          </a:bodyPr>
          <a:lstStyle/>
          <a:p>
            <a:pPr algn="just"/>
            <a:r>
              <a:rPr lang="en-US" sz="2400">
                <a:solidFill>
                  <a:srgbClr val="262B2E"/>
                </a:solidFill>
              </a:rPr>
              <a:t>o</a:t>
            </a:r>
            <a:r>
              <a:rPr lang="en-US" sz="2400" smtClean="0">
                <a:solidFill>
                  <a:srgbClr val="262B2E"/>
                </a:solidFill>
              </a:rPr>
              <a:t>f the respondents stopped doing business with an organization due to a poor customer experience</a:t>
            </a:r>
            <a:endParaRPr lang="en-US" sz="2400">
              <a:solidFill>
                <a:srgbClr val="262B2E"/>
              </a:solidFill>
            </a:endParaRPr>
          </a:p>
        </p:txBody>
      </p:sp>
      <p:sp>
        <p:nvSpPr>
          <p:cNvPr id="33" name="TextBox 32"/>
          <p:cNvSpPr txBox="1"/>
          <p:nvPr/>
        </p:nvSpPr>
        <p:spPr>
          <a:xfrm>
            <a:off x="8382944" y="6076961"/>
            <a:ext cx="3809056" cy="246221"/>
          </a:xfrm>
          <a:prstGeom prst="rect">
            <a:avLst/>
          </a:prstGeom>
          <a:noFill/>
        </p:spPr>
        <p:txBody>
          <a:bodyPr wrap="none" rtlCol="0">
            <a:spAutoFit/>
          </a:bodyPr>
          <a:lstStyle/>
          <a:p>
            <a:r>
              <a:rPr lang="en-US" sz="1000">
                <a:solidFill>
                  <a:schemeClr val="bg1">
                    <a:lumMod val="50000"/>
                  </a:schemeClr>
                </a:solidFill>
              </a:rPr>
              <a:t>Source: http://techcrunch.com/2010/10/13/customer-service-rightnow/</a:t>
            </a:r>
          </a:p>
        </p:txBody>
      </p:sp>
    </p:spTree>
    <p:extLst>
      <p:ext uri="{BB962C8B-B14F-4D97-AF65-F5344CB8AC3E}">
        <p14:creationId xmlns:p14="http://schemas.microsoft.com/office/powerpoint/2010/main" val="146548696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One Bad Experience Can Cost You</a:t>
            </a:r>
            <a:endParaRPr lang="en-US"/>
          </a:p>
        </p:txBody>
      </p:sp>
      <p:sp>
        <p:nvSpPr>
          <p:cNvPr id="4" name="Slide Number Placeholder 3"/>
          <p:cNvSpPr>
            <a:spLocks noGrp="1"/>
          </p:cNvSpPr>
          <p:nvPr>
            <p:ph type="sldNum" sz="quarter" idx="12"/>
          </p:nvPr>
        </p:nvSpPr>
        <p:spPr/>
        <p:txBody>
          <a:bodyPr/>
          <a:lstStyle/>
          <a:p>
            <a:fld id="{1B094F8E-717B-4AEE-8691-AE595715C8CB}" type="slidenum">
              <a:rPr lang="en-US" smtClean="0"/>
              <a:pPr/>
              <a:t>11</a:t>
            </a:fld>
            <a:endParaRPr lang="en-US"/>
          </a:p>
        </p:txBody>
      </p:sp>
      <p:sp>
        <p:nvSpPr>
          <p:cNvPr id="6" name="TextBox 5"/>
          <p:cNvSpPr txBox="1"/>
          <p:nvPr/>
        </p:nvSpPr>
        <p:spPr>
          <a:xfrm>
            <a:off x="7385998" y="1864128"/>
            <a:ext cx="3543300" cy="1061896"/>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nSpc>
                <a:spcPct val="90000"/>
              </a:lnSpc>
              <a:spcBef>
                <a:spcPct val="0"/>
              </a:spcBef>
              <a:buNone/>
              <a:defRPr sz="4800" b="1">
                <a:solidFill>
                  <a:srgbClr val="262B2E"/>
                </a:solidFill>
                <a:latin typeface="+mj-lt"/>
                <a:ea typeface="+mj-ea"/>
                <a:cs typeface="+mj-cs"/>
              </a:defRPr>
            </a:lvl1pPr>
          </a:lstStyle>
          <a:p>
            <a:r>
              <a:rPr lang="en-US" sz="11500">
                <a:solidFill>
                  <a:srgbClr val="E86724"/>
                </a:solidFill>
                <a:effectLst>
                  <a:outerShdw blurRad="63500" dist="76200" dir="2520000" sx="102000" sy="102000" algn="ctr" rotWithShape="0">
                    <a:prstClr val="black">
                      <a:alpha val="40000"/>
                    </a:prstClr>
                  </a:outerShdw>
                </a:effectLst>
              </a:rPr>
              <a:t>79% </a:t>
            </a:r>
          </a:p>
        </p:txBody>
      </p:sp>
      <p:sp>
        <p:nvSpPr>
          <p:cNvPr id="7" name="TextBox 6"/>
          <p:cNvSpPr txBox="1"/>
          <p:nvPr/>
        </p:nvSpPr>
        <p:spPr>
          <a:xfrm>
            <a:off x="7385998" y="2926024"/>
            <a:ext cx="3543300" cy="1938992"/>
          </a:xfrm>
          <a:prstGeom prst="rect">
            <a:avLst/>
          </a:prstGeom>
          <a:noFill/>
        </p:spPr>
        <p:txBody>
          <a:bodyPr wrap="square" rtlCol="0">
            <a:spAutoFit/>
          </a:bodyPr>
          <a:lstStyle/>
          <a:p>
            <a:pPr algn="just"/>
            <a:r>
              <a:rPr lang="en-US" sz="2400">
                <a:solidFill>
                  <a:srgbClr val="262B2E"/>
                </a:solidFill>
              </a:rPr>
              <a:t>claimed that they passed their horrible experience to other consumers and urged them to avoid the brand all </a:t>
            </a:r>
            <a:r>
              <a:rPr lang="en-US" sz="2400" smtClean="0">
                <a:solidFill>
                  <a:srgbClr val="262B2E"/>
                </a:solidFill>
              </a:rPr>
              <a:t>together</a:t>
            </a:r>
            <a:endParaRPr lang="en-US" sz="2400">
              <a:solidFill>
                <a:srgbClr val="262B2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95" y="2312796"/>
            <a:ext cx="5540657" cy="23086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TextBox 18"/>
          <p:cNvSpPr txBox="1"/>
          <p:nvPr/>
        </p:nvSpPr>
        <p:spPr>
          <a:xfrm>
            <a:off x="8382944" y="6076961"/>
            <a:ext cx="3809056" cy="246221"/>
          </a:xfrm>
          <a:prstGeom prst="rect">
            <a:avLst/>
          </a:prstGeom>
          <a:noFill/>
        </p:spPr>
        <p:txBody>
          <a:bodyPr wrap="none" rtlCol="0">
            <a:spAutoFit/>
          </a:bodyPr>
          <a:lstStyle/>
          <a:p>
            <a:r>
              <a:rPr lang="en-US" sz="1000">
                <a:solidFill>
                  <a:schemeClr val="bg1">
                    <a:lumMod val="50000"/>
                  </a:schemeClr>
                </a:solidFill>
              </a:rPr>
              <a:t>Source: http://techcrunch.com/2010/10/13/customer-service-rightnow/</a:t>
            </a:r>
          </a:p>
        </p:txBody>
      </p:sp>
    </p:spTree>
    <p:extLst>
      <p:ext uri="{BB962C8B-B14F-4D97-AF65-F5344CB8AC3E}">
        <p14:creationId xmlns:p14="http://schemas.microsoft.com/office/powerpoint/2010/main" val="1566403856"/>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One Bad Experience Can Cost You</a:t>
            </a:r>
            <a:endParaRPr lang="en-US"/>
          </a:p>
        </p:txBody>
      </p:sp>
      <p:sp>
        <p:nvSpPr>
          <p:cNvPr id="4" name="Slide Number Placeholder 3"/>
          <p:cNvSpPr>
            <a:spLocks noGrp="1"/>
          </p:cNvSpPr>
          <p:nvPr>
            <p:ph type="sldNum" sz="quarter" idx="12"/>
          </p:nvPr>
        </p:nvSpPr>
        <p:spPr/>
        <p:txBody>
          <a:bodyPr/>
          <a:lstStyle/>
          <a:p>
            <a:fld id="{1B094F8E-717B-4AEE-8691-AE595715C8CB}" type="slidenum">
              <a:rPr lang="en-US" smtClean="0"/>
              <a:pPr/>
              <a:t>12</a:t>
            </a:fld>
            <a:endParaRPr lang="en-US"/>
          </a:p>
        </p:txBody>
      </p:sp>
      <p:sp>
        <p:nvSpPr>
          <p:cNvPr id="6" name="TextBox 5"/>
          <p:cNvSpPr txBox="1"/>
          <p:nvPr/>
        </p:nvSpPr>
        <p:spPr>
          <a:xfrm>
            <a:off x="7317759" y="2000605"/>
            <a:ext cx="3543300" cy="1061896"/>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nSpc>
                <a:spcPct val="90000"/>
              </a:lnSpc>
              <a:spcBef>
                <a:spcPct val="0"/>
              </a:spcBef>
              <a:buNone/>
              <a:defRPr sz="4800" b="1">
                <a:solidFill>
                  <a:srgbClr val="262B2E"/>
                </a:solidFill>
                <a:latin typeface="+mj-lt"/>
                <a:ea typeface="+mj-ea"/>
                <a:cs typeface="+mj-cs"/>
              </a:defRPr>
            </a:lvl1pPr>
          </a:lstStyle>
          <a:p>
            <a:r>
              <a:rPr lang="en-US" sz="11500">
                <a:solidFill>
                  <a:srgbClr val="E86724"/>
                </a:solidFill>
                <a:effectLst>
                  <a:outerShdw blurRad="63500" dist="76200" dir="2520000" sx="102000" sy="102000" algn="ctr" rotWithShape="0">
                    <a:prstClr val="black">
                      <a:alpha val="40000"/>
                    </a:prstClr>
                  </a:outerShdw>
                </a:effectLst>
              </a:rPr>
              <a:t>95% </a:t>
            </a:r>
          </a:p>
        </p:txBody>
      </p:sp>
      <p:sp>
        <p:nvSpPr>
          <p:cNvPr id="7" name="TextBox 6"/>
          <p:cNvSpPr txBox="1"/>
          <p:nvPr/>
        </p:nvSpPr>
        <p:spPr>
          <a:xfrm>
            <a:off x="7317759" y="3062501"/>
            <a:ext cx="3543300" cy="1569660"/>
          </a:xfrm>
          <a:prstGeom prst="rect">
            <a:avLst/>
          </a:prstGeom>
          <a:noFill/>
        </p:spPr>
        <p:txBody>
          <a:bodyPr wrap="square" rtlCol="0">
            <a:spAutoFit/>
          </a:bodyPr>
          <a:lstStyle/>
          <a:p>
            <a:pPr algn="just"/>
            <a:r>
              <a:rPr lang="en-US" sz="2400">
                <a:solidFill>
                  <a:srgbClr val="262B2E"/>
                </a:solidFill>
              </a:rPr>
              <a:t>of customers who had a bad experience claimed they would take action and even worse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777" b="7049"/>
          <a:stretch/>
        </p:blipFill>
        <p:spPr>
          <a:xfrm>
            <a:off x="1857155" y="944964"/>
            <a:ext cx="4238845" cy="5112310"/>
          </a:xfrm>
          <a:prstGeom prst="rect">
            <a:avLst/>
          </a:prstGeom>
        </p:spPr>
      </p:pic>
      <p:sp>
        <p:nvSpPr>
          <p:cNvPr id="20" name="TextBox 19"/>
          <p:cNvSpPr txBox="1"/>
          <p:nvPr/>
        </p:nvSpPr>
        <p:spPr>
          <a:xfrm>
            <a:off x="8382944" y="6076961"/>
            <a:ext cx="3809056" cy="246221"/>
          </a:xfrm>
          <a:prstGeom prst="rect">
            <a:avLst/>
          </a:prstGeom>
          <a:noFill/>
        </p:spPr>
        <p:txBody>
          <a:bodyPr wrap="none" rtlCol="0">
            <a:spAutoFit/>
          </a:bodyPr>
          <a:lstStyle/>
          <a:p>
            <a:r>
              <a:rPr lang="en-US" sz="1000">
                <a:solidFill>
                  <a:schemeClr val="bg1">
                    <a:lumMod val="50000"/>
                  </a:schemeClr>
                </a:solidFill>
              </a:rPr>
              <a:t>Source: http://techcrunch.com/2010/10/13/customer-service-rightnow/</a:t>
            </a:r>
          </a:p>
        </p:txBody>
      </p:sp>
    </p:spTree>
    <p:extLst>
      <p:ext uri="{BB962C8B-B14F-4D97-AF65-F5344CB8AC3E}">
        <p14:creationId xmlns:p14="http://schemas.microsoft.com/office/powerpoint/2010/main" val="3174389143"/>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646868" y="1014845"/>
            <a:ext cx="4898263" cy="48982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08906" y="2586813"/>
            <a:ext cx="4181587" cy="1754326"/>
          </a:xfrm>
          <a:prstGeom prst="rect">
            <a:avLst/>
          </a:prstGeom>
          <a:noFill/>
        </p:spPr>
        <p:txBody>
          <a:bodyPr wrap="square" rtlCol="0">
            <a:spAutoFit/>
          </a:bodyPr>
          <a:lstStyle/>
          <a:p>
            <a:pPr algn="ctr"/>
            <a:r>
              <a:rPr lang="en-US" sz="5400" b="1" smtClean="0">
                <a:solidFill>
                  <a:schemeClr val="bg1"/>
                </a:solidFill>
                <a:effectLst>
                  <a:outerShdw blurRad="63500" dist="50800" dir="2700000" sx="102000" sy="102000" algn="ctr" rotWithShape="0">
                    <a:prstClr val="black">
                      <a:alpha val="40000"/>
                    </a:prstClr>
                  </a:outerShdw>
                </a:effectLst>
                <a:latin typeface="+mj-lt"/>
                <a:ea typeface="+mj-ea"/>
                <a:cs typeface="+mj-cs"/>
              </a:rPr>
              <a:t>Do Not Let This Happen</a:t>
            </a:r>
            <a:endParaRPr lang="en-US" sz="5400" b="1">
              <a:solidFill>
                <a:schemeClr val="bg1"/>
              </a:solidFill>
              <a:effectLst>
                <a:outerShdw blurRad="63500" dist="50800" dir="2700000" sx="102000" sy="102000" algn="ctr"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2658921951"/>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643168" y="1014845"/>
            <a:ext cx="4898263" cy="489826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05206" y="1834379"/>
            <a:ext cx="4181587" cy="3416320"/>
          </a:xfrm>
          <a:prstGeom prst="rect">
            <a:avLst/>
          </a:prstGeom>
          <a:noFill/>
        </p:spPr>
        <p:txBody>
          <a:bodyPr wrap="square" rtlCol="0">
            <a:spAutoFit/>
          </a:bodyPr>
          <a:lstStyle/>
          <a:p>
            <a:pPr algn="ctr"/>
            <a:r>
              <a:rPr lang="en-US" sz="5400" b="1">
                <a:solidFill>
                  <a:schemeClr val="bg1"/>
                </a:solidFill>
                <a:effectLst>
                  <a:outerShdw blurRad="63500" dist="50800" dir="2700000" sx="102000" sy="102000" algn="ctr" rotWithShape="0">
                    <a:prstClr val="black">
                      <a:alpha val="40000"/>
                    </a:prstClr>
                  </a:outerShdw>
                </a:effectLst>
                <a:latin typeface="+mj-lt"/>
                <a:ea typeface="+mj-ea"/>
                <a:cs typeface="+mj-cs"/>
              </a:rPr>
              <a:t>Now the question is would you like to…</a:t>
            </a:r>
          </a:p>
        </p:txBody>
      </p:sp>
      <p:sp>
        <p:nvSpPr>
          <p:cNvPr id="15" name="Oval 14"/>
          <p:cNvSpPr/>
          <p:nvPr/>
        </p:nvSpPr>
        <p:spPr>
          <a:xfrm>
            <a:off x="9203717" y="867023"/>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16" name="Oval 15"/>
          <p:cNvSpPr/>
          <p:nvPr/>
        </p:nvSpPr>
        <p:spPr>
          <a:xfrm>
            <a:off x="8936604" y="2152161"/>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894424" y="1201505"/>
            <a:ext cx="732893" cy="1569660"/>
          </a:xfrm>
          <a:prstGeom prst="rect">
            <a:avLst/>
          </a:prstGeom>
          <a:noFill/>
        </p:spPr>
        <p:txBody>
          <a:bodyPr wrap="none" rtlCol="0">
            <a:spAutoFit/>
          </a:bodyPr>
          <a:lstStyle/>
          <a:p>
            <a:r>
              <a:rPr lang="en-US" sz="9600" b="1">
                <a:solidFill>
                  <a:schemeClr val="bg1"/>
                </a:solidFill>
                <a:effectLst>
                  <a:outerShdw blurRad="63500" dist="50800" dir="2700000" sx="102000" sy="102000" algn="ctr" rotWithShape="0">
                    <a:prstClr val="black">
                      <a:alpha val="40000"/>
                    </a:prstClr>
                  </a:outerShdw>
                </a:effectLst>
                <a:latin typeface="+mj-lt"/>
                <a:ea typeface="+mj-ea"/>
                <a:cs typeface="+mj-cs"/>
              </a:rPr>
              <a:t>?</a:t>
            </a:r>
          </a:p>
        </p:txBody>
      </p:sp>
    </p:spTree>
    <p:extLst>
      <p:ext uri="{BB962C8B-B14F-4D97-AF65-F5344CB8AC3E}">
        <p14:creationId xmlns:p14="http://schemas.microsoft.com/office/powerpoint/2010/main" val="237986312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t>
            </a:r>
            <a:r>
              <a:rPr lang="en-US" dirty="0" smtClean="0"/>
              <a:t>ould you like to?</a:t>
            </a:r>
            <a:endParaRPr lang="en-US" dirty="0"/>
          </a:p>
        </p:txBody>
      </p:sp>
      <p:sp>
        <p:nvSpPr>
          <p:cNvPr id="4" name="Slide Number Placeholder 3"/>
          <p:cNvSpPr>
            <a:spLocks noGrp="1"/>
          </p:cNvSpPr>
          <p:nvPr>
            <p:ph type="sldNum" sz="quarter" idx="12"/>
          </p:nvPr>
        </p:nvSpPr>
        <p:spPr/>
        <p:txBody>
          <a:bodyPr/>
          <a:lstStyle/>
          <a:p>
            <a:fld id="{1B094F8E-717B-4AEE-8691-AE595715C8CB}" type="slidenum">
              <a:rPr lang="en-US" smtClean="0"/>
              <a:pPr/>
              <a:t>15</a:t>
            </a:fld>
            <a:endParaRPr lang="en-US"/>
          </a:p>
        </p:txBody>
      </p:sp>
      <p:cxnSp>
        <p:nvCxnSpPr>
          <p:cNvPr id="6" name="Straight Connector 5"/>
          <p:cNvCxnSpPr>
            <a:stCxn id="10" idx="4"/>
            <a:endCxn id="14" idx="0"/>
          </p:cNvCxnSpPr>
          <p:nvPr/>
        </p:nvCxnSpPr>
        <p:spPr>
          <a:xfrm flipH="1">
            <a:off x="1444484" y="3522033"/>
            <a:ext cx="5872" cy="262564"/>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4" idx="6"/>
            <a:endCxn id="18" idx="2"/>
          </p:cNvCxnSpPr>
          <p:nvPr/>
        </p:nvCxnSpPr>
        <p:spPr>
          <a:xfrm flipV="1">
            <a:off x="2587484" y="4923539"/>
            <a:ext cx="2306008" cy="4058"/>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2" idx="2"/>
            <a:endCxn id="18" idx="6"/>
          </p:cNvCxnSpPr>
          <p:nvPr/>
        </p:nvCxnSpPr>
        <p:spPr>
          <a:xfrm flipH="1" flipV="1">
            <a:off x="7179492" y="4923539"/>
            <a:ext cx="2337262" cy="5724"/>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07356" y="1236033"/>
            <a:ext cx="2286000" cy="2286000"/>
            <a:chOff x="348300" y="1236033"/>
            <a:chExt cx="2286000" cy="2286000"/>
          </a:xfrm>
        </p:grpSpPr>
        <p:sp>
          <p:nvSpPr>
            <p:cNvPr id="10" name="Oval 9"/>
            <p:cNvSpPr/>
            <p:nvPr/>
          </p:nvSpPr>
          <p:spPr>
            <a:xfrm>
              <a:off x="348300" y="1236033"/>
              <a:ext cx="2286000" cy="2286000"/>
            </a:xfrm>
            <a:prstGeom prst="ellipse">
              <a:avLst/>
            </a:prstGeom>
            <a:noFill/>
            <a:ln w="57150">
              <a:solidFill>
                <a:srgbClr val="F6922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18915" y="1828246"/>
              <a:ext cx="1638571" cy="1200329"/>
            </a:xfrm>
            <a:prstGeom prst="rect">
              <a:avLst/>
            </a:prstGeom>
            <a:noFill/>
          </p:spPr>
          <p:txBody>
            <a:bodyPr wrap="square" rtlCol="0">
              <a:spAutoFit/>
            </a:bodyPr>
            <a:lstStyle/>
            <a:p>
              <a:pPr algn="ctr"/>
              <a:r>
                <a:rPr lang="en-US" dirty="0">
                  <a:solidFill>
                    <a:schemeClr val="tx1">
                      <a:lumMod val="75000"/>
                      <a:lumOff val="25000"/>
                    </a:schemeClr>
                  </a:solidFill>
                </a:rPr>
                <a:t>Increase your </a:t>
              </a:r>
              <a:r>
                <a:rPr lang="en-US" dirty="0" smtClean="0">
                  <a:solidFill>
                    <a:schemeClr val="tx1">
                      <a:lumMod val="75000"/>
                      <a:lumOff val="25000"/>
                    </a:schemeClr>
                  </a:solidFill>
                </a:rPr>
                <a:t>website conversion rates?</a:t>
              </a:r>
              <a:r>
                <a:rPr lang="en-US" dirty="0" smtClean="0">
                  <a:solidFill>
                    <a:srgbClr val="373739"/>
                  </a:solidFill>
                </a:rPr>
                <a:t> </a:t>
              </a:r>
              <a:endParaRPr lang="en-US" dirty="0">
                <a:solidFill>
                  <a:srgbClr val="373739"/>
                </a:solidFill>
              </a:endParaRPr>
            </a:p>
          </p:txBody>
        </p:sp>
      </p:grpSp>
      <p:sp>
        <p:nvSpPr>
          <p:cNvPr id="12" name="Oval 11"/>
          <p:cNvSpPr/>
          <p:nvPr/>
        </p:nvSpPr>
        <p:spPr>
          <a:xfrm>
            <a:off x="99592" y="137012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1</a:t>
            </a:r>
            <a:endParaRPr lang="en-US" sz="6000">
              <a:effectLst>
                <a:outerShdw blurRad="50800" dist="38100" dir="5400000" algn="t" rotWithShape="0">
                  <a:prstClr val="black">
                    <a:alpha val="40000"/>
                  </a:prstClr>
                </a:outerShdw>
              </a:effectLst>
              <a:latin typeface="+mj-lt"/>
            </a:endParaRPr>
          </a:p>
        </p:txBody>
      </p:sp>
      <p:grpSp>
        <p:nvGrpSpPr>
          <p:cNvPr id="13" name="Group 12"/>
          <p:cNvGrpSpPr/>
          <p:nvPr/>
        </p:nvGrpSpPr>
        <p:grpSpPr>
          <a:xfrm>
            <a:off x="301484" y="3784597"/>
            <a:ext cx="2286000" cy="2286000"/>
            <a:chOff x="2727015" y="3784597"/>
            <a:chExt cx="2286000" cy="2286000"/>
          </a:xfrm>
        </p:grpSpPr>
        <p:sp>
          <p:nvSpPr>
            <p:cNvPr id="14" name="Oval 13"/>
            <p:cNvSpPr/>
            <p:nvPr/>
          </p:nvSpPr>
          <p:spPr>
            <a:xfrm>
              <a:off x="2727015" y="3784597"/>
              <a:ext cx="2286000" cy="2286000"/>
            </a:xfrm>
            <a:prstGeom prst="ellipse">
              <a:avLst/>
            </a:prstGeom>
            <a:noFill/>
            <a:ln w="57150">
              <a:solidFill>
                <a:srgbClr val="F6922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65631" y="4432951"/>
              <a:ext cx="1852227" cy="923330"/>
            </a:xfrm>
            <a:prstGeom prst="rect">
              <a:avLst/>
            </a:prstGeom>
            <a:noFill/>
          </p:spPr>
          <p:txBody>
            <a:bodyPr wrap="square" rtlCol="0">
              <a:spAutoFit/>
            </a:bodyPr>
            <a:lstStyle/>
            <a:p>
              <a:pPr algn="ctr"/>
              <a:r>
                <a:rPr lang="en-US" dirty="0">
                  <a:solidFill>
                    <a:schemeClr val="tx1">
                      <a:lumMod val="75000"/>
                      <a:lumOff val="25000"/>
                    </a:schemeClr>
                  </a:solidFill>
                </a:rPr>
                <a:t>Would you like to increase sales</a:t>
              </a:r>
              <a:r>
                <a:rPr lang="en-US" dirty="0" smtClean="0">
                  <a:solidFill>
                    <a:schemeClr val="tx1">
                      <a:lumMod val="75000"/>
                      <a:lumOff val="25000"/>
                    </a:schemeClr>
                  </a:solidFill>
                </a:rPr>
                <a:t>?</a:t>
              </a:r>
              <a:endParaRPr lang="en-US" dirty="0">
                <a:solidFill>
                  <a:schemeClr val="tx1">
                    <a:lumMod val="75000"/>
                    <a:lumOff val="25000"/>
                  </a:schemeClr>
                </a:solidFill>
              </a:endParaRPr>
            </a:p>
          </p:txBody>
        </p:sp>
      </p:grpSp>
      <p:sp>
        <p:nvSpPr>
          <p:cNvPr id="16" name="Oval 15"/>
          <p:cNvSpPr/>
          <p:nvPr/>
        </p:nvSpPr>
        <p:spPr>
          <a:xfrm>
            <a:off x="91279" y="378327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50800" dist="38100" dir="5400000" algn="t" rotWithShape="0">
                    <a:prstClr val="black">
                      <a:alpha val="40000"/>
                    </a:prstClr>
                  </a:outerShdw>
                </a:effectLst>
                <a:latin typeface="+mj-lt"/>
              </a:rPr>
              <a:t>4</a:t>
            </a:r>
          </a:p>
        </p:txBody>
      </p:sp>
      <p:grpSp>
        <p:nvGrpSpPr>
          <p:cNvPr id="17" name="Group 16"/>
          <p:cNvGrpSpPr/>
          <p:nvPr/>
        </p:nvGrpSpPr>
        <p:grpSpPr>
          <a:xfrm>
            <a:off x="4893492" y="3780539"/>
            <a:ext cx="2286000" cy="2286000"/>
            <a:chOff x="7059544" y="3895212"/>
            <a:chExt cx="2286000" cy="2286000"/>
          </a:xfrm>
        </p:grpSpPr>
        <p:sp>
          <p:nvSpPr>
            <p:cNvPr id="18" name="Oval 17"/>
            <p:cNvSpPr/>
            <p:nvPr/>
          </p:nvSpPr>
          <p:spPr>
            <a:xfrm>
              <a:off x="7059544" y="3895212"/>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130749" y="4414412"/>
              <a:ext cx="2180824" cy="1077218"/>
            </a:xfrm>
            <a:prstGeom prst="rect">
              <a:avLst/>
            </a:prstGeom>
            <a:noFill/>
          </p:spPr>
          <p:txBody>
            <a:bodyPr wrap="square" rtlCol="0">
              <a:spAutoFit/>
            </a:bodyPr>
            <a:lstStyle/>
            <a:p>
              <a:pPr algn="ctr"/>
              <a:r>
                <a:rPr lang="en-US" sz="1600" dirty="0">
                  <a:solidFill>
                    <a:schemeClr val="tx1">
                      <a:lumMod val="75000"/>
                      <a:lumOff val="25000"/>
                    </a:schemeClr>
                  </a:solidFill>
                </a:rPr>
                <a:t>Would you like to reduce your sales and customer service costs?</a:t>
              </a:r>
            </a:p>
          </p:txBody>
        </p:sp>
      </p:grpSp>
      <p:sp>
        <p:nvSpPr>
          <p:cNvPr id="20" name="Oval 19"/>
          <p:cNvSpPr/>
          <p:nvPr/>
        </p:nvSpPr>
        <p:spPr>
          <a:xfrm>
            <a:off x="5669998" y="5527761"/>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50800" dist="38100" dir="5400000" algn="t" rotWithShape="0">
                    <a:prstClr val="black">
                      <a:alpha val="40000"/>
                    </a:prstClr>
                  </a:outerShdw>
                </a:effectLst>
                <a:latin typeface="+mj-lt"/>
              </a:rPr>
              <a:t>5</a:t>
            </a:r>
          </a:p>
        </p:txBody>
      </p:sp>
      <p:grpSp>
        <p:nvGrpSpPr>
          <p:cNvPr id="21" name="Group 20"/>
          <p:cNvGrpSpPr/>
          <p:nvPr/>
        </p:nvGrpSpPr>
        <p:grpSpPr>
          <a:xfrm>
            <a:off x="9516754" y="3786263"/>
            <a:ext cx="2286000" cy="2286000"/>
            <a:chOff x="9544050" y="2071882"/>
            <a:chExt cx="2286000" cy="2286000"/>
          </a:xfrm>
        </p:grpSpPr>
        <p:sp>
          <p:nvSpPr>
            <p:cNvPr id="22" name="Oval 21"/>
            <p:cNvSpPr/>
            <p:nvPr/>
          </p:nvSpPr>
          <p:spPr>
            <a:xfrm>
              <a:off x="9544050" y="2071882"/>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573143" y="2710920"/>
              <a:ext cx="2201622" cy="1200329"/>
            </a:xfrm>
            <a:prstGeom prst="rect">
              <a:avLst/>
            </a:prstGeom>
            <a:noFill/>
          </p:spPr>
          <p:txBody>
            <a:bodyPr wrap="square" rtlCol="0">
              <a:spAutoFit/>
            </a:bodyPr>
            <a:lstStyle/>
            <a:p>
              <a:pPr algn="ctr"/>
              <a:r>
                <a:rPr lang="en-US" dirty="0">
                  <a:solidFill>
                    <a:schemeClr val="tx1">
                      <a:lumMod val="75000"/>
                      <a:lumOff val="25000"/>
                    </a:schemeClr>
                  </a:solidFill>
                </a:rPr>
                <a:t>Would you like to increase overall customer satisfaction</a:t>
              </a:r>
              <a:r>
                <a:rPr lang="en-US" dirty="0" smtClean="0">
                  <a:solidFill>
                    <a:schemeClr val="tx1">
                      <a:lumMod val="75000"/>
                      <a:lumOff val="25000"/>
                    </a:schemeClr>
                  </a:solidFill>
                </a:rPr>
                <a:t>?</a:t>
              </a:r>
              <a:endParaRPr lang="en-US" dirty="0">
                <a:solidFill>
                  <a:schemeClr val="tx1">
                    <a:lumMod val="75000"/>
                    <a:lumOff val="25000"/>
                  </a:schemeClr>
                </a:solidFill>
              </a:endParaRPr>
            </a:p>
          </p:txBody>
        </p:sp>
      </p:grpSp>
      <p:sp>
        <p:nvSpPr>
          <p:cNvPr id="24" name="Oval 23"/>
          <p:cNvSpPr/>
          <p:nvPr/>
        </p:nvSpPr>
        <p:spPr>
          <a:xfrm>
            <a:off x="11226863" y="378327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50800" dist="38100" dir="5400000" algn="t" rotWithShape="0">
                    <a:prstClr val="black">
                      <a:alpha val="40000"/>
                    </a:prstClr>
                  </a:outerShdw>
                </a:effectLst>
                <a:latin typeface="+mj-lt"/>
              </a:rPr>
              <a:t>6</a:t>
            </a:r>
          </a:p>
        </p:txBody>
      </p:sp>
      <p:grpSp>
        <p:nvGrpSpPr>
          <p:cNvPr id="25" name="Group 24"/>
          <p:cNvGrpSpPr/>
          <p:nvPr/>
        </p:nvGrpSpPr>
        <p:grpSpPr>
          <a:xfrm>
            <a:off x="9524993" y="1249963"/>
            <a:ext cx="2286000" cy="2286000"/>
            <a:chOff x="6879315" y="577126"/>
            <a:chExt cx="2286000" cy="2286000"/>
          </a:xfrm>
        </p:grpSpPr>
        <p:sp>
          <p:nvSpPr>
            <p:cNvPr id="26" name="Oval 25"/>
            <p:cNvSpPr/>
            <p:nvPr/>
          </p:nvSpPr>
          <p:spPr>
            <a:xfrm>
              <a:off x="6879315" y="577126"/>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92972" y="999100"/>
              <a:ext cx="1624065" cy="1477328"/>
            </a:xfrm>
            <a:prstGeom prst="rect">
              <a:avLst/>
            </a:prstGeom>
            <a:noFill/>
          </p:spPr>
          <p:txBody>
            <a:bodyPr wrap="square" rtlCol="0">
              <a:spAutoFit/>
            </a:bodyPr>
            <a:lstStyle/>
            <a:p>
              <a:pPr algn="ctr"/>
              <a:r>
                <a:rPr lang="en-US" dirty="0">
                  <a:solidFill>
                    <a:schemeClr val="tx1">
                      <a:lumMod val="75000"/>
                      <a:lumOff val="25000"/>
                    </a:schemeClr>
                  </a:solidFill>
                </a:rPr>
                <a:t>Would you like to turn more website visitors into customers</a:t>
              </a:r>
              <a:r>
                <a:rPr lang="en-US" dirty="0" smtClean="0">
                  <a:solidFill>
                    <a:schemeClr val="tx1">
                      <a:lumMod val="75000"/>
                      <a:lumOff val="25000"/>
                    </a:schemeClr>
                  </a:solidFill>
                </a:rPr>
                <a:t>?</a:t>
              </a:r>
              <a:endParaRPr lang="en-US" dirty="0">
                <a:solidFill>
                  <a:schemeClr val="tx1">
                    <a:lumMod val="75000"/>
                    <a:lumOff val="25000"/>
                  </a:schemeClr>
                </a:solidFill>
              </a:endParaRPr>
            </a:p>
          </p:txBody>
        </p:sp>
      </p:grpSp>
      <p:sp>
        <p:nvSpPr>
          <p:cNvPr id="28" name="Oval 27"/>
          <p:cNvSpPr/>
          <p:nvPr/>
        </p:nvSpPr>
        <p:spPr>
          <a:xfrm>
            <a:off x="11296307" y="1397213"/>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effectLst>
                  <a:outerShdw blurRad="50800" dist="38100" dir="5400000" algn="t" rotWithShape="0">
                    <a:prstClr val="black">
                      <a:alpha val="40000"/>
                    </a:prstClr>
                  </a:outerShdw>
                </a:effectLst>
                <a:latin typeface="+mj-lt"/>
              </a:rPr>
              <a:t>3</a:t>
            </a:r>
            <a:endParaRPr lang="en-US" sz="6000" dirty="0">
              <a:effectLst>
                <a:outerShdw blurRad="50800" dist="38100" dir="5400000" algn="t" rotWithShape="0">
                  <a:prstClr val="black">
                    <a:alpha val="40000"/>
                  </a:prstClr>
                </a:outerShdw>
              </a:effectLst>
              <a:latin typeface="+mj-lt"/>
            </a:endParaRPr>
          </a:p>
        </p:txBody>
      </p:sp>
      <p:grpSp>
        <p:nvGrpSpPr>
          <p:cNvPr id="29" name="Group 28"/>
          <p:cNvGrpSpPr/>
          <p:nvPr/>
        </p:nvGrpSpPr>
        <p:grpSpPr>
          <a:xfrm>
            <a:off x="4882488" y="1236033"/>
            <a:ext cx="2286000" cy="2286000"/>
            <a:chOff x="3932809" y="1236033"/>
            <a:chExt cx="2286000" cy="2286000"/>
          </a:xfrm>
        </p:grpSpPr>
        <p:sp>
          <p:nvSpPr>
            <p:cNvPr id="30" name="Oval 29"/>
            <p:cNvSpPr/>
            <p:nvPr/>
          </p:nvSpPr>
          <p:spPr>
            <a:xfrm>
              <a:off x="3932809" y="1236033"/>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96677" y="1640369"/>
              <a:ext cx="1958264" cy="1477328"/>
            </a:xfrm>
            <a:prstGeom prst="rect">
              <a:avLst/>
            </a:prstGeom>
            <a:noFill/>
          </p:spPr>
          <p:txBody>
            <a:bodyPr wrap="square" rtlCol="0">
              <a:spAutoFit/>
            </a:bodyPr>
            <a:lstStyle/>
            <a:p>
              <a:pPr algn="ctr"/>
              <a:r>
                <a:rPr lang="en-US" dirty="0">
                  <a:solidFill>
                    <a:schemeClr val="tx1">
                      <a:lumMod val="75000"/>
                      <a:lumOff val="25000"/>
                    </a:schemeClr>
                  </a:solidFill>
                </a:rPr>
                <a:t>Are you looking for a way to stop shopping cart abandonment on your website?</a:t>
              </a:r>
            </a:p>
          </p:txBody>
        </p:sp>
      </p:grpSp>
      <p:sp>
        <p:nvSpPr>
          <p:cNvPr id="32" name="Oval 31"/>
          <p:cNvSpPr/>
          <p:nvPr/>
        </p:nvSpPr>
        <p:spPr>
          <a:xfrm>
            <a:off x="5659728" y="808656"/>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50800" dist="38100" dir="5400000" algn="t" rotWithShape="0">
                    <a:prstClr val="black">
                      <a:alpha val="40000"/>
                    </a:prstClr>
                  </a:outerShdw>
                </a:effectLst>
                <a:latin typeface="+mj-lt"/>
              </a:rPr>
              <a:t>2</a:t>
            </a:r>
          </a:p>
        </p:txBody>
      </p:sp>
      <p:cxnSp>
        <p:nvCxnSpPr>
          <p:cNvPr id="33" name="Straight Connector 32"/>
          <p:cNvCxnSpPr>
            <a:endCxn id="22" idx="0"/>
          </p:cNvCxnSpPr>
          <p:nvPr/>
        </p:nvCxnSpPr>
        <p:spPr>
          <a:xfrm>
            <a:off x="10659754" y="3535963"/>
            <a:ext cx="0" cy="25030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0" idx="6"/>
            <a:endCxn id="26" idx="2"/>
          </p:cNvCxnSpPr>
          <p:nvPr/>
        </p:nvCxnSpPr>
        <p:spPr>
          <a:xfrm>
            <a:off x="7168488" y="2379033"/>
            <a:ext cx="2356505" cy="1393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0" idx="2"/>
          </p:cNvCxnSpPr>
          <p:nvPr/>
        </p:nvCxnSpPr>
        <p:spPr>
          <a:xfrm>
            <a:off x="2585783" y="2379033"/>
            <a:ext cx="2296705" cy="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784951"/>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923724" y="604778"/>
            <a:ext cx="634455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600" dirty="0">
                <a:solidFill>
                  <a:schemeClr val="tx1">
                    <a:lumMod val="75000"/>
                    <a:lumOff val="25000"/>
                  </a:schemeClr>
                </a:solidFill>
              </a:rPr>
              <a:t>If you answered</a:t>
            </a:r>
          </a:p>
          <a:p>
            <a:pPr algn="ctr"/>
            <a:r>
              <a:rPr lang="ja-JP" altLang="en-US" sz="5400" b="1" dirty="0">
                <a:solidFill>
                  <a:srgbClr val="F69221"/>
                </a:solidFill>
                <a:latin typeface="+mj-lt"/>
              </a:rPr>
              <a:t>‘</a:t>
            </a:r>
            <a:r>
              <a:rPr lang="en-US" sz="5400" b="1" dirty="0">
                <a:solidFill>
                  <a:srgbClr val="F69221"/>
                </a:solidFill>
                <a:latin typeface="+mj-lt"/>
              </a:rPr>
              <a:t>YES</a:t>
            </a:r>
            <a:r>
              <a:rPr lang="ja-JP" altLang="en-US" sz="5400" b="1" dirty="0">
                <a:solidFill>
                  <a:srgbClr val="F69221"/>
                </a:solidFill>
                <a:latin typeface="+mj-lt"/>
              </a:rPr>
              <a:t>’</a:t>
            </a:r>
            <a:endParaRPr lang="en-US" sz="5400" b="1" dirty="0">
              <a:solidFill>
                <a:srgbClr val="F69221"/>
              </a:solidFill>
              <a:latin typeface="+mj-lt"/>
            </a:endParaRPr>
          </a:p>
          <a:p>
            <a:pPr algn="ctr"/>
            <a:r>
              <a:rPr lang="en-US" sz="3600" dirty="0">
                <a:solidFill>
                  <a:schemeClr val="tx1">
                    <a:lumMod val="75000"/>
                    <a:lumOff val="25000"/>
                  </a:schemeClr>
                </a:solidFill>
              </a:rPr>
              <a:t>to any of these </a:t>
            </a:r>
            <a:r>
              <a:rPr lang="en-US" sz="3600" dirty="0" smtClean="0">
                <a:solidFill>
                  <a:schemeClr val="tx1">
                    <a:lumMod val="75000"/>
                    <a:lumOff val="25000"/>
                  </a:schemeClr>
                </a:solidFill>
              </a:rPr>
              <a:t>questions then</a:t>
            </a:r>
            <a:endParaRPr lang="en-US" sz="3600" dirty="0">
              <a:solidFill>
                <a:schemeClr val="tx1">
                  <a:lumMod val="75000"/>
                  <a:lumOff val="25000"/>
                </a:schemeClr>
              </a:solidFill>
            </a:endParaRPr>
          </a:p>
          <a:p>
            <a:pPr algn="ctr"/>
            <a:endParaRPr lang="en-US" sz="3600" dirty="0">
              <a:solidFill>
                <a:schemeClr val="tx1">
                  <a:lumMod val="75000"/>
                  <a:lumOff val="25000"/>
                </a:schemeClr>
              </a:solidFill>
              <a:latin typeface="Tw Cen MT" charset="0"/>
            </a:endParaRPr>
          </a:p>
          <a:p>
            <a:pPr algn="ctr"/>
            <a:endParaRPr lang="en-US" sz="5400" b="1" dirty="0">
              <a:solidFill>
                <a:srgbClr val="F69221"/>
              </a:solidFill>
              <a:latin typeface="+mj-lt"/>
            </a:endParaRPr>
          </a:p>
        </p:txBody>
      </p:sp>
      <p:sp>
        <p:nvSpPr>
          <p:cNvPr id="4101" name="Text Box 5"/>
          <p:cNvSpPr txBox="1">
            <a:spLocks noChangeArrowheads="1"/>
          </p:cNvSpPr>
          <p:nvPr/>
        </p:nvSpPr>
        <p:spPr bwMode="auto">
          <a:xfrm>
            <a:off x="4381500" y="4163884"/>
            <a:ext cx="342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600">
                <a:solidFill>
                  <a:schemeClr val="tx1">
                    <a:lumMod val="75000"/>
                    <a:lumOff val="25000"/>
                  </a:schemeClr>
                </a:solidFill>
              </a:rPr>
              <a:t>is your answer!</a:t>
            </a:r>
          </a:p>
        </p:txBody>
      </p:sp>
      <p:sp>
        <p:nvSpPr>
          <p:cNvPr id="4102" name="Text Box 6"/>
          <p:cNvSpPr txBox="1">
            <a:spLocks noChangeArrowheads="1"/>
          </p:cNvSpPr>
          <p:nvPr/>
        </p:nvSpPr>
        <p:spPr bwMode="auto">
          <a:xfrm>
            <a:off x="1524000" y="495300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600" b="1" dirty="0" smtClean="0">
                <a:solidFill>
                  <a:schemeClr val="tx1">
                    <a:lumMod val="75000"/>
                    <a:lumOff val="25000"/>
                  </a:schemeClr>
                </a:solidFill>
              </a:rPr>
              <a:t>Let us </a:t>
            </a:r>
            <a:r>
              <a:rPr lang="en-US" sz="3600" b="1" dirty="0">
                <a:solidFill>
                  <a:schemeClr val="tx1">
                    <a:lumMod val="75000"/>
                    <a:lumOff val="25000"/>
                  </a:schemeClr>
                </a:solidFill>
              </a:rPr>
              <a:t>show you how…</a:t>
            </a:r>
          </a:p>
        </p:txBody>
      </p:sp>
      <p:sp>
        <p:nvSpPr>
          <p:cNvPr id="2" name="Slide Number Placeholder 1"/>
          <p:cNvSpPr>
            <a:spLocks noGrp="1"/>
          </p:cNvSpPr>
          <p:nvPr>
            <p:ph type="sldNum" sz="quarter" idx="12"/>
          </p:nvPr>
        </p:nvSpPr>
        <p:spPr/>
        <p:txBody>
          <a:bodyPr/>
          <a:lstStyle/>
          <a:p>
            <a:fld id="{1B094F8E-717B-4AEE-8691-AE595715C8CB}" type="slidenum">
              <a:rPr lang="en-US" smtClean="0"/>
              <a:pPr/>
              <a:t>16</a:t>
            </a:fld>
            <a:endParaRPr lang="en-US"/>
          </a:p>
        </p:txBody>
      </p:sp>
      <p:pic>
        <p:nvPicPr>
          <p:cNvPr id="3" name="Picture 2"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100" y="2628900"/>
            <a:ext cx="2717800" cy="1587500"/>
          </a:xfrm>
          <a:prstGeom prst="rect">
            <a:avLst/>
          </a:prstGeom>
        </p:spPr>
      </p:pic>
    </p:spTree>
    <p:extLst>
      <p:ext uri="{BB962C8B-B14F-4D97-AF65-F5344CB8AC3E}">
        <p14:creationId xmlns:p14="http://schemas.microsoft.com/office/powerpoint/2010/main" val="102217500"/>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ChatBee</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en-US" dirty="0" smtClean="0"/>
              <a:t>A US &amp; UK based company that knows your market inside out. We specialize in </a:t>
            </a:r>
            <a:r>
              <a:rPr lang="en-US" dirty="0" err="1" smtClean="0"/>
              <a:t>SaaS</a:t>
            </a:r>
            <a:r>
              <a:rPr lang="en-US" dirty="0" smtClean="0"/>
              <a:t> and </a:t>
            </a:r>
            <a:r>
              <a:rPr lang="en-US" dirty="0" err="1" smtClean="0"/>
              <a:t>eCommerce</a:t>
            </a:r>
            <a:r>
              <a:rPr lang="en-US" dirty="0" smtClean="0"/>
              <a:t>.</a:t>
            </a:r>
          </a:p>
          <a:p>
            <a:pPr>
              <a:lnSpc>
                <a:spcPct val="150000"/>
              </a:lnSpc>
            </a:pPr>
            <a:r>
              <a:rPr lang="en-US" dirty="0" smtClean="0"/>
              <a:t>We specialize in Live Chat &amp; Social Media Services and that’s all we do.</a:t>
            </a:r>
          </a:p>
          <a:p>
            <a:pPr lvl="0">
              <a:lnSpc>
                <a:spcPct val="150000"/>
              </a:lnSpc>
            </a:pPr>
            <a:r>
              <a:rPr lang="en-US" dirty="0"/>
              <a:t>We are the only </a:t>
            </a:r>
            <a:r>
              <a:rPr lang="en-GB" dirty="0" smtClean="0"/>
              <a:t>only PAYG, managed Live Chat Service provider using only US and UK agents, for customers based in those countries. As far as we know this unique in the SMB market place.</a:t>
            </a:r>
            <a:endParaRPr lang="en-GB" dirty="0"/>
          </a:p>
          <a:p>
            <a:pPr lvl="0">
              <a:lnSpc>
                <a:spcPct val="150000"/>
              </a:lnSpc>
            </a:pPr>
            <a:r>
              <a:rPr lang="en-US" dirty="0"/>
              <a:t>Named Agents feature is unique to us. We are only Live Chat Service company that has the ability to assign named agents to your business. That means the same named agents will be talking to your customers every single day. They are your team. No other live chat business we know can offer this level of </a:t>
            </a:r>
            <a:r>
              <a:rPr lang="en-US" dirty="0" smtClean="0"/>
              <a:t>personalized </a:t>
            </a:r>
            <a:r>
              <a:rPr lang="en-US" dirty="0"/>
              <a:t>service.</a:t>
            </a:r>
            <a:endParaRPr lang="en-GB" dirty="0"/>
          </a:p>
          <a:p>
            <a:pPr lvl="0">
              <a:lnSpc>
                <a:spcPct val="150000"/>
              </a:lnSpc>
            </a:pPr>
            <a:r>
              <a:rPr lang="en-US" dirty="0"/>
              <a:t>Our </a:t>
            </a:r>
            <a:r>
              <a:rPr lang="en-US" b="1" dirty="0"/>
              <a:t>unique Co-Browsing </a:t>
            </a:r>
            <a:r>
              <a:rPr lang="en-US" dirty="0"/>
              <a:t>feature runs natively within your browser utilizing JavaScript, meaning it will not require any downloads, plug-ins or installations. It’s 100% instant, making it perfect for all your sales and customer service needs; no time-wasting, no fuss</a:t>
            </a:r>
            <a:r>
              <a:rPr lang="en-US" dirty="0" smtClean="0"/>
              <a:t>! No other companies may claim co-browsing, but not like this. Companies, often will call “pushing links” feature as co-browsing. That’s not true co-browsing.</a:t>
            </a:r>
          </a:p>
          <a:p>
            <a:pPr lvl="0">
              <a:lnSpc>
                <a:spcPct val="150000"/>
              </a:lnSpc>
            </a:pPr>
            <a:r>
              <a:rPr lang="en-US" dirty="0" smtClean="0"/>
              <a:t>Our confidence and belief in our product is demonstrated with free trial and </a:t>
            </a:r>
            <a:r>
              <a:rPr lang="en-US" b="1" u="sng" dirty="0" smtClean="0"/>
              <a:t>no contract</a:t>
            </a:r>
            <a:r>
              <a:rPr lang="en-US" dirty="0" smtClean="0"/>
              <a:t>.</a:t>
            </a:r>
            <a:endParaRPr lang="en-GB" dirty="0"/>
          </a:p>
        </p:txBody>
      </p:sp>
      <p:sp>
        <p:nvSpPr>
          <p:cNvPr id="4" name="Slide Number Placeholder 3"/>
          <p:cNvSpPr>
            <a:spLocks noGrp="1"/>
          </p:cNvSpPr>
          <p:nvPr>
            <p:ph type="sldNum" sz="quarter" idx="12"/>
          </p:nvPr>
        </p:nvSpPr>
        <p:spPr/>
        <p:txBody>
          <a:bodyPr/>
          <a:lstStyle/>
          <a:p>
            <a:fld id="{1B094F8E-717B-4AEE-8691-AE595715C8CB}" type="slidenum">
              <a:rPr lang="en-US" smtClean="0"/>
              <a:pPr/>
              <a:t>17</a:t>
            </a:fld>
            <a:endParaRPr lang="en-US"/>
          </a:p>
        </p:txBody>
      </p:sp>
    </p:spTree>
    <p:extLst>
      <p:ext uri="{BB962C8B-B14F-4D97-AF65-F5344CB8AC3E}">
        <p14:creationId xmlns:p14="http://schemas.microsoft.com/office/powerpoint/2010/main" val="3866426240"/>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p:cNvGrpSpPr/>
          <p:nvPr/>
        </p:nvGrpSpPr>
        <p:grpSpPr>
          <a:xfrm>
            <a:off x="782066" y="3761727"/>
            <a:ext cx="768096" cy="768096"/>
            <a:chOff x="11118535" y="6274058"/>
            <a:chExt cx="470953" cy="470953"/>
          </a:xfrm>
        </p:grpSpPr>
        <p:sp>
          <p:nvSpPr>
            <p:cNvPr id="112" name="Oval 111"/>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95714" y="1409737"/>
            <a:ext cx="768096" cy="768096"/>
            <a:chOff x="11118535" y="6274058"/>
            <a:chExt cx="470953" cy="470953"/>
          </a:xfrm>
        </p:grpSpPr>
        <p:sp>
          <p:nvSpPr>
            <p:cNvPr id="109" name="Oval 108"/>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itle 49"/>
          <p:cNvSpPr>
            <a:spLocks noGrp="1"/>
          </p:cNvSpPr>
          <p:nvPr>
            <p:ph type="title"/>
          </p:nvPr>
        </p:nvSpPr>
        <p:spPr/>
        <p:txBody>
          <a:bodyPr>
            <a:normAutofit/>
          </a:bodyPr>
          <a:lstStyle/>
          <a:p>
            <a:r>
              <a:rPr lang="en-US" smtClean="0"/>
              <a:t>Why Chat Bee</a:t>
            </a:r>
            <a:endParaRPr lang="en-US"/>
          </a:p>
        </p:txBody>
      </p:sp>
      <p:sp>
        <p:nvSpPr>
          <p:cNvPr id="4" name="Slide Number Placeholder 3"/>
          <p:cNvSpPr>
            <a:spLocks noGrp="1"/>
          </p:cNvSpPr>
          <p:nvPr>
            <p:ph type="sldNum" sz="quarter" idx="12"/>
          </p:nvPr>
        </p:nvSpPr>
        <p:spPr/>
        <p:txBody>
          <a:bodyPr/>
          <a:lstStyle/>
          <a:p>
            <a:fld id="{1B094F8E-717B-4AEE-8691-AE595715C8CB}" type="slidenum">
              <a:rPr lang="en-US" smtClean="0"/>
              <a:pPr/>
              <a:t>18</a:t>
            </a:fld>
            <a:endParaRPr lang="en-US"/>
          </a:p>
        </p:txBody>
      </p:sp>
      <p:grpSp>
        <p:nvGrpSpPr>
          <p:cNvPr id="59" name="Group 58"/>
          <p:cNvGrpSpPr/>
          <p:nvPr/>
        </p:nvGrpSpPr>
        <p:grpSpPr>
          <a:xfrm>
            <a:off x="760555" y="1424668"/>
            <a:ext cx="4014826" cy="1781971"/>
            <a:chOff x="729625" y="1704153"/>
            <a:chExt cx="4014826" cy="1781971"/>
          </a:xfrm>
        </p:grpSpPr>
        <p:grpSp>
          <p:nvGrpSpPr>
            <p:cNvPr id="58" name="Group 57"/>
            <p:cNvGrpSpPr/>
            <p:nvPr/>
          </p:nvGrpSpPr>
          <p:grpSpPr>
            <a:xfrm>
              <a:off x="1684190" y="1704153"/>
              <a:ext cx="3060261" cy="738449"/>
              <a:chOff x="1684190" y="1676857"/>
              <a:chExt cx="3060261" cy="738449"/>
            </a:xfrm>
          </p:grpSpPr>
          <p:sp>
            <p:nvSpPr>
              <p:cNvPr id="52" name="TextBox 51"/>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a:t>Increase Sales</a:t>
                </a:r>
              </a:p>
            </p:txBody>
          </p:sp>
          <p:sp>
            <p:nvSpPr>
              <p:cNvPr id="53" name="TextBox 52"/>
              <p:cNvSpPr txBox="1"/>
              <p:nvPr/>
            </p:nvSpPr>
            <p:spPr>
              <a:xfrm>
                <a:off x="1684190" y="2045974"/>
                <a:ext cx="2256965" cy="369332"/>
              </a:xfrm>
              <a:prstGeom prst="rect">
                <a:avLst/>
              </a:prstGeom>
              <a:noFill/>
            </p:spPr>
            <p:txBody>
              <a:bodyPr wrap="none" rtlCol="0">
                <a:spAutoFit/>
              </a:bodyPr>
              <a:lstStyle/>
              <a:p>
                <a:r>
                  <a:rPr lang="en-US" smtClean="0"/>
                  <a:t>Convert More Visitors</a:t>
                </a:r>
                <a:endParaRPr lang="en-US"/>
              </a:p>
            </p:txBody>
          </p:sp>
        </p:grpSp>
        <p:sp>
          <p:nvSpPr>
            <p:cNvPr id="54" name="TextBox 53"/>
            <p:cNvSpPr txBox="1"/>
            <p:nvPr/>
          </p:nvSpPr>
          <p:spPr>
            <a:xfrm>
              <a:off x="729625" y="2408906"/>
              <a:ext cx="3637659" cy="1077218"/>
            </a:xfrm>
            <a:prstGeom prst="rect">
              <a:avLst/>
            </a:prstGeom>
            <a:noFill/>
          </p:spPr>
          <p:txBody>
            <a:bodyPr wrap="square" rtlCol="0">
              <a:spAutoFit/>
            </a:bodyPr>
            <a:lstStyle/>
            <a:p>
              <a:pPr algn="just"/>
              <a:r>
                <a:rPr lang="en-US" sz="1600" smtClean="0"/>
                <a:t>There is no doubt that </a:t>
              </a:r>
              <a:r>
                <a:rPr lang="en-US" sz="1600" b="1" smtClean="0"/>
                <a:t>live chat agents</a:t>
              </a:r>
              <a:r>
                <a:rPr lang="en-US" sz="1600" smtClean="0"/>
                <a:t> available 24/7 will </a:t>
              </a:r>
              <a:r>
                <a:rPr lang="en-US" sz="1600" b="1" smtClean="0"/>
                <a:t>increase your conversion rate </a:t>
              </a:r>
              <a:r>
                <a:rPr lang="en-US" sz="1600" smtClean="0"/>
                <a:t>and your sales, we are passionate about increasing sales! </a:t>
              </a:r>
              <a:endParaRPr lang="en-US" sz="1600"/>
            </a:p>
          </p:txBody>
        </p:sp>
      </p:grpSp>
      <p:grpSp>
        <p:nvGrpSpPr>
          <p:cNvPr id="60" name="Group 59"/>
          <p:cNvGrpSpPr/>
          <p:nvPr/>
        </p:nvGrpSpPr>
        <p:grpSpPr>
          <a:xfrm>
            <a:off x="760555" y="3799379"/>
            <a:ext cx="4014826" cy="1781971"/>
            <a:chOff x="729625" y="1704153"/>
            <a:chExt cx="4014826" cy="1781971"/>
          </a:xfrm>
        </p:grpSpPr>
        <p:grpSp>
          <p:nvGrpSpPr>
            <p:cNvPr id="61" name="Group 60"/>
            <p:cNvGrpSpPr/>
            <p:nvPr/>
          </p:nvGrpSpPr>
          <p:grpSpPr>
            <a:xfrm>
              <a:off x="1684190" y="1704153"/>
              <a:ext cx="3060261" cy="738449"/>
              <a:chOff x="1684190" y="1676857"/>
              <a:chExt cx="3060261" cy="738449"/>
            </a:xfrm>
          </p:grpSpPr>
          <p:sp>
            <p:nvSpPr>
              <p:cNvPr id="64" name="TextBox 63"/>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smtClean="0"/>
                  <a:t>Cut Overheads</a:t>
                </a:r>
                <a:endParaRPr lang="en-US" sz="2500"/>
              </a:p>
            </p:txBody>
          </p:sp>
          <p:sp>
            <p:nvSpPr>
              <p:cNvPr id="65" name="TextBox 64"/>
              <p:cNvSpPr txBox="1"/>
              <p:nvPr/>
            </p:nvSpPr>
            <p:spPr>
              <a:xfrm>
                <a:off x="1684190" y="2045974"/>
                <a:ext cx="2486578" cy="369332"/>
              </a:xfrm>
              <a:prstGeom prst="rect">
                <a:avLst/>
              </a:prstGeom>
              <a:noFill/>
            </p:spPr>
            <p:txBody>
              <a:bodyPr wrap="none" rtlCol="0">
                <a:spAutoFit/>
              </a:bodyPr>
              <a:lstStyle/>
              <a:p>
                <a:r>
                  <a:rPr lang="en-US" smtClean="0"/>
                  <a:t>Make Every Buck Count</a:t>
                </a:r>
                <a:endParaRPr lang="en-US"/>
              </a:p>
            </p:txBody>
          </p:sp>
        </p:grpSp>
        <p:sp>
          <p:nvSpPr>
            <p:cNvPr id="62" name="TextBox 61"/>
            <p:cNvSpPr txBox="1"/>
            <p:nvPr/>
          </p:nvSpPr>
          <p:spPr>
            <a:xfrm>
              <a:off x="729625" y="2408906"/>
              <a:ext cx="3637659" cy="1077218"/>
            </a:xfrm>
            <a:prstGeom prst="rect">
              <a:avLst/>
            </a:prstGeom>
            <a:noFill/>
          </p:spPr>
          <p:txBody>
            <a:bodyPr wrap="square" rtlCol="0">
              <a:spAutoFit/>
            </a:bodyPr>
            <a:lstStyle/>
            <a:p>
              <a:pPr algn="just"/>
              <a:r>
                <a:rPr lang="en-US" sz="1600" smtClean="0"/>
                <a:t>Your staff can be more efficiently employed than spending time on calls and e-mails. </a:t>
              </a:r>
              <a:r>
                <a:rPr lang="en-US" sz="1600" b="1" smtClean="0"/>
                <a:t>Our Live Chat Service will only cost $3.99 per hour! </a:t>
              </a:r>
              <a:r>
                <a:rPr lang="en-US" sz="1600" smtClean="0"/>
                <a:t>Bargain.</a:t>
              </a:r>
              <a:endParaRPr lang="en-US" sz="1600"/>
            </a:p>
          </p:txBody>
        </p:sp>
      </p:grpSp>
      <p:pic>
        <p:nvPicPr>
          <p:cNvPr id="90" name="Picture 8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4035" y="754365"/>
            <a:ext cx="5854819" cy="6075353"/>
          </a:xfrm>
          <a:prstGeom prst="rect">
            <a:avLst/>
          </a:prstGeom>
        </p:spPr>
      </p:pic>
      <p:grpSp>
        <p:nvGrpSpPr>
          <p:cNvPr id="94" name="Group 93"/>
          <p:cNvGrpSpPr/>
          <p:nvPr/>
        </p:nvGrpSpPr>
        <p:grpSpPr>
          <a:xfrm>
            <a:off x="9327914" y="767702"/>
            <a:ext cx="2381421" cy="2114308"/>
            <a:chOff x="6391162" y="-997874"/>
            <a:chExt cx="2381421" cy="2114308"/>
          </a:xfrm>
        </p:grpSpPr>
        <p:sp>
          <p:nvSpPr>
            <p:cNvPr id="92" name="Oval 91"/>
            <p:cNvSpPr/>
            <p:nvPr/>
          </p:nvSpPr>
          <p:spPr>
            <a:xfrm>
              <a:off x="6658275" y="-997874"/>
              <a:ext cx="2114308" cy="2114308"/>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93" name="Oval 92"/>
            <p:cNvSpPr/>
            <p:nvPr/>
          </p:nvSpPr>
          <p:spPr>
            <a:xfrm>
              <a:off x="6391162" y="287264"/>
              <a:ext cx="619004" cy="619004"/>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883643" y="-713097"/>
              <a:ext cx="1672298" cy="1477328"/>
            </a:xfrm>
            <a:prstGeom prst="rect">
              <a:avLst/>
            </a:prstGeom>
          </p:spPr>
          <p:txBody>
            <a:bodyPr wrap="square">
              <a:spAutoFit/>
            </a:bodyPr>
            <a:lstStyle/>
            <a:p>
              <a:pPr algn="ctr"/>
              <a:r>
                <a:rPr lang="en-US" dirty="0" smtClean="0">
                  <a:solidFill>
                    <a:schemeClr val="bg1"/>
                  </a:solidFill>
                </a:rPr>
                <a:t>Our service will increase your sales. Our service is an investment</a:t>
              </a:r>
              <a:endParaRPr lang="en-US" dirty="0">
                <a:solidFill>
                  <a:schemeClr val="bg1"/>
                </a:solidFill>
              </a:endParaRPr>
            </a:p>
          </p:txBody>
        </p:sp>
      </p:grpSp>
      <p:grpSp>
        <p:nvGrpSpPr>
          <p:cNvPr id="96" name="Group 95"/>
          <p:cNvGrpSpPr/>
          <p:nvPr/>
        </p:nvGrpSpPr>
        <p:grpSpPr>
          <a:xfrm>
            <a:off x="961272" y="1547840"/>
            <a:ext cx="374115" cy="462143"/>
            <a:chOff x="7623176" y="0"/>
            <a:chExt cx="539750" cy="666751"/>
          </a:xfrm>
          <a:solidFill>
            <a:schemeClr val="bg1"/>
          </a:solidFill>
        </p:grpSpPr>
        <p:sp>
          <p:nvSpPr>
            <p:cNvPr id="97" name="Rectangle 7"/>
            <p:cNvSpPr>
              <a:spLocks noChangeArrowheads="1"/>
            </p:cNvSpPr>
            <p:nvPr/>
          </p:nvSpPr>
          <p:spPr bwMode="auto">
            <a:xfrm>
              <a:off x="8061326" y="0"/>
              <a:ext cx="101600" cy="666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
            <p:cNvSpPr>
              <a:spLocks noChangeArrowheads="1"/>
            </p:cNvSpPr>
            <p:nvPr/>
          </p:nvSpPr>
          <p:spPr bwMode="auto">
            <a:xfrm>
              <a:off x="7916863" y="109538"/>
              <a:ext cx="100013" cy="557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
            <p:cNvSpPr>
              <a:spLocks noChangeArrowheads="1"/>
            </p:cNvSpPr>
            <p:nvPr/>
          </p:nvSpPr>
          <p:spPr bwMode="auto">
            <a:xfrm>
              <a:off x="7770813" y="219075"/>
              <a:ext cx="101600" cy="447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10"/>
            <p:cNvSpPr>
              <a:spLocks noChangeArrowheads="1"/>
            </p:cNvSpPr>
            <p:nvPr/>
          </p:nvSpPr>
          <p:spPr bwMode="auto">
            <a:xfrm>
              <a:off x="7623176" y="330200"/>
              <a:ext cx="103188"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100"/>
          <p:cNvGrpSpPr/>
          <p:nvPr/>
        </p:nvGrpSpPr>
        <p:grpSpPr>
          <a:xfrm>
            <a:off x="969007" y="4115376"/>
            <a:ext cx="408606" cy="274933"/>
            <a:chOff x="6648378" y="448165"/>
            <a:chExt cx="1055687" cy="630238"/>
          </a:xfrm>
          <a:solidFill>
            <a:schemeClr val="bg1"/>
          </a:solidFill>
        </p:grpSpPr>
        <p:sp>
          <p:nvSpPr>
            <p:cNvPr id="102" name="Freeform 59"/>
            <p:cNvSpPr>
              <a:spLocks/>
            </p:cNvSpPr>
            <p:nvPr/>
          </p:nvSpPr>
          <p:spPr bwMode="auto">
            <a:xfrm>
              <a:off x="6708703" y="613265"/>
              <a:ext cx="968375" cy="382588"/>
            </a:xfrm>
            <a:custGeom>
              <a:avLst/>
              <a:gdLst>
                <a:gd name="T0" fmla="*/ 0 w 610"/>
                <a:gd name="T1" fmla="*/ 2 h 241"/>
                <a:gd name="T2" fmla="*/ 16 w 610"/>
                <a:gd name="T3" fmla="*/ 0 h 241"/>
                <a:gd name="T4" fmla="*/ 52 w 610"/>
                <a:gd name="T5" fmla="*/ 222 h 241"/>
                <a:gd name="T6" fmla="*/ 603 w 610"/>
                <a:gd name="T7" fmla="*/ 156 h 241"/>
                <a:gd name="T8" fmla="*/ 610 w 610"/>
                <a:gd name="T9" fmla="*/ 173 h 241"/>
                <a:gd name="T10" fmla="*/ 37 w 610"/>
                <a:gd name="T11" fmla="*/ 241 h 241"/>
                <a:gd name="T12" fmla="*/ 0 w 610"/>
                <a:gd name="T13" fmla="*/ 2 h 241"/>
              </a:gdLst>
              <a:ahLst/>
              <a:cxnLst>
                <a:cxn ang="0">
                  <a:pos x="T0" y="T1"/>
                </a:cxn>
                <a:cxn ang="0">
                  <a:pos x="T2" y="T3"/>
                </a:cxn>
                <a:cxn ang="0">
                  <a:pos x="T4" y="T5"/>
                </a:cxn>
                <a:cxn ang="0">
                  <a:pos x="T6" y="T7"/>
                </a:cxn>
                <a:cxn ang="0">
                  <a:pos x="T8" y="T9"/>
                </a:cxn>
                <a:cxn ang="0">
                  <a:pos x="T10" y="T11"/>
                </a:cxn>
                <a:cxn ang="0">
                  <a:pos x="T12" y="T13"/>
                </a:cxn>
              </a:cxnLst>
              <a:rect l="0" t="0" r="r" b="b"/>
              <a:pathLst>
                <a:path w="610" h="241">
                  <a:moveTo>
                    <a:pt x="0" y="2"/>
                  </a:moveTo>
                  <a:lnTo>
                    <a:pt x="16" y="0"/>
                  </a:lnTo>
                  <a:lnTo>
                    <a:pt x="52" y="222"/>
                  </a:lnTo>
                  <a:lnTo>
                    <a:pt x="603" y="156"/>
                  </a:lnTo>
                  <a:lnTo>
                    <a:pt x="610" y="173"/>
                  </a:lnTo>
                  <a:lnTo>
                    <a:pt x="37" y="241"/>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0"/>
            <p:cNvSpPr>
              <a:spLocks/>
            </p:cNvSpPr>
            <p:nvPr/>
          </p:nvSpPr>
          <p:spPr bwMode="auto">
            <a:xfrm>
              <a:off x="6648378" y="695815"/>
              <a:ext cx="992188" cy="382588"/>
            </a:xfrm>
            <a:custGeom>
              <a:avLst/>
              <a:gdLst>
                <a:gd name="T0" fmla="*/ 0 w 625"/>
                <a:gd name="T1" fmla="*/ 2 h 241"/>
                <a:gd name="T2" fmla="*/ 16 w 625"/>
                <a:gd name="T3" fmla="*/ 0 h 241"/>
                <a:gd name="T4" fmla="*/ 52 w 625"/>
                <a:gd name="T5" fmla="*/ 222 h 241"/>
                <a:gd name="T6" fmla="*/ 615 w 625"/>
                <a:gd name="T7" fmla="*/ 154 h 241"/>
                <a:gd name="T8" fmla="*/ 625 w 625"/>
                <a:gd name="T9" fmla="*/ 170 h 241"/>
                <a:gd name="T10" fmla="*/ 38 w 625"/>
                <a:gd name="T11" fmla="*/ 241 h 241"/>
                <a:gd name="T12" fmla="*/ 0 w 625"/>
                <a:gd name="T13" fmla="*/ 2 h 241"/>
              </a:gdLst>
              <a:ahLst/>
              <a:cxnLst>
                <a:cxn ang="0">
                  <a:pos x="T0" y="T1"/>
                </a:cxn>
                <a:cxn ang="0">
                  <a:pos x="T2" y="T3"/>
                </a:cxn>
                <a:cxn ang="0">
                  <a:pos x="T4" y="T5"/>
                </a:cxn>
                <a:cxn ang="0">
                  <a:pos x="T6" y="T7"/>
                </a:cxn>
                <a:cxn ang="0">
                  <a:pos x="T8" y="T9"/>
                </a:cxn>
                <a:cxn ang="0">
                  <a:pos x="T10" y="T11"/>
                </a:cxn>
                <a:cxn ang="0">
                  <a:pos x="T12" y="T13"/>
                </a:cxn>
              </a:cxnLst>
              <a:rect l="0" t="0" r="r" b="b"/>
              <a:pathLst>
                <a:path w="625" h="241">
                  <a:moveTo>
                    <a:pt x="0" y="2"/>
                  </a:moveTo>
                  <a:lnTo>
                    <a:pt x="16" y="0"/>
                  </a:lnTo>
                  <a:lnTo>
                    <a:pt x="52" y="222"/>
                  </a:lnTo>
                  <a:lnTo>
                    <a:pt x="615" y="154"/>
                  </a:lnTo>
                  <a:lnTo>
                    <a:pt x="625" y="170"/>
                  </a:lnTo>
                  <a:lnTo>
                    <a:pt x="38" y="241"/>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1"/>
            <p:cNvSpPr>
              <a:spLocks noEditPoints="1"/>
            </p:cNvSpPr>
            <p:nvPr/>
          </p:nvSpPr>
          <p:spPr bwMode="auto">
            <a:xfrm>
              <a:off x="6780140" y="448165"/>
              <a:ext cx="923925" cy="461963"/>
            </a:xfrm>
            <a:custGeom>
              <a:avLst/>
              <a:gdLst>
                <a:gd name="T0" fmla="*/ 205 w 246"/>
                <a:gd name="T1" fmla="*/ 0 h 123"/>
                <a:gd name="T2" fmla="*/ 0 w 246"/>
                <a:gd name="T3" fmla="*/ 22 h 123"/>
                <a:gd name="T4" fmla="*/ 17 w 246"/>
                <a:gd name="T5" fmla="*/ 123 h 123"/>
                <a:gd name="T6" fmla="*/ 246 w 246"/>
                <a:gd name="T7" fmla="*/ 94 h 123"/>
                <a:gd name="T8" fmla="*/ 205 w 246"/>
                <a:gd name="T9" fmla="*/ 0 h 123"/>
                <a:gd name="T10" fmla="*/ 121 w 246"/>
                <a:gd name="T11" fmla="*/ 95 h 123"/>
                <a:gd name="T12" fmla="*/ 80 w 246"/>
                <a:gd name="T13" fmla="*/ 58 h 123"/>
                <a:gd name="T14" fmla="*/ 121 w 246"/>
                <a:gd name="T15" fmla="*/ 22 h 123"/>
                <a:gd name="T16" fmla="*/ 161 w 246"/>
                <a:gd name="T17" fmla="*/ 58 h 123"/>
                <a:gd name="T18" fmla="*/ 121 w 246"/>
                <a:gd name="T19"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123">
                  <a:moveTo>
                    <a:pt x="205" y="0"/>
                  </a:moveTo>
                  <a:cubicBezTo>
                    <a:pt x="0" y="22"/>
                    <a:pt x="0" y="22"/>
                    <a:pt x="0" y="22"/>
                  </a:cubicBezTo>
                  <a:cubicBezTo>
                    <a:pt x="17" y="123"/>
                    <a:pt x="17" y="123"/>
                    <a:pt x="17" y="123"/>
                  </a:cubicBezTo>
                  <a:cubicBezTo>
                    <a:pt x="246" y="94"/>
                    <a:pt x="246" y="94"/>
                    <a:pt x="246" y="94"/>
                  </a:cubicBezTo>
                  <a:lnTo>
                    <a:pt x="205" y="0"/>
                  </a:lnTo>
                  <a:close/>
                  <a:moveTo>
                    <a:pt x="121" y="95"/>
                  </a:moveTo>
                  <a:cubicBezTo>
                    <a:pt x="98" y="95"/>
                    <a:pt x="80" y="79"/>
                    <a:pt x="80" y="58"/>
                  </a:cubicBezTo>
                  <a:cubicBezTo>
                    <a:pt x="80" y="38"/>
                    <a:pt x="98" y="22"/>
                    <a:pt x="121" y="22"/>
                  </a:cubicBezTo>
                  <a:cubicBezTo>
                    <a:pt x="143" y="22"/>
                    <a:pt x="161" y="38"/>
                    <a:pt x="161" y="58"/>
                  </a:cubicBezTo>
                  <a:cubicBezTo>
                    <a:pt x="161" y="79"/>
                    <a:pt x="143" y="95"/>
                    <a:pt x="12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2"/>
            <p:cNvSpPr>
              <a:spLocks noEditPoints="1"/>
            </p:cNvSpPr>
            <p:nvPr/>
          </p:nvSpPr>
          <p:spPr bwMode="auto">
            <a:xfrm>
              <a:off x="7165903" y="567227"/>
              <a:ext cx="128588" cy="192088"/>
            </a:xfrm>
            <a:custGeom>
              <a:avLst/>
              <a:gdLst>
                <a:gd name="T0" fmla="*/ 10 w 34"/>
                <a:gd name="T1" fmla="*/ 35 h 51"/>
                <a:gd name="T2" fmla="*/ 18 w 34"/>
                <a:gd name="T3" fmla="*/ 42 h 51"/>
                <a:gd name="T4" fmla="*/ 16 w 34"/>
                <a:gd name="T5" fmla="*/ 28 h 51"/>
                <a:gd name="T6" fmla="*/ 2 w 34"/>
                <a:gd name="T7" fmla="*/ 18 h 51"/>
                <a:gd name="T8" fmla="*/ 13 w 34"/>
                <a:gd name="T9" fmla="*/ 5 h 51"/>
                <a:gd name="T10" fmla="*/ 12 w 34"/>
                <a:gd name="T11" fmla="*/ 0 h 51"/>
                <a:gd name="T12" fmla="*/ 14 w 34"/>
                <a:gd name="T13" fmla="*/ 0 h 51"/>
                <a:gd name="T14" fmla="*/ 15 w 34"/>
                <a:gd name="T15" fmla="*/ 4 h 51"/>
                <a:gd name="T16" fmla="*/ 29 w 34"/>
                <a:gd name="T17" fmla="*/ 13 h 51"/>
                <a:gd name="T18" fmla="*/ 23 w 34"/>
                <a:gd name="T19" fmla="*/ 14 h 51"/>
                <a:gd name="T20" fmla="*/ 16 w 34"/>
                <a:gd name="T21" fmla="*/ 9 h 51"/>
                <a:gd name="T22" fmla="*/ 18 w 34"/>
                <a:gd name="T23" fmla="*/ 21 h 51"/>
                <a:gd name="T24" fmla="*/ 33 w 34"/>
                <a:gd name="T25" fmla="*/ 32 h 51"/>
                <a:gd name="T26" fmla="*/ 22 w 34"/>
                <a:gd name="T27" fmla="*/ 46 h 51"/>
                <a:gd name="T28" fmla="*/ 22 w 34"/>
                <a:gd name="T29" fmla="*/ 51 h 51"/>
                <a:gd name="T30" fmla="*/ 20 w 34"/>
                <a:gd name="T31" fmla="*/ 51 h 51"/>
                <a:gd name="T32" fmla="*/ 19 w 34"/>
                <a:gd name="T33" fmla="*/ 47 h 51"/>
                <a:gd name="T34" fmla="*/ 3 w 34"/>
                <a:gd name="T35" fmla="*/ 36 h 51"/>
                <a:gd name="T36" fmla="*/ 10 w 34"/>
                <a:gd name="T37" fmla="*/ 35 h 51"/>
                <a:gd name="T38" fmla="*/ 13 w 34"/>
                <a:gd name="T39" fmla="*/ 10 h 51"/>
                <a:gd name="T40" fmla="*/ 8 w 34"/>
                <a:gd name="T41" fmla="*/ 16 h 51"/>
                <a:gd name="T42" fmla="*/ 15 w 34"/>
                <a:gd name="T43" fmla="*/ 21 h 51"/>
                <a:gd name="T44" fmla="*/ 13 w 34"/>
                <a:gd name="T45" fmla="*/ 10 h 51"/>
                <a:gd name="T46" fmla="*/ 21 w 34"/>
                <a:gd name="T47" fmla="*/ 41 h 51"/>
                <a:gd name="T48" fmla="*/ 27 w 34"/>
                <a:gd name="T49" fmla="*/ 34 h 51"/>
                <a:gd name="T50" fmla="*/ 19 w 34"/>
                <a:gd name="T51" fmla="*/ 28 h 51"/>
                <a:gd name="T52" fmla="*/ 21 w 34"/>
                <a:gd name="T53"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51">
                  <a:moveTo>
                    <a:pt x="10" y="35"/>
                  </a:moveTo>
                  <a:cubicBezTo>
                    <a:pt x="11" y="40"/>
                    <a:pt x="13" y="42"/>
                    <a:pt x="18" y="42"/>
                  </a:cubicBezTo>
                  <a:cubicBezTo>
                    <a:pt x="16" y="28"/>
                    <a:pt x="16" y="28"/>
                    <a:pt x="16" y="28"/>
                  </a:cubicBezTo>
                  <a:cubicBezTo>
                    <a:pt x="10" y="27"/>
                    <a:pt x="3" y="26"/>
                    <a:pt x="2" y="18"/>
                  </a:cubicBezTo>
                  <a:cubicBezTo>
                    <a:pt x="0" y="10"/>
                    <a:pt x="6" y="6"/>
                    <a:pt x="13" y="5"/>
                  </a:cubicBezTo>
                  <a:cubicBezTo>
                    <a:pt x="12" y="0"/>
                    <a:pt x="12" y="0"/>
                    <a:pt x="12" y="0"/>
                  </a:cubicBezTo>
                  <a:cubicBezTo>
                    <a:pt x="14" y="0"/>
                    <a:pt x="14" y="0"/>
                    <a:pt x="14" y="0"/>
                  </a:cubicBezTo>
                  <a:cubicBezTo>
                    <a:pt x="15" y="4"/>
                    <a:pt x="15" y="4"/>
                    <a:pt x="15" y="4"/>
                  </a:cubicBezTo>
                  <a:cubicBezTo>
                    <a:pt x="22" y="3"/>
                    <a:pt x="28" y="6"/>
                    <a:pt x="29" y="13"/>
                  </a:cubicBezTo>
                  <a:cubicBezTo>
                    <a:pt x="23" y="14"/>
                    <a:pt x="23" y="14"/>
                    <a:pt x="23" y="14"/>
                  </a:cubicBezTo>
                  <a:cubicBezTo>
                    <a:pt x="22" y="11"/>
                    <a:pt x="20" y="9"/>
                    <a:pt x="16" y="9"/>
                  </a:cubicBezTo>
                  <a:cubicBezTo>
                    <a:pt x="18" y="21"/>
                    <a:pt x="18" y="21"/>
                    <a:pt x="18" y="21"/>
                  </a:cubicBezTo>
                  <a:cubicBezTo>
                    <a:pt x="25" y="22"/>
                    <a:pt x="32" y="23"/>
                    <a:pt x="33" y="32"/>
                  </a:cubicBezTo>
                  <a:cubicBezTo>
                    <a:pt x="34" y="40"/>
                    <a:pt x="29" y="45"/>
                    <a:pt x="22" y="46"/>
                  </a:cubicBezTo>
                  <a:cubicBezTo>
                    <a:pt x="22" y="51"/>
                    <a:pt x="22" y="51"/>
                    <a:pt x="22" y="51"/>
                  </a:cubicBezTo>
                  <a:cubicBezTo>
                    <a:pt x="20" y="51"/>
                    <a:pt x="20" y="51"/>
                    <a:pt x="20" y="51"/>
                  </a:cubicBezTo>
                  <a:cubicBezTo>
                    <a:pt x="19" y="47"/>
                    <a:pt x="19" y="47"/>
                    <a:pt x="19" y="47"/>
                  </a:cubicBezTo>
                  <a:cubicBezTo>
                    <a:pt x="11" y="48"/>
                    <a:pt x="5" y="44"/>
                    <a:pt x="3" y="36"/>
                  </a:cubicBezTo>
                  <a:lnTo>
                    <a:pt x="10" y="35"/>
                  </a:lnTo>
                  <a:close/>
                  <a:moveTo>
                    <a:pt x="13" y="10"/>
                  </a:moveTo>
                  <a:cubicBezTo>
                    <a:pt x="9" y="10"/>
                    <a:pt x="7" y="12"/>
                    <a:pt x="8" y="16"/>
                  </a:cubicBezTo>
                  <a:cubicBezTo>
                    <a:pt x="9" y="20"/>
                    <a:pt x="12" y="21"/>
                    <a:pt x="15" y="21"/>
                  </a:cubicBezTo>
                  <a:lnTo>
                    <a:pt x="13" y="10"/>
                  </a:lnTo>
                  <a:close/>
                  <a:moveTo>
                    <a:pt x="21" y="41"/>
                  </a:moveTo>
                  <a:cubicBezTo>
                    <a:pt x="25" y="40"/>
                    <a:pt x="27" y="38"/>
                    <a:pt x="27" y="34"/>
                  </a:cubicBezTo>
                  <a:cubicBezTo>
                    <a:pt x="26" y="29"/>
                    <a:pt x="22" y="29"/>
                    <a:pt x="19" y="28"/>
                  </a:cubicBezTo>
                  <a:lnTo>
                    <a:pt x="21"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Down Arrow 105"/>
          <p:cNvSpPr/>
          <p:nvPr/>
        </p:nvSpPr>
        <p:spPr>
          <a:xfrm>
            <a:off x="1066279" y="3837973"/>
            <a:ext cx="194221" cy="27041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544558"/>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087220" y="3817456"/>
            <a:ext cx="768096" cy="768096"/>
            <a:chOff x="11118535" y="6274058"/>
            <a:chExt cx="470953" cy="470953"/>
          </a:xfrm>
        </p:grpSpPr>
        <p:sp>
          <p:nvSpPr>
            <p:cNvPr id="50" name="Oval 49"/>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151072" y="1409737"/>
            <a:ext cx="768096" cy="768096"/>
            <a:chOff x="11118535" y="6274058"/>
            <a:chExt cx="470953" cy="470953"/>
          </a:xfrm>
        </p:grpSpPr>
        <p:sp>
          <p:nvSpPr>
            <p:cNvPr id="44" name="Oval 43"/>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119" y="1221778"/>
            <a:ext cx="8410918" cy="5186733"/>
          </a:xfrm>
          <a:prstGeom prst="rect">
            <a:avLst/>
          </a:prstGeom>
        </p:spPr>
      </p:pic>
      <p:sp>
        <p:nvSpPr>
          <p:cNvPr id="2" name="Title 1"/>
          <p:cNvSpPr>
            <a:spLocks noGrp="1"/>
          </p:cNvSpPr>
          <p:nvPr>
            <p:ph type="title"/>
          </p:nvPr>
        </p:nvSpPr>
        <p:spPr/>
        <p:txBody>
          <a:bodyPr/>
          <a:lstStyle/>
          <a:p>
            <a:r>
              <a:rPr lang="en-US" smtClean="0"/>
              <a:t>Why Chat Bee</a:t>
            </a:r>
            <a:endParaRPr lang="en-US"/>
          </a:p>
        </p:txBody>
      </p:sp>
      <p:sp>
        <p:nvSpPr>
          <p:cNvPr id="3" name="Slide Number Placeholder 2"/>
          <p:cNvSpPr>
            <a:spLocks noGrp="1"/>
          </p:cNvSpPr>
          <p:nvPr>
            <p:ph type="sldNum" sz="quarter" idx="12"/>
          </p:nvPr>
        </p:nvSpPr>
        <p:spPr/>
        <p:txBody>
          <a:bodyPr/>
          <a:lstStyle/>
          <a:p>
            <a:fld id="{1B094F8E-717B-4AEE-8691-AE595715C8CB}" type="slidenum">
              <a:rPr lang="en-US" smtClean="0"/>
              <a:pPr/>
              <a:t>19</a:t>
            </a:fld>
            <a:endParaRPr lang="en-US"/>
          </a:p>
        </p:txBody>
      </p:sp>
      <p:grpSp>
        <p:nvGrpSpPr>
          <p:cNvPr id="4" name="Group 3"/>
          <p:cNvGrpSpPr/>
          <p:nvPr/>
        </p:nvGrpSpPr>
        <p:grpSpPr>
          <a:xfrm>
            <a:off x="135502" y="1424668"/>
            <a:ext cx="4014826" cy="1781971"/>
            <a:chOff x="729625" y="1704153"/>
            <a:chExt cx="4014826" cy="1781971"/>
          </a:xfrm>
        </p:grpSpPr>
        <p:grpSp>
          <p:nvGrpSpPr>
            <p:cNvPr id="5" name="Group 4"/>
            <p:cNvGrpSpPr/>
            <p:nvPr/>
          </p:nvGrpSpPr>
          <p:grpSpPr>
            <a:xfrm>
              <a:off x="1684190" y="1704153"/>
              <a:ext cx="3060261" cy="738449"/>
              <a:chOff x="1684190" y="1676857"/>
              <a:chExt cx="3060261" cy="738449"/>
            </a:xfrm>
          </p:grpSpPr>
          <p:sp>
            <p:nvSpPr>
              <p:cNvPr id="8" name="TextBox 7"/>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dirty="0" smtClean="0"/>
                  <a:t>Happy Customers</a:t>
                </a:r>
                <a:endParaRPr lang="en-US" sz="2500" dirty="0"/>
              </a:p>
            </p:txBody>
          </p:sp>
          <p:sp>
            <p:nvSpPr>
              <p:cNvPr id="9" name="TextBox 8"/>
              <p:cNvSpPr txBox="1"/>
              <p:nvPr/>
            </p:nvSpPr>
            <p:spPr>
              <a:xfrm>
                <a:off x="1684190" y="2045974"/>
                <a:ext cx="2867901" cy="369332"/>
              </a:xfrm>
              <a:prstGeom prst="rect">
                <a:avLst/>
              </a:prstGeom>
              <a:noFill/>
            </p:spPr>
            <p:txBody>
              <a:bodyPr wrap="none" rtlCol="0">
                <a:spAutoFit/>
              </a:bodyPr>
              <a:lstStyle/>
              <a:p>
                <a:r>
                  <a:rPr lang="en-US" smtClean="0"/>
                  <a:t>No More Queing or Waiting!</a:t>
                </a:r>
                <a:endParaRPr lang="en-US"/>
              </a:p>
            </p:txBody>
          </p:sp>
        </p:grpSp>
        <p:sp>
          <p:nvSpPr>
            <p:cNvPr id="6" name="TextBox 5"/>
            <p:cNvSpPr txBox="1"/>
            <p:nvPr/>
          </p:nvSpPr>
          <p:spPr>
            <a:xfrm>
              <a:off x="729625" y="2408906"/>
              <a:ext cx="3637659" cy="1077218"/>
            </a:xfrm>
            <a:prstGeom prst="rect">
              <a:avLst/>
            </a:prstGeom>
            <a:noFill/>
          </p:spPr>
          <p:txBody>
            <a:bodyPr wrap="square" rtlCol="0">
              <a:spAutoFit/>
            </a:bodyPr>
            <a:lstStyle/>
            <a:p>
              <a:pPr algn="just"/>
              <a:r>
                <a:rPr lang="en-US" sz="1600" dirty="0" smtClean="0"/>
                <a:t>No-one likes to be kept waiting; We’re all busy people these days. Make your customers happy customers by having live </a:t>
              </a:r>
              <a:r>
                <a:rPr lang="en-US" sz="1600" b="1" dirty="0" smtClean="0"/>
                <a:t>chat available 24/7.</a:t>
              </a:r>
              <a:endParaRPr lang="en-US" sz="1600" b="1" dirty="0"/>
            </a:p>
          </p:txBody>
        </p:sp>
      </p:grpSp>
      <p:grpSp>
        <p:nvGrpSpPr>
          <p:cNvPr id="10" name="Group 9"/>
          <p:cNvGrpSpPr/>
          <p:nvPr/>
        </p:nvGrpSpPr>
        <p:grpSpPr>
          <a:xfrm>
            <a:off x="135502" y="3799379"/>
            <a:ext cx="4014826" cy="1781971"/>
            <a:chOff x="729625" y="1704153"/>
            <a:chExt cx="4014826" cy="1781971"/>
          </a:xfrm>
        </p:grpSpPr>
        <p:grpSp>
          <p:nvGrpSpPr>
            <p:cNvPr id="11" name="Group 10"/>
            <p:cNvGrpSpPr/>
            <p:nvPr/>
          </p:nvGrpSpPr>
          <p:grpSpPr>
            <a:xfrm>
              <a:off x="1684190" y="1704153"/>
              <a:ext cx="3060261" cy="738449"/>
              <a:chOff x="1684190" y="1676857"/>
              <a:chExt cx="3060261" cy="738449"/>
            </a:xfrm>
          </p:grpSpPr>
          <p:sp>
            <p:nvSpPr>
              <p:cNvPr id="14" name="TextBox 13"/>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dirty="0" smtClean="0"/>
                  <a:t>Local Agents</a:t>
                </a:r>
                <a:endParaRPr lang="en-US" sz="2500" dirty="0"/>
              </a:p>
            </p:txBody>
          </p:sp>
          <p:sp>
            <p:nvSpPr>
              <p:cNvPr id="15" name="TextBox 14"/>
              <p:cNvSpPr txBox="1"/>
              <p:nvPr/>
            </p:nvSpPr>
            <p:spPr>
              <a:xfrm>
                <a:off x="1684190" y="2045974"/>
                <a:ext cx="2507305" cy="369332"/>
              </a:xfrm>
              <a:prstGeom prst="rect">
                <a:avLst/>
              </a:prstGeom>
              <a:noFill/>
            </p:spPr>
            <p:txBody>
              <a:bodyPr wrap="none" rtlCol="0">
                <a:spAutoFit/>
              </a:bodyPr>
              <a:lstStyle/>
              <a:p>
                <a:r>
                  <a:rPr lang="en-US" dirty="0" smtClean="0"/>
                  <a:t>Deeper Understanding</a:t>
                </a:r>
                <a:endParaRPr lang="en-US" dirty="0"/>
              </a:p>
            </p:txBody>
          </p:sp>
        </p:grpSp>
        <p:sp>
          <p:nvSpPr>
            <p:cNvPr id="12" name="TextBox 11"/>
            <p:cNvSpPr txBox="1"/>
            <p:nvPr/>
          </p:nvSpPr>
          <p:spPr>
            <a:xfrm>
              <a:off x="729625" y="2408906"/>
              <a:ext cx="3637659" cy="1077218"/>
            </a:xfrm>
            <a:prstGeom prst="rect">
              <a:avLst/>
            </a:prstGeom>
            <a:noFill/>
          </p:spPr>
          <p:txBody>
            <a:bodyPr wrap="square" rtlCol="0">
              <a:spAutoFit/>
            </a:bodyPr>
            <a:lstStyle/>
            <a:p>
              <a:pPr algn="just"/>
              <a:r>
                <a:rPr lang="en-US" sz="1600" dirty="0" smtClean="0"/>
                <a:t>We assign local agents to local businesses, so our agents speak the “same language” and thus having a deeper connection.</a:t>
              </a:r>
              <a:endParaRPr lang="en-US" sz="1600" b="1" dirty="0"/>
            </a:p>
          </p:txBody>
        </p:sp>
      </p:grpSp>
      <p:grpSp>
        <p:nvGrpSpPr>
          <p:cNvPr id="16" name="Group 15"/>
          <p:cNvGrpSpPr/>
          <p:nvPr/>
        </p:nvGrpSpPr>
        <p:grpSpPr>
          <a:xfrm>
            <a:off x="3929579" y="1424668"/>
            <a:ext cx="4014826" cy="1781971"/>
            <a:chOff x="729625" y="1704153"/>
            <a:chExt cx="4014826" cy="1781971"/>
          </a:xfrm>
        </p:grpSpPr>
        <p:grpSp>
          <p:nvGrpSpPr>
            <p:cNvPr id="17" name="Group 16"/>
            <p:cNvGrpSpPr/>
            <p:nvPr/>
          </p:nvGrpSpPr>
          <p:grpSpPr>
            <a:xfrm>
              <a:off x="1684190" y="1704153"/>
              <a:ext cx="3060261" cy="738449"/>
              <a:chOff x="1684190" y="1676857"/>
              <a:chExt cx="3060261" cy="738449"/>
            </a:xfrm>
          </p:grpSpPr>
          <p:sp>
            <p:nvSpPr>
              <p:cNvPr id="20" name="TextBox 19"/>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dirty="0" smtClean="0"/>
                  <a:t>Always Available</a:t>
                </a:r>
                <a:endParaRPr lang="en-US" sz="2500" dirty="0"/>
              </a:p>
            </p:txBody>
          </p:sp>
          <p:sp>
            <p:nvSpPr>
              <p:cNvPr id="21" name="TextBox 20"/>
              <p:cNvSpPr txBox="1"/>
              <p:nvPr/>
            </p:nvSpPr>
            <p:spPr>
              <a:xfrm>
                <a:off x="1684190" y="2045974"/>
                <a:ext cx="2156861" cy="369332"/>
              </a:xfrm>
              <a:prstGeom prst="rect">
                <a:avLst/>
              </a:prstGeom>
              <a:noFill/>
            </p:spPr>
            <p:txBody>
              <a:bodyPr wrap="none" rtlCol="0">
                <a:spAutoFit/>
              </a:bodyPr>
              <a:lstStyle/>
              <a:p>
                <a:r>
                  <a:rPr lang="en-US" dirty="0" smtClean="0"/>
                  <a:t>Available 24/7, 365</a:t>
                </a:r>
                <a:endParaRPr lang="en-US" dirty="0"/>
              </a:p>
            </p:txBody>
          </p:sp>
        </p:grpSp>
        <p:sp>
          <p:nvSpPr>
            <p:cNvPr id="18" name="TextBox 17"/>
            <p:cNvSpPr txBox="1"/>
            <p:nvPr/>
          </p:nvSpPr>
          <p:spPr>
            <a:xfrm>
              <a:off x="729625" y="2408906"/>
              <a:ext cx="3637659" cy="1077218"/>
            </a:xfrm>
            <a:prstGeom prst="rect">
              <a:avLst/>
            </a:prstGeom>
            <a:noFill/>
          </p:spPr>
          <p:txBody>
            <a:bodyPr wrap="square" rtlCol="0">
              <a:spAutoFit/>
            </a:bodyPr>
            <a:lstStyle/>
            <a:p>
              <a:pPr algn="just"/>
              <a:r>
                <a:rPr lang="en-US" sz="1600" dirty="0" smtClean="0"/>
                <a:t>Our team will be there to convert your visitors into customers 24-7, 365. Your visitors will feel re-assured and confident that help is always available.</a:t>
              </a:r>
              <a:endParaRPr lang="en-US" sz="1600" dirty="0"/>
            </a:p>
          </p:txBody>
        </p:sp>
      </p:grpSp>
      <p:grpSp>
        <p:nvGrpSpPr>
          <p:cNvPr id="22" name="Group 21"/>
          <p:cNvGrpSpPr/>
          <p:nvPr/>
        </p:nvGrpSpPr>
        <p:grpSpPr>
          <a:xfrm>
            <a:off x="3929579" y="3799379"/>
            <a:ext cx="4014826" cy="1781971"/>
            <a:chOff x="729625" y="1704153"/>
            <a:chExt cx="4014826" cy="1781971"/>
          </a:xfrm>
        </p:grpSpPr>
        <p:grpSp>
          <p:nvGrpSpPr>
            <p:cNvPr id="23" name="Group 22"/>
            <p:cNvGrpSpPr/>
            <p:nvPr/>
          </p:nvGrpSpPr>
          <p:grpSpPr>
            <a:xfrm>
              <a:off x="1684190" y="1704153"/>
              <a:ext cx="3060261" cy="738449"/>
              <a:chOff x="1684190" y="1676857"/>
              <a:chExt cx="3060261" cy="738449"/>
            </a:xfrm>
          </p:grpSpPr>
          <p:sp>
            <p:nvSpPr>
              <p:cNvPr id="26" name="TextBox 25"/>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dirty="0" smtClean="0"/>
                  <a:t>Bee Social</a:t>
                </a:r>
                <a:endParaRPr lang="en-US" sz="2500" dirty="0"/>
              </a:p>
            </p:txBody>
          </p:sp>
          <p:sp>
            <p:nvSpPr>
              <p:cNvPr id="27" name="TextBox 26"/>
              <p:cNvSpPr txBox="1"/>
              <p:nvPr/>
            </p:nvSpPr>
            <p:spPr>
              <a:xfrm>
                <a:off x="1684190" y="2045974"/>
                <a:ext cx="2930535" cy="369332"/>
              </a:xfrm>
              <a:prstGeom prst="rect">
                <a:avLst/>
              </a:prstGeom>
              <a:noFill/>
            </p:spPr>
            <p:txBody>
              <a:bodyPr wrap="none" rtlCol="0">
                <a:spAutoFit/>
              </a:bodyPr>
              <a:lstStyle/>
              <a:p>
                <a:r>
                  <a:rPr lang="en-US" dirty="0" smtClean="0"/>
                  <a:t>Engage &amp; Convert Socially</a:t>
                </a:r>
                <a:endParaRPr lang="en-US" dirty="0"/>
              </a:p>
            </p:txBody>
          </p:sp>
        </p:grpSp>
        <p:sp>
          <p:nvSpPr>
            <p:cNvPr id="24" name="TextBox 23"/>
            <p:cNvSpPr txBox="1"/>
            <p:nvPr/>
          </p:nvSpPr>
          <p:spPr>
            <a:xfrm>
              <a:off x="729625" y="2408906"/>
              <a:ext cx="3637659" cy="1077218"/>
            </a:xfrm>
            <a:prstGeom prst="rect">
              <a:avLst/>
            </a:prstGeom>
            <a:noFill/>
          </p:spPr>
          <p:txBody>
            <a:bodyPr wrap="square" rtlCol="0">
              <a:spAutoFit/>
            </a:bodyPr>
            <a:lstStyle/>
            <a:p>
              <a:pPr algn="just"/>
              <a:r>
                <a:rPr lang="en-US" sz="1600" dirty="0" smtClean="0"/>
                <a:t>We can provide Live Chat to your FB page. We also have a sister company, that provides Social Media contact center services.</a:t>
              </a:r>
              <a:endParaRPr lang="en-US" sz="1600" dirty="0"/>
            </a:p>
          </p:txBody>
        </p:sp>
      </p:grpSp>
      <p:grpSp>
        <p:nvGrpSpPr>
          <p:cNvPr id="32" name="Group 31"/>
          <p:cNvGrpSpPr/>
          <p:nvPr/>
        </p:nvGrpSpPr>
        <p:grpSpPr>
          <a:xfrm>
            <a:off x="9680658" y="369459"/>
            <a:ext cx="2381421" cy="2114308"/>
            <a:chOff x="6391162" y="-997874"/>
            <a:chExt cx="2381421" cy="2114308"/>
          </a:xfrm>
        </p:grpSpPr>
        <p:sp>
          <p:nvSpPr>
            <p:cNvPr id="33" name="Oval 32"/>
            <p:cNvSpPr/>
            <p:nvPr/>
          </p:nvSpPr>
          <p:spPr>
            <a:xfrm>
              <a:off x="6658275" y="-997874"/>
              <a:ext cx="2114308" cy="2114308"/>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34" name="Oval 33"/>
            <p:cNvSpPr/>
            <p:nvPr/>
          </p:nvSpPr>
          <p:spPr>
            <a:xfrm>
              <a:off x="6391162" y="287264"/>
              <a:ext cx="619004" cy="619004"/>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91530" y="-673668"/>
              <a:ext cx="1672298" cy="1477328"/>
            </a:xfrm>
            <a:prstGeom prst="rect">
              <a:avLst/>
            </a:prstGeom>
          </p:spPr>
          <p:txBody>
            <a:bodyPr wrap="square">
              <a:spAutoFit/>
            </a:bodyPr>
            <a:lstStyle/>
            <a:p>
              <a:pPr algn="ctr"/>
              <a:r>
                <a:rPr lang="en-US" sz="1000" dirty="0" smtClean="0">
                  <a:solidFill>
                    <a:schemeClr val="bg1"/>
                  </a:solidFill>
                </a:rPr>
                <a:t>The simple truth is customers love it when you are there for them. They will love your product or brand even more if you make them feel valued and important. Being available is the first step in that process.</a:t>
              </a:r>
              <a:endParaRPr lang="en-US" sz="1000" dirty="0">
                <a:solidFill>
                  <a:schemeClr val="bg1"/>
                </a:solidFill>
              </a:endParaRPr>
            </a:p>
          </p:txBody>
        </p:sp>
      </p:grpSp>
      <p:sp>
        <p:nvSpPr>
          <p:cNvPr id="37" name="Freeform 105"/>
          <p:cNvSpPr>
            <a:spLocks noEditPoints="1"/>
          </p:cNvSpPr>
          <p:nvPr/>
        </p:nvSpPr>
        <p:spPr bwMode="auto">
          <a:xfrm>
            <a:off x="273726" y="1623065"/>
            <a:ext cx="522788" cy="415980"/>
          </a:xfrm>
          <a:custGeom>
            <a:avLst/>
            <a:gdLst>
              <a:gd name="T0" fmla="*/ 326 w 363"/>
              <a:gd name="T1" fmla="*/ 31 h 288"/>
              <a:gd name="T2" fmla="*/ 204 w 363"/>
              <a:gd name="T3" fmla="*/ 31 h 288"/>
              <a:gd name="T4" fmla="*/ 182 w 363"/>
              <a:gd name="T5" fmla="*/ 52 h 288"/>
              <a:gd name="T6" fmla="*/ 159 w 363"/>
              <a:gd name="T7" fmla="*/ 31 h 288"/>
              <a:gd name="T8" fmla="*/ 38 w 363"/>
              <a:gd name="T9" fmla="*/ 31 h 288"/>
              <a:gd name="T10" fmla="*/ 38 w 363"/>
              <a:gd name="T11" fmla="*/ 156 h 288"/>
              <a:gd name="T12" fmla="*/ 182 w 363"/>
              <a:gd name="T13" fmla="*/ 288 h 288"/>
              <a:gd name="T14" fmla="*/ 326 w 363"/>
              <a:gd name="T15" fmla="*/ 156 h 288"/>
              <a:gd name="T16" fmla="*/ 326 w 363"/>
              <a:gd name="T17" fmla="*/ 31 h 288"/>
              <a:gd name="T18" fmla="*/ 304 w 363"/>
              <a:gd name="T19" fmla="*/ 135 h 288"/>
              <a:gd name="T20" fmla="*/ 182 w 363"/>
              <a:gd name="T21" fmla="*/ 250 h 288"/>
              <a:gd name="T22" fmla="*/ 59 w 363"/>
              <a:gd name="T23" fmla="*/ 135 h 288"/>
              <a:gd name="T24" fmla="*/ 42 w 363"/>
              <a:gd name="T25" fmla="*/ 93 h 288"/>
              <a:gd name="T26" fmla="*/ 57 w 363"/>
              <a:gd name="T27" fmla="*/ 53 h 288"/>
              <a:gd name="T28" fmla="*/ 99 w 363"/>
              <a:gd name="T29" fmla="*/ 38 h 288"/>
              <a:gd name="T30" fmla="*/ 140 w 363"/>
              <a:gd name="T31" fmla="*/ 57 h 288"/>
              <a:gd name="T32" fmla="*/ 182 w 363"/>
              <a:gd name="T33" fmla="*/ 94 h 288"/>
              <a:gd name="T34" fmla="*/ 224 w 363"/>
              <a:gd name="T35" fmla="*/ 57 h 288"/>
              <a:gd name="T36" fmla="*/ 265 w 363"/>
              <a:gd name="T37" fmla="*/ 38 h 288"/>
              <a:gd name="T38" fmla="*/ 306 w 363"/>
              <a:gd name="T39" fmla="*/ 53 h 288"/>
              <a:gd name="T40" fmla="*/ 321 w 363"/>
              <a:gd name="T41" fmla="*/ 93 h 288"/>
              <a:gd name="T42" fmla="*/ 304 w 363"/>
              <a:gd name="T43" fmla="*/ 13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288">
                <a:moveTo>
                  <a:pt x="326" y="31"/>
                </a:moveTo>
                <a:cubicBezTo>
                  <a:pt x="292" y="0"/>
                  <a:pt x="238" y="0"/>
                  <a:pt x="204" y="31"/>
                </a:cubicBezTo>
                <a:cubicBezTo>
                  <a:pt x="182" y="52"/>
                  <a:pt x="182" y="52"/>
                  <a:pt x="182" y="52"/>
                </a:cubicBezTo>
                <a:cubicBezTo>
                  <a:pt x="159" y="31"/>
                  <a:pt x="159" y="31"/>
                  <a:pt x="159" y="31"/>
                </a:cubicBezTo>
                <a:cubicBezTo>
                  <a:pt x="126" y="0"/>
                  <a:pt x="71" y="0"/>
                  <a:pt x="38" y="31"/>
                </a:cubicBezTo>
                <a:cubicBezTo>
                  <a:pt x="0" y="65"/>
                  <a:pt x="0" y="121"/>
                  <a:pt x="38" y="156"/>
                </a:cubicBezTo>
                <a:cubicBezTo>
                  <a:pt x="182" y="288"/>
                  <a:pt x="182" y="288"/>
                  <a:pt x="182" y="288"/>
                </a:cubicBezTo>
                <a:cubicBezTo>
                  <a:pt x="326" y="156"/>
                  <a:pt x="326" y="156"/>
                  <a:pt x="326" y="156"/>
                </a:cubicBezTo>
                <a:cubicBezTo>
                  <a:pt x="363" y="121"/>
                  <a:pt x="363" y="65"/>
                  <a:pt x="326" y="31"/>
                </a:cubicBezTo>
                <a:close/>
                <a:moveTo>
                  <a:pt x="304" y="135"/>
                </a:moveTo>
                <a:cubicBezTo>
                  <a:pt x="182" y="250"/>
                  <a:pt x="182" y="250"/>
                  <a:pt x="182" y="250"/>
                </a:cubicBezTo>
                <a:cubicBezTo>
                  <a:pt x="59" y="135"/>
                  <a:pt x="59" y="135"/>
                  <a:pt x="59" y="135"/>
                </a:cubicBezTo>
                <a:cubicBezTo>
                  <a:pt x="47" y="124"/>
                  <a:pt x="42" y="109"/>
                  <a:pt x="42" y="93"/>
                </a:cubicBezTo>
                <a:cubicBezTo>
                  <a:pt x="42" y="78"/>
                  <a:pt x="45" y="65"/>
                  <a:pt x="57" y="53"/>
                </a:cubicBezTo>
                <a:cubicBezTo>
                  <a:pt x="68" y="43"/>
                  <a:pt x="83" y="38"/>
                  <a:pt x="99" y="38"/>
                </a:cubicBezTo>
                <a:cubicBezTo>
                  <a:pt x="114" y="38"/>
                  <a:pt x="129" y="47"/>
                  <a:pt x="140" y="57"/>
                </a:cubicBezTo>
                <a:cubicBezTo>
                  <a:pt x="182" y="94"/>
                  <a:pt x="182" y="94"/>
                  <a:pt x="182" y="94"/>
                </a:cubicBezTo>
                <a:cubicBezTo>
                  <a:pt x="224" y="57"/>
                  <a:pt x="224" y="57"/>
                  <a:pt x="224" y="57"/>
                </a:cubicBezTo>
                <a:cubicBezTo>
                  <a:pt x="235" y="47"/>
                  <a:pt x="249" y="38"/>
                  <a:pt x="265" y="38"/>
                </a:cubicBezTo>
                <a:cubicBezTo>
                  <a:pt x="281" y="38"/>
                  <a:pt x="295" y="43"/>
                  <a:pt x="306" y="53"/>
                </a:cubicBezTo>
                <a:cubicBezTo>
                  <a:pt x="319" y="65"/>
                  <a:pt x="321" y="78"/>
                  <a:pt x="321" y="93"/>
                </a:cubicBezTo>
                <a:cubicBezTo>
                  <a:pt x="321" y="109"/>
                  <a:pt x="317" y="124"/>
                  <a:pt x="304" y="13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153"/>
          <p:cNvSpPr>
            <a:spLocks noEditPoints="1"/>
          </p:cNvSpPr>
          <p:nvPr/>
        </p:nvSpPr>
        <p:spPr bwMode="auto">
          <a:xfrm>
            <a:off x="4136109" y="1543094"/>
            <a:ext cx="390525" cy="392113"/>
          </a:xfrm>
          <a:custGeom>
            <a:avLst/>
            <a:gdLst>
              <a:gd name="T0" fmla="*/ 53 w 104"/>
              <a:gd name="T1" fmla="*/ 0 h 104"/>
              <a:gd name="T2" fmla="*/ 9 w 104"/>
              <a:gd name="T3" fmla="*/ 36 h 104"/>
              <a:gd name="T4" fmla="*/ 4 w 104"/>
              <a:gd name="T5" fmla="*/ 40 h 104"/>
              <a:gd name="T6" fmla="*/ 0 w 104"/>
              <a:gd name="T7" fmla="*/ 51 h 104"/>
              <a:gd name="T8" fmla="*/ 18 w 104"/>
              <a:gd name="T9" fmla="*/ 104 h 104"/>
              <a:gd name="T10" fmla="*/ 104 w 104"/>
              <a:gd name="T11" fmla="*/ 86 h 104"/>
              <a:gd name="T12" fmla="*/ 95 w 104"/>
              <a:gd name="T13" fmla="*/ 36 h 104"/>
              <a:gd name="T14" fmla="*/ 15 w 104"/>
              <a:gd name="T15" fmla="*/ 36 h 104"/>
              <a:gd name="T16" fmla="*/ 52 w 104"/>
              <a:gd name="T17" fmla="*/ 3 h 104"/>
              <a:gd name="T18" fmla="*/ 89 w 104"/>
              <a:gd name="T19" fmla="*/ 36 h 104"/>
              <a:gd name="T20" fmla="*/ 97 w 104"/>
              <a:gd name="T21" fmla="*/ 42 h 104"/>
              <a:gd name="T22" fmla="*/ 82 w 104"/>
              <a:gd name="T23" fmla="*/ 55 h 104"/>
              <a:gd name="T24" fmla="*/ 80 w 104"/>
              <a:gd name="T25" fmla="*/ 39 h 104"/>
              <a:gd name="T26" fmla="*/ 23 w 104"/>
              <a:gd name="T27" fmla="*/ 39 h 104"/>
              <a:gd name="T28" fmla="*/ 22 w 104"/>
              <a:gd name="T29" fmla="*/ 53 h 104"/>
              <a:gd name="T30" fmla="*/ 11 w 104"/>
              <a:gd name="T31" fmla="*/ 39 h 104"/>
              <a:gd name="T32" fmla="*/ 78 w 104"/>
              <a:gd name="T33" fmla="*/ 58 h 104"/>
              <a:gd name="T34" fmla="*/ 25 w 104"/>
              <a:gd name="T35" fmla="*/ 57 h 104"/>
              <a:gd name="T36" fmla="*/ 78 w 104"/>
              <a:gd name="T37" fmla="*/ 42 h 104"/>
              <a:gd name="T38" fmla="*/ 86 w 104"/>
              <a:gd name="T39" fmla="*/ 100 h 104"/>
              <a:gd name="T40" fmla="*/ 4 w 104"/>
              <a:gd name="T41" fmla="*/ 86 h 104"/>
              <a:gd name="T42" fmla="*/ 6 w 104"/>
              <a:gd name="T43" fmla="*/ 44 h 104"/>
              <a:gd name="T44" fmla="*/ 22 w 104"/>
              <a:gd name="T45" fmla="*/ 59 h 104"/>
              <a:gd name="T46" fmla="*/ 52 w 104"/>
              <a:gd name="T47" fmla="*/ 84 h 104"/>
              <a:gd name="T48" fmla="*/ 81 w 104"/>
              <a:gd name="T49" fmla="*/ 60 h 104"/>
              <a:gd name="T50" fmla="*/ 82 w 104"/>
              <a:gd name="T51" fmla="*/ 60 h 104"/>
              <a:gd name="T52" fmla="*/ 99 w 104"/>
              <a:gd name="T53" fmla="*/ 45 h 104"/>
              <a:gd name="T54" fmla="*/ 101 w 104"/>
              <a:gd name="T55" fmla="*/ 86 h 104"/>
              <a:gd name="T56" fmla="*/ 75 w 104"/>
              <a:gd name="T57" fmla="*/ 71 h 104"/>
              <a:gd name="T58" fmla="*/ 75 w 104"/>
              <a:gd name="T59" fmla="*/ 73 h 104"/>
              <a:gd name="T60" fmla="*/ 96 w 104"/>
              <a:gd name="T61" fmla="*/ 95 h 104"/>
              <a:gd name="T62" fmla="*/ 97 w 104"/>
              <a:gd name="T63" fmla="*/ 92 h 104"/>
              <a:gd name="T64" fmla="*/ 28 w 104"/>
              <a:gd name="T65" fmla="*/ 72 h 104"/>
              <a:gd name="T66" fmla="*/ 9 w 104"/>
              <a:gd name="T67" fmla="*/ 94 h 104"/>
              <a:gd name="T68" fmla="*/ 11 w 104"/>
              <a:gd name="T69" fmla="*/ 94 h 104"/>
              <a:gd name="T70" fmla="*/ 30 w 104"/>
              <a:gd name="T71"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04">
                <a:moveTo>
                  <a:pt x="95" y="36"/>
                </a:moveTo>
                <a:cubicBezTo>
                  <a:pt x="53" y="0"/>
                  <a:pt x="53" y="0"/>
                  <a:pt x="53" y="0"/>
                </a:cubicBezTo>
                <a:cubicBezTo>
                  <a:pt x="51" y="0"/>
                  <a:pt x="51" y="0"/>
                  <a:pt x="51" y="0"/>
                </a:cubicBezTo>
                <a:cubicBezTo>
                  <a:pt x="9" y="36"/>
                  <a:pt x="9" y="36"/>
                  <a:pt x="9" y="36"/>
                </a:cubicBezTo>
                <a:cubicBezTo>
                  <a:pt x="7" y="37"/>
                  <a:pt x="6" y="38"/>
                  <a:pt x="4" y="40"/>
                </a:cubicBezTo>
                <a:cubicBezTo>
                  <a:pt x="4" y="40"/>
                  <a:pt x="4" y="40"/>
                  <a:pt x="4" y="40"/>
                </a:cubicBezTo>
                <a:cubicBezTo>
                  <a:pt x="4" y="40"/>
                  <a:pt x="4" y="40"/>
                  <a:pt x="4" y="40"/>
                </a:cubicBezTo>
                <a:cubicBezTo>
                  <a:pt x="2" y="43"/>
                  <a:pt x="0" y="47"/>
                  <a:pt x="0" y="51"/>
                </a:cubicBezTo>
                <a:cubicBezTo>
                  <a:pt x="0" y="86"/>
                  <a:pt x="0" y="86"/>
                  <a:pt x="0" y="86"/>
                </a:cubicBezTo>
                <a:cubicBezTo>
                  <a:pt x="0" y="96"/>
                  <a:pt x="8" y="104"/>
                  <a:pt x="18" y="104"/>
                </a:cubicBezTo>
                <a:cubicBezTo>
                  <a:pt x="86" y="104"/>
                  <a:pt x="86" y="104"/>
                  <a:pt x="86" y="104"/>
                </a:cubicBezTo>
                <a:cubicBezTo>
                  <a:pt x="96" y="104"/>
                  <a:pt x="104" y="96"/>
                  <a:pt x="104" y="86"/>
                </a:cubicBezTo>
                <a:cubicBezTo>
                  <a:pt x="104" y="51"/>
                  <a:pt x="104" y="51"/>
                  <a:pt x="104" y="51"/>
                </a:cubicBezTo>
                <a:cubicBezTo>
                  <a:pt x="104" y="44"/>
                  <a:pt x="100" y="39"/>
                  <a:pt x="95" y="36"/>
                </a:cubicBezTo>
                <a:close/>
                <a:moveTo>
                  <a:pt x="11" y="39"/>
                </a:moveTo>
                <a:cubicBezTo>
                  <a:pt x="15" y="36"/>
                  <a:pt x="15" y="36"/>
                  <a:pt x="15" y="36"/>
                </a:cubicBezTo>
                <a:cubicBezTo>
                  <a:pt x="17" y="34"/>
                  <a:pt x="17" y="34"/>
                  <a:pt x="17" y="34"/>
                </a:cubicBezTo>
                <a:cubicBezTo>
                  <a:pt x="52" y="3"/>
                  <a:pt x="52" y="3"/>
                  <a:pt x="52" y="3"/>
                </a:cubicBezTo>
                <a:cubicBezTo>
                  <a:pt x="87" y="34"/>
                  <a:pt x="87" y="34"/>
                  <a:pt x="87" y="34"/>
                </a:cubicBezTo>
                <a:cubicBezTo>
                  <a:pt x="89" y="36"/>
                  <a:pt x="89" y="36"/>
                  <a:pt x="89" y="36"/>
                </a:cubicBezTo>
                <a:cubicBezTo>
                  <a:pt x="93" y="39"/>
                  <a:pt x="93" y="39"/>
                  <a:pt x="93" y="39"/>
                </a:cubicBezTo>
                <a:cubicBezTo>
                  <a:pt x="97" y="42"/>
                  <a:pt x="97" y="42"/>
                  <a:pt x="97" y="42"/>
                </a:cubicBezTo>
                <a:cubicBezTo>
                  <a:pt x="83" y="54"/>
                  <a:pt x="83" y="54"/>
                  <a:pt x="83" y="54"/>
                </a:cubicBezTo>
                <a:cubicBezTo>
                  <a:pt x="82" y="55"/>
                  <a:pt x="82" y="55"/>
                  <a:pt x="82" y="55"/>
                </a:cubicBezTo>
                <a:cubicBezTo>
                  <a:pt x="82" y="41"/>
                  <a:pt x="82" y="41"/>
                  <a:pt x="82" y="41"/>
                </a:cubicBezTo>
                <a:cubicBezTo>
                  <a:pt x="80" y="39"/>
                  <a:pt x="80" y="39"/>
                  <a:pt x="80" y="39"/>
                </a:cubicBezTo>
                <a:cubicBezTo>
                  <a:pt x="23" y="39"/>
                  <a:pt x="23" y="39"/>
                  <a:pt x="23" y="39"/>
                </a:cubicBezTo>
                <a:cubicBezTo>
                  <a:pt x="23" y="39"/>
                  <a:pt x="23" y="39"/>
                  <a:pt x="23" y="39"/>
                </a:cubicBezTo>
                <a:cubicBezTo>
                  <a:pt x="22" y="41"/>
                  <a:pt x="22" y="41"/>
                  <a:pt x="22" y="41"/>
                </a:cubicBezTo>
                <a:cubicBezTo>
                  <a:pt x="22" y="53"/>
                  <a:pt x="22" y="53"/>
                  <a:pt x="22" y="53"/>
                </a:cubicBezTo>
                <a:cubicBezTo>
                  <a:pt x="8" y="41"/>
                  <a:pt x="8" y="41"/>
                  <a:pt x="8" y="41"/>
                </a:cubicBezTo>
                <a:lnTo>
                  <a:pt x="11" y="39"/>
                </a:lnTo>
                <a:close/>
                <a:moveTo>
                  <a:pt x="78" y="42"/>
                </a:moveTo>
                <a:cubicBezTo>
                  <a:pt x="78" y="58"/>
                  <a:pt x="78" y="58"/>
                  <a:pt x="78" y="58"/>
                </a:cubicBezTo>
                <a:cubicBezTo>
                  <a:pt x="53" y="80"/>
                  <a:pt x="53" y="80"/>
                  <a:pt x="53" y="80"/>
                </a:cubicBezTo>
                <a:cubicBezTo>
                  <a:pt x="25" y="57"/>
                  <a:pt x="25" y="57"/>
                  <a:pt x="25" y="57"/>
                </a:cubicBezTo>
                <a:cubicBezTo>
                  <a:pt x="25" y="42"/>
                  <a:pt x="25" y="42"/>
                  <a:pt x="25" y="42"/>
                </a:cubicBezTo>
                <a:lnTo>
                  <a:pt x="78" y="42"/>
                </a:lnTo>
                <a:close/>
                <a:moveTo>
                  <a:pt x="101" y="86"/>
                </a:moveTo>
                <a:cubicBezTo>
                  <a:pt x="101" y="94"/>
                  <a:pt x="94" y="100"/>
                  <a:pt x="86" y="100"/>
                </a:cubicBezTo>
                <a:cubicBezTo>
                  <a:pt x="18" y="100"/>
                  <a:pt x="18" y="100"/>
                  <a:pt x="18" y="100"/>
                </a:cubicBezTo>
                <a:cubicBezTo>
                  <a:pt x="10" y="100"/>
                  <a:pt x="4" y="94"/>
                  <a:pt x="4" y="86"/>
                </a:cubicBezTo>
                <a:cubicBezTo>
                  <a:pt x="4" y="51"/>
                  <a:pt x="4" y="51"/>
                  <a:pt x="4" y="51"/>
                </a:cubicBezTo>
                <a:cubicBezTo>
                  <a:pt x="4" y="49"/>
                  <a:pt x="4" y="46"/>
                  <a:pt x="6" y="44"/>
                </a:cubicBezTo>
                <a:cubicBezTo>
                  <a:pt x="22" y="59"/>
                  <a:pt x="22" y="59"/>
                  <a:pt x="22" y="59"/>
                </a:cubicBezTo>
                <a:cubicBezTo>
                  <a:pt x="22" y="59"/>
                  <a:pt x="22" y="59"/>
                  <a:pt x="22" y="59"/>
                </a:cubicBezTo>
                <a:cubicBezTo>
                  <a:pt x="22" y="59"/>
                  <a:pt x="22" y="59"/>
                  <a:pt x="22" y="59"/>
                </a:cubicBezTo>
                <a:cubicBezTo>
                  <a:pt x="52" y="84"/>
                  <a:pt x="52" y="84"/>
                  <a:pt x="52" y="84"/>
                </a:cubicBezTo>
                <a:cubicBezTo>
                  <a:pt x="55" y="84"/>
                  <a:pt x="55" y="84"/>
                  <a:pt x="55" y="84"/>
                </a:cubicBezTo>
                <a:cubicBezTo>
                  <a:pt x="81" y="60"/>
                  <a:pt x="81" y="60"/>
                  <a:pt x="81" y="60"/>
                </a:cubicBezTo>
                <a:cubicBezTo>
                  <a:pt x="81" y="60"/>
                  <a:pt x="81" y="60"/>
                  <a:pt x="81" y="60"/>
                </a:cubicBezTo>
                <a:cubicBezTo>
                  <a:pt x="82" y="60"/>
                  <a:pt x="82" y="60"/>
                  <a:pt x="82" y="60"/>
                </a:cubicBezTo>
                <a:cubicBezTo>
                  <a:pt x="82" y="60"/>
                  <a:pt x="82" y="60"/>
                  <a:pt x="82" y="60"/>
                </a:cubicBezTo>
                <a:cubicBezTo>
                  <a:pt x="99" y="45"/>
                  <a:pt x="99" y="45"/>
                  <a:pt x="99" y="45"/>
                </a:cubicBezTo>
                <a:cubicBezTo>
                  <a:pt x="100" y="47"/>
                  <a:pt x="101" y="49"/>
                  <a:pt x="101" y="51"/>
                </a:cubicBezTo>
                <a:lnTo>
                  <a:pt x="101" y="86"/>
                </a:lnTo>
                <a:close/>
                <a:moveTo>
                  <a:pt x="77" y="71"/>
                </a:moveTo>
                <a:cubicBezTo>
                  <a:pt x="76" y="70"/>
                  <a:pt x="75" y="70"/>
                  <a:pt x="75" y="71"/>
                </a:cubicBezTo>
                <a:cubicBezTo>
                  <a:pt x="74" y="71"/>
                  <a:pt x="74" y="73"/>
                  <a:pt x="75" y="73"/>
                </a:cubicBezTo>
                <a:cubicBezTo>
                  <a:pt x="75" y="73"/>
                  <a:pt x="75" y="73"/>
                  <a:pt x="75" y="73"/>
                </a:cubicBezTo>
                <a:cubicBezTo>
                  <a:pt x="81" y="80"/>
                  <a:pt x="88" y="87"/>
                  <a:pt x="95" y="94"/>
                </a:cubicBezTo>
                <a:cubicBezTo>
                  <a:pt x="95" y="94"/>
                  <a:pt x="96" y="95"/>
                  <a:pt x="96" y="95"/>
                </a:cubicBezTo>
                <a:cubicBezTo>
                  <a:pt x="97" y="95"/>
                  <a:pt x="97" y="94"/>
                  <a:pt x="97" y="94"/>
                </a:cubicBezTo>
                <a:cubicBezTo>
                  <a:pt x="98" y="93"/>
                  <a:pt x="98" y="92"/>
                  <a:pt x="97" y="92"/>
                </a:cubicBezTo>
                <a:cubicBezTo>
                  <a:pt x="91" y="85"/>
                  <a:pt x="84" y="78"/>
                  <a:pt x="77" y="71"/>
                </a:cubicBezTo>
                <a:close/>
                <a:moveTo>
                  <a:pt x="28" y="72"/>
                </a:moveTo>
                <a:cubicBezTo>
                  <a:pt x="21" y="78"/>
                  <a:pt x="15" y="84"/>
                  <a:pt x="9" y="91"/>
                </a:cubicBezTo>
                <a:cubicBezTo>
                  <a:pt x="8" y="92"/>
                  <a:pt x="8" y="93"/>
                  <a:pt x="9" y="94"/>
                </a:cubicBezTo>
                <a:cubicBezTo>
                  <a:pt x="9" y="94"/>
                  <a:pt x="10" y="94"/>
                  <a:pt x="10" y="94"/>
                </a:cubicBezTo>
                <a:cubicBezTo>
                  <a:pt x="10" y="94"/>
                  <a:pt x="11" y="94"/>
                  <a:pt x="11" y="94"/>
                </a:cubicBezTo>
                <a:cubicBezTo>
                  <a:pt x="18" y="87"/>
                  <a:pt x="24" y="81"/>
                  <a:pt x="30" y="74"/>
                </a:cubicBezTo>
                <a:cubicBezTo>
                  <a:pt x="31" y="73"/>
                  <a:pt x="31" y="72"/>
                  <a:pt x="30" y="72"/>
                </a:cubicBezTo>
                <a:cubicBezTo>
                  <a:pt x="30" y="71"/>
                  <a:pt x="29" y="71"/>
                  <a:pt x="28" y="7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41" name="Group 40"/>
          <p:cNvGrpSpPr/>
          <p:nvPr/>
        </p:nvGrpSpPr>
        <p:grpSpPr>
          <a:xfrm>
            <a:off x="4262076" y="3989731"/>
            <a:ext cx="509166" cy="466726"/>
            <a:chOff x="4117690" y="3942402"/>
            <a:chExt cx="509166" cy="466726"/>
          </a:xfrm>
        </p:grpSpPr>
        <p:sp>
          <p:nvSpPr>
            <p:cNvPr id="39" name="Freeform 203"/>
            <p:cNvSpPr>
              <a:spLocks/>
            </p:cNvSpPr>
            <p:nvPr/>
          </p:nvSpPr>
          <p:spPr bwMode="auto">
            <a:xfrm>
              <a:off x="4117690" y="3942402"/>
              <a:ext cx="167194" cy="304883"/>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215"/>
            <p:cNvSpPr>
              <a:spLocks/>
            </p:cNvSpPr>
            <p:nvPr/>
          </p:nvSpPr>
          <p:spPr bwMode="auto">
            <a:xfrm>
              <a:off x="4281480" y="4126212"/>
              <a:ext cx="345376" cy="282916"/>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30" name="Picture 29" descr="2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250" y="1382529"/>
            <a:ext cx="766800" cy="766800"/>
          </a:xfrm>
          <a:prstGeom prst="rect">
            <a:avLst/>
          </a:prstGeom>
        </p:spPr>
      </p:pic>
      <p:grpSp>
        <p:nvGrpSpPr>
          <p:cNvPr id="55" name="Group 54"/>
          <p:cNvGrpSpPr/>
          <p:nvPr/>
        </p:nvGrpSpPr>
        <p:grpSpPr>
          <a:xfrm>
            <a:off x="224592" y="3819976"/>
            <a:ext cx="768096" cy="768096"/>
            <a:chOff x="11118535" y="6274058"/>
            <a:chExt cx="470953" cy="470953"/>
          </a:xfrm>
        </p:grpSpPr>
        <p:sp>
          <p:nvSpPr>
            <p:cNvPr id="56" name="Oval 55"/>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2" name="Picture 61" descr="peop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97" y="3974972"/>
            <a:ext cx="415169" cy="432000"/>
          </a:xfrm>
          <a:prstGeom prst="rect">
            <a:avLst/>
          </a:prstGeom>
        </p:spPr>
      </p:pic>
    </p:spTree>
    <p:extLst>
      <p:ext uri="{BB962C8B-B14F-4D97-AF65-F5344CB8AC3E}">
        <p14:creationId xmlns:p14="http://schemas.microsoft.com/office/powerpoint/2010/main" val="1420429310"/>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5343953" y="2640984"/>
            <a:ext cx="1773936" cy="1773936"/>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a:bodyPr>
          <a:lstStyle/>
          <a:p>
            <a:r>
              <a:rPr lang="en-AU"/>
              <a:t>About Us</a:t>
            </a:r>
            <a:endParaRPr lang="en-US"/>
          </a:p>
        </p:txBody>
      </p:sp>
      <p:sp>
        <p:nvSpPr>
          <p:cNvPr id="4" name="Slide Number Placeholder 3"/>
          <p:cNvSpPr>
            <a:spLocks noGrp="1"/>
          </p:cNvSpPr>
          <p:nvPr>
            <p:ph type="sldNum" sz="quarter" idx="12"/>
          </p:nvPr>
        </p:nvSpPr>
        <p:spPr>
          <a:xfrm>
            <a:off x="11580906" y="-27745"/>
            <a:ext cx="481173" cy="469033"/>
          </a:xfrm>
          <a:prstGeom prst="rect">
            <a:avLst/>
          </a:prstGeom>
        </p:spPr>
        <p:txBody>
          <a:bodyPr/>
          <a:lstStyle/>
          <a:p>
            <a:fld id="{1B094F8E-717B-4AEE-8691-AE595715C8CB}" type="slidenum">
              <a:rPr lang="en-US" smtClean="0"/>
              <a:pPr/>
              <a:t>2</a:t>
            </a:fld>
            <a:endParaRPr lang="en-US"/>
          </a:p>
        </p:txBody>
      </p:sp>
      <p:sp>
        <p:nvSpPr>
          <p:cNvPr id="6" name="Title 8"/>
          <p:cNvSpPr txBox="1">
            <a:spLocks/>
          </p:cNvSpPr>
          <p:nvPr/>
        </p:nvSpPr>
        <p:spPr>
          <a:xfrm>
            <a:off x="5344698" y="2644503"/>
            <a:ext cx="1773936" cy="1773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323333"/>
                </a:solidFill>
                <a:latin typeface="+mj-lt"/>
                <a:ea typeface="+mj-ea"/>
                <a:cs typeface="+mj-cs"/>
              </a:defRPr>
            </a:lvl1pPr>
          </a:lstStyle>
          <a:p>
            <a:pPr algn="ctr"/>
            <a:endParaRPr lang="en-US" sz="1500">
              <a:solidFill>
                <a:schemeClr val="bg1"/>
              </a:solidFill>
              <a:effectLst>
                <a:outerShdw blurRad="63500" sx="102000" sy="102000" algn="ctr" rotWithShape="0">
                  <a:prstClr val="black">
                    <a:alpha val="40000"/>
                  </a:prstClr>
                </a:outerShdw>
              </a:effectLst>
            </a:endParaRPr>
          </a:p>
        </p:txBody>
      </p:sp>
      <p:sp>
        <p:nvSpPr>
          <p:cNvPr id="7" name="Rectangle 6"/>
          <p:cNvSpPr/>
          <p:nvPr/>
        </p:nvSpPr>
        <p:spPr>
          <a:xfrm>
            <a:off x="525655" y="1325798"/>
            <a:ext cx="3658916" cy="707886"/>
          </a:xfrm>
          <a:prstGeom prst="rect">
            <a:avLst/>
          </a:prstGeom>
        </p:spPr>
        <p:txBody>
          <a:bodyPr wrap="square">
            <a:spAutoFit/>
          </a:bodyPr>
          <a:lstStyle/>
          <a:p>
            <a:pPr algn="r"/>
            <a:r>
              <a:rPr lang="en-US" sz="2000" dirty="0" smtClean="0">
                <a:solidFill>
                  <a:srgbClr val="323333"/>
                </a:solidFill>
              </a:rPr>
              <a:t>We are a managed live chat service for business</a:t>
            </a:r>
            <a:endParaRPr lang="en-US" sz="2000" dirty="0">
              <a:solidFill>
                <a:srgbClr val="323333"/>
              </a:solidFill>
            </a:endParaRPr>
          </a:p>
        </p:txBody>
      </p:sp>
      <p:sp>
        <p:nvSpPr>
          <p:cNvPr id="8" name="Rectangle 7"/>
          <p:cNvSpPr/>
          <p:nvPr/>
        </p:nvSpPr>
        <p:spPr>
          <a:xfrm>
            <a:off x="8165374" y="1258041"/>
            <a:ext cx="3608108" cy="1631216"/>
          </a:xfrm>
          <a:prstGeom prst="rect">
            <a:avLst/>
          </a:prstGeom>
        </p:spPr>
        <p:txBody>
          <a:bodyPr wrap="square">
            <a:spAutoFit/>
          </a:bodyPr>
          <a:lstStyle/>
          <a:p>
            <a:r>
              <a:rPr lang="en-US" sz="2000" smtClean="0">
                <a:solidFill>
                  <a:srgbClr val="323333"/>
                </a:solidFill>
              </a:rPr>
              <a:t>Our service allows your potential and existing customers to communicate directly with one of our professionally trained live chat agents</a:t>
            </a:r>
            <a:endParaRPr lang="en-US" sz="2000">
              <a:solidFill>
                <a:srgbClr val="323333"/>
              </a:solidFill>
            </a:endParaRPr>
          </a:p>
        </p:txBody>
      </p:sp>
      <p:sp>
        <p:nvSpPr>
          <p:cNvPr id="9" name="Rectangle 8"/>
          <p:cNvSpPr/>
          <p:nvPr/>
        </p:nvSpPr>
        <p:spPr>
          <a:xfrm>
            <a:off x="0" y="4900525"/>
            <a:ext cx="4184571" cy="646331"/>
          </a:xfrm>
          <a:prstGeom prst="rect">
            <a:avLst/>
          </a:prstGeom>
        </p:spPr>
        <p:txBody>
          <a:bodyPr wrap="square">
            <a:spAutoFit/>
          </a:bodyPr>
          <a:lstStyle/>
          <a:p>
            <a:pPr algn="r"/>
            <a:r>
              <a:rPr lang="en-US" dirty="0" smtClean="0"/>
              <a:t>We specialize in live chat and social media. That’s all we do. </a:t>
            </a:r>
            <a:endParaRPr lang="en-US" dirty="0"/>
          </a:p>
        </p:txBody>
      </p:sp>
      <p:sp>
        <p:nvSpPr>
          <p:cNvPr id="10" name="Rectangle 9"/>
          <p:cNvSpPr/>
          <p:nvPr/>
        </p:nvSpPr>
        <p:spPr>
          <a:xfrm>
            <a:off x="8170746" y="4601846"/>
            <a:ext cx="3602736" cy="1631216"/>
          </a:xfrm>
          <a:prstGeom prst="rect">
            <a:avLst/>
          </a:prstGeom>
        </p:spPr>
        <p:txBody>
          <a:bodyPr wrap="square">
            <a:spAutoFit/>
          </a:bodyPr>
          <a:lstStyle/>
          <a:p>
            <a:r>
              <a:rPr lang="en-US" sz="2000" dirty="0" smtClean="0">
                <a:solidFill>
                  <a:srgbClr val="323333"/>
                </a:solidFill>
              </a:rPr>
              <a:t>We work to help you</a:t>
            </a:r>
            <a:r>
              <a:rPr lang="en-US" sz="2000" dirty="0">
                <a:solidFill>
                  <a:srgbClr val="323333"/>
                </a:solidFill>
              </a:rPr>
              <a:t> </a:t>
            </a:r>
            <a:r>
              <a:rPr lang="en-US" sz="2000" dirty="0" smtClean="0">
                <a:solidFill>
                  <a:srgbClr val="323333"/>
                </a:solidFill>
              </a:rPr>
              <a:t>acquire more customer, increasing conversion rates and sales. We can also provide customer service</a:t>
            </a:r>
            <a:endParaRPr lang="en-US" sz="2000" dirty="0">
              <a:solidFill>
                <a:srgbClr val="323333"/>
              </a:solidFill>
            </a:endParaRPr>
          </a:p>
        </p:txBody>
      </p:sp>
      <p:sp>
        <p:nvSpPr>
          <p:cNvPr id="12" name="Title 8"/>
          <p:cNvSpPr txBox="1">
            <a:spLocks/>
          </p:cNvSpPr>
          <p:nvPr/>
        </p:nvSpPr>
        <p:spPr>
          <a:xfrm>
            <a:off x="7118634" y="1516086"/>
            <a:ext cx="859536" cy="859536"/>
          </a:xfrm>
          <a:prstGeom prst="ellipse">
            <a:avLst/>
          </a:prstGeom>
          <a:ln w="28575">
            <a:solidFill>
              <a:srgbClr val="F6922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1600" b="0" kern="1200">
                <a:solidFill>
                  <a:schemeClr val="bg1"/>
                </a:solidFill>
                <a:latin typeface="+mj-lt"/>
                <a:ea typeface="+mj-ea"/>
                <a:cs typeface="+mj-cs"/>
              </a:defRPr>
            </a:lvl1pPr>
          </a:lstStyle>
          <a:p>
            <a:endParaRPr lang="en-US"/>
          </a:p>
        </p:txBody>
      </p:sp>
      <p:sp>
        <p:nvSpPr>
          <p:cNvPr id="15" name="Title 8"/>
          <p:cNvSpPr txBox="1">
            <a:spLocks/>
          </p:cNvSpPr>
          <p:nvPr/>
        </p:nvSpPr>
        <p:spPr>
          <a:xfrm>
            <a:off x="7118634" y="4687320"/>
            <a:ext cx="859536" cy="859536"/>
          </a:xfrm>
          <a:prstGeom prst="ellipse">
            <a:avLst/>
          </a:prstGeom>
          <a:ln w="28575">
            <a:solidFill>
              <a:srgbClr val="F6922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1600" b="0" kern="1200">
                <a:solidFill>
                  <a:schemeClr val="bg1"/>
                </a:solidFill>
                <a:latin typeface="+mj-lt"/>
                <a:ea typeface="+mj-ea"/>
                <a:cs typeface="+mj-cs"/>
              </a:defRPr>
            </a:lvl1pPr>
          </a:lstStyle>
          <a:p>
            <a:endParaRPr lang="en-US"/>
          </a:p>
        </p:txBody>
      </p:sp>
      <p:sp>
        <p:nvSpPr>
          <p:cNvPr id="18" name="Title 8"/>
          <p:cNvSpPr txBox="1">
            <a:spLocks/>
          </p:cNvSpPr>
          <p:nvPr/>
        </p:nvSpPr>
        <p:spPr>
          <a:xfrm>
            <a:off x="4490305" y="4687320"/>
            <a:ext cx="859536" cy="859536"/>
          </a:xfrm>
          <a:prstGeom prst="ellipse">
            <a:avLst/>
          </a:prstGeom>
          <a:ln w="28575">
            <a:solidFill>
              <a:srgbClr val="F6922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1600" b="0" kern="1200">
                <a:solidFill>
                  <a:schemeClr val="bg1"/>
                </a:solidFill>
                <a:latin typeface="+mj-lt"/>
                <a:ea typeface="+mj-ea"/>
                <a:cs typeface="+mj-cs"/>
              </a:defRPr>
            </a:lvl1pPr>
          </a:lstStyle>
          <a:p>
            <a:endParaRPr lang="en-US"/>
          </a:p>
        </p:txBody>
      </p:sp>
      <p:sp>
        <p:nvSpPr>
          <p:cNvPr id="21" name="Title 8"/>
          <p:cNvSpPr txBox="1">
            <a:spLocks/>
          </p:cNvSpPr>
          <p:nvPr/>
        </p:nvSpPr>
        <p:spPr>
          <a:xfrm>
            <a:off x="4490305" y="1516086"/>
            <a:ext cx="859536" cy="859536"/>
          </a:xfrm>
          <a:prstGeom prst="ellipse">
            <a:avLst/>
          </a:prstGeom>
          <a:ln w="28575">
            <a:solidFill>
              <a:srgbClr val="F6922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1600" b="0" kern="1200">
                <a:solidFill>
                  <a:schemeClr val="bg1"/>
                </a:solidFill>
                <a:latin typeface="+mj-lt"/>
                <a:ea typeface="+mj-ea"/>
                <a:cs typeface="+mj-cs"/>
              </a:defRPr>
            </a:lvl1pPr>
          </a:lstStyle>
          <a:p>
            <a:endParaRPr lang="en-US"/>
          </a:p>
        </p:txBody>
      </p:sp>
      <p:sp>
        <p:nvSpPr>
          <p:cNvPr id="23" name="Oval 22"/>
          <p:cNvSpPr/>
          <p:nvPr/>
        </p:nvSpPr>
        <p:spPr>
          <a:xfrm>
            <a:off x="7668606" y="1340422"/>
            <a:ext cx="365760" cy="365760"/>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latin typeface="+mj-lt"/>
              </a:rPr>
              <a:t>4</a:t>
            </a:r>
            <a:endParaRPr lang="en-US" sz="2400">
              <a:solidFill>
                <a:schemeClr val="bg1"/>
              </a:solidFill>
              <a:latin typeface="+mj-lt"/>
            </a:endParaRPr>
          </a:p>
        </p:txBody>
      </p:sp>
      <p:sp>
        <p:nvSpPr>
          <p:cNvPr id="24" name="Oval 23"/>
          <p:cNvSpPr/>
          <p:nvPr/>
        </p:nvSpPr>
        <p:spPr>
          <a:xfrm>
            <a:off x="7634748" y="4507625"/>
            <a:ext cx="365760" cy="365760"/>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latin typeface="+mj-lt"/>
              </a:rPr>
              <a:t>3</a:t>
            </a:r>
            <a:endParaRPr lang="en-US" sz="2400">
              <a:solidFill>
                <a:schemeClr val="bg1"/>
              </a:solidFill>
              <a:latin typeface="+mj-lt"/>
            </a:endParaRPr>
          </a:p>
        </p:txBody>
      </p:sp>
      <p:sp>
        <p:nvSpPr>
          <p:cNvPr id="25" name="Oval 24"/>
          <p:cNvSpPr/>
          <p:nvPr/>
        </p:nvSpPr>
        <p:spPr>
          <a:xfrm>
            <a:off x="4490304" y="4489718"/>
            <a:ext cx="365760" cy="365760"/>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latin typeface="+mj-lt"/>
              </a:rPr>
              <a:t>2</a:t>
            </a:r>
            <a:endParaRPr lang="en-US" sz="2400">
              <a:solidFill>
                <a:schemeClr val="bg1"/>
              </a:solidFill>
              <a:latin typeface="+mj-lt"/>
            </a:endParaRPr>
          </a:p>
        </p:txBody>
      </p:sp>
      <p:sp>
        <p:nvSpPr>
          <p:cNvPr id="26" name="Oval 25"/>
          <p:cNvSpPr/>
          <p:nvPr/>
        </p:nvSpPr>
        <p:spPr>
          <a:xfrm>
            <a:off x="4371433" y="1388755"/>
            <a:ext cx="365760" cy="365760"/>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latin typeface="+mj-lt"/>
              </a:rPr>
              <a:t>1</a:t>
            </a:r>
            <a:endParaRPr lang="en-US" sz="2400">
              <a:solidFill>
                <a:schemeClr val="bg1"/>
              </a:solidFill>
              <a:latin typeface="+mj-lt"/>
            </a:endParaRPr>
          </a:p>
        </p:txBody>
      </p:sp>
      <p:cxnSp>
        <p:nvCxnSpPr>
          <p:cNvPr id="27" name="Straight Connector 26"/>
          <p:cNvCxnSpPr/>
          <p:nvPr/>
        </p:nvCxnSpPr>
        <p:spPr>
          <a:xfrm flipH="1" flipV="1">
            <a:off x="5087977" y="2347956"/>
            <a:ext cx="455302" cy="513901"/>
          </a:xfrm>
          <a:prstGeom prst="line">
            <a:avLst/>
          </a:prstGeom>
          <a:ln w="19050">
            <a:solidFill>
              <a:srgbClr val="F7DB18"/>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516496" y="2823199"/>
            <a:ext cx="182880" cy="182880"/>
          </a:xfrm>
          <a:prstGeom prst="ellipse">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75280" y="2823199"/>
            <a:ext cx="182880" cy="182880"/>
          </a:xfrm>
          <a:prstGeom prst="ellipse">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6931430" y="2339993"/>
            <a:ext cx="440818" cy="533740"/>
          </a:xfrm>
          <a:prstGeom prst="line">
            <a:avLst/>
          </a:prstGeom>
          <a:ln w="19050">
            <a:solidFill>
              <a:srgbClr val="F7DB18"/>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759514" y="4073999"/>
            <a:ext cx="182880" cy="182880"/>
          </a:xfrm>
          <a:prstGeom prst="ellipse">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516496" y="4058233"/>
            <a:ext cx="182880" cy="182880"/>
          </a:xfrm>
          <a:prstGeom prst="ellipse">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V="1">
            <a:off x="5102461" y="4201085"/>
            <a:ext cx="440818" cy="533740"/>
          </a:xfrm>
          <a:prstGeom prst="line">
            <a:avLst/>
          </a:prstGeom>
          <a:ln w="19050">
            <a:solidFill>
              <a:srgbClr val="F7DB1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6890983" y="4221560"/>
            <a:ext cx="455302" cy="513901"/>
          </a:xfrm>
          <a:prstGeom prst="line">
            <a:avLst/>
          </a:prstGeom>
          <a:ln w="19050">
            <a:solidFill>
              <a:srgbClr val="F7DB18"/>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7287743" y="1674085"/>
            <a:ext cx="520288" cy="527851"/>
            <a:chOff x="7620001" y="2124075"/>
            <a:chExt cx="546100" cy="554038"/>
          </a:xfrm>
          <a:solidFill>
            <a:srgbClr val="00AF40"/>
          </a:solidFill>
        </p:grpSpPr>
        <p:sp>
          <p:nvSpPr>
            <p:cNvPr id="52" name="Freeform 22"/>
            <p:cNvSpPr>
              <a:spLocks/>
            </p:cNvSpPr>
            <p:nvPr/>
          </p:nvSpPr>
          <p:spPr bwMode="auto">
            <a:xfrm>
              <a:off x="7762876" y="2298700"/>
              <a:ext cx="257175" cy="379413"/>
            </a:xfrm>
            <a:custGeom>
              <a:avLst/>
              <a:gdLst>
                <a:gd name="T0" fmla="*/ 61 w 122"/>
                <a:gd name="T1" fmla="*/ 0 h 180"/>
                <a:gd name="T2" fmla="*/ 0 w 122"/>
                <a:gd name="T3" fmla="*/ 61 h 180"/>
                <a:gd name="T4" fmla="*/ 25 w 122"/>
                <a:gd name="T5" fmla="*/ 109 h 180"/>
                <a:gd name="T6" fmla="*/ 25 w 122"/>
                <a:gd name="T7" fmla="*/ 144 h 180"/>
                <a:gd name="T8" fmla="*/ 61 w 122"/>
                <a:gd name="T9" fmla="*/ 180 h 180"/>
                <a:gd name="T10" fmla="*/ 98 w 122"/>
                <a:gd name="T11" fmla="*/ 144 h 180"/>
                <a:gd name="T12" fmla="*/ 98 w 122"/>
                <a:gd name="T13" fmla="*/ 109 h 180"/>
                <a:gd name="T14" fmla="*/ 122 w 122"/>
                <a:gd name="T15" fmla="*/ 61 h 180"/>
                <a:gd name="T16" fmla="*/ 61 w 122"/>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80">
                  <a:moveTo>
                    <a:pt x="61" y="0"/>
                  </a:moveTo>
                  <a:cubicBezTo>
                    <a:pt x="27" y="0"/>
                    <a:pt x="0" y="27"/>
                    <a:pt x="0" y="61"/>
                  </a:cubicBezTo>
                  <a:cubicBezTo>
                    <a:pt x="0" y="81"/>
                    <a:pt x="10" y="98"/>
                    <a:pt x="25" y="109"/>
                  </a:cubicBezTo>
                  <a:cubicBezTo>
                    <a:pt x="25" y="144"/>
                    <a:pt x="25" y="144"/>
                    <a:pt x="25" y="144"/>
                  </a:cubicBezTo>
                  <a:cubicBezTo>
                    <a:pt x="25" y="164"/>
                    <a:pt x="41" y="180"/>
                    <a:pt x="61" y="180"/>
                  </a:cubicBezTo>
                  <a:cubicBezTo>
                    <a:pt x="81" y="180"/>
                    <a:pt x="98" y="164"/>
                    <a:pt x="98" y="144"/>
                  </a:cubicBezTo>
                  <a:cubicBezTo>
                    <a:pt x="98" y="109"/>
                    <a:pt x="98" y="109"/>
                    <a:pt x="98" y="109"/>
                  </a:cubicBezTo>
                  <a:cubicBezTo>
                    <a:pt x="113" y="98"/>
                    <a:pt x="122" y="81"/>
                    <a:pt x="122" y="61"/>
                  </a:cubicBezTo>
                  <a:cubicBezTo>
                    <a:pt x="122" y="27"/>
                    <a:pt x="95" y="0"/>
                    <a:pt x="61" y="0"/>
                  </a:cubicBezTo>
                  <a:close/>
                </a:path>
              </a:pathLst>
            </a:custGeom>
            <a:solidFill>
              <a:srgbClr val="26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3"/>
            <p:cNvSpPr>
              <a:spLocks/>
            </p:cNvSpPr>
            <p:nvPr/>
          </p:nvSpPr>
          <p:spPr bwMode="auto">
            <a:xfrm>
              <a:off x="7875588" y="2124075"/>
              <a:ext cx="30163" cy="161925"/>
            </a:xfrm>
            <a:custGeom>
              <a:avLst/>
              <a:gdLst>
                <a:gd name="T0" fmla="*/ 7 w 14"/>
                <a:gd name="T1" fmla="*/ 77 h 77"/>
                <a:gd name="T2" fmla="*/ 14 w 14"/>
                <a:gd name="T3" fmla="*/ 70 h 77"/>
                <a:gd name="T4" fmla="*/ 14 w 14"/>
                <a:gd name="T5" fmla="*/ 7 h 77"/>
                <a:gd name="T6" fmla="*/ 7 w 14"/>
                <a:gd name="T7" fmla="*/ 0 h 77"/>
                <a:gd name="T8" fmla="*/ 0 w 14"/>
                <a:gd name="T9" fmla="*/ 7 h 77"/>
                <a:gd name="T10" fmla="*/ 0 w 14"/>
                <a:gd name="T11" fmla="*/ 70 h 77"/>
                <a:gd name="T12" fmla="*/ 7 w 14"/>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4" h="77">
                  <a:moveTo>
                    <a:pt x="7" y="77"/>
                  </a:moveTo>
                  <a:cubicBezTo>
                    <a:pt x="11" y="77"/>
                    <a:pt x="14" y="74"/>
                    <a:pt x="14" y="70"/>
                  </a:cubicBezTo>
                  <a:cubicBezTo>
                    <a:pt x="14" y="7"/>
                    <a:pt x="14" y="7"/>
                    <a:pt x="14" y="7"/>
                  </a:cubicBezTo>
                  <a:cubicBezTo>
                    <a:pt x="14" y="3"/>
                    <a:pt x="11" y="0"/>
                    <a:pt x="7" y="0"/>
                  </a:cubicBezTo>
                  <a:cubicBezTo>
                    <a:pt x="3" y="0"/>
                    <a:pt x="0" y="3"/>
                    <a:pt x="0" y="7"/>
                  </a:cubicBezTo>
                  <a:cubicBezTo>
                    <a:pt x="0" y="70"/>
                    <a:pt x="0" y="70"/>
                    <a:pt x="0" y="70"/>
                  </a:cubicBezTo>
                  <a:cubicBezTo>
                    <a:pt x="0" y="74"/>
                    <a:pt x="3" y="77"/>
                    <a:pt x="7" y="77"/>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4"/>
            <p:cNvSpPr>
              <a:spLocks/>
            </p:cNvSpPr>
            <p:nvPr/>
          </p:nvSpPr>
          <p:spPr bwMode="auto">
            <a:xfrm>
              <a:off x="7726363" y="2162175"/>
              <a:ext cx="103188" cy="147638"/>
            </a:xfrm>
            <a:custGeom>
              <a:avLst/>
              <a:gdLst>
                <a:gd name="T0" fmla="*/ 34 w 49"/>
                <a:gd name="T1" fmla="*/ 67 h 70"/>
                <a:gd name="T2" fmla="*/ 40 w 49"/>
                <a:gd name="T3" fmla="*/ 70 h 70"/>
                <a:gd name="T4" fmla="*/ 44 w 49"/>
                <a:gd name="T5" fmla="*/ 69 h 70"/>
                <a:gd name="T6" fmla="*/ 47 w 49"/>
                <a:gd name="T7" fmla="*/ 59 h 70"/>
                <a:gd name="T8" fmla="*/ 15 w 49"/>
                <a:gd name="T9" fmla="*/ 5 h 70"/>
                <a:gd name="T10" fmla="*/ 5 w 49"/>
                <a:gd name="T11" fmla="*/ 2 h 70"/>
                <a:gd name="T12" fmla="*/ 2 w 49"/>
                <a:gd name="T13" fmla="*/ 13 h 70"/>
                <a:gd name="T14" fmla="*/ 34 w 49"/>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0">
                  <a:moveTo>
                    <a:pt x="34" y="67"/>
                  </a:moveTo>
                  <a:cubicBezTo>
                    <a:pt x="35" y="69"/>
                    <a:pt x="38" y="70"/>
                    <a:pt x="40" y="70"/>
                  </a:cubicBezTo>
                  <a:cubicBezTo>
                    <a:pt x="41" y="70"/>
                    <a:pt x="43" y="70"/>
                    <a:pt x="44" y="69"/>
                  </a:cubicBezTo>
                  <a:cubicBezTo>
                    <a:pt x="47" y="67"/>
                    <a:pt x="49" y="63"/>
                    <a:pt x="47" y="59"/>
                  </a:cubicBezTo>
                  <a:cubicBezTo>
                    <a:pt x="15" y="5"/>
                    <a:pt x="15" y="5"/>
                    <a:pt x="15" y="5"/>
                  </a:cubicBezTo>
                  <a:cubicBezTo>
                    <a:pt x="13" y="2"/>
                    <a:pt x="9" y="0"/>
                    <a:pt x="5" y="2"/>
                  </a:cubicBezTo>
                  <a:cubicBezTo>
                    <a:pt x="2" y="5"/>
                    <a:pt x="0" y="9"/>
                    <a:pt x="2" y="13"/>
                  </a:cubicBezTo>
                  <a:lnTo>
                    <a:pt x="34" y="67"/>
                  </a:ln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5"/>
            <p:cNvSpPr>
              <a:spLocks/>
            </p:cNvSpPr>
            <p:nvPr/>
          </p:nvSpPr>
          <p:spPr bwMode="auto">
            <a:xfrm>
              <a:off x="7620001" y="2271713"/>
              <a:ext cx="150813" cy="98425"/>
            </a:xfrm>
            <a:custGeom>
              <a:avLst/>
              <a:gdLst>
                <a:gd name="T0" fmla="*/ 69 w 71"/>
                <a:gd name="T1" fmla="*/ 44 h 47"/>
                <a:gd name="T2" fmla="*/ 67 w 71"/>
                <a:gd name="T3" fmla="*/ 34 h 47"/>
                <a:gd name="T4" fmla="*/ 12 w 71"/>
                <a:gd name="T5" fmla="*/ 2 h 47"/>
                <a:gd name="T6" fmla="*/ 2 w 71"/>
                <a:gd name="T7" fmla="*/ 5 h 47"/>
                <a:gd name="T8" fmla="*/ 5 w 71"/>
                <a:gd name="T9" fmla="*/ 15 h 47"/>
                <a:gd name="T10" fmla="*/ 59 w 71"/>
                <a:gd name="T11" fmla="*/ 46 h 47"/>
                <a:gd name="T12" fmla="*/ 63 w 71"/>
                <a:gd name="T13" fmla="*/ 47 h 47"/>
                <a:gd name="T14" fmla="*/ 69 w 71"/>
                <a:gd name="T15" fmla="*/ 4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69" y="44"/>
                  </a:moveTo>
                  <a:cubicBezTo>
                    <a:pt x="71" y="40"/>
                    <a:pt x="70" y="36"/>
                    <a:pt x="67" y="34"/>
                  </a:cubicBezTo>
                  <a:cubicBezTo>
                    <a:pt x="12" y="2"/>
                    <a:pt x="12" y="2"/>
                    <a:pt x="12" y="2"/>
                  </a:cubicBezTo>
                  <a:cubicBezTo>
                    <a:pt x="9" y="0"/>
                    <a:pt x="4" y="2"/>
                    <a:pt x="2" y="5"/>
                  </a:cubicBezTo>
                  <a:cubicBezTo>
                    <a:pt x="0" y="9"/>
                    <a:pt x="2" y="13"/>
                    <a:pt x="5" y="15"/>
                  </a:cubicBezTo>
                  <a:cubicBezTo>
                    <a:pt x="59" y="46"/>
                    <a:pt x="59" y="46"/>
                    <a:pt x="59" y="46"/>
                  </a:cubicBezTo>
                  <a:cubicBezTo>
                    <a:pt x="61" y="47"/>
                    <a:pt x="62" y="47"/>
                    <a:pt x="63" y="47"/>
                  </a:cubicBezTo>
                  <a:cubicBezTo>
                    <a:pt x="66" y="47"/>
                    <a:pt x="68" y="46"/>
                    <a:pt x="69" y="44"/>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6"/>
            <p:cNvSpPr>
              <a:spLocks/>
            </p:cNvSpPr>
            <p:nvPr/>
          </p:nvSpPr>
          <p:spPr bwMode="auto">
            <a:xfrm>
              <a:off x="8015288" y="2262188"/>
              <a:ext cx="150813" cy="100013"/>
            </a:xfrm>
            <a:custGeom>
              <a:avLst/>
              <a:gdLst>
                <a:gd name="T0" fmla="*/ 69 w 71"/>
                <a:gd name="T1" fmla="*/ 5 h 47"/>
                <a:gd name="T2" fmla="*/ 59 w 71"/>
                <a:gd name="T3" fmla="*/ 2 h 47"/>
                <a:gd name="T4" fmla="*/ 5 w 71"/>
                <a:gd name="T5" fmla="*/ 33 h 47"/>
                <a:gd name="T6" fmla="*/ 2 w 71"/>
                <a:gd name="T7" fmla="*/ 43 h 47"/>
                <a:gd name="T8" fmla="*/ 9 w 71"/>
                <a:gd name="T9" fmla="*/ 47 h 47"/>
                <a:gd name="T10" fmla="*/ 12 w 71"/>
                <a:gd name="T11" fmla="*/ 46 h 47"/>
                <a:gd name="T12" fmla="*/ 67 w 71"/>
                <a:gd name="T13" fmla="*/ 15 h 47"/>
                <a:gd name="T14" fmla="*/ 69 w 71"/>
                <a:gd name="T15" fmla="*/ 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69" y="5"/>
                  </a:moveTo>
                  <a:cubicBezTo>
                    <a:pt x="67" y="1"/>
                    <a:pt x="63" y="0"/>
                    <a:pt x="59" y="2"/>
                  </a:cubicBezTo>
                  <a:cubicBezTo>
                    <a:pt x="5" y="33"/>
                    <a:pt x="5" y="33"/>
                    <a:pt x="5" y="33"/>
                  </a:cubicBezTo>
                  <a:cubicBezTo>
                    <a:pt x="2" y="35"/>
                    <a:pt x="0" y="40"/>
                    <a:pt x="2" y="43"/>
                  </a:cubicBezTo>
                  <a:cubicBezTo>
                    <a:pt x="4" y="46"/>
                    <a:pt x="6" y="47"/>
                    <a:pt x="9" y="47"/>
                  </a:cubicBezTo>
                  <a:cubicBezTo>
                    <a:pt x="10" y="47"/>
                    <a:pt x="11" y="47"/>
                    <a:pt x="12" y="46"/>
                  </a:cubicBezTo>
                  <a:cubicBezTo>
                    <a:pt x="67" y="15"/>
                    <a:pt x="67" y="15"/>
                    <a:pt x="67" y="15"/>
                  </a:cubicBezTo>
                  <a:cubicBezTo>
                    <a:pt x="70" y="13"/>
                    <a:pt x="71" y="8"/>
                    <a:pt x="69" y="5"/>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7"/>
            <p:cNvSpPr>
              <a:spLocks/>
            </p:cNvSpPr>
            <p:nvPr/>
          </p:nvSpPr>
          <p:spPr bwMode="auto">
            <a:xfrm>
              <a:off x="7954963" y="2157413"/>
              <a:ext cx="103188" cy="147638"/>
            </a:xfrm>
            <a:custGeom>
              <a:avLst/>
              <a:gdLst>
                <a:gd name="T0" fmla="*/ 5 w 49"/>
                <a:gd name="T1" fmla="*/ 69 h 70"/>
                <a:gd name="T2" fmla="*/ 9 w 49"/>
                <a:gd name="T3" fmla="*/ 70 h 70"/>
                <a:gd name="T4" fmla="*/ 15 w 49"/>
                <a:gd name="T5" fmla="*/ 66 h 70"/>
                <a:gd name="T6" fmla="*/ 47 w 49"/>
                <a:gd name="T7" fmla="*/ 12 h 70"/>
                <a:gd name="T8" fmla="*/ 44 w 49"/>
                <a:gd name="T9" fmla="*/ 2 h 70"/>
                <a:gd name="T10" fmla="*/ 34 w 49"/>
                <a:gd name="T11" fmla="*/ 5 h 70"/>
                <a:gd name="T12" fmla="*/ 2 w 49"/>
                <a:gd name="T13" fmla="*/ 59 h 70"/>
                <a:gd name="T14" fmla="*/ 5 w 49"/>
                <a:gd name="T15" fmla="*/ 69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0">
                  <a:moveTo>
                    <a:pt x="5" y="69"/>
                  </a:moveTo>
                  <a:cubicBezTo>
                    <a:pt x="6" y="70"/>
                    <a:pt x="8" y="70"/>
                    <a:pt x="9" y="70"/>
                  </a:cubicBezTo>
                  <a:cubicBezTo>
                    <a:pt x="11" y="70"/>
                    <a:pt x="14" y="69"/>
                    <a:pt x="15" y="66"/>
                  </a:cubicBezTo>
                  <a:cubicBezTo>
                    <a:pt x="47" y="12"/>
                    <a:pt x="47" y="12"/>
                    <a:pt x="47" y="12"/>
                  </a:cubicBezTo>
                  <a:cubicBezTo>
                    <a:pt x="49" y="8"/>
                    <a:pt x="47" y="4"/>
                    <a:pt x="44" y="2"/>
                  </a:cubicBezTo>
                  <a:cubicBezTo>
                    <a:pt x="40" y="0"/>
                    <a:pt x="36" y="1"/>
                    <a:pt x="34" y="5"/>
                  </a:cubicBezTo>
                  <a:cubicBezTo>
                    <a:pt x="2" y="59"/>
                    <a:pt x="2" y="59"/>
                    <a:pt x="2" y="59"/>
                  </a:cubicBezTo>
                  <a:cubicBezTo>
                    <a:pt x="0" y="62"/>
                    <a:pt x="2" y="67"/>
                    <a:pt x="5" y="69"/>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Freeform 40"/>
          <p:cNvSpPr>
            <a:spLocks noEditPoints="1"/>
          </p:cNvSpPr>
          <p:nvPr/>
        </p:nvSpPr>
        <p:spPr bwMode="auto">
          <a:xfrm>
            <a:off x="4659535" y="4869219"/>
            <a:ext cx="543777" cy="543777"/>
          </a:xfrm>
          <a:custGeom>
            <a:avLst/>
            <a:gdLst>
              <a:gd name="T0" fmla="*/ 44 w 60"/>
              <a:gd name="T1" fmla="*/ 30 h 60"/>
              <a:gd name="T2" fmla="*/ 30 w 60"/>
              <a:gd name="T3" fmla="*/ 16 h 60"/>
              <a:gd name="T4" fmla="*/ 16 w 60"/>
              <a:gd name="T5" fmla="*/ 30 h 60"/>
              <a:gd name="T6" fmla="*/ 30 w 60"/>
              <a:gd name="T7" fmla="*/ 44 h 60"/>
              <a:gd name="T8" fmla="*/ 44 w 60"/>
              <a:gd name="T9" fmla="*/ 30 h 60"/>
              <a:gd name="T10" fmla="*/ 32 w 60"/>
              <a:gd name="T11" fmla="*/ 8 h 60"/>
              <a:gd name="T12" fmla="*/ 32 w 60"/>
              <a:gd name="T13" fmla="*/ 0 h 60"/>
              <a:gd name="T14" fmla="*/ 28 w 60"/>
              <a:gd name="T15" fmla="*/ 0 h 60"/>
              <a:gd name="T16" fmla="*/ 28 w 60"/>
              <a:gd name="T17" fmla="*/ 8 h 60"/>
              <a:gd name="T18" fmla="*/ 32 w 60"/>
              <a:gd name="T19" fmla="*/ 8 h 60"/>
              <a:gd name="T20" fmla="*/ 32 w 60"/>
              <a:gd name="T21" fmla="*/ 60 h 60"/>
              <a:gd name="T22" fmla="*/ 32 w 60"/>
              <a:gd name="T23" fmla="*/ 52 h 60"/>
              <a:gd name="T24" fmla="*/ 28 w 60"/>
              <a:gd name="T25" fmla="*/ 52 h 60"/>
              <a:gd name="T26" fmla="*/ 28 w 60"/>
              <a:gd name="T27" fmla="*/ 60 h 60"/>
              <a:gd name="T28" fmla="*/ 32 w 60"/>
              <a:gd name="T29" fmla="*/ 60 h 60"/>
              <a:gd name="T30" fmla="*/ 52 w 60"/>
              <a:gd name="T31" fmla="*/ 32 h 60"/>
              <a:gd name="T32" fmla="*/ 60 w 60"/>
              <a:gd name="T33" fmla="*/ 32 h 60"/>
              <a:gd name="T34" fmla="*/ 60 w 60"/>
              <a:gd name="T35" fmla="*/ 28 h 60"/>
              <a:gd name="T36" fmla="*/ 52 w 60"/>
              <a:gd name="T37" fmla="*/ 28 h 60"/>
              <a:gd name="T38" fmla="*/ 52 w 60"/>
              <a:gd name="T39" fmla="*/ 32 h 60"/>
              <a:gd name="T40" fmla="*/ 0 w 60"/>
              <a:gd name="T41" fmla="*/ 32 h 60"/>
              <a:gd name="T42" fmla="*/ 8 w 60"/>
              <a:gd name="T43" fmla="*/ 32 h 60"/>
              <a:gd name="T44" fmla="*/ 8 w 60"/>
              <a:gd name="T45" fmla="*/ 28 h 60"/>
              <a:gd name="T46" fmla="*/ 0 w 60"/>
              <a:gd name="T47" fmla="*/ 28 h 60"/>
              <a:gd name="T48" fmla="*/ 0 w 60"/>
              <a:gd name="T49" fmla="*/ 32 h 60"/>
              <a:gd name="T50" fmla="*/ 44 w 60"/>
              <a:gd name="T51" fmla="*/ 47 h 60"/>
              <a:gd name="T52" fmla="*/ 50 w 60"/>
              <a:gd name="T53" fmla="*/ 53 h 60"/>
              <a:gd name="T54" fmla="*/ 53 w 60"/>
              <a:gd name="T55" fmla="*/ 50 h 60"/>
              <a:gd name="T56" fmla="*/ 47 w 60"/>
              <a:gd name="T57" fmla="*/ 44 h 60"/>
              <a:gd name="T58" fmla="*/ 44 w 60"/>
              <a:gd name="T59" fmla="*/ 47 h 60"/>
              <a:gd name="T60" fmla="*/ 7 w 60"/>
              <a:gd name="T61" fmla="*/ 10 h 60"/>
              <a:gd name="T62" fmla="*/ 13 w 60"/>
              <a:gd name="T63" fmla="*/ 16 h 60"/>
              <a:gd name="T64" fmla="*/ 16 w 60"/>
              <a:gd name="T65" fmla="*/ 13 h 60"/>
              <a:gd name="T66" fmla="*/ 10 w 60"/>
              <a:gd name="T67" fmla="*/ 7 h 60"/>
              <a:gd name="T68" fmla="*/ 7 w 60"/>
              <a:gd name="T69" fmla="*/ 10 h 60"/>
              <a:gd name="T70" fmla="*/ 13 w 60"/>
              <a:gd name="T71" fmla="*/ 44 h 60"/>
              <a:gd name="T72" fmla="*/ 7 w 60"/>
              <a:gd name="T73" fmla="*/ 50 h 60"/>
              <a:gd name="T74" fmla="*/ 10 w 60"/>
              <a:gd name="T75" fmla="*/ 53 h 60"/>
              <a:gd name="T76" fmla="*/ 16 w 60"/>
              <a:gd name="T77" fmla="*/ 47 h 60"/>
              <a:gd name="T78" fmla="*/ 13 w 60"/>
              <a:gd name="T79" fmla="*/ 44 h 60"/>
              <a:gd name="T80" fmla="*/ 50 w 60"/>
              <a:gd name="T81" fmla="*/ 7 h 60"/>
              <a:gd name="T82" fmla="*/ 44 w 60"/>
              <a:gd name="T83" fmla="*/ 13 h 60"/>
              <a:gd name="T84" fmla="*/ 47 w 60"/>
              <a:gd name="T85" fmla="*/ 16 h 60"/>
              <a:gd name="T86" fmla="*/ 53 w 60"/>
              <a:gd name="T87" fmla="*/ 10 h 60"/>
              <a:gd name="T88" fmla="*/ 50 w 60"/>
              <a:gd name="T89"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60">
                <a:moveTo>
                  <a:pt x="44" y="30"/>
                </a:moveTo>
                <a:cubicBezTo>
                  <a:pt x="44" y="22"/>
                  <a:pt x="38" y="16"/>
                  <a:pt x="30" y="16"/>
                </a:cubicBezTo>
                <a:cubicBezTo>
                  <a:pt x="22" y="16"/>
                  <a:pt x="16" y="22"/>
                  <a:pt x="16" y="30"/>
                </a:cubicBezTo>
                <a:cubicBezTo>
                  <a:pt x="16" y="38"/>
                  <a:pt x="22" y="44"/>
                  <a:pt x="30" y="44"/>
                </a:cubicBezTo>
                <a:cubicBezTo>
                  <a:pt x="38" y="44"/>
                  <a:pt x="44" y="38"/>
                  <a:pt x="44" y="30"/>
                </a:cubicBezTo>
                <a:close/>
                <a:moveTo>
                  <a:pt x="32" y="8"/>
                </a:moveTo>
                <a:cubicBezTo>
                  <a:pt x="32" y="0"/>
                  <a:pt x="32" y="0"/>
                  <a:pt x="32" y="0"/>
                </a:cubicBezTo>
                <a:cubicBezTo>
                  <a:pt x="28" y="0"/>
                  <a:pt x="28" y="0"/>
                  <a:pt x="28" y="0"/>
                </a:cubicBezTo>
                <a:cubicBezTo>
                  <a:pt x="28" y="8"/>
                  <a:pt x="28" y="8"/>
                  <a:pt x="28" y="8"/>
                </a:cubicBezTo>
                <a:lnTo>
                  <a:pt x="32" y="8"/>
                </a:lnTo>
                <a:close/>
                <a:moveTo>
                  <a:pt x="32" y="60"/>
                </a:moveTo>
                <a:cubicBezTo>
                  <a:pt x="32" y="52"/>
                  <a:pt x="32" y="52"/>
                  <a:pt x="32" y="52"/>
                </a:cubicBezTo>
                <a:cubicBezTo>
                  <a:pt x="28" y="52"/>
                  <a:pt x="28" y="52"/>
                  <a:pt x="28" y="52"/>
                </a:cubicBezTo>
                <a:cubicBezTo>
                  <a:pt x="28" y="60"/>
                  <a:pt x="28" y="60"/>
                  <a:pt x="28" y="60"/>
                </a:cubicBezTo>
                <a:lnTo>
                  <a:pt x="32" y="60"/>
                </a:lnTo>
                <a:close/>
                <a:moveTo>
                  <a:pt x="52" y="32"/>
                </a:moveTo>
                <a:cubicBezTo>
                  <a:pt x="60" y="32"/>
                  <a:pt x="60" y="32"/>
                  <a:pt x="60" y="32"/>
                </a:cubicBezTo>
                <a:cubicBezTo>
                  <a:pt x="60" y="28"/>
                  <a:pt x="60" y="28"/>
                  <a:pt x="60" y="28"/>
                </a:cubicBezTo>
                <a:cubicBezTo>
                  <a:pt x="52" y="28"/>
                  <a:pt x="52" y="28"/>
                  <a:pt x="52" y="28"/>
                </a:cubicBezTo>
                <a:lnTo>
                  <a:pt x="52" y="32"/>
                </a:lnTo>
                <a:close/>
                <a:moveTo>
                  <a:pt x="0" y="32"/>
                </a:moveTo>
                <a:cubicBezTo>
                  <a:pt x="8" y="32"/>
                  <a:pt x="8" y="32"/>
                  <a:pt x="8" y="32"/>
                </a:cubicBezTo>
                <a:cubicBezTo>
                  <a:pt x="8" y="28"/>
                  <a:pt x="8" y="28"/>
                  <a:pt x="8" y="28"/>
                </a:cubicBezTo>
                <a:cubicBezTo>
                  <a:pt x="0" y="28"/>
                  <a:pt x="0" y="28"/>
                  <a:pt x="0" y="28"/>
                </a:cubicBezTo>
                <a:lnTo>
                  <a:pt x="0" y="32"/>
                </a:lnTo>
                <a:close/>
                <a:moveTo>
                  <a:pt x="44" y="47"/>
                </a:moveTo>
                <a:cubicBezTo>
                  <a:pt x="50" y="53"/>
                  <a:pt x="50" y="53"/>
                  <a:pt x="50" y="53"/>
                </a:cubicBezTo>
                <a:cubicBezTo>
                  <a:pt x="53" y="50"/>
                  <a:pt x="53" y="50"/>
                  <a:pt x="53" y="50"/>
                </a:cubicBezTo>
                <a:cubicBezTo>
                  <a:pt x="47" y="44"/>
                  <a:pt x="47" y="44"/>
                  <a:pt x="47" y="44"/>
                </a:cubicBezTo>
                <a:lnTo>
                  <a:pt x="44" y="47"/>
                </a:lnTo>
                <a:close/>
                <a:moveTo>
                  <a:pt x="7" y="10"/>
                </a:moveTo>
                <a:cubicBezTo>
                  <a:pt x="13" y="16"/>
                  <a:pt x="13" y="16"/>
                  <a:pt x="13" y="16"/>
                </a:cubicBezTo>
                <a:cubicBezTo>
                  <a:pt x="16" y="13"/>
                  <a:pt x="16" y="13"/>
                  <a:pt x="16" y="13"/>
                </a:cubicBezTo>
                <a:cubicBezTo>
                  <a:pt x="10" y="7"/>
                  <a:pt x="10" y="7"/>
                  <a:pt x="10" y="7"/>
                </a:cubicBezTo>
                <a:lnTo>
                  <a:pt x="7" y="10"/>
                </a:lnTo>
                <a:close/>
                <a:moveTo>
                  <a:pt x="13" y="44"/>
                </a:moveTo>
                <a:cubicBezTo>
                  <a:pt x="7" y="50"/>
                  <a:pt x="7" y="50"/>
                  <a:pt x="7" y="50"/>
                </a:cubicBezTo>
                <a:cubicBezTo>
                  <a:pt x="10" y="53"/>
                  <a:pt x="10" y="53"/>
                  <a:pt x="10" y="53"/>
                </a:cubicBezTo>
                <a:cubicBezTo>
                  <a:pt x="16" y="47"/>
                  <a:pt x="16" y="47"/>
                  <a:pt x="16" y="47"/>
                </a:cubicBezTo>
                <a:lnTo>
                  <a:pt x="13" y="44"/>
                </a:lnTo>
                <a:close/>
                <a:moveTo>
                  <a:pt x="50" y="7"/>
                </a:moveTo>
                <a:cubicBezTo>
                  <a:pt x="44" y="13"/>
                  <a:pt x="44" y="13"/>
                  <a:pt x="44" y="13"/>
                </a:cubicBezTo>
                <a:cubicBezTo>
                  <a:pt x="47" y="16"/>
                  <a:pt x="47" y="16"/>
                  <a:pt x="47" y="16"/>
                </a:cubicBezTo>
                <a:cubicBezTo>
                  <a:pt x="53" y="10"/>
                  <a:pt x="53" y="10"/>
                  <a:pt x="53" y="10"/>
                </a:cubicBezTo>
                <a:lnTo>
                  <a:pt x="50" y="7"/>
                </a:lnTo>
                <a:close/>
              </a:path>
            </a:pathLst>
          </a:custGeom>
          <a:solidFill>
            <a:srgbClr val="F6922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7335647" y="4899437"/>
            <a:ext cx="527338" cy="454409"/>
            <a:chOff x="4448423" y="5061303"/>
            <a:chExt cx="447675" cy="385763"/>
          </a:xfrm>
        </p:grpSpPr>
        <p:sp>
          <p:nvSpPr>
            <p:cNvPr id="59" name="Freeform 9"/>
            <p:cNvSpPr>
              <a:spLocks noEditPoints="1"/>
            </p:cNvSpPr>
            <p:nvPr/>
          </p:nvSpPr>
          <p:spPr bwMode="auto">
            <a:xfrm>
              <a:off x="4594473" y="5147028"/>
              <a:ext cx="301625" cy="300038"/>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rgbClr val="26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
            <p:cNvSpPr>
              <a:spLocks noEditPoints="1"/>
            </p:cNvSpPr>
            <p:nvPr/>
          </p:nvSpPr>
          <p:spPr bwMode="auto">
            <a:xfrm>
              <a:off x="4448423" y="5061303"/>
              <a:ext cx="195263" cy="190500"/>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rgbClr val="26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noEditPoints="1"/>
            </p:cNvSpPr>
            <p:nvPr/>
          </p:nvSpPr>
          <p:spPr bwMode="auto">
            <a:xfrm>
              <a:off x="4453186" y="5251803"/>
              <a:ext cx="146050" cy="150813"/>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9750" y="3116407"/>
            <a:ext cx="1414881" cy="799533"/>
          </a:xfrm>
          <a:prstGeom prst="rect">
            <a:avLst/>
          </a:prstGeom>
          <a:effectLst>
            <a:outerShdw blurRad="63500" dist="38100" sx="102000" sy="102000" algn="ctr" rotWithShape="0">
              <a:prstClr val="black"/>
            </a:outerShdw>
          </a:effectLst>
        </p:spPr>
      </p:pic>
      <p:grpSp>
        <p:nvGrpSpPr>
          <p:cNvPr id="66" name="Group 65"/>
          <p:cNvGrpSpPr/>
          <p:nvPr/>
        </p:nvGrpSpPr>
        <p:grpSpPr>
          <a:xfrm rot="5400000">
            <a:off x="-3893335" y="3053787"/>
            <a:ext cx="6810987" cy="703412"/>
            <a:chOff x="12260902" y="3665583"/>
            <a:chExt cx="6810987" cy="703412"/>
          </a:xfrm>
        </p:grpSpPr>
        <p:grpSp>
          <p:nvGrpSpPr>
            <p:cNvPr id="67" name="Group 66"/>
            <p:cNvGrpSpPr/>
            <p:nvPr userDrawn="1"/>
          </p:nvGrpSpPr>
          <p:grpSpPr>
            <a:xfrm>
              <a:off x="13556303" y="3665583"/>
              <a:ext cx="5515586" cy="703412"/>
              <a:chOff x="7306236" y="4072421"/>
              <a:chExt cx="5515586" cy="703412"/>
            </a:xfrm>
          </p:grpSpPr>
          <p:sp>
            <p:nvSpPr>
              <p:cNvPr id="69" name="Rectangle 68"/>
              <p:cNvSpPr/>
              <p:nvPr/>
            </p:nvSpPr>
            <p:spPr>
              <a:xfrm>
                <a:off x="7306236" y="4072423"/>
                <a:ext cx="826718" cy="676405"/>
              </a:xfrm>
              <a:prstGeom prst="rect">
                <a:avLst/>
              </a:prstGeom>
              <a:solidFill>
                <a:srgbClr val="312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9113650" y="4072421"/>
                <a:ext cx="826718" cy="6764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209943" y="4072422"/>
                <a:ext cx="826718" cy="676405"/>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0977208" y="4099428"/>
                <a:ext cx="826718" cy="676405"/>
              </a:xfrm>
              <a:prstGeom prst="rect">
                <a:avLst/>
              </a:prstGeom>
              <a:solidFill>
                <a:srgbClr val="AE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1995104" y="4099428"/>
                <a:ext cx="826718" cy="676405"/>
              </a:xfrm>
              <a:prstGeom prst="rect">
                <a:avLst/>
              </a:prstGeom>
              <a:solidFill>
                <a:srgbClr val="57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0017357" y="4072426"/>
                <a:ext cx="826718" cy="676405"/>
              </a:xfrm>
              <a:prstGeom prst="rect">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113651" y="4072425"/>
                <a:ext cx="826718" cy="676405"/>
              </a:xfrm>
              <a:prstGeom prst="rect">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67"/>
            <p:cNvSpPr/>
            <p:nvPr userDrawn="1"/>
          </p:nvSpPr>
          <p:spPr>
            <a:xfrm>
              <a:off x="12260902" y="3665588"/>
              <a:ext cx="1041091" cy="676405"/>
            </a:xfrm>
            <a:prstGeom prst="rect">
              <a:avLst/>
            </a:prstGeom>
            <a:solidFill>
              <a:srgbClr val="262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Main Text</a:t>
              </a:r>
              <a:endParaRPr lang="en-US"/>
            </a:p>
          </p:txBody>
        </p:sp>
      </p:grpSp>
      <p:grpSp>
        <p:nvGrpSpPr>
          <p:cNvPr id="2" name="Group 1"/>
          <p:cNvGrpSpPr/>
          <p:nvPr/>
        </p:nvGrpSpPr>
        <p:grpSpPr>
          <a:xfrm>
            <a:off x="4611194" y="1691742"/>
            <a:ext cx="610172" cy="480559"/>
            <a:chOff x="4044730" y="2466187"/>
            <a:chExt cx="610172" cy="480559"/>
          </a:xfrm>
        </p:grpSpPr>
        <p:sp>
          <p:nvSpPr>
            <p:cNvPr id="95" name="Freeform 228"/>
            <p:cNvSpPr>
              <a:spLocks noEditPoints="1"/>
            </p:cNvSpPr>
            <p:nvPr/>
          </p:nvSpPr>
          <p:spPr bwMode="auto">
            <a:xfrm>
              <a:off x="4385085" y="2466187"/>
              <a:ext cx="269817" cy="298915"/>
            </a:xfrm>
            <a:custGeom>
              <a:avLst/>
              <a:gdLst>
                <a:gd name="T0" fmla="*/ 46 w 129"/>
                <a:gd name="T1" fmla="*/ 0 h 143"/>
                <a:gd name="T2" fmla="*/ 0 w 129"/>
                <a:gd name="T3" fmla="*/ 46 h 143"/>
                <a:gd name="T4" fmla="*/ 0 w 129"/>
                <a:gd name="T5" fmla="*/ 82 h 143"/>
                <a:gd name="T6" fmla="*/ 20 w 129"/>
                <a:gd name="T7" fmla="*/ 119 h 143"/>
                <a:gd name="T8" fmla="*/ 10 w 129"/>
                <a:gd name="T9" fmla="*/ 137 h 143"/>
                <a:gd name="T10" fmla="*/ 8 w 129"/>
                <a:gd name="T11" fmla="*/ 140 h 143"/>
                <a:gd name="T12" fmla="*/ 9 w 129"/>
                <a:gd name="T13" fmla="*/ 140 h 143"/>
                <a:gd name="T14" fmla="*/ 12 w 129"/>
                <a:gd name="T15" fmla="*/ 143 h 143"/>
                <a:gd name="T16" fmla="*/ 37 w 129"/>
                <a:gd name="T17" fmla="*/ 127 h 143"/>
                <a:gd name="T18" fmla="*/ 46 w 129"/>
                <a:gd name="T19" fmla="*/ 128 h 143"/>
                <a:gd name="T20" fmla="*/ 83 w 129"/>
                <a:gd name="T21" fmla="*/ 128 h 143"/>
                <a:gd name="T22" fmla="*/ 129 w 129"/>
                <a:gd name="T23" fmla="*/ 82 h 143"/>
                <a:gd name="T24" fmla="*/ 129 w 129"/>
                <a:gd name="T25" fmla="*/ 46 h 143"/>
                <a:gd name="T26" fmla="*/ 83 w 129"/>
                <a:gd name="T27" fmla="*/ 0 h 143"/>
                <a:gd name="T28" fmla="*/ 46 w 129"/>
                <a:gd name="T29" fmla="*/ 0 h 143"/>
                <a:gd name="T30" fmla="*/ 26 w 129"/>
                <a:gd name="T31" fmla="*/ 119 h 143"/>
                <a:gd name="T32" fmla="*/ 26 w 129"/>
                <a:gd name="T33" fmla="*/ 118 h 143"/>
                <a:gd name="T34" fmla="*/ 25 w 129"/>
                <a:gd name="T35" fmla="*/ 116 h 143"/>
                <a:gd name="T36" fmla="*/ 6 w 129"/>
                <a:gd name="T37" fmla="*/ 82 h 143"/>
                <a:gd name="T38" fmla="*/ 6 w 129"/>
                <a:gd name="T39" fmla="*/ 46 h 143"/>
                <a:gd name="T40" fmla="*/ 46 w 129"/>
                <a:gd name="T41" fmla="*/ 6 h 143"/>
                <a:gd name="T42" fmla="*/ 83 w 129"/>
                <a:gd name="T43" fmla="*/ 6 h 143"/>
                <a:gd name="T44" fmla="*/ 123 w 129"/>
                <a:gd name="T45" fmla="*/ 46 h 143"/>
                <a:gd name="T46" fmla="*/ 123 w 129"/>
                <a:gd name="T47" fmla="*/ 82 h 143"/>
                <a:gd name="T48" fmla="*/ 83 w 129"/>
                <a:gd name="T49" fmla="*/ 122 h 143"/>
                <a:gd name="T50" fmla="*/ 46 w 129"/>
                <a:gd name="T51" fmla="*/ 122 h 143"/>
                <a:gd name="T52" fmla="*/ 36 w 129"/>
                <a:gd name="T53" fmla="*/ 121 h 143"/>
                <a:gd name="T54" fmla="*/ 33 w 129"/>
                <a:gd name="T55" fmla="*/ 122 h 143"/>
                <a:gd name="T56" fmla="*/ 22 w 129"/>
                <a:gd name="T57" fmla="*/ 133 h 143"/>
                <a:gd name="T58" fmla="*/ 26 w 129"/>
                <a:gd name="T59"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9" h="143">
                  <a:moveTo>
                    <a:pt x="46" y="0"/>
                  </a:moveTo>
                  <a:cubicBezTo>
                    <a:pt x="21" y="0"/>
                    <a:pt x="0" y="20"/>
                    <a:pt x="0" y="46"/>
                  </a:cubicBezTo>
                  <a:cubicBezTo>
                    <a:pt x="0" y="82"/>
                    <a:pt x="0" y="82"/>
                    <a:pt x="0" y="82"/>
                  </a:cubicBezTo>
                  <a:cubicBezTo>
                    <a:pt x="0" y="97"/>
                    <a:pt x="8" y="111"/>
                    <a:pt x="20" y="119"/>
                  </a:cubicBezTo>
                  <a:cubicBezTo>
                    <a:pt x="19" y="126"/>
                    <a:pt x="17" y="133"/>
                    <a:pt x="10" y="137"/>
                  </a:cubicBezTo>
                  <a:cubicBezTo>
                    <a:pt x="9" y="138"/>
                    <a:pt x="8" y="139"/>
                    <a:pt x="8" y="140"/>
                  </a:cubicBezTo>
                  <a:cubicBezTo>
                    <a:pt x="9" y="140"/>
                    <a:pt x="9" y="140"/>
                    <a:pt x="9" y="140"/>
                  </a:cubicBezTo>
                  <a:cubicBezTo>
                    <a:pt x="9" y="142"/>
                    <a:pt x="10" y="143"/>
                    <a:pt x="12" y="143"/>
                  </a:cubicBezTo>
                  <a:cubicBezTo>
                    <a:pt x="12" y="143"/>
                    <a:pt x="28" y="141"/>
                    <a:pt x="37" y="127"/>
                  </a:cubicBezTo>
                  <a:cubicBezTo>
                    <a:pt x="40" y="128"/>
                    <a:pt x="43" y="128"/>
                    <a:pt x="46" y="128"/>
                  </a:cubicBezTo>
                  <a:cubicBezTo>
                    <a:pt x="83" y="128"/>
                    <a:pt x="83" y="128"/>
                    <a:pt x="83" y="128"/>
                  </a:cubicBezTo>
                  <a:cubicBezTo>
                    <a:pt x="108" y="128"/>
                    <a:pt x="129" y="108"/>
                    <a:pt x="129" y="82"/>
                  </a:cubicBezTo>
                  <a:cubicBezTo>
                    <a:pt x="129" y="46"/>
                    <a:pt x="129" y="46"/>
                    <a:pt x="129" y="46"/>
                  </a:cubicBezTo>
                  <a:cubicBezTo>
                    <a:pt x="129" y="20"/>
                    <a:pt x="108" y="0"/>
                    <a:pt x="83" y="0"/>
                  </a:cubicBezTo>
                  <a:lnTo>
                    <a:pt x="46" y="0"/>
                  </a:lnTo>
                  <a:close/>
                  <a:moveTo>
                    <a:pt x="26" y="119"/>
                  </a:moveTo>
                  <a:cubicBezTo>
                    <a:pt x="26" y="118"/>
                    <a:pt x="26" y="118"/>
                    <a:pt x="26" y="118"/>
                  </a:cubicBezTo>
                  <a:cubicBezTo>
                    <a:pt x="26" y="117"/>
                    <a:pt x="25" y="116"/>
                    <a:pt x="25" y="116"/>
                  </a:cubicBezTo>
                  <a:cubicBezTo>
                    <a:pt x="13" y="108"/>
                    <a:pt x="6" y="96"/>
                    <a:pt x="6" y="82"/>
                  </a:cubicBezTo>
                  <a:cubicBezTo>
                    <a:pt x="6" y="46"/>
                    <a:pt x="6" y="46"/>
                    <a:pt x="6" y="46"/>
                  </a:cubicBezTo>
                  <a:cubicBezTo>
                    <a:pt x="6" y="24"/>
                    <a:pt x="24" y="6"/>
                    <a:pt x="46" y="6"/>
                  </a:cubicBezTo>
                  <a:cubicBezTo>
                    <a:pt x="83" y="6"/>
                    <a:pt x="83" y="6"/>
                    <a:pt x="83" y="6"/>
                  </a:cubicBezTo>
                  <a:cubicBezTo>
                    <a:pt x="105" y="6"/>
                    <a:pt x="123" y="24"/>
                    <a:pt x="123" y="46"/>
                  </a:cubicBezTo>
                  <a:cubicBezTo>
                    <a:pt x="123" y="82"/>
                    <a:pt x="123" y="82"/>
                    <a:pt x="123" y="82"/>
                  </a:cubicBezTo>
                  <a:cubicBezTo>
                    <a:pt x="123" y="104"/>
                    <a:pt x="105" y="122"/>
                    <a:pt x="83" y="122"/>
                  </a:cubicBezTo>
                  <a:cubicBezTo>
                    <a:pt x="46" y="122"/>
                    <a:pt x="46" y="122"/>
                    <a:pt x="46" y="122"/>
                  </a:cubicBezTo>
                  <a:cubicBezTo>
                    <a:pt x="43" y="122"/>
                    <a:pt x="40" y="122"/>
                    <a:pt x="36" y="121"/>
                  </a:cubicBezTo>
                  <a:cubicBezTo>
                    <a:pt x="35" y="121"/>
                    <a:pt x="34" y="121"/>
                    <a:pt x="33" y="122"/>
                  </a:cubicBezTo>
                  <a:cubicBezTo>
                    <a:pt x="30" y="128"/>
                    <a:pt x="26" y="131"/>
                    <a:pt x="22" y="133"/>
                  </a:cubicBezTo>
                  <a:cubicBezTo>
                    <a:pt x="24" y="129"/>
                    <a:pt x="25" y="124"/>
                    <a:pt x="26" y="119"/>
                  </a:cubicBezTo>
                  <a:close/>
                </a:path>
              </a:pathLst>
            </a:custGeom>
            <a:solidFill>
              <a:srgbClr val="F69221"/>
            </a:solidFill>
            <a:ln w="9525">
              <a:solidFill>
                <a:srgbClr val="F69221"/>
              </a:solidFill>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77" name="Freeform 209"/>
            <p:cNvSpPr>
              <a:spLocks noEditPoints="1"/>
            </p:cNvSpPr>
            <p:nvPr/>
          </p:nvSpPr>
          <p:spPr bwMode="auto">
            <a:xfrm>
              <a:off x="4047375" y="2616969"/>
              <a:ext cx="331541" cy="328014"/>
            </a:xfrm>
            <a:custGeom>
              <a:avLst/>
              <a:gdLst>
                <a:gd name="T0" fmla="*/ 80 w 159"/>
                <a:gd name="T1" fmla="*/ 15 h 157"/>
                <a:gd name="T2" fmla="*/ 18 w 159"/>
                <a:gd name="T3" fmla="*/ 76 h 157"/>
                <a:gd name="T4" fmla="*/ 80 w 159"/>
                <a:gd name="T5" fmla="*/ 137 h 157"/>
                <a:gd name="T6" fmla="*/ 141 w 159"/>
                <a:gd name="T7" fmla="*/ 76 h 157"/>
                <a:gd name="T8" fmla="*/ 80 w 159"/>
                <a:gd name="T9" fmla="*/ 15 h 157"/>
                <a:gd name="T10" fmla="*/ 39 w 159"/>
                <a:gd name="T11" fmla="*/ 64 h 157"/>
                <a:gd name="T12" fmla="*/ 48 w 159"/>
                <a:gd name="T13" fmla="*/ 55 h 157"/>
                <a:gd name="T14" fmla="*/ 56 w 159"/>
                <a:gd name="T15" fmla="*/ 64 h 157"/>
                <a:gd name="T16" fmla="*/ 48 w 159"/>
                <a:gd name="T17" fmla="*/ 72 h 157"/>
                <a:gd name="T18" fmla="*/ 39 w 159"/>
                <a:gd name="T19" fmla="*/ 64 h 157"/>
                <a:gd name="T20" fmla="*/ 111 w 159"/>
                <a:gd name="T21" fmla="*/ 101 h 157"/>
                <a:gd name="T22" fmla="*/ 80 w 159"/>
                <a:gd name="T23" fmla="*/ 118 h 157"/>
                <a:gd name="T24" fmla="*/ 49 w 159"/>
                <a:gd name="T25" fmla="*/ 101 h 157"/>
                <a:gd name="T26" fmla="*/ 49 w 159"/>
                <a:gd name="T27" fmla="*/ 98 h 157"/>
                <a:gd name="T28" fmla="*/ 52 w 159"/>
                <a:gd name="T29" fmla="*/ 99 h 157"/>
                <a:gd name="T30" fmla="*/ 80 w 159"/>
                <a:gd name="T31" fmla="*/ 114 h 157"/>
                <a:gd name="T32" fmla="*/ 107 w 159"/>
                <a:gd name="T33" fmla="*/ 99 h 157"/>
                <a:gd name="T34" fmla="*/ 110 w 159"/>
                <a:gd name="T35" fmla="*/ 98 h 157"/>
                <a:gd name="T36" fmla="*/ 111 w 159"/>
                <a:gd name="T37" fmla="*/ 101 h 157"/>
                <a:gd name="T38" fmla="*/ 109 w 159"/>
                <a:gd name="T39" fmla="*/ 72 h 157"/>
                <a:gd name="T40" fmla="*/ 101 w 159"/>
                <a:gd name="T41" fmla="*/ 64 h 157"/>
                <a:gd name="T42" fmla="*/ 109 w 159"/>
                <a:gd name="T43" fmla="*/ 55 h 157"/>
                <a:gd name="T44" fmla="*/ 118 w 159"/>
                <a:gd name="T45" fmla="*/ 64 h 157"/>
                <a:gd name="T46" fmla="*/ 109 w 159"/>
                <a:gd name="T47" fmla="*/ 72 h 157"/>
                <a:gd name="T48" fmla="*/ 151 w 159"/>
                <a:gd name="T49" fmla="*/ 52 h 157"/>
                <a:gd name="T50" fmla="*/ 80 w 159"/>
                <a:gd name="T51" fmla="*/ 0 h 157"/>
                <a:gd name="T52" fmla="*/ 8 w 159"/>
                <a:gd name="T53" fmla="*/ 52 h 157"/>
                <a:gd name="T54" fmla="*/ 0 w 159"/>
                <a:gd name="T55" fmla="*/ 60 h 157"/>
                <a:gd name="T56" fmla="*/ 0 w 159"/>
                <a:gd name="T57" fmla="*/ 92 h 157"/>
                <a:gd name="T58" fmla="*/ 8 w 159"/>
                <a:gd name="T59" fmla="*/ 101 h 157"/>
                <a:gd name="T60" fmla="*/ 8 w 159"/>
                <a:gd name="T61" fmla="*/ 101 h 157"/>
                <a:gd name="T62" fmla="*/ 65 w 159"/>
                <a:gd name="T63" fmla="*/ 150 h 157"/>
                <a:gd name="T64" fmla="*/ 65 w 159"/>
                <a:gd name="T65" fmla="*/ 150 h 157"/>
                <a:gd name="T66" fmla="*/ 72 w 159"/>
                <a:gd name="T67" fmla="*/ 157 h 157"/>
                <a:gd name="T68" fmla="*/ 87 w 159"/>
                <a:gd name="T69" fmla="*/ 157 h 157"/>
                <a:gd name="T70" fmla="*/ 94 w 159"/>
                <a:gd name="T71" fmla="*/ 150 h 157"/>
                <a:gd name="T72" fmla="*/ 87 w 159"/>
                <a:gd name="T73" fmla="*/ 143 h 157"/>
                <a:gd name="T74" fmla="*/ 72 w 159"/>
                <a:gd name="T75" fmla="*/ 143 h 157"/>
                <a:gd name="T76" fmla="*/ 66 w 159"/>
                <a:gd name="T77" fmla="*/ 146 h 157"/>
                <a:gd name="T78" fmla="*/ 12 w 159"/>
                <a:gd name="T79" fmla="*/ 100 h 157"/>
                <a:gd name="T80" fmla="*/ 16 w 159"/>
                <a:gd name="T81" fmla="*/ 92 h 157"/>
                <a:gd name="T82" fmla="*/ 16 w 159"/>
                <a:gd name="T83" fmla="*/ 60 h 157"/>
                <a:gd name="T84" fmla="*/ 12 w 159"/>
                <a:gd name="T85" fmla="*/ 52 h 157"/>
                <a:gd name="T86" fmla="*/ 80 w 159"/>
                <a:gd name="T87" fmla="*/ 4 h 157"/>
                <a:gd name="T88" fmla="*/ 148 w 159"/>
                <a:gd name="T89" fmla="*/ 52 h 157"/>
                <a:gd name="T90" fmla="*/ 143 w 159"/>
                <a:gd name="T91" fmla="*/ 60 h 157"/>
                <a:gd name="T92" fmla="*/ 143 w 159"/>
                <a:gd name="T93" fmla="*/ 92 h 157"/>
                <a:gd name="T94" fmla="*/ 151 w 159"/>
                <a:gd name="T95" fmla="*/ 101 h 157"/>
                <a:gd name="T96" fmla="*/ 159 w 159"/>
                <a:gd name="T97" fmla="*/ 92 h 157"/>
                <a:gd name="T98" fmla="*/ 159 w 159"/>
                <a:gd name="T99" fmla="*/ 60 h 157"/>
                <a:gd name="T100" fmla="*/ 151 w 159"/>
                <a:gd name="T101" fmla="*/ 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157">
                  <a:moveTo>
                    <a:pt x="80" y="15"/>
                  </a:moveTo>
                  <a:cubicBezTo>
                    <a:pt x="46" y="15"/>
                    <a:pt x="18" y="42"/>
                    <a:pt x="18" y="76"/>
                  </a:cubicBezTo>
                  <a:cubicBezTo>
                    <a:pt x="18" y="110"/>
                    <a:pt x="46" y="137"/>
                    <a:pt x="80" y="137"/>
                  </a:cubicBezTo>
                  <a:cubicBezTo>
                    <a:pt x="113" y="137"/>
                    <a:pt x="141" y="110"/>
                    <a:pt x="141" y="76"/>
                  </a:cubicBezTo>
                  <a:cubicBezTo>
                    <a:pt x="141" y="42"/>
                    <a:pt x="113" y="15"/>
                    <a:pt x="80" y="15"/>
                  </a:cubicBezTo>
                  <a:close/>
                  <a:moveTo>
                    <a:pt x="39" y="64"/>
                  </a:moveTo>
                  <a:cubicBezTo>
                    <a:pt x="39" y="59"/>
                    <a:pt x="43" y="55"/>
                    <a:pt x="48" y="55"/>
                  </a:cubicBezTo>
                  <a:cubicBezTo>
                    <a:pt x="52" y="55"/>
                    <a:pt x="56" y="59"/>
                    <a:pt x="56" y="64"/>
                  </a:cubicBezTo>
                  <a:cubicBezTo>
                    <a:pt x="56" y="69"/>
                    <a:pt x="52" y="72"/>
                    <a:pt x="48" y="72"/>
                  </a:cubicBezTo>
                  <a:cubicBezTo>
                    <a:pt x="43" y="72"/>
                    <a:pt x="39" y="69"/>
                    <a:pt x="39" y="64"/>
                  </a:cubicBezTo>
                  <a:close/>
                  <a:moveTo>
                    <a:pt x="111" y="101"/>
                  </a:moveTo>
                  <a:cubicBezTo>
                    <a:pt x="104" y="112"/>
                    <a:pt x="92" y="118"/>
                    <a:pt x="80" y="118"/>
                  </a:cubicBezTo>
                  <a:cubicBezTo>
                    <a:pt x="67" y="118"/>
                    <a:pt x="55" y="112"/>
                    <a:pt x="49" y="101"/>
                  </a:cubicBezTo>
                  <a:cubicBezTo>
                    <a:pt x="48" y="100"/>
                    <a:pt x="48" y="99"/>
                    <a:pt x="49" y="98"/>
                  </a:cubicBezTo>
                  <a:cubicBezTo>
                    <a:pt x="50" y="97"/>
                    <a:pt x="52" y="98"/>
                    <a:pt x="52" y="99"/>
                  </a:cubicBezTo>
                  <a:cubicBezTo>
                    <a:pt x="58" y="108"/>
                    <a:pt x="68" y="114"/>
                    <a:pt x="80" y="114"/>
                  </a:cubicBezTo>
                  <a:cubicBezTo>
                    <a:pt x="91" y="114"/>
                    <a:pt x="101" y="108"/>
                    <a:pt x="107" y="99"/>
                  </a:cubicBezTo>
                  <a:cubicBezTo>
                    <a:pt x="108" y="98"/>
                    <a:pt x="109" y="97"/>
                    <a:pt x="110" y="98"/>
                  </a:cubicBezTo>
                  <a:cubicBezTo>
                    <a:pt x="111" y="99"/>
                    <a:pt x="111" y="100"/>
                    <a:pt x="111" y="101"/>
                  </a:cubicBezTo>
                  <a:close/>
                  <a:moveTo>
                    <a:pt x="109" y="72"/>
                  </a:moveTo>
                  <a:cubicBezTo>
                    <a:pt x="105" y="72"/>
                    <a:pt x="101" y="69"/>
                    <a:pt x="101" y="64"/>
                  </a:cubicBezTo>
                  <a:cubicBezTo>
                    <a:pt x="101" y="59"/>
                    <a:pt x="105" y="55"/>
                    <a:pt x="109" y="55"/>
                  </a:cubicBezTo>
                  <a:cubicBezTo>
                    <a:pt x="114" y="55"/>
                    <a:pt x="118" y="59"/>
                    <a:pt x="118" y="64"/>
                  </a:cubicBezTo>
                  <a:cubicBezTo>
                    <a:pt x="118" y="69"/>
                    <a:pt x="114" y="72"/>
                    <a:pt x="109" y="72"/>
                  </a:cubicBezTo>
                  <a:close/>
                  <a:moveTo>
                    <a:pt x="151" y="52"/>
                  </a:moveTo>
                  <a:cubicBezTo>
                    <a:pt x="141" y="22"/>
                    <a:pt x="113" y="0"/>
                    <a:pt x="80" y="0"/>
                  </a:cubicBezTo>
                  <a:cubicBezTo>
                    <a:pt x="46" y="0"/>
                    <a:pt x="18" y="22"/>
                    <a:pt x="8" y="52"/>
                  </a:cubicBezTo>
                  <a:cubicBezTo>
                    <a:pt x="3" y="52"/>
                    <a:pt x="0" y="55"/>
                    <a:pt x="0" y="60"/>
                  </a:cubicBezTo>
                  <a:cubicBezTo>
                    <a:pt x="0" y="92"/>
                    <a:pt x="0" y="92"/>
                    <a:pt x="0" y="92"/>
                  </a:cubicBezTo>
                  <a:cubicBezTo>
                    <a:pt x="0" y="97"/>
                    <a:pt x="4" y="101"/>
                    <a:pt x="8" y="101"/>
                  </a:cubicBezTo>
                  <a:cubicBezTo>
                    <a:pt x="8" y="101"/>
                    <a:pt x="8" y="101"/>
                    <a:pt x="8" y="101"/>
                  </a:cubicBezTo>
                  <a:cubicBezTo>
                    <a:pt x="17" y="126"/>
                    <a:pt x="39" y="145"/>
                    <a:pt x="65" y="150"/>
                  </a:cubicBezTo>
                  <a:cubicBezTo>
                    <a:pt x="65" y="150"/>
                    <a:pt x="65" y="150"/>
                    <a:pt x="65" y="150"/>
                  </a:cubicBezTo>
                  <a:cubicBezTo>
                    <a:pt x="65" y="154"/>
                    <a:pt x="68" y="157"/>
                    <a:pt x="72" y="157"/>
                  </a:cubicBezTo>
                  <a:cubicBezTo>
                    <a:pt x="87" y="157"/>
                    <a:pt x="87" y="157"/>
                    <a:pt x="87" y="157"/>
                  </a:cubicBezTo>
                  <a:cubicBezTo>
                    <a:pt x="91" y="157"/>
                    <a:pt x="94" y="154"/>
                    <a:pt x="94" y="150"/>
                  </a:cubicBezTo>
                  <a:cubicBezTo>
                    <a:pt x="94" y="146"/>
                    <a:pt x="91" y="143"/>
                    <a:pt x="87" y="143"/>
                  </a:cubicBezTo>
                  <a:cubicBezTo>
                    <a:pt x="72" y="143"/>
                    <a:pt x="72" y="143"/>
                    <a:pt x="72" y="143"/>
                  </a:cubicBezTo>
                  <a:cubicBezTo>
                    <a:pt x="70" y="143"/>
                    <a:pt x="68" y="144"/>
                    <a:pt x="66" y="146"/>
                  </a:cubicBezTo>
                  <a:cubicBezTo>
                    <a:pt x="41" y="141"/>
                    <a:pt x="21" y="123"/>
                    <a:pt x="12" y="100"/>
                  </a:cubicBezTo>
                  <a:cubicBezTo>
                    <a:pt x="15" y="98"/>
                    <a:pt x="16" y="96"/>
                    <a:pt x="16" y="92"/>
                  </a:cubicBezTo>
                  <a:cubicBezTo>
                    <a:pt x="16" y="60"/>
                    <a:pt x="16" y="60"/>
                    <a:pt x="16" y="60"/>
                  </a:cubicBezTo>
                  <a:cubicBezTo>
                    <a:pt x="16" y="57"/>
                    <a:pt x="14" y="54"/>
                    <a:pt x="12" y="52"/>
                  </a:cubicBezTo>
                  <a:cubicBezTo>
                    <a:pt x="21" y="24"/>
                    <a:pt x="48" y="4"/>
                    <a:pt x="80" y="4"/>
                  </a:cubicBezTo>
                  <a:cubicBezTo>
                    <a:pt x="111" y="4"/>
                    <a:pt x="138" y="24"/>
                    <a:pt x="148" y="52"/>
                  </a:cubicBezTo>
                  <a:cubicBezTo>
                    <a:pt x="145" y="54"/>
                    <a:pt x="143" y="57"/>
                    <a:pt x="143" y="60"/>
                  </a:cubicBezTo>
                  <a:cubicBezTo>
                    <a:pt x="143" y="92"/>
                    <a:pt x="143" y="92"/>
                    <a:pt x="143" y="92"/>
                  </a:cubicBezTo>
                  <a:cubicBezTo>
                    <a:pt x="143" y="97"/>
                    <a:pt x="146" y="101"/>
                    <a:pt x="151" y="101"/>
                  </a:cubicBezTo>
                  <a:cubicBezTo>
                    <a:pt x="156" y="101"/>
                    <a:pt x="159" y="97"/>
                    <a:pt x="159" y="92"/>
                  </a:cubicBezTo>
                  <a:cubicBezTo>
                    <a:pt x="159" y="60"/>
                    <a:pt x="159" y="60"/>
                    <a:pt x="159" y="60"/>
                  </a:cubicBezTo>
                  <a:cubicBezTo>
                    <a:pt x="159" y="55"/>
                    <a:pt x="156" y="52"/>
                    <a:pt x="151" y="52"/>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78" name="Freeform 210"/>
            <p:cNvSpPr>
              <a:spLocks noEditPoints="1"/>
            </p:cNvSpPr>
            <p:nvPr/>
          </p:nvSpPr>
          <p:spPr bwMode="auto">
            <a:xfrm>
              <a:off x="4078236" y="2641658"/>
              <a:ext cx="269818" cy="268054"/>
            </a:xfrm>
            <a:custGeom>
              <a:avLst/>
              <a:gdLst>
                <a:gd name="T0" fmla="*/ 0 w 129"/>
                <a:gd name="T1" fmla="*/ 64 h 128"/>
                <a:gd name="T2" fmla="*/ 65 w 129"/>
                <a:gd name="T3" fmla="*/ 128 h 128"/>
                <a:gd name="T4" fmla="*/ 129 w 129"/>
                <a:gd name="T5" fmla="*/ 64 h 128"/>
                <a:gd name="T6" fmla="*/ 65 w 129"/>
                <a:gd name="T7" fmla="*/ 0 h 128"/>
                <a:gd name="T8" fmla="*/ 0 w 129"/>
                <a:gd name="T9" fmla="*/ 64 h 128"/>
                <a:gd name="T10" fmla="*/ 6 w 129"/>
                <a:gd name="T11" fmla="*/ 64 h 128"/>
                <a:gd name="T12" fmla="*/ 65 w 129"/>
                <a:gd name="T13" fmla="*/ 6 h 128"/>
                <a:gd name="T14" fmla="*/ 123 w 129"/>
                <a:gd name="T15" fmla="*/ 64 h 128"/>
                <a:gd name="T16" fmla="*/ 65 w 129"/>
                <a:gd name="T17" fmla="*/ 122 h 128"/>
                <a:gd name="T18" fmla="*/ 6 w 129"/>
                <a:gd name="T19"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0" y="64"/>
                  </a:moveTo>
                  <a:cubicBezTo>
                    <a:pt x="0" y="100"/>
                    <a:pt x="29" y="128"/>
                    <a:pt x="65" y="128"/>
                  </a:cubicBezTo>
                  <a:cubicBezTo>
                    <a:pt x="100" y="128"/>
                    <a:pt x="129" y="100"/>
                    <a:pt x="129" y="64"/>
                  </a:cubicBezTo>
                  <a:cubicBezTo>
                    <a:pt x="129" y="29"/>
                    <a:pt x="100" y="0"/>
                    <a:pt x="65" y="0"/>
                  </a:cubicBezTo>
                  <a:cubicBezTo>
                    <a:pt x="29" y="0"/>
                    <a:pt x="0" y="29"/>
                    <a:pt x="0" y="64"/>
                  </a:cubicBezTo>
                  <a:close/>
                  <a:moveTo>
                    <a:pt x="6" y="64"/>
                  </a:moveTo>
                  <a:cubicBezTo>
                    <a:pt x="6" y="32"/>
                    <a:pt x="32" y="6"/>
                    <a:pt x="65" y="6"/>
                  </a:cubicBezTo>
                  <a:cubicBezTo>
                    <a:pt x="97" y="6"/>
                    <a:pt x="123" y="32"/>
                    <a:pt x="123" y="64"/>
                  </a:cubicBezTo>
                  <a:cubicBezTo>
                    <a:pt x="123" y="96"/>
                    <a:pt x="97" y="122"/>
                    <a:pt x="65" y="122"/>
                  </a:cubicBezTo>
                  <a:cubicBezTo>
                    <a:pt x="32" y="122"/>
                    <a:pt x="6" y="96"/>
                    <a:pt x="6" y="64"/>
                  </a:cubicBezTo>
                  <a:close/>
                </a:path>
              </a:pathLst>
            </a:custGeom>
            <a:solidFill>
              <a:srgbClr val="F69221"/>
            </a:solidFill>
            <a:ln w="9525">
              <a:noFill/>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79" name="Freeform 211"/>
            <p:cNvSpPr>
              <a:spLocks noEditPoints="1"/>
            </p:cNvSpPr>
            <p:nvPr/>
          </p:nvSpPr>
          <p:spPr bwMode="auto">
            <a:xfrm>
              <a:off x="4122325" y="2725425"/>
              <a:ext cx="47615" cy="48496"/>
            </a:xfrm>
            <a:custGeom>
              <a:avLst/>
              <a:gdLst>
                <a:gd name="T0" fmla="*/ 0 w 23"/>
                <a:gd name="T1" fmla="*/ 12 h 23"/>
                <a:gd name="T2" fmla="*/ 12 w 23"/>
                <a:gd name="T3" fmla="*/ 23 h 23"/>
                <a:gd name="T4" fmla="*/ 23 w 23"/>
                <a:gd name="T5" fmla="*/ 12 h 23"/>
                <a:gd name="T6" fmla="*/ 12 w 23"/>
                <a:gd name="T7" fmla="*/ 0 h 23"/>
                <a:gd name="T8" fmla="*/ 0 w 23"/>
                <a:gd name="T9" fmla="*/ 12 h 23"/>
                <a:gd name="T10" fmla="*/ 6 w 23"/>
                <a:gd name="T11" fmla="*/ 12 h 23"/>
                <a:gd name="T12" fmla="*/ 12 w 23"/>
                <a:gd name="T13" fmla="*/ 6 h 23"/>
                <a:gd name="T14" fmla="*/ 17 w 23"/>
                <a:gd name="T15" fmla="*/ 12 h 23"/>
                <a:gd name="T16" fmla="*/ 12 w 23"/>
                <a:gd name="T17" fmla="*/ 17 h 23"/>
                <a:gd name="T18" fmla="*/ 6 w 23"/>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0" y="12"/>
                  </a:moveTo>
                  <a:cubicBezTo>
                    <a:pt x="0" y="18"/>
                    <a:pt x="5" y="23"/>
                    <a:pt x="12" y="23"/>
                  </a:cubicBezTo>
                  <a:cubicBezTo>
                    <a:pt x="18" y="23"/>
                    <a:pt x="23" y="18"/>
                    <a:pt x="23" y="12"/>
                  </a:cubicBezTo>
                  <a:cubicBezTo>
                    <a:pt x="23" y="6"/>
                    <a:pt x="18" y="0"/>
                    <a:pt x="12" y="0"/>
                  </a:cubicBezTo>
                  <a:cubicBezTo>
                    <a:pt x="5" y="0"/>
                    <a:pt x="0" y="6"/>
                    <a:pt x="0" y="12"/>
                  </a:cubicBezTo>
                  <a:close/>
                  <a:moveTo>
                    <a:pt x="6" y="12"/>
                  </a:moveTo>
                  <a:cubicBezTo>
                    <a:pt x="6" y="9"/>
                    <a:pt x="9" y="6"/>
                    <a:pt x="12" y="6"/>
                  </a:cubicBezTo>
                  <a:cubicBezTo>
                    <a:pt x="15" y="6"/>
                    <a:pt x="17" y="9"/>
                    <a:pt x="17" y="12"/>
                  </a:cubicBezTo>
                  <a:cubicBezTo>
                    <a:pt x="17" y="15"/>
                    <a:pt x="15" y="17"/>
                    <a:pt x="12" y="17"/>
                  </a:cubicBezTo>
                  <a:cubicBezTo>
                    <a:pt x="9" y="17"/>
                    <a:pt x="6" y="15"/>
                    <a:pt x="6" y="12"/>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0" name="Freeform 212"/>
            <p:cNvSpPr>
              <a:spLocks/>
            </p:cNvSpPr>
            <p:nvPr/>
          </p:nvSpPr>
          <p:spPr bwMode="auto">
            <a:xfrm>
              <a:off x="4140841" y="2815364"/>
              <a:ext cx="146372" cy="54669"/>
            </a:xfrm>
            <a:custGeom>
              <a:avLst/>
              <a:gdLst>
                <a:gd name="T0" fmla="*/ 3 w 70"/>
                <a:gd name="T1" fmla="*/ 0 h 26"/>
                <a:gd name="T2" fmla="*/ 0 w 70"/>
                <a:gd name="T3" fmla="*/ 4 h 26"/>
                <a:gd name="T4" fmla="*/ 1 w 70"/>
                <a:gd name="T5" fmla="*/ 8 h 26"/>
                <a:gd name="T6" fmla="*/ 35 w 70"/>
                <a:gd name="T7" fmla="*/ 26 h 26"/>
                <a:gd name="T8" fmla="*/ 68 w 70"/>
                <a:gd name="T9" fmla="*/ 8 h 26"/>
                <a:gd name="T10" fmla="*/ 67 w 70"/>
                <a:gd name="T11" fmla="*/ 0 h 26"/>
                <a:gd name="T12" fmla="*/ 63 w 70"/>
                <a:gd name="T13" fmla="*/ 0 h 26"/>
                <a:gd name="T14" fmla="*/ 59 w 70"/>
                <a:gd name="T15" fmla="*/ 2 h 26"/>
                <a:gd name="T16" fmla="*/ 35 w 70"/>
                <a:gd name="T17" fmla="*/ 16 h 26"/>
                <a:gd name="T18" fmla="*/ 10 w 70"/>
                <a:gd name="T19" fmla="*/ 2 h 26"/>
                <a:gd name="T20" fmla="*/ 7 w 70"/>
                <a:gd name="T21" fmla="*/ 0 h 26"/>
                <a:gd name="T22" fmla="*/ 3 w 70"/>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26">
                  <a:moveTo>
                    <a:pt x="3" y="0"/>
                  </a:moveTo>
                  <a:cubicBezTo>
                    <a:pt x="0" y="4"/>
                    <a:pt x="0" y="4"/>
                    <a:pt x="0" y="4"/>
                  </a:cubicBezTo>
                  <a:cubicBezTo>
                    <a:pt x="1" y="8"/>
                    <a:pt x="1" y="8"/>
                    <a:pt x="1" y="8"/>
                  </a:cubicBezTo>
                  <a:cubicBezTo>
                    <a:pt x="8" y="19"/>
                    <a:pt x="21" y="26"/>
                    <a:pt x="35" y="26"/>
                  </a:cubicBezTo>
                  <a:cubicBezTo>
                    <a:pt x="48" y="26"/>
                    <a:pt x="61" y="19"/>
                    <a:pt x="68" y="8"/>
                  </a:cubicBezTo>
                  <a:cubicBezTo>
                    <a:pt x="70" y="5"/>
                    <a:pt x="69" y="2"/>
                    <a:pt x="67" y="0"/>
                  </a:cubicBezTo>
                  <a:cubicBezTo>
                    <a:pt x="63" y="0"/>
                    <a:pt x="63" y="0"/>
                    <a:pt x="63" y="0"/>
                  </a:cubicBezTo>
                  <a:cubicBezTo>
                    <a:pt x="59" y="2"/>
                    <a:pt x="59" y="2"/>
                    <a:pt x="59" y="2"/>
                  </a:cubicBezTo>
                  <a:cubicBezTo>
                    <a:pt x="54" y="11"/>
                    <a:pt x="45" y="16"/>
                    <a:pt x="35" y="16"/>
                  </a:cubicBezTo>
                  <a:cubicBezTo>
                    <a:pt x="25" y="16"/>
                    <a:pt x="15" y="11"/>
                    <a:pt x="10" y="2"/>
                  </a:cubicBezTo>
                  <a:cubicBezTo>
                    <a:pt x="7" y="0"/>
                    <a:pt x="7" y="0"/>
                    <a:pt x="7" y="0"/>
                  </a:cubicBezTo>
                  <a:lnTo>
                    <a:pt x="3" y="0"/>
                  </a:ln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1" name="Freeform 213"/>
            <p:cNvSpPr>
              <a:spLocks noEditPoints="1"/>
            </p:cNvSpPr>
            <p:nvPr/>
          </p:nvSpPr>
          <p:spPr bwMode="auto">
            <a:xfrm>
              <a:off x="4251942" y="2725425"/>
              <a:ext cx="47615" cy="48496"/>
            </a:xfrm>
            <a:custGeom>
              <a:avLst/>
              <a:gdLst>
                <a:gd name="T0" fmla="*/ 0 w 23"/>
                <a:gd name="T1" fmla="*/ 12 h 23"/>
                <a:gd name="T2" fmla="*/ 11 w 23"/>
                <a:gd name="T3" fmla="*/ 23 h 23"/>
                <a:gd name="T4" fmla="*/ 23 w 23"/>
                <a:gd name="T5" fmla="*/ 12 h 23"/>
                <a:gd name="T6" fmla="*/ 11 w 23"/>
                <a:gd name="T7" fmla="*/ 0 h 23"/>
                <a:gd name="T8" fmla="*/ 0 w 23"/>
                <a:gd name="T9" fmla="*/ 12 h 23"/>
                <a:gd name="T10" fmla="*/ 6 w 23"/>
                <a:gd name="T11" fmla="*/ 12 h 23"/>
                <a:gd name="T12" fmla="*/ 11 w 23"/>
                <a:gd name="T13" fmla="*/ 6 h 23"/>
                <a:gd name="T14" fmla="*/ 17 w 23"/>
                <a:gd name="T15" fmla="*/ 12 h 23"/>
                <a:gd name="T16" fmla="*/ 11 w 23"/>
                <a:gd name="T17" fmla="*/ 17 h 23"/>
                <a:gd name="T18" fmla="*/ 6 w 23"/>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0" y="12"/>
                  </a:moveTo>
                  <a:cubicBezTo>
                    <a:pt x="0" y="18"/>
                    <a:pt x="5" y="23"/>
                    <a:pt x="11" y="23"/>
                  </a:cubicBezTo>
                  <a:cubicBezTo>
                    <a:pt x="18" y="23"/>
                    <a:pt x="23" y="18"/>
                    <a:pt x="23" y="12"/>
                  </a:cubicBezTo>
                  <a:cubicBezTo>
                    <a:pt x="23" y="6"/>
                    <a:pt x="18" y="0"/>
                    <a:pt x="11" y="0"/>
                  </a:cubicBezTo>
                  <a:cubicBezTo>
                    <a:pt x="5" y="0"/>
                    <a:pt x="0" y="6"/>
                    <a:pt x="0" y="12"/>
                  </a:cubicBezTo>
                  <a:close/>
                  <a:moveTo>
                    <a:pt x="6" y="12"/>
                  </a:moveTo>
                  <a:cubicBezTo>
                    <a:pt x="6" y="9"/>
                    <a:pt x="8" y="6"/>
                    <a:pt x="11" y="6"/>
                  </a:cubicBezTo>
                  <a:cubicBezTo>
                    <a:pt x="14" y="6"/>
                    <a:pt x="17" y="9"/>
                    <a:pt x="17" y="12"/>
                  </a:cubicBezTo>
                  <a:cubicBezTo>
                    <a:pt x="17" y="15"/>
                    <a:pt x="14" y="17"/>
                    <a:pt x="11" y="17"/>
                  </a:cubicBezTo>
                  <a:cubicBezTo>
                    <a:pt x="8" y="17"/>
                    <a:pt x="6" y="15"/>
                    <a:pt x="6" y="12"/>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2" name="Freeform 215"/>
            <p:cNvSpPr>
              <a:spLocks noEditPoints="1"/>
            </p:cNvSpPr>
            <p:nvPr/>
          </p:nvSpPr>
          <p:spPr bwMode="auto">
            <a:xfrm>
              <a:off x="4084409" y="2647830"/>
              <a:ext cx="257474" cy="254828"/>
            </a:xfrm>
            <a:custGeom>
              <a:avLst/>
              <a:gdLst>
                <a:gd name="T0" fmla="*/ 62 w 123"/>
                <a:gd name="T1" fmla="*/ 0 h 122"/>
                <a:gd name="T2" fmla="*/ 0 w 123"/>
                <a:gd name="T3" fmla="*/ 61 h 122"/>
                <a:gd name="T4" fmla="*/ 62 w 123"/>
                <a:gd name="T5" fmla="*/ 122 h 122"/>
                <a:gd name="T6" fmla="*/ 123 w 123"/>
                <a:gd name="T7" fmla="*/ 61 h 122"/>
                <a:gd name="T8" fmla="*/ 62 w 123"/>
                <a:gd name="T9" fmla="*/ 0 h 122"/>
                <a:gd name="T10" fmla="*/ 21 w 123"/>
                <a:gd name="T11" fmla="*/ 49 h 122"/>
                <a:gd name="T12" fmla="*/ 30 w 123"/>
                <a:gd name="T13" fmla="*/ 40 h 122"/>
                <a:gd name="T14" fmla="*/ 38 w 123"/>
                <a:gd name="T15" fmla="*/ 49 h 122"/>
                <a:gd name="T16" fmla="*/ 30 w 123"/>
                <a:gd name="T17" fmla="*/ 57 h 122"/>
                <a:gd name="T18" fmla="*/ 21 w 123"/>
                <a:gd name="T19" fmla="*/ 49 h 122"/>
                <a:gd name="T20" fmla="*/ 93 w 123"/>
                <a:gd name="T21" fmla="*/ 86 h 122"/>
                <a:gd name="T22" fmla="*/ 62 w 123"/>
                <a:gd name="T23" fmla="*/ 103 h 122"/>
                <a:gd name="T24" fmla="*/ 31 w 123"/>
                <a:gd name="T25" fmla="*/ 86 h 122"/>
                <a:gd name="T26" fmla="*/ 31 w 123"/>
                <a:gd name="T27" fmla="*/ 83 h 122"/>
                <a:gd name="T28" fmla="*/ 34 w 123"/>
                <a:gd name="T29" fmla="*/ 84 h 122"/>
                <a:gd name="T30" fmla="*/ 62 w 123"/>
                <a:gd name="T31" fmla="*/ 99 h 122"/>
                <a:gd name="T32" fmla="*/ 89 w 123"/>
                <a:gd name="T33" fmla="*/ 84 h 122"/>
                <a:gd name="T34" fmla="*/ 92 w 123"/>
                <a:gd name="T35" fmla="*/ 83 h 122"/>
                <a:gd name="T36" fmla="*/ 93 w 123"/>
                <a:gd name="T37" fmla="*/ 86 h 122"/>
                <a:gd name="T38" fmla="*/ 91 w 123"/>
                <a:gd name="T39" fmla="*/ 57 h 122"/>
                <a:gd name="T40" fmla="*/ 83 w 123"/>
                <a:gd name="T41" fmla="*/ 49 h 122"/>
                <a:gd name="T42" fmla="*/ 91 w 123"/>
                <a:gd name="T43" fmla="*/ 40 h 122"/>
                <a:gd name="T44" fmla="*/ 100 w 123"/>
                <a:gd name="T45" fmla="*/ 49 h 122"/>
                <a:gd name="T46" fmla="*/ 91 w 123"/>
                <a:gd name="T47"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 h="122">
                  <a:moveTo>
                    <a:pt x="62" y="0"/>
                  </a:moveTo>
                  <a:cubicBezTo>
                    <a:pt x="28" y="0"/>
                    <a:pt x="0" y="27"/>
                    <a:pt x="0" y="61"/>
                  </a:cubicBezTo>
                  <a:cubicBezTo>
                    <a:pt x="0" y="95"/>
                    <a:pt x="28" y="122"/>
                    <a:pt x="62" y="122"/>
                  </a:cubicBezTo>
                  <a:cubicBezTo>
                    <a:pt x="95" y="122"/>
                    <a:pt x="123" y="95"/>
                    <a:pt x="123" y="61"/>
                  </a:cubicBezTo>
                  <a:cubicBezTo>
                    <a:pt x="123" y="27"/>
                    <a:pt x="95" y="0"/>
                    <a:pt x="62" y="0"/>
                  </a:cubicBezTo>
                  <a:close/>
                  <a:moveTo>
                    <a:pt x="21" y="49"/>
                  </a:moveTo>
                  <a:cubicBezTo>
                    <a:pt x="21" y="44"/>
                    <a:pt x="25" y="40"/>
                    <a:pt x="30" y="40"/>
                  </a:cubicBezTo>
                  <a:cubicBezTo>
                    <a:pt x="34" y="40"/>
                    <a:pt x="38" y="44"/>
                    <a:pt x="38" y="49"/>
                  </a:cubicBezTo>
                  <a:cubicBezTo>
                    <a:pt x="38" y="54"/>
                    <a:pt x="34" y="57"/>
                    <a:pt x="30" y="57"/>
                  </a:cubicBezTo>
                  <a:cubicBezTo>
                    <a:pt x="25" y="57"/>
                    <a:pt x="21" y="54"/>
                    <a:pt x="21" y="49"/>
                  </a:cubicBezTo>
                  <a:close/>
                  <a:moveTo>
                    <a:pt x="93" y="86"/>
                  </a:moveTo>
                  <a:cubicBezTo>
                    <a:pt x="86" y="97"/>
                    <a:pt x="74" y="103"/>
                    <a:pt x="62" y="103"/>
                  </a:cubicBezTo>
                  <a:cubicBezTo>
                    <a:pt x="49" y="103"/>
                    <a:pt x="37" y="97"/>
                    <a:pt x="31" y="86"/>
                  </a:cubicBezTo>
                  <a:cubicBezTo>
                    <a:pt x="30" y="85"/>
                    <a:pt x="30" y="84"/>
                    <a:pt x="31" y="83"/>
                  </a:cubicBezTo>
                  <a:cubicBezTo>
                    <a:pt x="32" y="82"/>
                    <a:pt x="34" y="83"/>
                    <a:pt x="34" y="84"/>
                  </a:cubicBezTo>
                  <a:cubicBezTo>
                    <a:pt x="40" y="93"/>
                    <a:pt x="50" y="99"/>
                    <a:pt x="62" y="99"/>
                  </a:cubicBezTo>
                  <a:cubicBezTo>
                    <a:pt x="73" y="99"/>
                    <a:pt x="83" y="93"/>
                    <a:pt x="89" y="84"/>
                  </a:cubicBezTo>
                  <a:cubicBezTo>
                    <a:pt x="90" y="83"/>
                    <a:pt x="91" y="82"/>
                    <a:pt x="92" y="83"/>
                  </a:cubicBezTo>
                  <a:cubicBezTo>
                    <a:pt x="93" y="84"/>
                    <a:pt x="93" y="85"/>
                    <a:pt x="93" y="86"/>
                  </a:cubicBezTo>
                  <a:close/>
                  <a:moveTo>
                    <a:pt x="91" y="57"/>
                  </a:moveTo>
                  <a:cubicBezTo>
                    <a:pt x="87" y="57"/>
                    <a:pt x="83" y="54"/>
                    <a:pt x="83" y="49"/>
                  </a:cubicBezTo>
                  <a:cubicBezTo>
                    <a:pt x="83" y="44"/>
                    <a:pt x="87" y="40"/>
                    <a:pt x="91" y="40"/>
                  </a:cubicBezTo>
                  <a:cubicBezTo>
                    <a:pt x="96" y="40"/>
                    <a:pt x="100" y="44"/>
                    <a:pt x="100" y="49"/>
                  </a:cubicBezTo>
                  <a:cubicBezTo>
                    <a:pt x="100" y="54"/>
                    <a:pt x="96" y="57"/>
                    <a:pt x="91" y="57"/>
                  </a:cubicBezTo>
                  <a:close/>
                </a:path>
              </a:pathLst>
            </a:custGeom>
            <a:solidFill>
              <a:srgbClr val="BFBFBF"/>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3" name="Freeform 216"/>
            <p:cNvSpPr>
              <a:spLocks noEditPoints="1"/>
            </p:cNvSpPr>
            <p:nvPr/>
          </p:nvSpPr>
          <p:spPr bwMode="auto">
            <a:xfrm>
              <a:off x="4082645" y="2646067"/>
              <a:ext cx="261000" cy="259237"/>
            </a:xfrm>
            <a:custGeom>
              <a:avLst/>
              <a:gdLst>
                <a:gd name="T0" fmla="*/ 0 w 125"/>
                <a:gd name="T1" fmla="*/ 62 h 124"/>
                <a:gd name="T2" fmla="*/ 63 w 125"/>
                <a:gd name="T3" fmla="*/ 124 h 124"/>
                <a:gd name="T4" fmla="*/ 125 w 125"/>
                <a:gd name="T5" fmla="*/ 62 h 124"/>
                <a:gd name="T6" fmla="*/ 63 w 125"/>
                <a:gd name="T7" fmla="*/ 0 h 124"/>
                <a:gd name="T8" fmla="*/ 0 w 125"/>
                <a:gd name="T9" fmla="*/ 62 h 124"/>
                <a:gd name="T10" fmla="*/ 2 w 125"/>
                <a:gd name="T11" fmla="*/ 62 h 124"/>
                <a:gd name="T12" fmla="*/ 63 w 125"/>
                <a:gd name="T13" fmla="*/ 2 h 124"/>
                <a:gd name="T14" fmla="*/ 123 w 125"/>
                <a:gd name="T15" fmla="*/ 62 h 124"/>
                <a:gd name="T16" fmla="*/ 63 w 125"/>
                <a:gd name="T17" fmla="*/ 122 h 124"/>
                <a:gd name="T18" fmla="*/ 2 w 125"/>
                <a:gd name="T1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4">
                  <a:moveTo>
                    <a:pt x="0" y="62"/>
                  </a:moveTo>
                  <a:cubicBezTo>
                    <a:pt x="0" y="96"/>
                    <a:pt x="28" y="124"/>
                    <a:pt x="63" y="124"/>
                  </a:cubicBezTo>
                  <a:cubicBezTo>
                    <a:pt x="97" y="124"/>
                    <a:pt x="125" y="96"/>
                    <a:pt x="125" y="62"/>
                  </a:cubicBezTo>
                  <a:cubicBezTo>
                    <a:pt x="125" y="28"/>
                    <a:pt x="97" y="0"/>
                    <a:pt x="63" y="0"/>
                  </a:cubicBezTo>
                  <a:cubicBezTo>
                    <a:pt x="28" y="0"/>
                    <a:pt x="0" y="28"/>
                    <a:pt x="0" y="62"/>
                  </a:cubicBezTo>
                  <a:close/>
                  <a:moveTo>
                    <a:pt x="2" y="62"/>
                  </a:moveTo>
                  <a:cubicBezTo>
                    <a:pt x="2" y="29"/>
                    <a:pt x="29" y="2"/>
                    <a:pt x="63" y="2"/>
                  </a:cubicBezTo>
                  <a:cubicBezTo>
                    <a:pt x="96" y="2"/>
                    <a:pt x="123" y="29"/>
                    <a:pt x="123" y="62"/>
                  </a:cubicBezTo>
                  <a:cubicBezTo>
                    <a:pt x="123" y="95"/>
                    <a:pt x="96" y="122"/>
                    <a:pt x="63" y="122"/>
                  </a:cubicBezTo>
                  <a:cubicBezTo>
                    <a:pt x="29" y="122"/>
                    <a:pt x="2" y="95"/>
                    <a:pt x="2" y="62"/>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4" name="Freeform 217"/>
            <p:cNvSpPr>
              <a:spLocks noEditPoints="1"/>
            </p:cNvSpPr>
            <p:nvPr/>
          </p:nvSpPr>
          <p:spPr bwMode="auto">
            <a:xfrm>
              <a:off x="4126733" y="2729834"/>
              <a:ext cx="39679" cy="39679"/>
            </a:xfrm>
            <a:custGeom>
              <a:avLst/>
              <a:gdLst>
                <a:gd name="T0" fmla="*/ 0 w 19"/>
                <a:gd name="T1" fmla="*/ 10 h 19"/>
                <a:gd name="T2" fmla="*/ 10 w 19"/>
                <a:gd name="T3" fmla="*/ 19 h 19"/>
                <a:gd name="T4" fmla="*/ 19 w 19"/>
                <a:gd name="T5" fmla="*/ 10 h 19"/>
                <a:gd name="T6" fmla="*/ 10 w 19"/>
                <a:gd name="T7" fmla="*/ 0 h 19"/>
                <a:gd name="T8" fmla="*/ 0 w 19"/>
                <a:gd name="T9" fmla="*/ 10 h 19"/>
                <a:gd name="T10" fmla="*/ 2 w 19"/>
                <a:gd name="T11" fmla="*/ 10 h 19"/>
                <a:gd name="T12" fmla="*/ 10 w 19"/>
                <a:gd name="T13" fmla="*/ 2 h 19"/>
                <a:gd name="T14" fmla="*/ 17 w 19"/>
                <a:gd name="T15" fmla="*/ 10 h 19"/>
                <a:gd name="T16" fmla="*/ 10 w 19"/>
                <a:gd name="T17" fmla="*/ 17 h 19"/>
                <a:gd name="T18" fmla="*/ 2 w 19"/>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0"/>
                  </a:moveTo>
                  <a:cubicBezTo>
                    <a:pt x="0" y="15"/>
                    <a:pt x="5" y="19"/>
                    <a:pt x="10" y="19"/>
                  </a:cubicBezTo>
                  <a:cubicBezTo>
                    <a:pt x="15" y="19"/>
                    <a:pt x="19" y="15"/>
                    <a:pt x="19" y="10"/>
                  </a:cubicBezTo>
                  <a:cubicBezTo>
                    <a:pt x="19" y="5"/>
                    <a:pt x="15" y="0"/>
                    <a:pt x="10" y="0"/>
                  </a:cubicBezTo>
                  <a:cubicBezTo>
                    <a:pt x="5" y="0"/>
                    <a:pt x="0" y="5"/>
                    <a:pt x="0" y="10"/>
                  </a:cubicBezTo>
                  <a:close/>
                  <a:moveTo>
                    <a:pt x="2" y="10"/>
                  </a:moveTo>
                  <a:cubicBezTo>
                    <a:pt x="2" y="6"/>
                    <a:pt x="6" y="2"/>
                    <a:pt x="10" y="2"/>
                  </a:cubicBezTo>
                  <a:cubicBezTo>
                    <a:pt x="14" y="2"/>
                    <a:pt x="17" y="6"/>
                    <a:pt x="17" y="10"/>
                  </a:cubicBezTo>
                  <a:cubicBezTo>
                    <a:pt x="17" y="14"/>
                    <a:pt x="14" y="17"/>
                    <a:pt x="10" y="17"/>
                  </a:cubicBezTo>
                  <a:cubicBezTo>
                    <a:pt x="6" y="17"/>
                    <a:pt x="2" y="14"/>
                    <a:pt x="2" y="10"/>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5" name="Freeform 218"/>
            <p:cNvSpPr>
              <a:spLocks noEditPoints="1"/>
            </p:cNvSpPr>
            <p:nvPr/>
          </p:nvSpPr>
          <p:spPr bwMode="auto">
            <a:xfrm>
              <a:off x="4145250" y="2819773"/>
              <a:ext cx="135790" cy="45852"/>
            </a:xfrm>
            <a:custGeom>
              <a:avLst/>
              <a:gdLst>
                <a:gd name="T0" fmla="*/ 2 w 65"/>
                <a:gd name="T1" fmla="*/ 0 h 22"/>
                <a:gd name="T2" fmla="*/ 0 w 65"/>
                <a:gd name="T3" fmla="*/ 2 h 22"/>
                <a:gd name="T4" fmla="*/ 1 w 65"/>
                <a:gd name="T5" fmla="*/ 5 h 22"/>
                <a:gd name="T6" fmla="*/ 33 w 65"/>
                <a:gd name="T7" fmla="*/ 22 h 22"/>
                <a:gd name="T8" fmla="*/ 64 w 65"/>
                <a:gd name="T9" fmla="*/ 5 h 22"/>
                <a:gd name="T10" fmla="*/ 63 w 65"/>
                <a:gd name="T11" fmla="*/ 0 h 22"/>
                <a:gd name="T12" fmla="*/ 61 w 65"/>
                <a:gd name="T13" fmla="*/ 0 h 22"/>
                <a:gd name="T14" fmla="*/ 59 w 65"/>
                <a:gd name="T15" fmla="*/ 1 h 22"/>
                <a:gd name="T16" fmla="*/ 33 w 65"/>
                <a:gd name="T17" fmla="*/ 16 h 22"/>
                <a:gd name="T18" fmla="*/ 6 w 65"/>
                <a:gd name="T19" fmla="*/ 1 h 22"/>
                <a:gd name="T20" fmla="*/ 4 w 65"/>
                <a:gd name="T21" fmla="*/ 0 h 22"/>
                <a:gd name="T22" fmla="*/ 2 w 65"/>
                <a:gd name="T23" fmla="*/ 0 h 22"/>
                <a:gd name="T24" fmla="*/ 61 w 65"/>
                <a:gd name="T25" fmla="*/ 2 h 22"/>
                <a:gd name="T26" fmla="*/ 61 w 65"/>
                <a:gd name="T27" fmla="*/ 2 h 22"/>
                <a:gd name="T28" fmla="*/ 62 w 65"/>
                <a:gd name="T29" fmla="*/ 2 h 22"/>
                <a:gd name="T30" fmla="*/ 63 w 65"/>
                <a:gd name="T31" fmla="*/ 3 h 22"/>
                <a:gd name="T32" fmla="*/ 63 w 65"/>
                <a:gd name="T33" fmla="*/ 3 h 22"/>
                <a:gd name="T34" fmla="*/ 33 w 65"/>
                <a:gd name="T35" fmla="*/ 20 h 22"/>
                <a:gd name="T36" fmla="*/ 2 w 65"/>
                <a:gd name="T37" fmla="*/ 3 h 22"/>
                <a:gd name="T38" fmla="*/ 3 w 65"/>
                <a:gd name="T39" fmla="*/ 2 h 22"/>
                <a:gd name="T40" fmla="*/ 4 w 65"/>
                <a:gd name="T41" fmla="*/ 2 h 22"/>
                <a:gd name="T42" fmla="*/ 5 w 65"/>
                <a:gd name="T43" fmla="*/ 2 h 22"/>
                <a:gd name="T44" fmla="*/ 33 w 65"/>
                <a:gd name="T45" fmla="*/ 18 h 22"/>
                <a:gd name="T46" fmla="*/ 61 w 65"/>
                <a:gd name="T4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22">
                  <a:moveTo>
                    <a:pt x="2" y="0"/>
                  </a:moveTo>
                  <a:cubicBezTo>
                    <a:pt x="0" y="2"/>
                    <a:pt x="0" y="2"/>
                    <a:pt x="0" y="2"/>
                  </a:cubicBezTo>
                  <a:cubicBezTo>
                    <a:pt x="1" y="5"/>
                    <a:pt x="1" y="5"/>
                    <a:pt x="1" y="5"/>
                  </a:cubicBezTo>
                  <a:cubicBezTo>
                    <a:pt x="8" y="16"/>
                    <a:pt x="20" y="22"/>
                    <a:pt x="33" y="22"/>
                  </a:cubicBezTo>
                  <a:cubicBezTo>
                    <a:pt x="46" y="22"/>
                    <a:pt x="58" y="16"/>
                    <a:pt x="64" y="5"/>
                  </a:cubicBezTo>
                  <a:cubicBezTo>
                    <a:pt x="65" y="3"/>
                    <a:pt x="65" y="1"/>
                    <a:pt x="63" y="0"/>
                  </a:cubicBezTo>
                  <a:cubicBezTo>
                    <a:pt x="61" y="0"/>
                    <a:pt x="61" y="0"/>
                    <a:pt x="61" y="0"/>
                  </a:cubicBezTo>
                  <a:cubicBezTo>
                    <a:pt x="59" y="1"/>
                    <a:pt x="59" y="1"/>
                    <a:pt x="59" y="1"/>
                  </a:cubicBezTo>
                  <a:cubicBezTo>
                    <a:pt x="53" y="10"/>
                    <a:pt x="43" y="16"/>
                    <a:pt x="33" y="16"/>
                  </a:cubicBezTo>
                  <a:cubicBezTo>
                    <a:pt x="22" y="16"/>
                    <a:pt x="12" y="10"/>
                    <a:pt x="6" y="1"/>
                  </a:cubicBezTo>
                  <a:cubicBezTo>
                    <a:pt x="4" y="0"/>
                    <a:pt x="4" y="0"/>
                    <a:pt x="4" y="0"/>
                  </a:cubicBezTo>
                  <a:lnTo>
                    <a:pt x="2" y="0"/>
                  </a:lnTo>
                  <a:close/>
                  <a:moveTo>
                    <a:pt x="61" y="2"/>
                  </a:moveTo>
                  <a:cubicBezTo>
                    <a:pt x="61" y="2"/>
                    <a:pt x="61" y="2"/>
                    <a:pt x="61" y="2"/>
                  </a:cubicBezTo>
                  <a:cubicBezTo>
                    <a:pt x="62" y="2"/>
                    <a:pt x="62" y="2"/>
                    <a:pt x="62" y="2"/>
                  </a:cubicBezTo>
                  <a:cubicBezTo>
                    <a:pt x="63" y="2"/>
                    <a:pt x="63" y="2"/>
                    <a:pt x="63" y="3"/>
                  </a:cubicBezTo>
                  <a:cubicBezTo>
                    <a:pt x="63" y="3"/>
                    <a:pt x="63" y="3"/>
                    <a:pt x="63" y="3"/>
                  </a:cubicBezTo>
                  <a:cubicBezTo>
                    <a:pt x="56" y="14"/>
                    <a:pt x="45" y="20"/>
                    <a:pt x="33" y="20"/>
                  </a:cubicBezTo>
                  <a:cubicBezTo>
                    <a:pt x="20" y="20"/>
                    <a:pt x="9" y="14"/>
                    <a:pt x="2" y="3"/>
                  </a:cubicBezTo>
                  <a:cubicBezTo>
                    <a:pt x="2" y="3"/>
                    <a:pt x="2" y="2"/>
                    <a:pt x="3" y="2"/>
                  </a:cubicBezTo>
                  <a:cubicBezTo>
                    <a:pt x="4" y="2"/>
                    <a:pt x="4" y="2"/>
                    <a:pt x="4" y="2"/>
                  </a:cubicBezTo>
                  <a:cubicBezTo>
                    <a:pt x="5" y="2"/>
                    <a:pt x="5" y="2"/>
                    <a:pt x="5" y="2"/>
                  </a:cubicBezTo>
                  <a:cubicBezTo>
                    <a:pt x="11" y="12"/>
                    <a:pt x="21" y="18"/>
                    <a:pt x="33" y="18"/>
                  </a:cubicBezTo>
                  <a:cubicBezTo>
                    <a:pt x="44" y="18"/>
                    <a:pt x="55" y="12"/>
                    <a:pt x="61" y="2"/>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6" name="Freeform 219"/>
            <p:cNvSpPr>
              <a:spLocks noEditPoints="1"/>
            </p:cNvSpPr>
            <p:nvPr/>
          </p:nvSpPr>
          <p:spPr bwMode="auto">
            <a:xfrm>
              <a:off x="4255470" y="2729834"/>
              <a:ext cx="39679" cy="39679"/>
            </a:xfrm>
            <a:custGeom>
              <a:avLst/>
              <a:gdLst>
                <a:gd name="T0" fmla="*/ 0 w 19"/>
                <a:gd name="T1" fmla="*/ 10 h 19"/>
                <a:gd name="T2" fmla="*/ 9 w 19"/>
                <a:gd name="T3" fmla="*/ 19 h 19"/>
                <a:gd name="T4" fmla="*/ 19 w 19"/>
                <a:gd name="T5" fmla="*/ 10 h 19"/>
                <a:gd name="T6" fmla="*/ 9 w 19"/>
                <a:gd name="T7" fmla="*/ 0 h 19"/>
                <a:gd name="T8" fmla="*/ 0 w 19"/>
                <a:gd name="T9" fmla="*/ 10 h 19"/>
                <a:gd name="T10" fmla="*/ 2 w 19"/>
                <a:gd name="T11" fmla="*/ 10 h 19"/>
                <a:gd name="T12" fmla="*/ 9 w 19"/>
                <a:gd name="T13" fmla="*/ 2 h 19"/>
                <a:gd name="T14" fmla="*/ 17 w 19"/>
                <a:gd name="T15" fmla="*/ 10 h 19"/>
                <a:gd name="T16" fmla="*/ 9 w 19"/>
                <a:gd name="T17" fmla="*/ 17 h 19"/>
                <a:gd name="T18" fmla="*/ 2 w 19"/>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0"/>
                  </a:moveTo>
                  <a:cubicBezTo>
                    <a:pt x="0" y="15"/>
                    <a:pt x="4" y="19"/>
                    <a:pt x="9" y="19"/>
                  </a:cubicBezTo>
                  <a:cubicBezTo>
                    <a:pt x="15" y="19"/>
                    <a:pt x="19" y="15"/>
                    <a:pt x="19" y="10"/>
                  </a:cubicBezTo>
                  <a:cubicBezTo>
                    <a:pt x="19" y="5"/>
                    <a:pt x="15" y="0"/>
                    <a:pt x="9" y="0"/>
                  </a:cubicBezTo>
                  <a:cubicBezTo>
                    <a:pt x="4" y="0"/>
                    <a:pt x="0" y="5"/>
                    <a:pt x="0" y="10"/>
                  </a:cubicBezTo>
                  <a:close/>
                  <a:moveTo>
                    <a:pt x="2" y="10"/>
                  </a:moveTo>
                  <a:cubicBezTo>
                    <a:pt x="2" y="6"/>
                    <a:pt x="5" y="2"/>
                    <a:pt x="9" y="2"/>
                  </a:cubicBezTo>
                  <a:cubicBezTo>
                    <a:pt x="14" y="2"/>
                    <a:pt x="17" y="6"/>
                    <a:pt x="17" y="10"/>
                  </a:cubicBezTo>
                  <a:cubicBezTo>
                    <a:pt x="17" y="14"/>
                    <a:pt x="14" y="17"/>
                    <a:pt x="9" y="17"/>
                  </a:cubicBezTo>
                  <a:cubicBezTo>
                    <a:pt x="5" y="17"/>
                    <a:pt x="2" y="14"/>
                    <a:pt x="2" y="10"/>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7" name="Freeform 220"/>
            <p:cNvSpPr>
              <a:spLocks/>
            </p:cNvSpPr>
            <p:nvPr/>
          </p:nvSpPr>
          <p:spPr bwMode="auto">
            <a:xfrm>
              <a:off x="4055311" y="2616969"/>
              <a:ext cx="315669" cy="315669"/>
            </a:xfrm>
            <a:custGeom>
              <a:avLst/>
              <a:gdLst>
                <a:gd name="T0" fmla="*/ 76 w 151"/>
                <a:gd name="T1" fmla="*/ 147 h 151"/>
                <a:gd name="T2" fmla="*/ 76 w 151"/>
                <a:gd name="T3" fmla="*/ 147 h 151"/>
                <a:gd name="T4" fmla="*/ 4 w 151"/>
                <a:gd name="T5" fmla="*/ 75 h 151"/>
                <a:gd name="T6" fmla="*/ 76 w 151"/>
                <a:gd name="T7" fmla="*/ 4 h 151"/>
                <a:gd name="T8" fmla="*/ 147 w 151"/>
                <a:gd name="T9" fmla="*/ 75 h 151"/>
                <a:gd name="T10" fmla="*/ 147 w 151"/>
                <a:gd name="T11" fmla="*/ 80 h 151"/>
                <a:gd name="T12" fmla="*/ 151 w 151"/>
                <a:gd name="T13" fmla="*/ 80 h 151"/>
                <a:gd name="T14" fmla="*/ 151 w 151"/>
                <a:gd name="T15" fmla="*/ 75 h 151"/>
                <a:gd name="T16" fmla="*/ 76 w 151"/>
                <a:gd name="T17" fmla="*/ 0 h 151"/>
                <a:gd name="T18" fmla="*/ 0 w 151"/>
                <a:gd name="T19" fmla="*/ 75 h 151"/>
                <a:gd name="T20" fmla="*/ 76 w 151"/>
                <a:gd name="T21" fmla="*/ 151 h 151"/>
                <a:gd name="T22" fmla="*/ 76 w 151"/>
                <a:gd name="T23"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51">
                  <a:moveTo>
                    <a:pt x="76" y="147"/>
                  </a:moveTo>
                  <a:cubicBezTo>
                    <a:pt x="76" y="147"/>
                    <a:pt x="76" y="147"/>
                    <a:pt x="76" y="147"/>
                  </a:cubicBezTo>
                  <a:cubicBezTo>
                    <a:pt x="36" y="147"/>
                    <a:pt x="4" y="115"/>
                    <a:pt x="4" y="75"/>
                  </a:cubicBezTo>
                  <a:cubicBezTo>
                    <a:pt x="4" y="36"/>
                    <a:pt x="36" y="4"/>
                    <a:pt x="76" y="4"/>
                  </a:cubicBezTo>
                  <a:cubicBezTo>
                    <a:pt x="115" y="4"/>
                    <a:pt x="147" y="36"/>
                    <a:pt x="147" y="75"/>
                  </a:cubicBezTo>
                  <a:cubicBezTo>
                    <a:pt x="147" y="77"/>
                    <a:pt x="147" y="78"/>
                    <a:pt x="147" y="80"/>
                  </a:cubicBezTo>
                  <a:cubicBezTo>
                    <a:pt x="151" y="80"/>
                    <a:pt x="151" y="80"/>
                    <a:pt x="151" y="80"/>
                  </a:cubicBezTo>
                  <a:cubicBezTo>
                    <a:pt x="151" y="78"/>
                    <a:pt x="151" y="77"/>
                    <a:pt x="151" y="75"/>
                  </a:cubicBezTo>
                  <a:cubicBezTo>
                    <a:pt x="151" y="34"/>
                    <a:pt x="117" y="0"/>
                    <a:pt x="76" y="0"/>
                  </a:cubicBezTo>
                  <a:cubicBezTo>
                    <a:pt x="34" y="0"/>
                    <a:pt x="0" y="34"/>
                    <a:pt x="0" y="75"/>
                  </a:cubicBezTo>
                  <a:cubicBezTo>
                    <a:pt x="0" y="117"/>
                    <a:pt x="34" y="151"/>
                    <a:pt x="76" y="151"/>
                  </a:cubicBezTo>
                  <a:lnTo>
                    <a:pt x="76" y="147"/>
                  </a:ln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8" name="Freeform 221"/>
            <p:cNvSpPr>
              <a:spLocks noEditPoints="1"/>
            </p:cNvSpPr>
            <p:nvPr/>
          </p:nvSpPr>
          <p:spPr bwMode="auto">
            <a:xfrm>
              <a:off x="4055311" y="2616969"/>
              <a:ext cx="315669" cy="315669"/>
            </a:xfrm>
            <a:custGeom>
              <a:avLst/>
              <a:gdLst>
                <a:gd name="T0" fmla="*/ 0 w 151"/>
                <a:gd name="T1" fmla="*/ 75 h 151"/>
                <a:gd name="T2" fmla="*/ 22 w 151"/>
                <a:gd name="T3" fmla="*/ 129 h 151"/>
                <a:gd name="T4" fmla="*/ 76 w 151"/>
                <a:gd name="T5" fmla="*/ 151 h 151"/>
                <a:gd name="T6" fmla="*/ 76 w 151"/>
                <a:gd name="T7" fmla="*/ 151 h 151"/>
                <a:gd name="T8" fmla="*/ 76 w 151"/>
                <a:gd name="T9" fmla="*/ 147 h 151"/>
                <a:gd name="T10" fmla="*/ 76 w 151"/>
                <a:gd name="T11" fmla="*/ 147 h 151"/>
                <a:gd name="T12" fmla="*/ 4 w 151"/>
                <a:gd name="T13" fmla="*/ 75 h 151"/>
                <a:gd name="T14" fmla="*/ 76 w 151"/>
                <a:gd name="T15" fmla="*/ 4 h 151"/>
                <a:gd name="T16" fmla="*/ 147 w 151"/>
                <a:gd name="T17" fmla="*/ 75 h 151"/>
                <a:gd name="T18" fmla="*/ 147 w 151"/>
                <a:gd name="T19" fmla="*/ 80 h 151"/>
                <a:gd name="T20" fmla="*/ 147 w 151"/>
                <a:gd name="T21" fmla="*/ 80 h 151"/>
                <a:gd name="T22" fmla="*/ 151 w 151"/>
                <a:gd name="T23" fmla="*/ 80 h 151"/>
                <a:gd name="T24" fmla="*/ 151 w 151"/>
                <a:gd name="T25" fmla="*/ 75 h 151"/>
                <a:gd name="T26" fmla="*/ 76 w 151"/>
                <a:gd name="T27" fmla="*/ 0 h 151"/>
                <a:gd name="T28" fmla="*/ 0 w 151"/>
                <a:gd name="T29" fmla="*/ 75 h 151"/>
                <a:gd name="T30" fmla="*/ 22 w 151"/>
                <a:gd name="T31" fmla="*/ 129 h 151"/>
                <a:gd name="T32" fmla="*/ 0 w 151"/>
                <a:gd name="T33" fmla="*/ 75 h 151"/>
                <a:gd name="T34" fmla="*/ 76 w 151"/>
                <a:gd name="T35" fmla="*/ 0 h 151"/>
                <a:gd name="T36" fmla="*/ 151 w 151"/>
                <a:gd name="T37" fmla="*/ 75 h 151"/>
                <a:gd name="T38" fmla="*/ 151 w 151"/>
                <a:gd name="T39" fmla="*/ 79 h 151"/>
                <a:gd name="T40" fmla="*/ 148 w 151"/>
                <a:gd name="T41" fmla="*/ 79 h 151"/>
                <a:gd name="T42" fmla="*/ 148 w 151"/>
                <a:gd name="T43" fmla="*/ 75 h 151"/>
                <a:gd name="T44" fmla="*/ 76 w 151"/>
                <a:gd name="T45" fmla="*/ 3 h 151"/>
                <a:gd name="T46" fmla="*/ 3 w 151"/>
                <a:gd name="T47" fmla="*/ 75 h 151"/>
                <a:gd name="T48" fmla="*/ 75 w 151"/>
                <a:gd name="T49" fmla="*/ 148 h 151"/>
                <a:gd name="T50" fmla="*/ 75 w 151"/>
                <a:gd name="T51" fmla="*/ 151 h 151"/>
                <a:gd name="T52" fmla="*/ 22 w 151"/>
                <a:gd name="T53"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1" h="151">
                  <a:moveTo>
                    <a:pt x="0" y="75"/>
                  </a:moveTo>
                  <a:cubicBezTo>
                    <a:pt x="0" y="96"/>
                    <a:pt x="8" y="115"/>
                    <a:pt x="22" y="129"/>
                  </a:cubicBezTo>
                  <a:cubicBezTo>
                    <a:pt x="36" y="143"/>
                    <a:pt x="55" y="151"/>
                    <a:pt x="76" y="151"/>
                  </a:cubicBezTo>
                  <a:cubicBezTo>
                    <a:pt x="76" y="151"/>
                    <a:pt x="76" y="151"/>
                    <a:pt x="76" y="151"/>
                  </a:cubicBezTo>
                  <a:cubicBezTo>
                    <a:pt x="76" y="147"/>
                    <a:pt x="76" y="147"/>
                    <a:pt x="76" y="147"/>
                  </a:cubicBezTo>
                  <a:cubicBezTo>
                    <a:pt x="76" y="147"/>
                    <a:pt x="76" y="147"/>
                    <a:pt x="76" y="147"/>
                  </a:cubicBezTo>
                  <a:cubicBezTo>
                    <a:pt x="36" y="147"/>
                    <a:pt x="4" y="115"/>
                    <a:pt x="4" y="75"/>
                  </a:cubicBezTo>
                  <a:cubicBezTo>
                    <a:pt x="4" y="36"/>
                    <a:pt x="36" y="4"/>
                    <a:pt x="76" y="4"/>
                  </a:cubicBezTo>
                  <a:cubicBezTo>
                    <a:pt x="115" y="4"/>
                    <a:pt x="147" y="36"/>
                    <a:pt x="147" y="75"/>
                  </a:cubicBezTo>
                  <a:cubicBezTo>
                    <a:pt x="147" y="80"/>
                    <a:pt x="147" y="80"/>
                    <a:pt x="147" y="80"/>
                  </a:cubicBezTo>
                  <a:cubicBezTo>
                    <a:pt x="147" y="80"/>
                    <a:pt x="147" y="80"/>
                    <a:pt x="147" y="80"/>
                  </a:cubicBezTo>
                  <a:cubicBezTo>
                    <a:pt x="151" y="80"/>
                    <a:pt x="151" y="80"/>
                    <a:pt x="151" y="80"/>
                  </a:cubicBezTo>
                  <a:cubicBezTo>
                    <a:pt x="151" y="75"/>
                    <a:pt x="151" y="75"/>
                    <a:pt x="151" y="75"/>
                  </a:cubicBezTo>
                  <a:cubicBezTo>
                    <a:pt x="151" y="34"/>
                    <a:pt x="117" y="0"/>
                    <a:pt x="76" y="0"/>
                  </a:cubicBezTo>
                  <a:cubicBezTo>
                    <a:pt x="34" y="0"/>
                    <a:pt x="0" y="34"/>
                    <a:pt x="0" y="75"/>
                  </a:cubicBezTo>
                  <a:close/>
                  <a:moveTo>
                    <a:pt x="22" y="129"/>
                  </a:moveTo>
                  <a:cubicBezTo>
                    <a:pt x="8" y="114"/>
                    <a:pt x="0" y="96"/>
                    <a:pt x="0" y="75"/>
                  </a:cubicBezTo>
                  <a:cubicBezTo>
                    <a:pt x="0" y="34"/>
                    <a:pt x="34" y="0"/>
                    <a:pt x="76" y="0"/>
                  </a:cubicBezTo>
                  <a:cubicBezTo>
                    <a:pt x="117" y="0"/>
                    <a:pt x="151" y="34"/>
                    <a:pt x="151" y="75"/>
                  </a:cubicBezTo>
                  <a:cubicBezTo>
                    <a:pt x="151" y="75"/>
                    <a:pt x="151" y="79"/>
                    <a:pt x="151" y="79"/>
                  </a:cubicBezTo>
                  <a:cubicBezTo>
                    <a:pt x="150" y="79"/>
                    <a:pt x="148" y="79"/>
                    <a:pt x="148" y="79"/>
                  </a:cubicBezTo>
                  <a:cubicBezTo>
                    <a:pt x="148" y="78"/>
                    <a:pt x="148" y="75"/>
                    <a:pt x="148" y="75"/>
                  </a:cubicBezTo>
                  <a:cubicBezTo>
                    <a:pt x="148" y="36"/>
                    <a:pt x="115" y="3"/>
                    <a:pt x="76" y="3"/>
                  </a:cubicBezTo>
                  <a:cubicBezTo>
                    <a:pt x="36" y="3"/>
                    <a:pt x="3" y="36"/>
                    <a:pt x="3" y="75"/>
                  </a:cubicBezTo>
                  <a:cubicBezTo>
                    <a:pt x="3" y="115"/>
                    <a:pt x="36" y="147"/>
                    <a:pt x="75" y="148"/>
                  </a:cubicBezTo>
                  <a:cubicBezTo>
                    <a:pt x="75" y="148"/>
                    <a:pt x="75" y="150"/>
                    <a:pt x="75" y="151"/>
                  </a:cubicBezTo>
                  <a:cubicBezTo>
                    <a:pt x="55" y="150"/>
                    <a:pt x="37" y="143"/>
                    <a:pt x="22" y="129"/>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9" name="Freeform 222"/>
            <p:cNvSpPr>
              <a:spLocks/>
            </p:cNvSpPr>
            <p:nvPr/>
          </p:nvSpPr>
          <p:spPr bwMode="auto">
            <a:xfrm>
              <a:off x="4183166" y="2915884"/>
              <a:ext cx="59960" cy="29098"/>
            </a:xfrm>
            <a:custGeom>
              <a:avLst/>
              <a:gdLst>
                <a:gd name="T0" fmla="*/ 29 w 29"/>
                <a:gd name="T1" fmla="*/ 7 h 14"/>
                <a:gd name="T2" fmla="*/ 22 w 29"/>
                <a:gd name="T3" fmla="*/ 14 h 14"/>
                <a:gd name="T4" fmla="*/ 7 w 29"/>
                <a:gd name="T5" fmla="*/ 14 h 14"/>
                <a:gd name="T6" fmla="*/ 0 w 29"/>
                <a:gd name="T7" fmla="*/ 7 h 14"/>
                <a:gd name="T8" fmla="*/ 7 w 29"/>
                <a:gd name="T9" fmla="*/ 0 h 14"/>
                <a:gd name="T10" fmla="*/ 22 w 29"/>
                <a:gd name="T11" fmla="*/ 0 h 14"/>
                <a:gd name="T12" fmla="*/ 29 w 29"/>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9" h="14">
                  <a:moveTo>
                    <a:pt x="29" y="7"/>
                  </a:moveTo>
                  <a:cubicBezTo>
                    <a:pt x="29" y="11"/>
                    <a:pt x="26" y="14"/>
                    <a:pt x="22" y="14"/>
                  </a:cubicBezTo>
                  <a:cubicBezTo>
                    <a:pt x="7" y="14"/>
                    <a:pt x="7" y="14"/>
                    <a:pt x="7" y="14"/>
                  </a:cubicBezTo>
                  <a:cubicBezTo>
                    <a:pt x="3" y="14"/>
                    <a:pt x="0" y="11"/>
                    <a:pt x="0" y="7"/>
                  </a:cubicBezTo>
                  <a:cubicBezTo>
                    <a:pt x="0" y="3"/>
                    <a:pt x="3" y="0"/>
                    <a:pt x="7" y="0"/>
                  </a:cubicBezTo>
                  <a:cubicBezTo>
                    <a:pt x="22" y="0"/>
                    <a:pt x="22" y="0"/>
                    <a:pt x="22" y="0"/>
                  </a:cubicBezTo>
                  <a:cubicBezTo>
                    <a:pt x="26" y="0"/>
                    <a:pt x="29" y="3"/>
                    <a:pt x="29" y="7"/>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0" name="Freeform 223"/>
            <p:cNvSpPr>
              <a:spLocks noEditPoints="1"/>
            </p:cNvSpPr>
            <p:nvPr/>
          </p:nvSpPr>
          <p:spPr bwMode="auto">
            <a:xfrm>
              <a:off x="4180520" y="2913239"/>
              <a:ext cx="65250" cy="33507"/>
            </a:xfrm>
            <a:custGeom>
              <a:avLst/>
              <a:gdLst>
                <a:gd name="T0" fmla="*/ 8 w 31"/>
                <a:gd name="T1" fmla="*/ 0 h 16"/>
                <a:gd name="T2" fmla="*/ 0 w 31"/>
                <a:gd name="T3" fmla="*/ 8 h 16"/>
                <a:gd name="T4" fmla="*/ 8 w 31"/>
                <a:gd name="T5" fmla="*/ 16 h 16"/>
                <a:gd name="T6" fmla="*/ 23 w 31"/>
                <a:gd name="T7" fmla="*/ 16 h 16"/>
                <a:gd name="T8" fmla="*/ 31 w 31"/>
                <a:gd name="T9" fmla="*/ 8 h 16"/>
                <a:gd name="T10" fmla="*/ 23 w 31"/>
                <a:gd name="T11" fmla="*/ 0 h 16"/>
                <a:gd name="T12" fmla="*/ 8 w 31"/>
                <a:gd name="T13" fmla="*/ 0 h 16"/>
                <a:gd name="T14" fmla="*/ 2 w 31"/>
                <a:gd name="T15" fmla="*/ 8 h 16"/>
                <a:gd name="T16" fmla="*/ 8 w 31"/>
                <a:gd name="T17" fmla="*/ 2 h 16"/>
                <a:gd name="T18" fmla="*/ 23 w 31"/>
                <a:gd name="T19" fmla="*/ 2 h 16"/>
                <a:gd name="T20" fmla="*/ 29 w 31"/>
                <a:gd name="T21" fmla="*/ 8 h 16"/>
                <a:gd name="T22" fmla="*/ 23 w 31"/>
                <a:gd name="T23" fmla="*/ 14 h 16"/>
                <a:gd name="T24" fmla="*/ 8 w 31"/>
                <a:gd name="T25" fmla="*/ 14 h 16"/>
                <a:gd name="T26" fmla="*/ 2 w 31"/>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6">
                  <a:moveTo>
                    <a:pt x="8" y="0"/>
                  </a:moveTo>
                  <a:cubicBezTo>
                    <a:pt x="4" y="0"/>
                    <a:pt x="0" y="3"/>
                    <a:pt x="0" y="8"/>
                  </a:cubicBezTo>
                  <a:cubicBezTo>
                    <a:pt x="0" y="12"/>
                    <a:pt x="4" y="16"/>
                    <a:pt x="8" y="16"/>
                  </a:cubicBezTo>
                  <a:cubicBezTo>
                    <a:pt x="23" y="16"/>
                    <a:pt x="23" y="16"/>
                    <a:pt x="23" y="16"/>
                  </a:cubicBezTo>
                  <a:cubicBezTo>
                    <a:pt x="27" y="16"/>
                    <a:pt x="31" y="12"/>
                    <a:pt x="31" y="8"/>
                  </a:cubicBezTo>
                  <a:cubicBezTo>
                    <a:pt x="31" y="3"/>
                    <a:pt x="27" y="0"/>
                    <a:pt x="23" y="0"/>
                  </a:cubicBezTo>
                  <a:lnTo>
                    <a:pt x="8" y="0"/>
                  </a:lnTo>
                  <a:close/>
                  <a:moveTo>
                    <a:pt x="2" y="8"/>
                  </a:moveTo>
                  <a:cubicBezTo>
                    <a:pt x="2" y="5"/>
                    <a:pt x="5" y="2"/>
                    <a:pt x="8" y="2"/>
                  </a:cubicBezTo>
                  <a:cubicBezTo>
                    <a:pt x="23" y="2"/>
                    <a:pt x="23" y="2"/>
                    <a:pt x="23" y="2"/>
                  </a:cubicBezTo>
                  <a:cubicBezTo>
                    <a:pt x="26" y="2"/>
                    <a:pt x="29" y="5"/>
                    <a:pt x="29" y="8"/>
                  </a:cubicBezTo>
                  <a:cubicBezTo>
                    <a:pt x="29" y="11"/>
                    <a:pt x="26" y="14"/>
                    <a:pt x="23" y="14"/>
                  </a:cubicBezTo>
                  <a:cubicBezTo>
                    <a:pt x="8" y="14"/>
                    <a:pt x="8" y="14"/>
                    <a:pt x="8" y="14"/>
                  </a:cubicBezTo>
                  <a:cubicBezTo>
                    <a:pt x="5" y="14"/>
                    <a:pt x="2" y="11"/>
                    <a:pt x="2" y="8"/>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1" name="Freeform 224"/>
            <p:cNvSpPr>
              <a:spLocks/>
            </p:cNvSpPr>
            <p:nvPr/>
          </p:nvSpPr>
          <p:spPr bwMode="auto">
            <a:xfrm>
              <a:off x="4047375" y="2725425"/>
              <a:ext cx="33507" cy="102284"/>
            </a:xfrm>
            <a:custGeom>
              <a:avLst/>
              <a:gdLst>
                <a:gd name="T0" fmla="*/ 16 w 16"/>
                <a:gd name="T1" fmla="*/ 40 h 49"/>
                <a:gd name="T2" fmla="*/ 8 w 16"/>
                <a:gd name="T3" fmla="*/ 49 h 49"/>
                <a:gd name="T4" fmla="*/ 0 w 16"/>
                <a:gd name="T5" fmla="*/ 40 h 49"/>
                <a:gd name="T6" fmla="*/ 0 w 16"/>
                <a:gd name="T7" fmla="*/ 8 h 49"/>
                <a:gd name="T8" fmla="*/ 8 w 16"/>
                <a:gd name="T9" fmla="*/ 0 h 49"/>
                <a:gd name="T10" fmla="*/ 16 w 16"/>
                <a:gd name="T11" fmla="*/ 8 h 49"/>
                <a:gd name="T12" fmla="*/ 16 w 16"/>
                <a:gd name="T13" fmla="*/ 40 h 49"/>
              </a:gdLst>
              <a:ahLst/>
              <a:cxnLst>
                <a:cxn ang="0">
                  <a:pos x="T0" y="T1"/>
                </a:cxn>
                <a:cxn ang="0">
                  <a:pos x="T2" y="T3"/>
                </a:cxn>
                <a:cxn ang="0">
                  <a:pos x="T4" y="T5"/>
                </a:cxn>
                <a:cxn ang="0">
                  <a:pos x="T6" y="T7"/>
                </a:cxn>
                <a:cxn ang="0">
                  <a:pos x="T8" y="T9"/>
                </a:cxn>
                <a:cxn ang="0">
                  <a:pos x="T10" y="T11"/>
                </a:cxn>
                <a:cxn ang="0">
                  <a:pos x="T12" y="T13"/>
                </a:cxn>
              </a:cxnLst>
              <a:rect l="0" t="0" r="r" b="b"/>
              <a:pathLst>
                <a:path w="16" h="49">
                  <a:moveTo>
                    <a:pt x="16" y="40"/>
                  </a:moveTo>
                  <a:cubicBezTo>
                    <a:pt x="16" y="45"/>
                    <a:pt x="13" y="49"/>
                    <a:pt x="8" y="49"/>
                  </a:cubicBezTo>
                  <a:cubicBezTo>
                    <a:pt x="4" y="49"/>
                    <a:pt x="0" y="45"/>
                    <a:pt x="0" y="40"/>
                  </a:cubicBezTo>
                  <a:cubicBezTo>
                    <a:pt x="0" y="8"/>
                    <a:pt x="0" y="8"/>
                    <a:pt x="0" y="8"/>
                  </a:cubicBezTo>
                  <a:cubicBezTo>
                    <a:pt x="0" y="3"/>
                    <a:pt x="4" y="0"/>
                    <a:pt x="8" y="0"/>
                  </a:cubicBezTo>
                  <a:cubicBezTo>
                    <a:pt x="13" y="0"/>
                    <a:pt x="16" y="3"/>
                    <a:pt x="16" y="8"/>
                  </a:cubicBezTo>
                  <a:lnTo>
                    <a:pt x="16" y="40"/>
                  </a:ln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2" name="Freeform 225"/>
            <p:cNvSpPr>
              <a:spLocks noEditPoints="1"/>
            </p:cNvSpPr>
            <p:nvPr/>
          </p:nvSpPr>
          <p:spPr bwMode="auto">
            <a:xfrm>
              <a:off x="4044730" y="2723662"/>
              <a:ext cx="37916" cy="106693"/>
            </a:xfrm>
            <a:custGeom>
              <a:avLst/>
              <a:gdLst>
                <a:gd name="T0" fmla="*/ 0 w 18"/>
                <a:gd name="T1" fmla="*/ 9 h 51"/>
                <a:gd name="T2" fmla="*/ 0 w 18"/>
                <a:gd name="T3" fmla="*/ 41 h 51"/>
                <a:gd name="T4" fmla="*/ 9 w 18"/>
                <a:gd name="T5" fmla="*/ 51 h 51"/>
                <a:gd name="T6" fmla="*/ 18 w 18"/>
                <a:gd name="T7" fmla="*/ 41 h 51"/>
                <a:gd name="T8" fmla="*/ 18 w 18"/>
                <a:gd name="T9" fmla="*/ 9 h 51"/>
                <a:gd name="T10" fmla="*/ 9 w 18"/>
                <a:gd name="T11" fmla="*/ 0 h 51"/>
                <a:gd name="T12" fmla="*/ 0 w 18"/>
                <a:gd name="T13" fmla="*/ 9 h 51"/>
                <a:gd name="T14" fmla="*/ 2 w 18"/>
                <a:gd name="T15" fmla="*/ 41 h 51"/>
                <a:gd name="T16" fmla="*/ 2 w 18"/>
                <a:gd name="T17" fmla="*/ 9 h 51"/>
                <a:gd name="T18" fmla="*/ 9 w 18"/>
                <a:gd name="T19" fmla="*/ 2 h 51"/>
                <a:gd name="T20" fmla="*/ 16 w 18"/>
                <a:gd name="T21" fmla="*/ 9 h 51"/>
                <a:gd name="T22" fmla="*/ 16 w 18"/>
                <a:gd name="T23" fmla="*/ 41 h 51"/>
                <a:gd name="T24" fmla="*/ 9 w 18"/>
                <a:gd name="T25" fmla="*/ 49 h 51"/>
                <a:gd name="T26" fmla="*/ 2 w 18"/>
                <a:gd name="T27"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1">
                  <a:moveTo>
                    <a:pt x="0" y="9"/>
                  </a:moveTo>
                  <a:cubicBezTo>
                    <a:pt x="0" y="41"/>
                    <a:pt x="0" y="41"/>
                    <a:pt x="0" y="41"/>
                  </a:cubicBezTo>
                  <a:cubicBezTo>
                    <a:pt x="0" y="47"/>
                    <a:pt x="4" y="51"/>
                    <a:pt x="9" y="51"/>
                  </a:cubicBezTo>
                  <a:cubicBezTo>
                    <a:pt x="14" y="51"/>
                    <a:pt x="18" y="47"/>
                    <a:pt x="18" y="41"/>
                  </a:cubicBezTo>
                  <a:cubicBezTo>
                    <a:pt x="18" y="9"/>
                    <a:pt x="18" y="9"/>
                    <a:pt x="18" y="9"/>
                  </a:cubicBezTo>
                  <a:cubicBezTo>
                    <a:pt x="18" y="4"/>
                    <a:pt x="14" y="0"/>
                    <a:pt x="9" y="0"/>
                  </a:cubicBezTo>
                  <a:cubicBezTo>
                    <a:pt x="4" y="0"/>
                    <a:pt x="0" y="4"/>
                    <a:pt x="0" y="9"/>
                  </a:cubicBezTo>
                  <a:close/>
                  <a:moveTo>
                    <a:pt x="2" y="41"/>
                  </a:moveTo>
                  <a:cubicBezTo>
                    <a:pt x="2" y="9"/>
                    <a:pt x="2" y="9"/>
                    <a:pt x="2" y="9"/>
                  </a:cubicBezTo>
                  <a:cubicBezTo>
                    <a:pt x="2" y="5"/>
                    <a:pt x="5" y="2"/>
                    <a:pt x="9" y="2"/>
                  </a:cubicBezTo>
                  <a:cubicBezTo>
                    <a:pt x="13" y="2"/>
                    <a:pt x="16" y="5"/>
                    <a:pt x="16" y="9"/>
                  </a:cubicBezTo>
                  <a:cubicBezTo>
                    <a:pt x="16" y="41"/>
                    <a:pt x="16" y="41"/>
                    <a:pt x="16" y="41"/>
                  </a:cubicBezTo>
                  <a:cubicBezTo>
                    <a:pt x="16" y="45"/>
                    <a:pt x="13" y="49"/>
                    <a:pt x="9" y="49"/>
                  </a:cubicBezTo>
                  <a:cubicBezTo>
                    <a:pt x="5" y="49"/>
                    <a:pt x="2" y="45"/>
                    <a:pt x="2" y="41"/>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3" name="Freeform 226"/>
            <p:cNvSpPr>
              <a:spLocks/>
            </p:cNvSpPr>
            <p:nvPr/>
          </p:nvSpPr>
          <p:spPr bwMode="auto">
            <a:xfrm>
              <a:off x="4345409" y="2725425"/>
              <a:ext cx="33507" cy="102284"/>
            </a:xfrm>
            <a:custGeom>
              <a:avLst/>
              <a:gdLst>
                <a:gd name="T0" fmla="*/ 16 w 16"/>
                <a:gd name="T1" fmla="*/ 40 h 49"/>
                <a:gd name="T2" fmla="*/ 8 w 16"/>
                <a:gd name="T3" fmla="*/ 49 h 49"/>
                <a:gd name="T4" fmla="*/ 0 w 16"/>
                <a:gd name="T5" fmla="*/ 40 h 49"/>
                <a:gd name="T6" fmla="*/ 0 w 16"/>
                <a:gd name="T7" fmla="*/ 8 h 49"/>
                <a:gd name="T8" fmla="*/ 8 w 16"/>
                <a:gd name="T9" fmla="*/ 0 h 49"/>
                <a:gd name="T10" fmla="*/ 16 w 16"/>
                <a:gd name="T11" fmla="*/ 8 h 49"/>
                <a:gd name="T12" fmla="*/ 16 w 16"/>
                <a:gd name="T13" fmla="*/ 40 h 49"/>
              </a:gdLst>
              <a:ahLst/>
              <a:cxnLst>
                <a:cxn ang="0">
                  <a:pos x="T0" y="T1"/>
                </a:cxn>
                <a:cxn ang="0">
                  <a:pos x="T2" y="T3"/>
                </a:cxn>
                <a:cxn ang="0">
                  <a:pos x="T4" y="T5"/>
                </a:cxn>
                <a:cxn ang="0">
                  <a:pos x="T6" y="T7"/>
                </a:cxn>
                <a:cxn ang="0">
                  <a:pos x="T8" y="T9"/>
                </a:cxn>
                <a:cxn ang="0">
                  <a:pos x="T10" y="T11"/>
                </a:cxn>
                <a:cxn ang="0">
                  <a:pos x="T12" y="T13"/>
                </a:cxn>
              </a:cxnLst>
              <a:rect l="0" t="0" r="r" b="b"/>
              <a:pathLst>
                <a:path w="16" h="49">
                  <a:moveTo>
                    <a:pt x="16" y="40"/>
                  </a:moveTo>
                  <a:cubicBezTo>
                    <a:pt x="16" y="45"/>
                    <a:pt x="13" y="49"/>
                    <a:pt x="8" y="49"/>
                  </a:cubicBezTo>
                  <a:cubicBezTo>
                    <a:pt x="3" y="49"/>
                    <a:pt x="0" y="45"/>
                    <a:pt x="0" y="40"/>
                  </a:cubicBezTo>
                  <a:cubicBezTo>
                    <a:pt x="0" y="8"/>
                    <a:pt x="0" y="8"/>
                    <a:pt x="0" y="8"/>
                  </a:cubicBezTo>
                  <a:cubicBezTo>
                    <a:pt x="0" y="3"/>
                    <a:pt x="3" y="0"/>
                    <a:pt x="8" y="0"/>
                  </a:cubicBezTo>
                  <a:cubicBezTo>
                    <a:pt x="13" y="0"/>
                    <a:pt x="16" y="3"/>
                    <a:pt x="16" y="8"/>
                  </a:cubicBezTo>
                  <a:lnTo>
                    <a:pt x="16" y="40"/>
                  </a:ln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4" name="Freeform 227"/>
            <p:cNvSpPr>
              <a:spLocks noEditPoints="1"/>
            </p:cNvSpPr>
            <p:nvPr/>
          </p:nvSpPr>
          <p:spPr bwMode="auto">
            <a:xfrm>
              <a:off x="4343645" y="2723662"/>
              <a:ext cx="37034" cy="106693"/>
            </a:xfrm>
            <a:custGeom>
              <a:avLst/>
              <a:gdLst>
                <a:gd name="T0" fmla="*/ 0 w 18"/>
                <a:gd name="T1" fmla="*/ 9 h 51"/>
                <a:gd name="T2" fmla="*/ 0 w 18"/>
                <a:gd name="T3" fmla="*/ 41 h 51"/>
                <a:gd name="T4" fmla="*/ 9 w 18"/>
                <a:gd name="T5" fmla="*/ 51 h 51"/>
                <a:gd name="T6" fmla="*/ 18 w 18"/>
                <a:gd name="T7" fmla="*/ 41 h 51"/>
                <a:gd name="T8" fmla="*/ 18 w 18"/>
                <a:gd name="T9" fmla="*/ 9 h 51"/>
                <a:gd name="T10" fmla="*/ 9 w 18"/>
                <a:gd name="T11" fmla="*/ 0 h 51"/>
                <a:gd name="T12" fmla="*/ 0 w 18"/>
                <a:gd name="T13" fmla="*/ 9 h 51"/>
                <a:gd name="T14" fmla="*/ 2 w 18"/>
                <a:gd name="T15" fmla="*/ 41 h 51"/>
                <a:gd name="T16" fmla="*/ 2 w 18"/>
                <a:gd name="T17" fmla="*/ 9 h 51"/>
                <a:gd name="T18" fmla="*/ 9 w 18"/>
                <a:gd name="T19" fmla="*/ 2 h 51"/>
                <a:gd name="T20" fmla="*/ 16 w 18"/>
                <a:gd name="T21" fmla="*/ 9 h 51"/>
                <a:gd name="T22" fmla="*/ 16 w 18"/>
                <a:gd name="T23" fmla="*/ 41 h 51"/>
                <a:gd name="T24" fmla="*/ 9 w 18"/>
                <a:gd name="T25" fmla="*/ 49 h 51"/>
                <a:gd name="T26" fmla="*/ 2 w 18"/>
                <a:gd name="T27"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1">
                  <a:moveTo>
                    <a:pt x="0" y="9"/>
                  </a:moveTo>
                  <a:cubicBezTo>
                    <a:pt x="0" y="41"/>
                    <a:pt x="0" y="41"/>
                    <a:pt x="0" y="41"/>
                  </a:cubicBezTo>
                  <a:cubicBezTo>
                    <a:pt x="0" y="47"/>
                    <a:pt x="4" y="51"/>
                    <a:pt x="9" y="51"/>
                  </a:cubicBezTo>
                  <a:cubicBezTo>
                    <a:pt x="14" y="51"/>
                    <a:pt x="18" y="47"/>
                    <a:pt x="18" y="41"/>
                  </a:cubicBezTo>
                  <a:cubicBezTo>
                    <a:pt x="18" y="9"/>
                    <a:pt x="18" y="9"/>
                    <a:pt x="18" y="9"/>
                  </a:cubicBezTo>
                  <a:cubicBezTo>
                    <a:pt x="18" y="4"/>
                    <a:pt x="14" y="0"/>
                    <a:pt x="9" y="0"/>
                  </a:cubicBezTo>
                  <a:cubicBezTo>
                    <a:pt x="4" y="0"/>
                    <a:pt x="0" y="4"/>
                    <a:pt x="0" y="9"/>
                  </a:cubicBezTo>
                  <a:close/>
                  <a:moveTo>
                    <a:pt x="2" y="41"/>
                  </a:moveTo>
                  <a:cubicBezTo>
                    <a:pt x="2" y="9"/>
                    <a:pt x="2" y="9"/>
                    <a:pt x="2" y="9"/>
                  </a:cubicBezTo>
                  <a:cubicBezTo>
                    <a:pt x="2" y="5"/>
                    <a:pt x="5" y="2"/>
                    <a:pt x="9" y="2"/>
                  </a:cubicBezTo>
                  <a:cubicBezTo>
                    <a:pt x="13" y="2"/>
                    <a:pt x="16" y="5"/>
                    <a:pt x="16" y="9"/>
                  </a:cubicBezTo>
                  <a:cubicBezTo>
                    <a:pt x="16" y="41"/>
                    <a:pt x="16" y="41"/>
                    <a:pt x="16" y="41"/>
                  </a:cubicBezTo>
                  <a:cubicBezTo>
                    <a:pt x="16" y="45"/>
                    <a:pt x="13" y="49"/>
                    <a:pt x="9" y="49"/>
                  </a:cubicBezTo>
                  <a:cubicBezTo>
                    <a:pt x="5" y="49"/>
                    <a:pt x="2" y="45"/>
                    <a:pt x="2" y="41"/>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6" name="Freeform 230"/>
            <p:cNvSpPr>
              <a:spLocks noEditPoints="1"/>
            </p:cNvSpPr>
            <p:nvPr/>
          </p:nvSpPr>
          <p:spPr bwMode="auto">
            <a:xfrm>
              <a:off x="4389497" y="2470597"/>
              <a:ext cx="261000" cy="290098"/>
            </a:xfrm>
            <a:custGeom>
              <a:avLst/>
              <a:gdLst>
                <a:gd name="T0" fmla="*/ 44 w 125"/>
                <a:gd name="T1" fmla="*/ 0 h 139"/>
                <a:gd name="T2" fmla="*/ 0 w 125"/>
                <a:gd name="T3" fmla="*/ 44 h 139"/>
                <a:gd name="T4" fmla="*/ 0 w 125"/>
                <a:gd name="T5" fmla="*/ 80 h 139"/>
                <a:gd name="T6" fmla="*/ 20 w 125"/>
                <a:gd name="T7" fmla="*/ 117 h 139"/>
                <a:gd name="T8" fmla="*/ 9 w 125"/>
                <a:gd name="T9" fmla="*/ 137 h 139"/>
                <a:gd name="T10" fmla="*/ 9 w 125"/>
                <a:gd name="T11" fmla="*/ 139 h 139"/>
                <a:gd name="T12" fmla="*/ 34 w 125"/>
                <a:gd name="T13" fmla="*/ 123 h 139"/>
                <a:gd name="T14" fmla="*/ 44 w 125"/>
                <a:gd name="T15" fmla="*/ 124 h 139"/>
                <a:gd name="T16" fmla="*/ 81 w 125"/>
                <a:gd name="T17" fmla="*/ 124 h 139"/>
                <a:gd name="T18" fmla="*/ 125 w 125"/>
                <a:gd name="T19" fmla="*/ 80 h 139"/>
                <a:gd name="T20" fmla="*/ 125 w 125"/>
                <a:gd name="T21" fmla="*/ 44 h 139"/>
                <a:gd name="T22" fmla="*/ 81 w 125"/>
                <a:gd name="T23" fmla="*/ 0 h 139"/>
                <a:gd name="T24" fmla="*/ 44 w 125"/>
                <a:gd name="T25" fmla="*/ 0 h 139"/>
                <a:gd name="T26" fmla="*/ 22 w 125"/>
                <a:gd name="T27" fmla="*/ 116 h 139"/>
                <a:gd name="T28" fmla="*/ 22 w 125"/>
                <a:gd name="T29" fmla="*/ 116 h 139"/>
                <a:gd name="T30" fmla="*/ 21 w 125"/>
                <a:gd name="T31" fmla="*/ 115 h 139"/>
                <a:gd name="T32" fmla="*/ 2 w 125"/>
                <a:gd name="T33" fmla="*/ 80 h 139"/>
                <a:gd name="T34" fmla="*/ 2 w 125"/>
                <a:gd name="T35" fmla="*/ 44 h 139"/>
                <a:gd name="T36" fmla="*/ 44 w 125"/>
                <a:gd name="T37" fmla="*/ 2 h 139"/>
                <a:gd name="T38" fmla="*/ 81 w 125"/>
                <a:gd name="T39" fmla="*/ 2 h 139"/>
                <a:gd name="T40" fmla="*/ 123 w 125"/>
                <a:gd name="T41" fmla="*/ 44 h 139"/>
                <a:gd name="T42" fmla="*/ 123 w 125"/>
                <a:gd name="T43" fmla="*/ 80 h 139"/>
                <a:gd name="T44" fmla="*/ 81 w 125"/>
                <a:gd name="T45" fmla="*/ 122 h 139"/>
                <a:gd name="T46" fmla="*/ 44 w 125"/>
                <a:gd name="T47" fmla="*/ 122 h 139"/>
                <a:gd name="T48" fmla="*/ 34 w 125"/>
                <a:gd name="T49" fmla="*/ 121 h 139"/>
                <a:gd name="T50" fmla="*/ 33 w 125"/>
                <a:gd name="T51" fmla="*/ 121 h 139"/>
                <a:gd name="T52" fmla="*/ 33 w 125"/>
                <a:gd name="T53" fmla="*/ 121 h 139"/>
                <a:gd name="T54" fmla="*/ 13 w 125"/>
                <a:gd name="T55" fmla="*/ 136 h 139"/>
                <a:gd name="T56" fmla="*/ 22 w 125"/>
                <a:gd name="T57" fmla="*/ 1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 h="139">
                  <a:moveTo>
                    <a:pt x="44" y="0"/>
                  </a:moveTo>
                  <a:cubicBezTo>
                    <a:pt x="20" y="0"/>
                    <a:pt x="0" y="20"/>
                    <a:pt x="0" y="44"/>
                  </a:cubicBezTo>
                  <a:cubicBezTo>
                    <a:pt x="0" y="80"/>
                    <a:pt x="0" y="80"/>
                    <a:pt x="0" y="80"/>
                  </a:cubicBezTo>
                  <a:cubicBezTo>
                    <a:pt x="0" y="95"/>
                    <a:pt x="8" y="109"/>
                    <a:pt x="20" y="117"/>
                  </a:cubicBezTo>
                  <a:cubicBezTo>
                    <a:pt x="19" y="124"/>
                    <a:pt x="17" y="133"/>
                    <a:pt x="9" y="137"/>
                  </a:cubicBezTo>
                  <a:cubicBezTo>
                    <a:pt x="9" y="139"/>
                    <a:pt x="9" y="139"/>
                    <a:pt x="9" y="139"/>
                  </a:cubicBezTo>
                  <a:cubicBezTo>
                    <a:pt x="10" y="139"/>
                    <a:pt x="26" y="137"/>
                    <a:pt x="34" y="123"/>
                  </a:cubicBezTo>
                  <a:cubicBezTo>
                    <a:pt x="38" y="124"/>
                    <a:pt x="41" y="124"/>
                    <a:pt x="44" y="124"/>
                  </a:cubicBezTo>
                  <a:cubicBezTo>
                    <a:pt x="81" y="124"/>
                    <a:pt x="81" y="124"/>
                    <a:pt x="81" y="124"/>
                  </a:cubicBezTo>
                  <a:cubicBezTo>
                    <a:pt x="105" y="124"/>
                    <a:pt x="125" y="105"/>
                    <a:pt x="125" y="80"/>
                  </a:cubicBezTo>
                  <a:cubicBezTo>
                    <a:pt x="125" y="44"/>
                    <a:pt x="125" y="44"/>
                    <a:pt x="125" y="44"/>
                  </a:cubicBezTo>
                  <a:cubicBezTo>
                    <a:pt x="125" y="20"/>
                    <a:pt x="105" y="0"/>
                    <a:pt x="81" y="0"/>
                  </a:cubicBezTo>
                  <a:lnTo>
                    <a:pt x="44" y="0"/>
                  </a:lnTo>
                  <a:close/>
                  <a:moveTo>
                    <a:pt x="22" y="116"/>
                  </a:moveTo>
                  <a:cubicBezTo>
                    <a:pt x="22" y="116"/>
                    <a:pt x="22" y="116"/>
                    <a:pt x="22" y="116"/>
                  </a:cubicBezTo>
                  <a:cubicBezTo>
                    <a:pt x="21" y="115"/>
                    <a:pt x="21" y="115"/>
                    <a:pt x="21" y="115"/>
                  </a:cubicBezTo>
                  <a:cubicBezTo>
                    <a:pt x="10" y="108"/>
                    <a:pt x="2" y="95"/>
                    <a:pt x="2" y="80"/>
                  </a:cubicBezTo>
                  <a:cubicBezTo>
                    <a:pt x="2" y="44"/>
                    <a:pt x="2" y="44"/>
                    <a:pt x="2" y="44"/>
                  </a:cubicBezTo>
                  <a:cubicBezTo>
                    <a:pt x="2" y="21"/>
                    <a:pt x="21" y="2"/>
                    <a:pt x="44" y="2"/>
                  </a:cubicBezTo>
                  <a:cubicBezTo>
                    <a:pt x="81" y="2"/>
                    <a:pt x="81" y="2"/>
                    <a:pt x="81" y="2"/>
                  </a:cubicBezTo>
                  <a:cubicBezTo>
                    <a:pt x="104" y="2"/>
                    <a:pt x="123" y="21"/>
                    <a:pt x="123" y="44"/>
                  </a:cubicBezTo>
                  <a:cubicBezTo>
                    <a:pt x="123" y="80"/>
                    <a:pt x="123" y="80"/>
                    <a:pt x="123" y="80"/>
                  </a:cubicBezTo>
                  <a:cubicBezTo>
                    <a:pt x="123" y="104"/>
                    <a:pt x="104" y="122"/>
                    <a:pt x="81" y="122"/>
                  </a:cubicBezTo>
                  <a:cubicBezTo>
                    <a:pt x="44" y="122"/>
                    <a:pt x="44" y="122"/>
                    <a:pt x="44" y="122"/>
                  </a:cubicBezTo>
                  <a:cubicBezTo>
                    <a:pt x="41" y="122"/>
                    <a:pt x="37" y="122"/>
                    <a:pt x="34" y="121"/>
                  </a:cubicBezTo>
                  <a:cubicBezTo>
                    <a:pt x="33" y="121"/>
                    <a:pt x="33" y="121"/>
                    <a:pt x="33" y="121"/>
                  </a:cubicBezTo>
                  <a:cubicBezTo>
                    <a:pt x="33" y="121"/>
                    <a:pt x="33" y="121"/>
                    <a:pt x="33" y="121"/>
                  </a:cubicBezTo>
                  <a:cubicBezTo>
                    <a:pt x="27" y="131"/>
                    <a:pt x="18" y="135"/>
                    <a:pt x="13" y="136"/>
                  </a:cubicBezTo>
                  <a:cubicBezTo>
                    <a:pt x="19" y="131"/>
                    <a:pt x="21" y="123"/>
                    <a:pt x="22" y="116"/>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7" name="Oval 232"/>
            <p:cNvSpPr>
              <a:spLocks noChangeArrowheads="1"/>
            </p:cNvSpPr>
            <p:nvPr/>
          </p:nvSpPr>
          <p:spPr bwMode="auto">
            <a:xfrm>
              <a:off x="4444166" y="2585226"/>
              <a:ext cx="26453" cy="273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8" name="Oval 233"/>
            <p:cNvSpPr>
              <a:spLocks noChangeArrowheads="1"/>
            </p:cNvSpPr>
            <p:nvPr/>
          </p:nvSpPr>
          <p:spPr bwMode="auto">
            <a:xfrm>
              <a:off x="4502362" y="2585226"/>
              <a:ext cx="27334" cy="273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9" name="Oval 234"/>
            <p:cNvSpPr>
              <a:spLocks noChangeArrowheads="1"/>
            </p:cNvSpPr>
            <p:nvPr/>
          </p:nvSpPr>
          <p:spPr bwMode="auto">
            <a:xfrm>
              <a:off x="4558794" y="2585226"/>
              <a:ext cx="29098" cy="273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Tree>
    <p:extLst>
      <p:ext uri="{BB962C8B-B14F-4D97-AF65-F5344CB8AC3E}">
        <p14:creationId xmlns:p14="http://schemas.microsoft.com/office/powerpoint/2010/main" val="3917972802"/>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ChatBee</a:t>
            </a:r>
            <a:r>
              <a:rPr lang="en-US" dirty="0" smtClean="0"/>
              <a:t>: No </a:t>
            </a:r>
            <a:r>
              <a:rPr lang="en-US" dirty="0"/>
              <a:t>One Quite Like Us</a:t>
            </a:r>
          </a:p>
        </p:txBody>
      </p:sp>
      <p:sp>
        <p:nvSpPr>
          <p:cNvPr id="4" name="Slide Number Placeholder 3"/>
          <p:cNvSpPr>
            <a:spLocks noGrp="1"/>
          </p:cNvSpPr>
          <p:nvPr>
            <p:ph type="sldNum" sz="quarter" idx="12"/>
          </p:nvPr>
        </p:nvSpPr>
        <p:spPr/>
        <p:txBody>
          <a:bodyPr/>
          <a:lstStyle/>
          <a:p>
            <a:fld id="{1B094F8E-717B-4AEE-8691-AE595715C8CB}" type="slidenum">
              <a:rPr lang="en-US" smtClean="0"/>
              <a:pPr/>
              <a:t>20</a:t>
            </a:fld>
            <a:endParaRPr lang="en-US"/>
          </a:p>
        </p:txBody>
      </p:sp>
      <p:cxnSp>
        <p:nvCxnSpPr>
          <p:cNvPr id="6" name="Straight Connector 5"/>
          <p:cNvCxnSpPr>
            <a:stCxn id="10" idx="4"/>
            <a:endCxn id="14" idx="0"/>
          </p:cNvCxnSpPr>
          <p:nvPr/>
        </p:nvCxnSpPr>
        <p:spPr>
          <a:xfrm flipH="1">
            <a:off x="1444484" y="3522033"/>
            <a:ext cx="5872" cy="262564"/>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4" idx="6"/>
            <a:endCxn id="18" idx="2"/>
          </p:cNvCxnSpPr>
          <p:nvPr/>
        </p:nvCxnSpPr>
        <p:spPr>
          <a:xfrm flipV="1">
            <a:off x="2587484" y="4923539"/>
            <a:ext cx="2306008" cy="4058"/>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2" idx="2"/>
            <a:endCxn id="18" idx="6"/>
          </p:cNvCxnSpPr>
          <p:nvPr/>
        </p:nvCxnSpPr>
        <p:spPr>
          <a:xfrm flipH="1" flipV="1">
            <a:off x="7179492" y="4923539"/>
            <a:ext cx="2337262" cy="5724"/>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07356" y="1236033"/>
            <a:ext cx="2286000" cy="2286000"/>
            <a:chOff x="348300" y="1236033"/>
            <a:chExt cx="2286000" cy="2286000"/>
          </a:xfrm>
        </p:grpSpPr>
        <p:sp>
          <p:nvSpPr>
            <p:cNvPr id="10" name="Oval 9"/>
            <p:cNvSpPr/>
            <p:nvPr/>
          </p:nvSpPr>
          <p:spPr>
            <a:xfrm>
              <a:off x="348300" y="1236033"/>
              <a:ext cx="2286000" cy="2286000"/>
            </a:xfrm>
            <a:prstGeom prst="ellipse">
              <a:avLst/>
            </a:prstGeom>
            <a:noFill/>
            <a:ln w="57150">
              <a:solidFill>
                <a:srgbClr val="F6922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4258" y="1828246"/>
              <a:ext cx="1822548" cy="1200329"/>
            </a:xfrm>
            <a:prstGeom prst="rect">
              <a:avLst/>
            </a:prstGeom>
            <a:noFill/>
          </p:spPr>
          <p:txBody>
            <a:bodyPr wrap="square" rtlCol="0">
              <a:spAutoFit/>
            </a:bodyPr>
            <a:lstStyle/>
            <a:p>
              <a:pPr algn="ctr"/>
              <a:r>
                <a:rPr lang="en-US" dirty="0" smtClean="0">
                  <a:solidFill>
                    <a:srgbClr val="373739"/>
                  </a:solidFill>
                </a:rPr>
                <a:t>We are real people, local people, serving real customers </a:t>
              </a:r>
              <a:endParaRPr lang="en-US" dirty="0">
                <a:solidFill>
                  <a:srgbClr val="373739"/>
                </a:solidFill>
              </a:endParaRPr>
            </a:p>
          </p:txBody>
        </p:sp>
      </p:grpSp>
      <p:sp>
        <p:nvSpPr>
          <p:cNvPr id="12" name="Oval 11"/>
          <p:cNvSpPr/>
          <p:nvPr/>
        </p:nvSpPr>
        <p:spPr>
          <a:xfrm>
            <a:off x="99592" y="137012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1</a:t>
            </a:r>
            <a:endParaRPr lang="en-US" sz="6000">
              <a:effectLst>
                <a:outerShdw blurRad="50800" dist="38100" dir="5400000" algn="t" rotWithShape="0">
                  <a:prstClr val="black">
                    <a:alpha val="40000"/>
                  </a:prstClr>
                </a:outerShdw>
              </a:effectLst>
              <a:latin typeface="+mj-lt"/>
            </a:endParaRPr>
          </a:p>
        </p:txBody>
      </p:sp>
      <p:grpSp>
        <p:nvGrpSpPr>
          <p:cNvPr id="13" name="Group 12"/>
          <p:cNvGrpSpPr/>
          <p:nvPr/>
        </p:nvGrpSpPr>
        <p:grpSpPr>
          <a:xfrm>
            <a:off x="301484" y="3784597"/>
            <a:ext cx="2286000" cy="2286000"/>
            <a:chOff x="2727015" y="3784597"/>
            <a:chExt cx="2286000" cy="2286000"/>
          </a:xfrm>
        </p:grpSpPr>
        <p:sp>
          <p:nvSpPr>
            <p:cNvPr id="14" name="Oval 13"/>
            <p:cNvSpPr/>
            <p:nvPr/>
          </p:nvSpPr>
          <p:spPr>
            <a:xfrm>
              <a:off x="2727015" y="3784597"/>
              <a:ext cx="2286000" cy="2286000"/>
            </a:xfrm>
            <a:prstGeom prst="ellipse">
              <a:avLst/>
            </a:prstGeom>
            <a:noFill/>
            <a:ln w="57150">
              <a:solidFill>
                <a:srgbClr val="F6922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18398" y="4159104"/>
              <a:ext cx="1852227" cy="1569660"/>
            </a:xfrm>
            <a:prstGeom prst="rect">
              <a:avLst/>
            </a:prstGeom>
            <a:noFill/>
          </p:spPr>
          <p:txBody>
            <a:bodyPr wrap="square" rtlCol="0">
              <a:spAutoFit/>
            </a:bodyPr>
            <a:lstStyle/>
            <a:p>
              <a:pPr algn="ctr"/>
              <a:r>
                <a:rPr lang="en-US" sz="1600" dirty="0" smtClean="0">
                  <a:solidFill>
                    <a:srgbClr val="373739"/>
                  </a:solidFill>
                </a:rPr>
                <a:t>We specialize in </a:t>
              </a:r>
              <a:r>
                <a:rPr lang="en-US" sz="1600" dirty="0" err="1" smtClean="0">
                  <a:solidFill>
                    <a:srgbClr val="373739"/>
                  </a:solidFill>
                </a:rPr>
                <a:t>SaaS</a:t>
              </a:r>
              <a:r>
                <a:rPr lang="en-US" sz="1600" dirty="0" smtClean="0">
                  <a:solidFill>
                    <a:srgbClr val="373739"/>
                  </a:solidFill>
                </a:rPr>
                <a:t> and </a:t>
              </a:r>
              <a:r>
                <a:rPr lang="en-US" sz="1600" dirty="0" err="1" smtClean="0">
                  <a:solidFill>
                    <a:srgbClr val="373739"/>
                  </a:solidFill>
                </a:rPr>
                <a:t>eCommerce</a:t>
              </a:r>
              <a:r>
                <a:rPr lang="en-US" sz="1600" dirty="0" smtClean="0">
                  <a:solidFill>
                    <a:srgbClr val="373739"/>
                  </a:solidFill>
                </a:rPr>
                <a:t> businesses. So we understand your industry.</a:t>
              </a:r>
              <a:endParaRPr lang="en-US" sz="1600" dirty="0">
                <a:solidFill>
                  <a:srgbClr val="373739"/>
                </a:solidFill>
              </a:endParaRPr>
            </a:p>
          </p:txBody>
        </p:sp>
      </p:grpSp>
      <p:sp>
        <p:nvSpPr>
          <p:cNvPr id="16" name="Oval 15"/>
          <p:cNvSpPr/>
          <p:nvPr/>
        </p:nvSpPr>
        <p:spPr>
          <a:xfrm>
            <a:off x="91279" y="378327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2</a:t>
            </a:r>
            <a:endParaRPr lang="en-US" sz="6000">
              <a:effectLst>
                <a:outerShdw blurRad="50800" dist="38100" dir="5400000" algn="t" rotWithShape="0">
                  <a:prstClr val="black">
                    <a:alpha val="40000"/>
                  </a:prstClr>
                </a:outerShdw>
              </a:effectLst>
              <a:latin typeface="+mj-lt"/>
            </a:endParaRPr>
          </a:p>
        </p:txBody>
      </p:sp>
      <p:grpSp>
        <p:nvGrpSpPr>
          <p:cNvPr id="17" name="Group 16"/>
          <p:cNvGrpSpPr/>
          <p:nvPr/>
        </p:nvGrpSpPr>
        <p:grpSpPr>
          <a:xfrm>
            <a:off x="4893492" y="3780539"/>
            <a:ext cx="2286000" cy="2286000"/>
            <a:chOff x="7059544" y="3895212"/>
            <a:chExt cx="2286000" cy="2286000"/>
          </a:xfrm>
        </p:grpSpPr>
        <p:sp>
          <p:nvSpPr>
            <p:cNvPr id="18" name="Oval 17"/>
            <p:cNvSpPr/>
            <p:nvPr/>
          </p:nvSpPr>
          <p:spPr>
            <a:xfrm>
              <a:off x="7059544" y="3895212"/>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130749" y="4287412"/>
              <a:ext cx="2180824" cy="1169551"/>
            </a:xfrm>
            <a:prstGeom prst="rect">
              <a:avLst/>
            </a:prstGeom>
            <a:noFill/>
          </p:spPr>
          <p:txBody>
            <a:bodyPr wrap="square" rtlCol="0">
              <a:spAutoFit/>
            </a:bodyPr>
            <a:lstStyle/>
            <a:p>
              <a:pPr algn="ctr"/>
              <a:r>
                <a:rPr lang="en-US" sz="1750" dirty="0">
                  <a:solidFill>
                    <a:srgbClr val="373739"/>
                  </a:solidFill>
                </a:rPr>
                <a:t>We </a:t>
              </a:r>
              <a:r>
                <a:rPr lang="en-US" sz="1750" dirty="0" smtClean="0">
                  <a:solidFill>
                    <a:srgbClr val="373739"/>
                  </a:solidFill>
                </a:rPr>
                <a:t>specialize in Live Chat and Social Media and that’s all we do.</a:t>
              </a:r>
              <a:endParaRPr lang="en-US" sz="1750" dirty="0">
                <a:solidFill>
                  <a:srgbClr val="373739"/>
                </a:solidFill>
              </a:endParaRPr>
            </a:p>
          </p:txBody>
        </p:sp>
      </p:grpSp>
      <p:sp>
        <p:nvSpPr>
          <p:cNvPr id="20" name="Oval 19"/>
          <p:cNvSpPr/>
          <p:nvPr/>
        </p:nvSpPr>
        <p:spPr>
          <a:xfrm>
            <a:off x="5669998" y="5527761"/>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3</a:t>
            </a:r>
            <a:endParaRPr lang="en-US" sz="6000">
              <a:effectLst>
                <a:outerShdw blurRad="50800" dist="38100" dir="5400000" algn="t" rotWithShape="0">
                  <a:prstClr val="black">
                    <a:alpha val="40000"/>
                  </a:prstClr>
                </a:outerShdw>
              </a:effectLst>
              <a:latin typeface="+mj-lt"/>
            </a:endParaRPr>
          </a:p>
        </p:txBody>
      </p:sp>
      <p:grpSp>
        <p:nvGrpSpPr>
          <p:cNvPr id="21" name="Group 20"/>
          <p:cNvGrpSpPr/>
          <p:nvPr/>
        </p:nvGrpSpPr>
        <p:grpSpPr>
          <a:xfrm>
            <a:off x="9485636" y="3786263"/>
            <a:ext cx="2317118" cy="2286000"/>
            <a:chOff x="9512932" y="2071882"/>
            <a:chExt cx="2317118" cy="2286000"/>
          </a:xfrm>
        </p:grpSpPr>
        <p:sp>
          <p:nvSpPr>
            <p:cNvPr id="22" name="Oval 21"/>
            <p:cNvSpPr/>
            <p:nvPr/>
          </p:nvSpPr>
          <p:spPr>
            <a:xfrm>
              <a:off x="9544050" y="2071882"/>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512932" y="2508319"/>
              <a:ext cx="2201622" cy="1754327"/>
            </a:xfrm>
            <a:prstGeom prst="rect">
              <a:avLst/>
            </a:prstGeom>
            <a:noFill/>
          </p:spPr>
          <p:txBody>
            <a:bodyPr wrap="square" rtlCol="0">
              <a:spAutoFit/>
            </a:bodyPr>
            <a:lstStyle/>
            <a:p>
              <a:pPr algn="ctr"/>
              <a:r>
                <a:rPr lang="en-US" dirty="0" smtClean="0">
                  <a:solidFill>
                    <a:srgbClr val="373739"/>
                  </a:solidFill>
                </a:rPr>
                <a:t>The very best </a:t>
              </a:r>
              <a:r>
                <a:rPr lang="en-US" dirty="0" err="1" smtClean="0">
                  <a:solidFill>
                    <a:srgbClr val="373739"/>
                  </a:solidFill>
                </a:rPr>
                <a:t>cobrowsing</a:t>
              </a:r>
              <a:r>
                <a:rPr lang="en-US" dirty="0" smtClean="0">
                  <a:solidFill>
                    <a:srgbClr val="373739"/>
                  </a:solidFill>
                </a:rPr>
                <a:t> technology in the world. Not all co-browsing is the same!</a:t>
              </a:r>
              <a:endParaRPr lang="en-US" dirty="0">
                <a:solidFill>
                  <a:srgbClr val="373739"/>
                </a:solidFill>
              </a:endParaRPr>
            </a:p>
          </p:txBody>
        </p:sp>
      </p:grpSp>
      <p:sp>
        <p:nvSpPr>
          <p:cNvPr id="24" name="Oval 23"/>
          <p:cNvSpPr/>
          <p:nvPr/>
        </p:nvSpPr>
        <p:spPr>
          <a:xfrm>
            <a:off x="11226863" y="378327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effectLst>
                  <a:outerShdw blurRad="50800" dist="38100" dir="5400000" algn="t" rotWithShape="0">
                    <a:prstClr val="black">
                      <a:alpha val="40000"/>
                    </a:prstClr>
                  </a:outerShdw>
                </a:effectLst>
                <a:latin typeface="+mj-lt"/>
              </a:rPr>
              <a:t>4</a:t>
            </a:r>
            <a:endParaRPr lang="en-US" sz="6000" dirty="0">
              <a:effectLst>
                <a:outerShdw blurRad="50800" dist="38100" dir="5400000" algn="t" rotWithShape="0">
                  <a:prstClr val="black">
                    <a:alpha val="40000"/>
                  </a:prstClr>
                </a:outerShdw>
              </a:effectLst>
              <a:latin typeface="+mj-lt"/>
            </a:endParaRPr>
          </a:p>
        </p:txBody>
      </p:sp>
      <p:grpSp>
        <p:nvGrpSpPr>
          <p:cNvPr id="25" name="Group 24"/>
          <p:cNvGrpSpPr/>
          <p:nvPr/>
        </p:nvGrpSpPr>
        <p:grpSpPr>
          <a:xfrm>
            <a:off x="9524993" y="1249963"/>
            <a:ext cx="2286000" cy="2286000"/>
            <a:chOff x="6879315" y="577126"/>
            <a:chExt cx="2286000" cy="2286000"/>
          </a:xfrm>
        </p:grpSpPr>
        <p:sp>
          <p:nvSpPr>
            <p:cNvPr id="26" name="Oval 25"/>
            <p:cNvSpPr/>
            <p:nvPr/>
          </p:nvSpPr>
          <p:spPr>
            <a:xfrm>
              <a:off x="6879315" y="577126"/>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92972" y="999100"/>
              <a:ext cx="1624065" cy="1477328"/>
            </a:xfrm>
            <a:prstGeom prst="rect">
              <a:avLst/>
            </a:prstGeom>
            <a:noFill/>
          </p:spPr>
          <p:txBody>
            <a:bodyPr wrap="square" rtlCol="0">
              <a:spAutoFit/>
            </a:bodyPr>
            <a:lstStyle/>
            <a:p>
              <a:pPr algn="ctr"/>
              <a:r>
                <a:rPr lang="en-US" dirty="0" smtClean="0">
                  <a:solidFill>
                    <a:srgbClr val="373739"/>
                  </a:solidFill>
                </a:rPr>
                <a:t>Unique to </a:t>
              </a:r>
              <a:r>
                <a:rPr lang="en-US" dirty="0" err="1" smtClean="0">
                  <a:solidFill>
                    <a:srgbClr val="373739"/>
                  </a:solidFill>
                </a:rPr>
                <a:t>ChatBee</a:t>
              </a:r>
              <a:r>
                <a:rPr lang="en-US" dirty="0" smtClean="0">
                  <a:solidFill>
                    <a:srgbClr val="373739"/>
                  </a:solidFill>
                </a:rPr>
                <a:t>, dedicated named teams.</a:t>
              </a:r>
              <a:endParaRPr lang="en-AU" dirty="0">
                <a:solidFill>
                  <a:srgbClr val="373739"/>
                </a:solidFill>
              </a:endParaRPr>
            </a:p>
          </p:txBody>
        </p:sp>
      </p:grpSp>
      <p:sp>
        <p:nvSpPr>
          <p:cNvPr id="28" name="Oval 27"/>
          <p:cNvSpPr/>
          <p:nvPr/>
        </p:nvSpPr>
        <p:spPr>
          <a:xfrm>
            <a:off x="11296307" y="1397213"/>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5</a:t>
            </a:r>
            <a:endParaRPr lang="en-US" sz="6000">
              <a:effectLst>
                <a:outerShdw blurRad="50800" dist="38100" dir="5400000" algn="t" rotWithShape="0">
                  <a:prstClr val="black">
                    <a:alpha val="40000"/>
                  </a:prstClr>
                </a:outerShdw>
              </a:effectLst>
              <a:latin typeface="+mj-lt"/>
            </a:endParaRPr>
          </a:p>
        </p:txBody>
      </p:sp>
      <p:grpSp>
        <p:nvGrpSpPr>
          <p:cNvPr id="29" name="Group 28"/>
          <p:cNvGrpSpPr/>
          <p:nvPr/>
        </p:nvGrpSpPr>
        <p:grpSpPr>
          <a:xfrm>
            <a:off x="4882488" y="1236033"/>
            <a:ext cx="2286000" cy="2286000"/>
            <a:chOff x="3932809" y="1236033"/>
            <a:chExt cx="2286000" cy="2286000"/>
          </a:xfrm>
        </p:grpSpPr>
        <p:sp>
          <p:nvSpPr>
            <p:cNvPr id="30" name="Oval 29"/>
            <p:cNvSpPr/>
            <p:nvPr/>
          </p:nvSpPr>
          <p:spPr>
            <a:xfrm>
              <a:off x="3932809" y="1236033"/>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96677" y="1640369"/>
              <a:ext cx="1958264" cy="1477328"/>
            </a:xfrm>
            <a:prstGeom prst="rect">
              <a:avLst/>
            </a:prstGeom>
            <a:noFill/>
          </p:spPr>
          <p:txBody>
            <a:bodyPr wrap="square" rtlCol="0">
              <a:spAutoFit/>
            </a:bodyPr>
            <a:lstStyle/>
            <a:p>
              <a:pPr algn="ctr"/>
              <a:r>
                <a:rPr lang="en-US" dirty="0" smtClean="0">
                  <a:solidFill>
                    <a:srgbClr val="373739"/>
                  </a:solidFill>
                </a:rPr>
                <a:t>We are available 24 hours a day, 365 days of the year. So we are always there.</a:t>
              </a:r>
              <a:endParaRPr lang="en-US" dirty="0">
                <a:solidFill>
                  <a:srgbClr val="373739"/>
                </a:solidFill>
              </a:endParaRPr>
            </a:p>
          </p:txBody>
        </p:sp>
      </p:grpSp>
      <p:sp>
        <p:nvSpPr>
          <p:cNvPr id="32" name="Oval 31"/>
          <p:cNvSpPr/>
          <p:nvPr/>
        </p:nvSpPr>
        <p:spPr>
          <a:xfrm>
            <a:off x="5659728" y="808656"/>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6</a:t>
            </a:r>
            <a:endParaRPr lang="en-US" sz="6000">
              <a:effectLst>
                <a:outerShdw blurRad="50800" dist="38100" dir="5400000" algn="t" rotWithShape="0">
                  <a:prstClr val="black">
                    <a:alpha val="40000"/>
                  </a:prstClr>
                </a:outerShdw>
              </a:effectLst>
              <a:latin typeface="+mj-lt"/>
            </a:endParaRPr>
          </a:p>
        </p:txBody>
      </p:sp>
      <p:cxnSp>
        <p:nvCxnSpPr>
          <p:cNvPr id="33" name="Straight Connector 32"/>
          <p:cNvCxnSpPr>
            <a:endCxn id="22" idx="0"/>
          </p:cNvCxnSpPr>
          <p:nvPr/>
        </p:nvCxnSpPr>
        <p:spPr>
          <a:xfrm>
            <a:off x="10659754" y="3535963"/>
            <a:ext cx="0" cy="25030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0" idx="6"/>
            <a:endCxn id="26" idx="2"/>
          </p:cNvCxnSpPr>
          <p:nvPr/>
        </p:nvCxnSpPr>
        <p:spPr>
          <a:xfrm>
            <a:off x="7168488" y="2379033"/>
            <a:ext cx="2356505" cy="1393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801140" y="2751576"/>
            <a:ext cx="1828800" cy="1828800"/>
          </a:xfrm>
          <a:prstGeom prst="ellipse">
            <a:avLst/>
          </a:prstGeom>
          <a:blipFill>
            <a:blip r:embed="rId3"/>
            <a:stretch>
              <a:fillRect/>
            </a:stretch>
          </a:blipFill>
          <a:ln>
            <a:solidFill>
              <a:srgbClr val="F69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437729" y="2751576"/>
            <a:ext cx="1828800" cy="1828800"/>
          </a:xfrm>
          <a:prstGeom prst="ellipse">
            <a:avLst/>
          </a:prstGeom>
          <a:blipFill>
            <a:blip r:embed="rId4"/>
            <a:stretch>
              <a:fillRect/>
            </a:stretch>
          </a:blipFill>
          <a:ln>
            <a:solidFill>
              <a:srgbClr val="F69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endCxn id="30" idx="2"/>
          </p:cNvCxnSpPr>
          <p:nvPr/>
        </p:nvCxnSpPr>
        <p:spPr>
          <a:xfrm>
            <a:off x="2585783" y="2379033"/>
            <a:ext cx="2296705" cy="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169452"/>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How it </a:t>
            </a:r>
            <a:r>
              <a:rPr lang="en-US" smtClean="0"/>
              <a:t>works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graphicFrame>
        <p:nvGraphicFramePr>
          <p:cNvPr id="20" name="Diagram 19"/>
          <p:cNvGraphicFramePr/>
          <p:nvPr>
            <p:extLst>
              <p:ext uri="{D42A27DB-BD31-4B8C-83A1-F6EECF244321}">
                <p14:modId xmlns:p14="http://schemas.microsoft.com/office/powerpoint/2010/main" val="591908559"/>
              </p:ext>
            </p:extLst>
          </p:nvPr>
        </p:nvGraphicFramePr>
        <p:xfrm>
          <a:off x="-668823" y="2004698"/>
          <a:ext cx="11993193" cy="4599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Rectangle 21"/>
          <p:cNvSpPr/>
          <p:nvPr/>
        </p:nvSpPr>
        <p:spPr>
          <a:xfrm>
            <a:off x="485778" y="1104057"/>
            <a:ext cx="10838592" cy="646331"/>
          </a:xfrm>
          <a:prstGeom prst="rect">
            <a:avLst/>
          </a:prstGeom>
        </p:spPr>
        <p:txBody>
          <a:bodyPr wrap="square">
            <a:spAutoFit/>
          </a:bodyPr>
          <a:lstStyle/>
          <a:p>
            <a:pPr algn="just" fontAlgn="base"/>
            <a:r>
              <a:rPr lang="en-US"/>
              <a:t>We can typically setup most "small" business in less than 3 hours. To summarize: 2 things need to happen for us to service your </a:t>
            </a:r>
            <a:r>
              <a:rPr lang="en-US" smtClean="0"/>
              <a:t>customers. </a:t>
            </a:r>
            <a:r>
              <a:rPr lang="en-US"/>
              <a:t>When these 2 simple steps are complete we can start talking to your visitors</a:t>
            </a:r>
            <a:r>
              <a:rPr lang="en-US" smtClean="0"/>
              <a:t>.</a:t>
            </a:r>
            <a:endParaRPr lang="en-US"/>
          </a:p>
        </p:txBody>
      </p:sp>
      <p:grpSp>
        <p:nvGrpSpPr>
          <p:cNvPr id="27" name="Group 26"/>
          <p:cNvGrpSpPr/>
          <p:nvPr/>
        </p:nvGrpSpPr>
        <p:grpSpPr>
          <a:xfrm>
            <a:off x="9564865" y="1892214"/>
            <a:ext cx="2381421" cy="2114308"/>
            <a:chOff x="6391162" y="-997874"/>
            <a:chExt cx="2381421" cy="2114308"/>
          </a:xfrm>
        </p:grpSpPr>
        <p:sp>
          <p:nvSpPr>
            <p:cNvPr id="28" name="Oval 27"/>
            <p:cNvSpPr/>
            <p:nvPr/>
          </p:nvSpPr>
          <p:spPr>
            <a:xfrm>
              <a:off x="6658275" y="-997874"/>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29" name="Oval 28"/>
            <p:cNvSpPr/>
            <p:nvPr/>
          </p:nvSpPr>
          <p:spPr>
            <a:xfrm>
              <a:off x="6391162" y="287264"/>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99419" y="-650002"/>
              <a:ext cx="1672298" cy="1200329"/>
            </a:xfrm>
            <a:prstGeom prst="rect">
              <a:avLst/>
            </a:prstGeom>
          </p:spPr>
          <p:txBody>
            <a:bodyPr wrap="square">
              <a:spAutoFit/>
            </a:bodyPr>
            <a:lstStyle/>
            <a:p>
              <a:pPr algn="ctr"/>
              <a:r>
                <a:rPr lang="en-US" smtClean="0">
                  <a:solidFill>
                    <a:schemeClr val="bg1"/>
                  </a:solidFill>
                </a:rPr>
                <a:t>Easy as pie. You could be up and running the same day</a:t>
              </a:r>
              <a:endParaRPr lang="en-US">
                <a:solidFill>
                  <a:schemeClr val="bg1"/>
                </a:solidFill>
              </a:endParaRPr>
            </a:p>
          </p:txBody>
        </p:sp>
      </p:grpSp>
    </p:spTree>
    <p:extLst>
      <p:ext uri="{BB962C8B-B14F-4D97-AF65-F5344CB8AC3E}">
        <p14:creationId xmlns:p14="http://schemas.microsoft.com/office/powerpoint/2010/main" val="282707704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Pricing</a:t>
            </a:r>
            <a:endParaRPr lang="en-US"/>
          </a:p>
        </p:txBody>
      </p:sp>
      <p:sp>
        <p:nvSpPr>
          <p:cNvPr id="3" name="Slide Number Placeholder 2"/>
          <p:cNvSpPr>
            <a:spLocks noGrp="1"/>
          </p:cNvSpPr>
          <p:nvPr>
            <p:ph type="sldNum" sz="quarter" idx="12"/>
          </p:nvPr>
        </p:nvSpPr>
        <p:spPr/>
        <p:txBody>
          <a:bodyPr/>
          <a:lstStyle/>
          <a:p>
            <a:fld id="{1B094F8E-717B-4AEE-8691-AE595715C8CB}" type="slidenum">
              <a:rPr lang="en-US" smtClean="0"/>
              <a:pPr/>
              <a:t>22</a:t>
            </a:fld>
            <a:endParaRPr lang="en-US"/>
          </a:p>
        </p:txBody>
      </p:sp>
      <p:grpSp>
        <p:nvGrpSpPr>
          <p:cNvPr id="7" name="Group 6"/>
          <p:cNvGrpSpPr/>
          <p:nvPr/>
        </p:nvGrpSpPr>
        <p:grpSpPr>
          <a:xfrm>
            <a:off x="1673952" y="1824635"/>
            <a:ext cx="3284930" cy="3284930"/>
            <a:chOff x="11118535" y="6274058"/>
            <a:chExt cx="470953" cy="470953"/>
          </a:xfrm>
        </p:grpSpPr>
        <p:sp>
          <p:nvSpPr>
            <p:cNvPr id="8" name="Oval 7"/>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9199485" y="1094336"/>
            <a:ext cx="2381421" cy="2114308"/>
            <a:chOff x="6391162" y="-997874"/>
            <a:chExt cx="2381421" cy="2114308"/>
          </a:xfrm>
        </p:grpSpPr>
        <p:sp>
          <p:nvSpPr>
            <p:cNvPr id="12" name="Oval 11"/>
            <p:cNvSpPr/>
            <p:nvPr/>
          </p:nvSpPr>
          <p:spPr>
            <a:xfrm>
              <a:off x="6658275" y="-997874"/>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13" name="Oval 12"/>
            <p:cNvSpPr/>
            <p:nvPr/>
          </p:nvSpPr>
          <p:spPr>
            <a:xfrm>
              <a:off x="6391162" y="287264"/>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20538" y="-713110"/>
              <a:ext cx="1793066" cy="1477328"/>
            </a:xfrm>
            <a:prstGeom prst="rect">
              <a:avLst/>
            </a:prstGeom>
          </p:spPr>
          <p:txBody>
            <a:bodyPr wrap="square">
              <a:spAutoFit/>
            </a:bodyPr>
            <a:lstStyle/>
            <a:p>
              <a:pPr algn="ctr"/>
              <a:r>
                <a:rPr lang="en-US" dirty="0">
                  <a:solidFill>
                    <a:schemeClr val="bg1"/>
                  </a:solidFill>
                </a:rPr>
                <a:t>we are confident in </a:t>
              </a:r>
              <a:r>
                <a:rPr lang="en-US" dirty="0" smtClean="0">
                  <a:solidFill>
                    <a:schemeClr val="bg1"/>
                  </a:solidFill>
                </a:rPr>
                <a:t>our service</a:t>
              </a:r>
              <a:r>
                <a:rPr lang="en-US" dirty="0">
                  <a:solidFill>
                    <a:schemeClr val="bg1"/>
                  </a:solidFill>
                </a:rPr>
                <a:t>...free trial and no contracts</a:t>
              </a:r>
            </a:p>
          </p:txBody>
        </p:sp>
      </p:grpSp>
      <p:grpSp>
        <p:nvGrpSpPr>
          <p:cNvPr id="26" name="Group 25"/>
          <p:cNvGrpSpPr/>
          <p:nvPr/>
        </p:nvGrpSpPr>
        <p:grpSpPr>
          <a:xfrm>
            <a:off x="2287576" y="2487923"/>
            <a:ext cx="2105007" cy="2047102"/>
            <a:chOff x="2287576" y="2245950"/>
            <a:chExt cx="2105007" cy="2047102"/>
          </a:xfrm>
        </p:grpSpPr>
        <p:sp>
          <p:nvSpPr>
            <p:cNvPr id="6" name="Rectangle 5"/>
            <p:cNvSpPr/>
            <p:nvPr/>
          </p:nvSpPr>
          <p:spPr>
            <a:xfrm>
              <a:off x="2287576" y="2723392"/>
              <a:ext cx="2105007" cy="1569660"/>
            </a:xfrm>
            <a:prstGeom prst="rect">
              <a:avLst/>
            </a:prstGeom>
          </p:spPr>
          <p:txBody>
            <a:bodyPr wrap="square">
              <a:spAutoFit/>
            </a:bodyPr>
            <a:lstStyle/>
            <a:p>
              <a:pPr algn="ctr"/>
              <a:r>
                <a:rPr lang="en-US" sz="3200" b="1" dirty="0" smtClean="0"/>
                <a:t>Only $</a:t>
              </a:r>
              <a:r>
                <a:rPr lang="en-US" sz="3200" b="1" dirty="0"/>
                <a:t>3.99 </a:t>
              </a:r>
              <a:endParaRPr lang="en-US" sz="3200" b="1" dirty="0" smtClean="0"/>
            </a:p>
            <a:p>
              <a:pPr algn="ctr"/>
              <a:r>
                <a:rPr lang="en-US" sz="3200" b="1" dirty="0" smtClean="0"/>
                <a:t>an Hour</a:t>
              </a:r>
              <a:r>
                <a:rPr lang="en-US" sz="3200" b="1" dirty="0"/>
                <a:t>!</a:t>
              </a:r>
              <a:endParaRPr lang="en-US" sz="3200" dirty="0"/>
            </a:p>
          </p:txBody>
        </p:sp>
        <p:sp>
          <p:nvSpPr>
            <p:cNvPr id="5" name="Rectangle 4"/>
            <p:cNvSpPr/>
            <p:nvPr/>
          </p:nvSpPr>
          <p:spPr>
            <a:xfrm>
              <a:off x="2336253" y="2245950"/>
              <a:ext cx="1820186" cy="523220"/>
            </a:xfrm>
            <a:prstGeom prst="rect">
              <a:avLst/>
            </a:prstGeom>
          </p:spPr>
          <p:txBody>
            <a:bodyPr wrap="square">
              <a:spAutoFit/>
            </a:bodyPr>
            <a:lstStyle/>
            <a:p>
              <a:pPr algn="ctr"/>
              <a:r>
                <a:rPr lang="en-US" sz="1400" b="1" dirty="0"/>
                <a:t>Our Live Chat Service </a:t>
              </a:r>
              <a:r>
                <a:rPr lang="en-US" sz="1400" b="1" dirty="0" smtClean="0"/>
                <a:t>Starts from</a:t>
              </a:r>
              <a:endParaRPr lang="en-US" sz="1400" dirty="0"/>
            </a:p>
          </p:txBody>
        </p:sp>
      </p:grpSp>
      <p:grpSp>
        <p:nvGrpSpPr>
          <p:cNvPr id="17" name="Group 16"/>
          <p:cNvGrpSpPr/>
          <p:nvPr/>
        </p:nvGrpSpPr>
        <p:grpSpPr>
          <a:xfrm>
            <a:off x="5713689" y="1824635"/>
            <a:ext cx="3284930" cy="3284930"/>
            <a:chOff x="11118535" y="6274058"/>
            <a:chExt cx="470953" cy="470953"/>
          </a:xfrm>
        </p:grpSpPr>
        <p:sp>
          <p:nvSpPr>
            <p:cNvPr id="19" name="Oval 18"/>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303649" y="2741109"/>
            <a:ext cx="2105007" cy="1451981"/>
            <a:chOff x="6303649" y="2553728"/>
            <a:chExt cx="2105007" cy="1451981"/>
          </a:xfrm>
        </p:grpSpPr>
        <p:sp>
          <p:nvSpPr>
            <p:cNvPr id="18" name="Rectangle 17"/>
            <p:cNvSpPr/>
            <p:nvPr/>
          </p:nvSpPr>
          <p:spPr>
            <a:xfrm>
              <a:off x="6303649" y="2928491"/>
              <a:ext cx="2105007" cy="1077218"/>
            </a:xfrm>
            <a:prstGeom prst="rect">
              <a:avLst/>
            </a:prstGeom>
          </p:spPr>
          <p:txBody>
            <a:bodyPr wrap="square">
              <a:spAutoFit/>
            </a:bodyPr>
            <a:lstStyle/>
            <a:p>
              <a:pPr algn="ctr"/>
              <a:r>
                <a:rPr lang="en-US" sz="3200" b="1" smtClean="0"/>
                <a:t>Free </a:t>
              </a:r>
              <a:r>
                <a:rPr lang="en-US" sz="3200" b="1"/>
                <a:t>7 Day Trial</a:t>
              </a:r>
              <a:endParaRPr lang="en-US" sz="3200"/>
            </a:p>
          </p:txBody>
        </p:sp>
        <p:sp>
          <p:nvSpPr>
            <p:cNvPr id="21" name="Rectangle 20"/>
            <p:cNvSpPr/>
            <p:nvPr/>
          </p:nvSpPr>
          <p:spPr>
            <a:xfrm>
              <a:off x="6375990" y="2553728"/>
              <a:ext cx="2032666" cy="523220"/>
            </a:xfrm>
            <a:prstGeom prst="rect">
              <a:avLst/>
            </a:prstGeom>
          </p:spPr>
          <p:txBody>
            <a:bodyPr wrap="square">
              <a:spAutoFit/>
            </a:bodyPr>
            <a:lstStyle/>
            <a:p>
              <a:pPr algn="ctr"/>
              <a:r>
                <a:rPr lang="en-US" sz="1400" b="1" smtClean="0"/>
                <a:t>Also you can Sign Up </a:t>
              </a:r>
              <a:r>
                <a:rPr lang="en-US" sz="1400" b="1"/>
                <a:t>for a </a:t>
              </a:r>
              <a:endParaRPr lang="en-US" sz="1400"/>
            </a:p>
          </p:txBody>
        </p:sp>
      </p:grpSp>
    </p:spTree>
    <p:extLst>
      <p:ext uri="{BB962C8B-B14F-4D97-AF65-F5344CB8AC3E}">
        <p14:creationId xmlns:p14="http://schemas.microsoft.com/office/powerpoint/2010/main" val="4147059293"/>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Why wait! Contact with US</a:t>
            </a:r>
            <a:endParaRPr lang="en-US"/>
          </a:p>
        </p:txBody>
      </p:sp>
      <p:sp>
        <p:nvSpPr>
          <p:cNvPr id="3" name="Slide Number Placeholder 2"/>
          <p:cNvSpPr>
            <a:spLocks noGrp="1"/>
          </p:cNvSpPr>
          <p:nvPr>
            <p:ph type="sldNum" sz="quarter" idx="12"/>
          </p:nvPr>
        </p:nvSpPr>
        <p:spPr/>
        <p:txBody>
          <a:bodyPr/>
          <a:lstStyle/>
          <a:p>
            <a:fld id="{1B094F8E-717B-4AEE-8691-AE595715C8CB}" type="slidenum">
              <a:rPr lang="en-US" smtClean="0"/>
              <a:pPr/>
              <a:t>23</a:t>
            </a:fld>
            <a:endParaRPr lang="en-US"/>
          </a:p>
        </p:txBody>
      </p:sp>
      <p:grpSp>
        <p:nvGrpSpPr>
          <p:cNvPr id="12" name="Group 11"/>
          <p:cNvGrpSpPr/>
          <p:nvPr/>
        </p:nvGrpSpPr>
        <p:grpSpPr>
          <a:xfrm>
            <a:off x="742950" y="1697382"/>
            <a:ext cx="488563" cy="488563"/>
            <a:chOff x="11118535" y="6274058"/>
            <a:chExt cx="470953" cy="470953"/>
          </a:xfrm>
        </p:grpSpPr>
        <p:sp>
          <p:nvSpPr>
            <p:cNvPr id="14" name="Oval 13"/>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191"/>
          <p:cNvSpPr>
            <a:spLocks noEditPoints="1"/>
          </p:cNvSpPr>
          <p:nvPr/>
        </p:nvSpPr>
        <p:spPr bwMode="auto">
          <a:xfrm>
            <a:off x="840461" y="1790258"/>
            <a:ext cx="293540" cy="302809"/>
          </a:xfrm>
          <a:custGeom>
            <a:avLst/>
            <a:gdLst>
              <a:gd name="T0" fmla="*/ 357 w 368"/>
              <a:gd name="T1" fmla="*/ 233 h 384"/>
              <a:gd name="T2" fmla="*/ 361 w 368"/>
              <a:gd name="T3" fmla="*/ 194 h 384"/>
              <a:gd name="T4" fmla="*/ 186 w 368"/>
              <a:gd name="T5" fmla="*/ 13 h 384"/>
              <a:gd name="T6" fmla="*/ 156 w 368"/>
              <a:gd name="T7" fmla="*/ 16 h 384"/>
              <a:gd name="T8" fmla="*/ 102 w 368"/>
              <a:gd name="T9" fmla="*/ 0 h 384"/>
              <a:gd name="T10" fmla="*/ 0 w 368"/>
              <a:gd name="T11" fmla="*/ 105 h 384"/>
              <a:gd name="T12" fmla="*/ 14 w 368"/>
              <a:gd name="T13" fmla="*/ 158 h 384"/>
              <a:gd name="T14" fmla="*/ 10 w 368"/>
              <a:gd name="T15" fmla="*/ 194 h 384"/>
              <a:gd name="T16" fmla="*/ 186 w 368"/>
              <a:gd name="T17" fmla="*/ 375 h 384"/>
              <a:gd name="T18" fmla="*/ 218 w 368"/>
              <a:gd name="T19" fmla="*/ 371 h 384"/>
              <a:gd name="T20" fmla="*/ 266 w 368"/>
              <a:gd name="T21" fmla="*/ 384 h 384"/>
              <a:gd name="T22" fmla="*/ 368 w 368"/>
              <a:gd name="T23" fmla="*/ 279 h 384"/>
              <a:gd name="T24" fmla="*/ 357 w 368"/>
              <a:gd name="T25" fmla="*/ 233 h 384"/>
              <a:gd name="T26" fmla="*/ 276 w 368"/>
              <a:gd name="T27" fmla="*/ 280 h 384"/>
              <a:gd name="T28" fmla="*/ 240 w 368"/>
              <a:gd name="T29" fmla="*/ 308 h 384"/>
              <a:gd name="T30" fmla="*/ 185 w 368"/>
              <a:gd name="T31" fmla="*/ 318 h 384"/>
              <a:gd name="T32" fmla="*/ 122 w 368"/>
              <a:gd name="T33" fmla="*/ 304 h 384"/>
              <a:gd name="T34" fmla="*/ 93 w 368"/>
              <a:gd name="T35" fmla="*/ 278 h 384"/>
              <a:gd name="T36" fmla="*/ 82 w 368"/>
              <a:gd name="T37" fmla="*/ 245 h 384"/>
              <a:gd name="T38" fmla="*/ 90 w 368"/>
              <a:gd name="T39" fmla="*/ 228 h 384"/>
              <a:gd name="T40" fmla="*/ 108 w 368"/>
              <a:gd name="T41" fmla="*/ 221 h 384"/>
              <a:gd name="T42" fmla="*/ 123 w 368"/>
              <a:gd name="T43" fmla="*/ 227 h 384"/>
              <a:gd name="T44" fmla="*/ 134 w 368"/>
              <a:gd name="T45" fmla="*/ 242 h 384"/>
              <a:gd name="T46" fmla="*/ 144 w 368"/>
              <a:gd name="T47" fmla="*/ 261 h 384"/>
              <a:gd name="T48" fmla="*/ 158 w 368"/>
              <a:gd name="T49" fmla="*/ 272 h 384"/>
              <a:gd name="T50" fmla="*/ 184 w 368"/>
              <a:gd name="T51" fmla="*/ 277 h 384"/>
              <a:gd name="T52" fmla="*/ 219 w 368"/>
              <a:gd name="T53" fmla="*/ 268 h 384"/>
              <a:gd name="T54" fmla="*/ 232 w 368"/>
              <a:gd name="T55" fmla="*/ 245 h 384"/>
              <a:gd name="T56" fmla="*/ 225 w 368"/>
              <a:gd name="T57" fmla="*/ 228 h 384"/>
              <a:gd name="T58" fmla="*/ 207 w 368"/>
              <a:gd name="T59" fmla="*/ 217 h 384"/>
              <a:gd name="T60" fmla="*/ 175 w 368"/>
              <a:gd name="T61" fmla="*/ 209 h 384"/>
              <a:gd name="T62" fmla="*/ 129 w 368"/>
              <a:gd name="T63" fmla="*/ 195 h 384"/>
              <a:gd name="T64" fmla="*/ 98 w 368"/>
              <a:gd name="T65" fmla="*/ 172 h 384"/>
              <a:gd name="T66" fmla="*/ 87 w 368"/>
              <a:gd name="T67" fmla="*/ 136 h 384"/>
              <a:gd name="T68" fmla="*/ 99 w 368"/>
              <a:gd name="T69" fmla="*/ 100 h 384"/>
              <a:gd name="T70" fmla="*/ 133 w 368"/>
              <a:gd name="T71" fmla="*/ 75 h 384"/>
              <a:gd name="T72" fmla="*/ 185 w 368"/>
              <a:gd name="T73" fmla="*/ 67 h 384"/>
              <a:gd name="T74" fmla="*/ 226 w 368"/>
              <a:gd name="T75" fmla="*/ 72 h 384"/>
              <a:gd name="T76" fmla="*/ 254 w 368"/>
              <a:gd name="T77" fmla="*/ 87 h 384"/>
              <a:gd name="T78" fmla="*/ 272 w 368"/>
              <a:gd name="T79" fmla="*/ 107 h 384"/>
              <a:gd name="T80" fmla="*/ 277 w 368"/>
              <a:gd name="T81" fmla="*/ 128 h 384"/>
              <a:gd name="T82" fmla="*/ 270 w 368"/>
              <a:gd name="T83" fmla="*/ 145 h 384"/>
              <a:gd name="T84" fmla="*/ 252 w 368"/>
              <a:gd name="T85" fmla="*/ 153 h 384"/>
              <a:gd name="T86" fmla="*/ 237 w 368"/>
              <a:gd name="T87" fmla="*/ 148 h 384"/>
              <a:gd name="T88" fmla="*/ 226 w 368"/>
              <a:gd name="T89" fmla="*/ 134 h 384"/>
              <a:gd name="T90" fmla="*/ 210 w 368"/>
              <a:gd name="T91" fmla="*/ 114 h 384"/>
              <a:gd name="T92" fmla="*/ 181 w 368"/>
              <a:gd name="T93" fmla="*/ 107 h 384"/>
              <a:gd name="T94" fmla="*/ 151 w 368"/>
              <a:gd name="T95" fmla="*/ 114 h 384"/>
              <a:gd name="T96" fmla="*/ 140 w 368"/>
              <a:gd name="T97" fmla="*/ 132 h 384"/>
              <a:gd name="T98" fmla="*/ 143 w 368"/>
              <a:gd name="T99" fmla="*/ 142 h 384"/>
              <a:gd name="T100" fmla="*/ 154 w 368"/>
              <a:gd name="T101" fmla="*/ 150 h 384"/>
              <a:gd name="T102" fmla="*/ 168 w 368"/>
              <a:gd name="T103" fmla="*/ 156 h 384"/>
              <a:gd name="T104" fmla="*/ 192 w 368"/>
              <a:gd name="T105" fmla="*/ 162 h 384"/>
              <a:gd name="T106" fmla="*/ 231 w 368"/>
              <a:gd name="T107" fmla="*/ 173 h 384"/>
              <a:gd name="T108" fmla="*/ 261 w 368"/>
              <a:gd name="T109" fmla="*/ 187 h 384"/>
              <a:gd name="T110" fmla="*/ 281 w 368"/>
              <a:gd name="T111" fmla="*/ 208 h 384"/>
              <a:gd name="T112" fmla="*/ 288 w 368"/>
              <a:gd name="T113" fmla="*/ 240 h 384"/>
              <a:gd name="T114" fmla="*/ 276 w 368"/>
              <a:gd name="T115" fmla="*/ 2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8" h="384">
                <a:moveTo>
                  <a:pt x="357" y="233"/>
                </a:moveTo>
                <a:cubicBezTo>
                  <a:pt x="360" y="220"/>
                  <a:pt x="361" y="207"/>
                  <a:pt x="361" y="194"/>
                </a:cubicBezTo>
                <a:cubicBezTo>
                  <a:pt x="361" y="94"/>
                  <a:pt x="283" y="13"/>
                  <a:pt x="186" y="13"/>
                </a:cubicBezTo>
                <a:cubicBezTo>
                  <a:pt x="175" y="13"/>
                  <a:pt x="165" y="14"/>
                  <a:pt x="156" y="16"/>
                </a:cubicBezTo>
                <a:cubicBezTo>
                  <a:pt x="140" y="6"/>
                  <a:pt x="121" y="0"/>
                  <a:pt x="102" y="0"/>
                </a:cubicBezTo>
                <a:cubicBezTo>
                  <a:pt x="45" y="0"/>
                  <a:pt x="0" y="47"/>
                  <a:pt x="0" y="105"/>
                </a:cubicBezTo>
                <a:cubicBezTo>
                  <a:pt x="0" y="124"/>
                  <a:pt x="5" y="142"/>
                  <a:pt x="14" y="158"/>
                </a:cubicBezTo>
                <a:cubicBezTo>
                  <a:pt x="11" y="169"/>
                  <a:pt x="10" y="181"/>
                  <a:pt x="10" y="194"/>
                </a:cubicBezTo>
                <a:cubicBezTo>
                  <a:pt x="10" y="294"/>
                  <a:pt x="89" y="375"/>
                  <a:pt x="186" y="375"/>
                </a:cubicBezTo>
                <a:cubicBezTo>
                  <a:pt x="197" y="375"/>
                  <a:pt x="207" y="373"/>
                  <a:pt x="218" y="371"/>
                </a:cubicBezTo>
                <a:cubicBezTo>
                  <a:pt x="232" y="379"/>
                  <a:pt x="249" y="384"/>
                  <a:pt x="266" y="384"/>
                </a:cubicBezTo>
                <a:cubicBezTo>
                  <a:pt x="322" y="384"/>
                  <a:pt x="368" y="337"/>
                  <a:pt x="368" y="279"/>
                </a:cubicBezTo>
                <a:cubicBezTo>
                  <a:pt x="368" y="262"/>
                  <a:pt x="364" y="247"/>
                  <a:pt x="357" y="233"/>
                </a:cubicBezTo>
                <a:close/>
                <a:moveTo>
                  <a:pt x="276" y="280"/>
                </a:moveTo>
                <a:cubicBezTo>
                  <a:pt x="268" y="292"/>
                  <a:pt x="256" y="301"/>
                  <a:pt x="240" y="308"/>
                </a:cubicBezTo>
                <a:cubicBezTo>
                  <a:pt x="225" y="315"/>
                  <a:pt x="206" y="318"/>
                  <a:pt x="185" y="318"/>
                </a:cubicBezTo>
                <a:cubicBezTo>
                  <a:pt x="160" y="318"/>
                  <a:pt x="139" y="313"/>
                  <a:pt x="122" y="304"/>
                </a:cubicBezTo>
                <a:cubicBezTo>
                  <a:pt x="111" y="298"/>
                  <a:pt x="101" y="289"/>
                  <a:pt x="93" y="278"/>
                </a:cubicBezTo>
                <a:cubicBezTo>
                  <a:pt x="86" y="267"/>
                  <a:pt x="82" y="256"/>
                  <a:pt x="82" y="245"/>
                </a:cubicBezTo>
                <a:cubicBezTo>
                  <a:pt x="82" y="239"/>
                  <a:pt x="85" y="233"/>
                  <a:pt x="90" y="228"/>
                </a:cubicBezTo>
                <a:cubicBezTo>
                  <a:pt x="94" y="224"/>
                  <a:pt x="101" y="221"/>
                  <a:pt x="108" y="221"/>
                </a:cubicBezTo>
                <a:cubicBezTo>
                  <a:pt x="114" y="221"/>
                  <a:pt x="119" y="223"/>
                  <a:pt x="123" y="227"/>
                </a:cubicBezTo>
                <a:cubicBezTo>
                  <a:pt x="127" y="230"/>
                  <a:pt x="131" y="236"/>
                  <a:pt x="134" y="242"/>
                </a:cubicBezTo>
                <a:cubicBezTo>
                  <a:pt x="137" y="250"/>
                  <a:pt x="140" y="256"/>
                  <a:pt x="144" y="261"/>
                </a:cubicBezTo>
                <a:cubicBezTo>
                  <a:pt x="147" y="265"/>
                  <a:pt x="152" y="269"/>
                  <a:pt x="158" y="272"/>
                </a:cubicBezTo>
                <a:cubicBezTo>
                  <a:pt x="165" y="276"/>
                  <a:pt x="173" y="277"/>
                  <a:pt x="184" y="277"/>
                </a:cubicBezTo>
                <a:cubicBezTo>
                  <a:pt x="198" y="277"/>
                  <a:pt x="210" y="274"/>
                  <a:pt x="219" y="268"/>
                </a:cubicBezTo>
                <a:cubicBezTo>
                  <a:pt x="228" y="261"/>
                  <a:pt x="232" y="254"/>
                  <a:pt x="232" y="245"/>
                </a:cubicBezTo>
                <a:cubicBezTo>
                  <a:pt x="232" y="238"/>
                  <a:pt x="230" y="232"/>
                  <a:pt x="225" y="228"/>
                </a:cubicBezTo>
                <a:cubicBezTo>
                  <a:pt x="221" y="223"/>
                  <a:pt x="214" y="220"/>
                  <a:pt x="207" y="217"/>
                </a:cubicBezTo>
                <a:cubicBezTo>
                  <a:pt x="199" y="215"/>
                  <a:pt x="188" y="212"/>
                  <a:pt x="175" y="209"/>
                </a:cubicBezTo>
                <a:cubicBezTo>
                  <a:pt x="156" y="205"/>
                  <a:pt x="141" y="200"/>
                  <a:pt x="129" y="195"/>
                </a:cubicBezTo>
                <a:cubicBezTo>
                  <a:pt x="116" y="189"/>
                  <a:pt x="106" y="182"/>
                  <a:pt x="98" y="172"/>
                </a:cubicBezTo>
                <a:cubicBezTo>
                  <a:pt x="91" y="163"/>
                  <a:pt x="87" y="150"/>
                  <a:pt x="87" y="136"/>
                </a:cubicBezTo>
                <a:cubicBezTo>
                  <a:pt x="87" y="122"/>
                  <a:pt x="91" y="110"/>
                  <a:pt x="99" y="100"/>
                </a:cubicBezTo>
                <a:cubicBezTo>
                  <a:pt x="107" y="89"/>
                  <a:pt x="118" y="81"/>
                  <a:pt x="133" y="75"/>
                </a:cubicBezTo>
                <a:cubicBezTo>
                  <a:pt x="148" y="70"/>
                  <a:pt x="165" y="67"/>
                  <a:pt x="185" y="67"/>
                </a:cubicBezTo>
                <a:cubicBezTo>
                  <a:pt x="200" y="67"/>
                  <a:pt x="214" y="69"/>
                  <a:pt x="226" y="72"/>
                </a:cubicBezTo>
                <a:cubicBezTo>
                  <a:pt x="237" y="76"/>
                  <a:pt x="247" y="81"/>
                  <a:pt x="254" y="87"/>
                </a:cubicBezTo>
                <a:cubicBezTo>
                  <a:pt x="262" y="93"/>
                  <a:pt x="268" y="100"/>
                  <a:pt x="272" y="107"/>
                </a:cubicBezTo>
                <a:cubicBezTo>
                  <a:pt x="275" y="114"/>
                  <a:pt x="277" y="121"/>
                  <a:pt x="277" y="128"/>
                </a:cubicBezTo>
                <a:cubicBezTo>
                  <a:pt x="277" y="134"/>
                  <a:pt x="275" y="140"/>
                  <a:pt x="270" y="145"/>
                </a:cubicBezTo>
                <a:cubicBezTo>
                  <a:pt x="265" y="150"/>
                  <a:pt x="259" y="153"/>
                  <a:pt x="252" y="153"/>
                </a:cubicBezTo>
                <a:cubicBezTo>
                  <a:pt x="245" y="153"/>
                  <a:pt x="240" y="151"/>
                  <a:pt x="237" y="148"/>
                </a:cubicBezTo>
                <a:cubicBezTo>
                  <a:pt x="233" y="145"/>
                  <a:pt x="230" y="140"/>
                  <a:pt x="226" y="134"/>
                </a:cubicBezTo>
                <a:cubicBezTo>
                  <a:pt x="222" y="125"/>
                  <a:pt x="217" y="118"/>
                  <a:pt x="210" y="114"/>
                </a:cubicBezTo>
                <a:cubicBezTo>
                  <a:pt x="205" y="109"/>
                  <a:pt x="195" y="107"/>
                  <a:pt x="181" y="107"/>
                </a:cubicBezTo>
                <a:cubicBezTo>
                  <a:pt x="169" y="107"/>
                  <a:pt x="158" y="109"/>
                  <a:pt x="151" y="114"/>
                </a:cubicBezTo>
                <a:cubicBezTo>
                  <a:pt x="143" y="119"/>
                  <a:pt x="140" y="125"/>
                  <a:pt x="140" y="132"/>
                </a:cubicBezTo>
                <a:cubicBezTo>
                  <a:pt x="140" y="136"/>
                  <a:pt x="141" y="139"/>
                  <a:pt x="143" y="142"/>
                </a:cubicBezTo>
                <a:cubicBezTo>
                  <a:pt x="146" y="145"/>
                  <a:pt x="149" y="148"/>
                  <a:pt x="154" y="150"/>
                </a:cubicBezTo>
                <a:cubicBezTo>
                  <a:pt x="158" y="153"/>
                  <a:pt x="163" y="155"/>
                  <a:pt x="168" y="156"/>
                </a:cubicBezTo>
                <a:cubicBezTo>
                  <a:pt x="173" y="157"/>
                  <a:pt x="181" y="159"/>
                  <a:pt x="192" y="162"/>
                </a:cubicBezTo>
                <a:cubicBezTo>
                  <a:pt x="206" y="165"/>
                  <a:pt x="220" y="169"/>
                  <a:pt x="231" y="173"/>
                </a:cubicBezTo>
                <a:cubicBezTo>
                  <a:pt x="243" y="176"/>
                  <a:pt x="253" y="181"/>
                  <a:pt x="261" y="187"/>
                </a:cubicBezTo>
                <a:cubicBezTo>
                  <a:pt x="269" y="192"/>
                  <a:pt x="276" y="199"/>
                  <a:pt x="281" y="208"/>
                </a:cubicBezTo>
                <a:cubicBezTo>
                  <a:pt x="286" y="217"/>
                  <a:pt x="288" y="227"/>
                  <a:pt x="288" y="240"/>
                </a:cubicBezTo>
                <a:cubicBezTo>
                  <a:pt x="288" y="255"/>
                  <a:pt x="284" y="268"/>
                  <a:pt x="276" y="28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250089" y="1732830"/>
            <a:ext cx="2385576" cy="369332"/>
          </a:xfrm>
          <a:prstGeom prst="rect">
            <a:avLst/>
          </a:prstGeom>
        </p:spPr>
        <p:txBody>
          <a:bodyPr wrap="none">
            <a:spAutoFit/>
          </a:bodyPr>
          <a:lstStyle/>
          <a:p>
            <a:pPr fontAlgn="base"/>
            <a:r>
              <a:rPr lang="en-US" dirty="0" smtClean="0"/>
              <a:t>Tel: </a:t>
            </a:r>
            <a:r>
              <a:rPr lang="en-US" dirty="0"/>
              <a:t>+1-650-262-0900</a:t>
            </a:r>
          </a:p>
        </p:txBody>
      </p:sp>
      <p:grpSp>
        <p:nvGrpSpPr>
          <p:cNvPr id="17" name="Group 16"/>
          <p:cNvGrpSpPr/>
          <p:nvPr/>
        </p:nvGrpSpPr>
        <p:grpSpPr>
          <a:xfrm>
            <a:off x="742950" y="2485248"/>
            <a:ext cx="488563" cy="488563"/>
            <a:chOff x="11118535" y="6274058"/>
            <a:chExt cx="470953" cy="470953"/>
          </a:xfrm>
        </p:grpSpPr>
        <p:sp>
          <p:nvSpPr>
            <p:cNvPr id="18" name="Oval 17"/>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1250089" y="2520696"/>
            <a:ext cx="2077813" cy="369332"/>
          </a:xfrm>
          <a:prstGeom prst="rect">
            <a:avLst/>
          </a:prstGeom>
        </p:spPr>
        <p:txBody>
          <a:bodyPr wrap="none">
            <a:spAutoFit/>
          </a:bodyPr>
          <a:lstStyle/>
          <a:p>
            <a:pPr fontAlgn="base"/>
            <a:r>
              <a:rPr lang="en-US" dirty="0" smtClean="0">
                <a:hlinkClick r:id="rId2"/>
              </a:rPr>
              <a:t>hello@chatbee.com</a:t>
            </a:r>
            <a:r>
              <a:rPr lang="en-US" dirty="0" smtClean="0"/>
              <a:t> </a:t>
            </a:r>
            <a:endParaRPr lang="en-US" dirty="0"/>
          </a:p>
        </p:txBody>
      </p:sp>
      <p:sp>
        <p:nvSpPr>
          <p:cNvPr id="8" name="Freeform 62"/>
          <p:cNvSpPr>
            <a:spLocks noEditPoints="1"/>
          </p:cNvSpPr>
          <p:nvPr/>
        </p:nvSpPr>
        <p:spPr bwMode="auto">
          <a:xfrm>
            <a:off x="820834" y="2633949"/>
            <a:ext cx="334962" cy="207192"/>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742950" y="3272273"/>
            <a:ext cx="488563" cy="488563"/>
            <a:chOff x="11118535" y="6274058"/>
            <a:chExt cx="470953" cy="470953"/>
          </a:xfrm>
        </p:grpSpPr>
        <p:sp>
          <p:nvSpPr>
            <p:cNvPr id="23" name="Oval 22"/>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250089" y="3307721"/>
            <a:ext cx="2519703" cy="369332"/>
          </a:xfrm>
          <a:prstGeom prst="rect">
            <a:avLst/>
          </a:prstGeom>
        </p:spPr>
        <p:txBody>
          <a:bodyPr wrap="none">
            <a:spAutoFit/>
          </a:bodyPr>
          <a:lstStyle/>
          <a:p>
            <a:pPr fontAlgn="base"/>
            <a:r>
              <a:rPr lang="en-US" dirty="0">
                <a:hlinkClick r:id="rId3" action="ppaction://hlinkfile"/>
              </a:rPr>
              <a:t>twitter.com</a:t>
            </a:r>
            <a:r>
              <a:rPr lang="en-US" dirty="0" smtClean="0">
                <a:hlinkClick r:id="rId3" action="ppaction://hlinkfile"/>
              </a:rPr>
              <a:t>/livechatbee</a:t>
            </a:r>
            <a:endParaRPr lang="en-US" dirty="0"/>
          </a:p>
        </p:txBody>
      </p:sp>
      <p:sp>
        <p:nvSpPr>
          <p:cNvPr id="6" name="Freeform 215"/>
          <p:cNvSpPr>
            <a:spLocks/>
          </p:cNvSpPr>
          <p:nvPr/>
        </p:nvSpPr>
        <p:spPr bwMode="auto">
          <a:xfrm>
            <a:off x="841685" y="3395998"/>
            <a:ext cx="314111" cy="257305"/>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p:nvGrpSpPr>
        <p:grpSpPr>
          <a:xfrm>
            <a:off x="742950" y="4062694"/>
            <a:ext cx="488563" cy="488563"/>
            <a:chOff x="11118535" y="6274058"/>
            <a:chExt cx="470953" cy="470953"/>
          </a:xfrm>
        </p:grpSpPr>
        <p:sp>
          <p:nvSpPr>
            <p:cNvPr id="33" name="Oval 32"/>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1250089" y="4098142"/>
            <a:ext cx="2417361" cy="369332"/>
          </a:xfrm>
          <a:prstGeom prst="rect">
            <a:avLst/>
          </a:prstGeom>
        </p:spPr>
        <p:txBody>
          <a:bodyPr wrap="none">
            <a:spAutoFit/>
          </a:bodyPr>
          <a:lstStyle/>
          <a:p>
            <a:pPr fontAlgn="base"/>
            <a:r>
              <a:rPr lang="en-US" dirty="0">
                <a:hlinkClick r:id="rId4"/>
              </a:rPr>
              <a:t>facebook.com</a:t>
            </a:r>
            <a:r>
              <a:rPr lang="en-US" dirty="0" smtClean="0">
                <a:hlinkClick r:id="rId4"/>
              </a:rPr>
              <a:t>/l</a:t>
            </a:r>
            <a:r>
              <a:rPr lang="en-US" dirty="0" smtClean="0">
                <a:hlinkClick r:id="rId4"/>
              </a:rPr>
              <a:t>iveb</a:t>
            </a:r>
            <a:r>
              <a:rPr lang="en-US" dirty="0" smtClean="0">
                <a:hlinkClick r:id="rId4"/>
              </a:rPr>
              <a:t>ee</a:t>
            </a:r>
            <a:endParaRPr lang="en-US" dirty="0"/>
          </a:p>
        </p:txBody>
      </p:sp>
      <p:sp>
        <p:nvSpPr>
          <p:cNvPr id="7" name="Freeform 257"/>
          <p:cNvSpPr>
            <a:spLocks/>
          </p:cNvSpPr>
          <p:nvPr/>
        </p:nvSpPr>
        <p:spPr bwMode="auto">
          <a:xfrm>
            <a:off x="854230" y="4191990"/>
            <a:ext cx="248905" cy="251734"/>
          </a:xfrm>
          <a:custGeom>
            <a:avLst/>
            <a:gdLst>
              <a:gd name="T0" fmla="*/ 301 w 344"/>
              <a:gd name="T1" fmla="*/ 0 h 344"/>
              <a:gd name="T2" fmla="*/ 43 w 344"/>
              <a:gd name="T3" fmla="*/ 0 h 344"/>
              <a:gd name="T4" fmla="*/ 0 w 344"/>
              <a:gd name="T5" fmla="*/ 43 h 344"/>
              <a:gd name="T6" fmla="*/ 0 w 344"/>
              <a:gd name="T7" fmla="*/ 301 h 344"/>
              <a:gd name="T8" fmla="*/ 43 w 344"/>
              <a:gd name="T9" fmla="*/ 344 h 344"/>
              <a:gd name="T10" fmla="*/ 173 w 344"/>
              <a:gd name="T11" fmla="*/ 344 h 344"/>
              <a:gd name="T12" fmla="*/ 173 w 344"/>
              <a:gd name="T13" fmla="*/ 221 h 344"/>
              <a:gd name="T14" fmla="*/ 132 w 344"/>
              <a:gd name="T15" fmla="*/ 221 h 344"/>
              <a:gd name="T16" fmla="*/ 132 w 344"/>
              <a:gd name="T17" fmla="*/ 167 h 344"/>
              <a:gd name="T18" fmla="*/ 173 w 344"/>
              <a:gd name="T19" fmla="*/ 167 h 344"/>
              <a:gd name="T20" fmla="*/ 173 w 344"/>
              <a:gd name="T21" fmla="*/ 140 h 344"/>
              <a:gd name="T22" fmla="*/ 243 w 344"/>
              <a:gd name="T23" fmla="*/ 66 h 344"/>
              <a:gd name="T24" fmla="*/ 281 w 344"/>
              <a:gd name="T25" fmla="*/ 66 h 344"/>
              <a:gd name="T26" fmla="*/ 281 w 344"/>
              <a:gd name="T27" fmla="*/ 127 h 344"/>
              <a:gd name="T28" fmla="*/ 247 w 344"/>
              <a:gd name="T29" fmla="*/ 127 h 344"/>
              <a:gd name="T30" fmla="*/ 236 w 344"/>
              <a:gd name="T31" fmla="*/ 139 h 344"/>
              <a:gd name="T32" fmla="*/ 236 w 344"/>
              <a:gd name="T33" fmla="*/ 167 h 344"/>
              <a:gd name="T34" fmla="*/ 281 w 344"/>
              <a:gd name="T35" fmla="*/ 167 h 344"/>
              <a:gd name="T36" fmla="*/ 281 w 344"/>
              <a:gd name="T37" fmla="*/ 221 h 344"/>
              <a:gd name="T38" fmla="*/ 236 w 344"/>
              <a:gd name="T39" fmla="*/ 221 h 344"/>
              <a:gd name="T40" fmla="*/ 236 w 344"/>
              <a:gd name="T41" fmla="*/ 344 h 344"/>
              <a:gd name="T42" fmla="*/ 301 w 344"/>
              <a:gd name="T43" fmla="*/ 344 h 344"/>
              <a:gd name="T44" fmla="*/ 344 w 344"/>
              <a:gd name="T45" fmla="*/ 301 h 344"/>
              <a:gd name="T46" fmla="*/ 344 w 344"/>
              <a:gd name="T47" fmla="*/ 43 h 344"/>
              <a:gd name="T48" fmla="*/ 301 w 344"/>
              <a:gd name="T4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344">
                <a:moveTo>
                  <a:pt x="301" y="0"/>
                </a:moveTo>
                <a:cubicBezTo>
                  <a:pt x="43" y="0"/>
                  <a:pt x="43" y="0"/>
                  <a:pt x="43" y="0"/>
                </a:cubicBezTo>
                <a:cubicBezTo>
                  <a:pt x="19" y="0"/>
                  <a:pt x="0" y="19"/>
                  <a:pt x="0" y="43"/>
                </a:cubicBezTo>
                <a:cubicBezTo>
                  <a:pt x="0" y="301"/>
                  <a:pt x="0" y="301"/>
                  <a:pt x="0" y="301"/>
                </a:cubicBezTo>
                <a:cubicBezTo>
                  <a:pt x="0" y="325"/>
                  <a:pt x="19" y="344"/>
                  <a:pt x="43" y="344"/>
                </a:cubicBezTo>
                <a:cubicBezTo>
                  <a:pt x="173" y="344"/>
                  <a:pt x="173" y="344"/>
                  <a:pt x="173" y="344"/>
                </a:cubicBezTo>
                <a:cubicBezTo>
                  <a:pt x="173" y="221"/>
                  <a:pt x="173" y="221"/>
                  <a:pt x="173" y="221"/>
                </a:cubicBezTo>
                <a:cubicBezTo>
                  <a:pt x="132" y="221"/>
                  <a:pt x="132" y="221"/>
                  <a:pt x="132" y="221"/>
                </a:cubicBezTo>
                <a:cubicBezTo>
                  <a:pt x="132" y="167"/>
                  <a:pt x="132" y="167"/>
                  <a:pt x="132" y="167"/>
                </a:cubicBezTo>
                <a:cubicBezTo>
                  <a:pt x="173" y="167"/>
                  <a:pt x="173" y="167"/>
                  <a:pt x="173" y="167"/>
                </a:cubicBezTo>
                <a:cubicBezTo>
                  <a:pt x="173" y="140"/>
                  <a:pt x="173" y="140"/>
                  <a:pt x="173" y="140"/>
                </a:cubicBezTo>
                <a:cubicBezTo>
                  <a:pt x="173" y="98"/>
                  <a:pt x="204" y="66"/>
                  <a:pt x="243" y="66"/>
                </a:cubicBezTo>
                <a:cubicBezTo>
                  <a:pt x="281" y="66"/>
                  <a:pt x="281" y="66"/>
                  <a:pt x="281" y="66"/>
                </a:cubicBezTo>
                <a:cubicBezTo>
                  <a:pt x="281" y="127"/>
                  <a:pt x="281" y="127"/>
                  <a:pt x="281" y="127"/>
                </a:cubicBezTo>
                <a:cubicBezTo>
                  <a:pt x="247" y="127"/>
                  <a:pt x="247" y="127"/>
                  <a:pt x="247" y="127"/>
                </a:cubicBezTo>
                <a:cubicBezTo>
                  <a:pt x="238" y="127"/>
                  <a:pt x="236" y="132"/>
                  <a:pt x="236" y="139"/>
                </a:cubicBezTo>
                <a:cubicBezTo>
                  <a:pt x="236" y="167"/>
                  <a:pt x="236" y="167"/>
                  <a:pt x="236" y="167"/>
                </a:cubicBezTo>
                <a:cubicBezTo>
                  <a:pt x="281" y="167"/>
                  <a:pt x="281" y="167"/>
                  <a:pt x="281" y="167"/>
                </a:cubicBezTo>
                <a:cubicBezTo>
                  <a:pt x="281" y="221"/>
                  <a:pt x="281" y="221"/>
                  <a:pt x="281" y="221"/>
                </a:cubicBezTo>
                <a:cubicBezTo>
                  <a:pt x="236" y="221"/>
                  <a:pt x="236" y="221"/>
                  <a:pt x="236" y="221"/>
                </a:cubicBezTo>
                <a:cubicBezTo>
                  <a:pt x="236" y="344"/>
                  <a:pt x="236" y="344"/>
                  <a:pt x="236" y="344"/>
                </a:cubicBezTo>
                <a:cubicBezTo>
                  <a:pt x="301" y="344"/>
                  <a:pt x="301" y="344"/>
                  <a:pt x="301" y="344"/>
                </a:cubicBezTo>
                <a:cubicBezTo>
                  <a:pt x="324" y="344"/>
                  <a:pt x="344" y="325"/>
                  <a:pt x="344" y="301"/>
                </a:cubicBezTo>
                <a:cubicBezTo>
                  <a:pt x="344" y="43"/>
                  <a:pt x="344" y="43"/>
                  <a:pt x="344" y="43"/>
                </a:cubicBezTo>
                <a:cubicBezTo>
                  <a:pt x="344" y="19"/>
                  <a:pt x="324" y="0"/>
                  <a:pt x="30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9611" y="488927"/>
            <a:ext cx="10135738" cy="5764701"/>
          </a:xfrm>
          <a:prstGeom prst="rect">
            <a:avLst/>
          </a:prstGeom>
        </p:spPr>
      </p:pic>
    </p:spTree>
    <p:extLst>
      <p:ext uri="{BB962C8B-B14F-4D97-AF65-F5344CB8AC3E}">
        <p14:creationId xmlns:p14="http://schemas.microsoft.com/office/powerpoint/2010/main" val="2076779329"/>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646868" y="1014845"/>
            <a:ext cx="4898263" cy="489826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203717" y="867023"/>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FF"/>
                </a:solidFill>
                <a:effectLst>
                  <a:outerShdw blurRad="63500" dist="63500" dir="3360000" sx="102000" sy="102000" algn="ctr" rotWithShape="0">
                    <a:prstClr val="black">
                      <a:alpha val="40000"/>
                    </a:prstClr>
                  </a:outerShdw>
                </a:effectLst>
              </a:rPr>
              <a:t>Thank You</a:t>
            </a:r>
            <a:endParaRPr lang="en-US" sz="3000" b="1">
              <a:solidFill>
                <a:srgbClr val="FFFFFF"/>
              </a:solidFill>
              <a:effectLst>
                <a:outerShdw blurRad="63500" dist="63500" dir="3360000" sx="102000" sy="102000" algn="ctr" rotWithShape="0">
                  <a:prstClr val="black">
                    <a:alpha val="40000"/>
                  </a:prstClr>
                </a:outerShdw>
              </a:effectLst>
            </a:endParaRPr>
          </a:p>
        </p:txBody>
      </p:sp>
      <p:sp>
        <p:nvSpPr>
          <p:cNvPr id="47" name="Oval 46"/>
          <p:cNvSpPr/>
          <p:nvPr/>
        </p:nvSpPr>
        <p:spPr>
          <a:xfrm>
            <a:off x="8936604" y="2152161"/>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9639" y="2247411"/>
            <a:ext cx="4182407" cy="2363431"/>
          </a:xfrm>
          <a:prstGeom prst="rect">
            <a:avLst/>
          </a:prstGeom>
          <a:effectLst>
            <a:outerShdw blurRad="63500" dist="38100" sx="102000" sy="102000" algn="ctr" rotWithShape="0">
              <a:prstClr val="black"/>
            </a:outerShdw>
          </a:effectLst>
        </p:spPr>
      </p:pic>
    </p:spTree>
    <p:extLst>
      <p:ext uri="{BB962C8B-B14F-4D97-AF65-F5344CB8AC3E}">
        <p14:creationId xmlns:p14="http://schemas.microsoft.com/office/powerpoint/2010/main" val="361296567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2132770" y="4705385"/>
            <a:ext cx="6108192" cy="707886"/>
          </a:xfrm>
          <a:prstGeom prst="rect">
            <a:avLst/>
          </a:prstGeom>
        </p:spPr>
        <p:txBody>
          <a:bodyPr wrap="square">
            <a:spAutoFit/>
          </a:bodyPr>
          <a:lstStyle/>
          <a:p>
            <a:r>
              <a:rPr lang="en-US" sz="2000">
                <a:solidFill>
                  <a:srgbClr val="262B2E"/>
                </a:solidFill>
              </a:rPr>
              <a:t>To provide a more efficient customer service and fast customer response.</a:t>
            </a:r>
          </a:p>
        </p:txBody>
      </p:sp>
      <p:sp>
        <p:nvSpPr>
          <p:cNvPr id="4" name="Title 3"/>
          <p:cNvSpPr>
            <a:spLocks noGrp="1"/>
          </p:cNvSpPr>
          <p:nvPr>
            <p:ph type="title"/>
          </p:nvPr>
        </p:nvSpPr>
        <p:spPr/>
        <p:txBody>
          <a:bodyPr>
            <a:noAutofit/>
          </a:bodyPr>
          <a:lstStyle/>
          <a:p>
            <a:r>
              <a:rPr lang="en-AU" smtClean="0"/>
              <a:t>Our Mission</a:t>
            </a:r>
            <a:endParaRPr lang="en-US" b="1"/>
          </a:p>
        </p:txBody>
      </p:sp>
      <p:sp>
        <p:nvSpPr>
          <p:cNvPr id="3" name="Slide Number Placeholder 2"/>
          <p:cNvSpPr>
            <a:spLocks noGrp="1"/>
          </p:cNvSpPr>
          <p:nvPr>
            <p:ph type="sldNum" sz="quarter" idx="12"/>
          </p:nvPr>
        </p:nvSpPr>
        <p:spPr>
          <a:xfrm>
            <a:off x="11580906" y="-27745"/>
            <a:ext cx="481173" cy="469033"/>
          </a:xfrm>
          <a:prstGeom prst="rect">
            <a:avLst/>
          </a:prstGeom>
        </p:spPr>
        <p:txBody>
          <a:bodyPr/>
          <a:lstStyle/>
          <a:p>
            <a:fld id="{1B094F8E-717B-4AEE-8691-AE595715C8CB}" type="slidenum">
              <a:rPr lang="en-US" smtClean="0"/>
              <a:pPr/>
              <a:t>3</a:t>
            </a:fld>
            <a:endParaRPr lang="en-US"/>
          </a:p>
        </p:txBody>
      </p:sp>
      <p:sp>
        <p:nvSpPr>
          <p:cNvPr id="35" name="Chevron 34"/>
          <p:cNvSpPr/>
          <p:nvPr/>
        </p:nvSpPr>
        <p:spPr>
          <a:xfrm>
            <a:off x="1215135" y="2013621"/>
            <a:ext cx="974785" cy="508958"/>
          </a:xfrm>
          <a:prstGeom prst="chevron">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Connector 36"/>
          <p:cNvCxnSpPr/>
          <p:nvPr/>
        </p:nvCxnSpPr>
        <p:spPr>
          <a:xfrm>
            <a:off x="2144200" y="2269969"/>
            <a:ext cx="6047300" cy="0"/>
          </a:xfrm>
          <a:prstGeom prst="line">
            <a:avLst/>
          </a:prstGeom>
          <a:ln w="57150">
            <a:solidFill>
              <a:srgbClr val="E8672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028511" y="1918621"/>
            <a:ext cx="451264" cy="697066"/>
          </a:xfrm>
          <a:prstGeom prst="line">
            <a:avLst/>
          </a:prstGeom>
          <a:ln w="57150">
            <a:solidFill>
              <a:srgbClr val="FFFFFF"/>
            </a:solidFill>
          </a:ln>
          <a:effectLst>
            <a:outerShdw blurRad="50800" dist="635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152684" y="1538087"/>
            <a:ext cx="6108192" cy="707886"/>
          </a:xfrm>
          <a:prstGeom prst="rect">
            <a:avLst/>
          </a:prstGeom>
        </p:spPr>
        <p:txBody>
          <a:bodyPr wrap="square">
            <a:spAutoFit/>
          </a:bodyPr>
          <a:lstStyle/>
          <a:p>
            <a:r>
              <a:rPr lang="en-US" sz="2000" smtClean="0">
                <a:solidFill>
                  <a:srgbClr val="262B2E"/>
                </a:solidFill>
              </a:rPr>
              <a:t>To turn </a:t>
            </a:r>
            <a:r>
              <a:rPr lang="en-US" sz="2000">
                <a:solidFill>
                  <a:srgbClr val="262B2E"/>
                </a:solidFill>
              </a:rPr>
              <a:t>casual visitors into customers by having a live chat support service available to answer any queries</a:t>
            </a:r>
          </a:p>
        </p:txBody>
      </p:sp>
      <p:sp>
        <p:nvSpPr>
          <p:cNvPr id="56" name="Chevron 55"/>
          <p:cNvSpPr/>
          <p:nvPr/>
        </p:nvSpPr>
        <p:spPr>
          <a:xfrm>
            <a:off x="1215135" y="3459584"/>
            <a:ext cx="974785" cy="508958"/>
          </a:xfrm>
          <a:prstGeom prst="chevron">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 name="Straight Connector 56"/>
          <p:cNvCxnSpPr/>
          <p:nvPr/>
        </p:nvCxnSpPr>
        <p:spPr>
          <a:xfrm>
            <a:off x="2144200" y="3715932"/>
            <a:ext cx="6044184" cy="0"/>
          </a:xfrm>
          <a:prstGeom prst="line">
            <a:avLst/>
          </a:prstGeom>
          <a:ln w="57150">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028511" y="3364584"/>
            <a:ext cx="451264" cy="697066"/>
          </a:xfrm>
          <a:prstGeom prst="line">
            <a:avLst/>
          </a:prstGeom>
          <a:ln w="57150">
            <a:solidFill>
              <a:srgbClr val="FFFFFF"/>
            </a:solidFill>
          </a:ln>
          <a:effectLst>
            <a:outerShdw blurRad="50800" dist="635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125150" y="3267045"/>
            <a:ext cx="6135726" cy="400110"/>
          </a:xfrm>
          <a:prstGeom prst="rect">
            <a:avLst/>
          </a:prstGeom>
        </p:spPr>
        <p:txBody>
          <a:bodyPr wrap="square">
            <a:spAutoFit/>
          </a:bodyPr>
          <a:lstStyle/>
          <a:p>
            <a:r>
              <a:rPr lang="en-US" sz="2000" smtClean="0">
                <a:solidFill>
                  <a:srgbClr val="262B2E"/>
                </a:solidFill>
              </a:rPr>
              <a:t>To generate </a:t>
            </a:r>
            <a:r>
              <a:rPr lang="en-US" sz="2000">
                <a:solidFill>
                  <a:srgbClr val="262B2E"/>
                </a:solidFill>
              </a:rPr>
              <a:t>more sales leads and increase your conversion</a:t>
            </a:r>
          </a:p>
        </p:txBody>
      </p:sp>
      <p:sp>
        <p:nvSpPr>
          <p:cNvPr id="62" name="Chevron 61"/>
          <p:cNvSpPr/>
          <p:nvPr/>
        </p:nvSpPr>
        <p:spPr>
          <a:xfrm>
            <a:off x="1215135" y="5209333"/>
            <a:ext cx="974785" cy="508958"/>
          </a:xfrm>
          <a:prstGeom prst="chevron">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 name="Straight Connector 62"/>
          <p:cNvCxnSpPr/>
          <p:nvPr/>
        </p:nvCxnSpPr>
        <p:spPr>
          <a:xfrm>
            <a:off x="2144200" y="5465681"/>
            <a:ext cx="6044184" cy="0"/>
          </a:xfrm>
          <a:prstGeom prst="line">
            <a:avLst/>
          </a:prstGeom>
          <a:ln w="57150">
            <a:solidFill>
              <a:srgbClr val="F7DB1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8035244" y="5114333"/>
            <a:ext cx="451264" cy="697066"/>
          </a:xfrm>
          <a:prstGeom prst="line">
            <a:avLst/>
          </a:prstGeom>
          <a:ln w="57150">
            <a:solidFill>
              <a:srgbClr val="FFFFFF"/>
            </a:solidFill>
          </a:ln>
          <a:effectLst>
            <a:outerShdw blurRad="50800" dist="635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458719" y="1965628"/>
            <a:ext cx="582211" cy="523220"/>
          </a:xfrm>
          <a:prstGeom prst="rect">
            <a:avLst/>
          </a:prstGeom>
        </p:spPr>
        <p:txBody>
          <a:bodyPr wrap="none">
            <a:spAutoFit/>
          </a:bodyPr>
          <a:lstStyle>
            <a:defPPr>
              <a:defRPr lang="en-US"/>
            </a:defPPr>
            <a:lvl1pPr algn="ctr">
              <a:defRPr sz="6000">
                <a:solidFill>
                  <a:schemeClr val="bg1"/>
                </a:solidFill>
                <a:latin typeface="Cinzel Decorative Black" panose="00000A00000000000000" pitchFamily="50" charset="0"/>
              </a:defRPr>
            </a:lvl1pPr>
          </a:lstStyle>
          <a:p>
            <a:r>
              <a:rPr lang="en-US" sz="2800" smtClean="0">
                <a:effectLst>
                  <a:outerShdw blurRad="63500" dist="25400" dir="4680000" sx="102000" sy="102000" algn="ctr" rotWithShape="0">
                    <a:prstClr val="black">
                      <a:alpha val="40000"/>
                    </a:prstClr>
                  </a:outerShdw>
                </a:effectLst>
              </a:rPr>
              <a:t>01</a:t>
            </a:r>
            <a:endParaRPr lang="en-US" sz="2800">
              <a:effectLst>
                <a:outerShdw blurRad="63500" dist="25400" dir="4680000" sx="102000" sy="102000" algn="ctr" rotWithShape="0">
                  <a:prstClr val="black">
                    <a:alpha val="40000"/>
                  </a:prstClr>
                </a:outerShdw>
              </a:effectLst>
            </a:endParaRPr>
          </a:p>
        </p:txBody>
      </p:sp>
      <p:sp>
        <p:nvSpPr>
          <p:cNvPr id="66" name="TextBox 65"/>
          <p:cNvSpPr txBox="1"/>
          <p:nvPr/>
        </p:nvSpPr>
        <p:spPr>
          <a:xfrm>
            <a:off x="1421209" y="3414507"/>
            <a:ext cx="657232" cy="523220"/>
          </a:xfrm>
          <a:prstGeom prst="rect">
            <a:avLst/>
          </a:prstGeom>
        </p:spPr>
        <p:txBody>
          <a:bodyPr wrap="none">
            <a:spAutoFit/>
          </a:bodyPr>
          <a:lstStyle>
            <a:defPPr>
              <a:defRPr lang="en-US"/>
            </a:defPPr>
            <a:lvl1pPr algn="ctr">
              <a:defRPr sz="6000">
                <a:solidFill>
                  <a:schemeClr val="bg1"/>
                </a:solidFill>
                <a:latin typeface="Cinzel Decorative Black" panose="00000A00000000000000" pitchFamily="50" charset="0"/>
              </a:defRPr>
            </a:lvl1pPr>
          </a:lstStyle>
          <a:p>
            <a:r>
              <a:rPr lang="en-US" sz="2800" smtClean="0">
                <a:effectLst>
                  <a:outerShdw blurRad="63500" dist="25400" dir="4680000" sx="102000" sy="102000" algn="ctr" rotWithShape="0">
                    <a:prstClr val="black">
                      <a:alpha val="40000"/>
                    </a:prstClr>
                  </a:outerShdw>
                </a:effectLst>
              </a:rPr>
              <a:t>02</a:t>
            </a:r>
            <a:endParaRPr lang="en-US" sz="2800">
              <a:effectLst>
                <a:outerShdw blurRad="63500" dist="25400" dir="4680000" sx="102000" sy="102000" algn="ctr" rotWithShape="0">
                  <a:prstClr val="black">
                    <a:alpha val="40000"/>
                  </a:prstClr>
                </a:outerShdw>
              </a:effectLst>
            </a:endParaRPr>
          </a:p>
        </p:txBody>
      </p:sp>
      <p:sp>
        <p:nvSpPr>
          <p:cNvPr id="67" name="TextBox 66"/>
          <p:cNvSpPr txBox="1"/>
          <p:nvPr/>
        </p:nvSpPr>
        <p:spPr>
          <a:xfrm>
            <a:off x="1427942" y="5164256"/>
            <a:ext cx="643766" cy="523220"/>
          </a:xfrm>
          <a:prstGeom prst="rect">
            <a:avLst/>
          </a:prstGeom>
        </p:spPr>
        <p:txBody>
          <a:bodyPr wrap="none">
            <a:spAutoFit/>
          </a:bodyPr>
          <a:lstStyle>
            <a:defPPr>
              <a:defRPr lang="en-US"/>
            </a:defPPr>
            <a:lvl1pPr algn="ctr">
              <a:defRPr sz="6000">
                <a:solidFill>
                  <a:schemeClr val="bg1"/>
                </a:solidFill>
                <a:latin typeface="Cinzel Decorative Black" panose="00000A00000000000000" pitchFamily="50" charset="0"/>
              </a:defRPr>
            </a:lvl1pPr>
          </a:lstStyle>
          <a:p>
            <a:r>
              <a:rPr lang="en-US" sz="2800" smtClean="0">
                <a:effectLst>
                  <a:outerShdw blurRad="63500" dist="25400" dir="4680000" sx="102000" sy="102000" algn="ctr" rotWithShape="0">
                    <a:prstClr val="black">
                      <a:alpha val="40000"/>
                    </a:prstClr>
                  </a:outerShdw>
                </a:effectLst>
              </a:rPr>
              <a:t>03</a:t>
            </a:r>
            <a:endParaRPr lang="en-US" sz="2800">
              <a:effectLst>
                <a:outerShdw blurRad="63500" dist="25400" dir="4680000" sx="102000" sy="102000" algn="ctr" rotWithShape="0">
                  <a:prstClr val="black">
                    <a:alpha val="40000"/>
                  </a:prstClr>
                </a:outerShdw>
              </a:effectLst>
            </a:endParaRPr>
          </a:p>
        </p:txBody>
      </p:sp>
      <p:sp>
        <p:nvSpPr>
          <p:cNvPr id="14" name="Donut 13"/>
          <p:cNvSpPr/>
          <p:nvPr/>
        </p:nvSpPr>
        <p:spPr>
          <a:xfrm>
            <a:off x="9937654" y="2633400"/>
            <a:ext cx="1857579" cy="1857579"/>
          </a:xfrm>
          <a:prstGeom prst="donut">
            <a:avLst>
              <a:gd name="adj" fmla="val 15622"/>
            </a:avLst>
          </a:prstGeom>
          <a:solidFill>
            <a:srgbClr val="262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Oval 68"/>
          <p:cNvSpPr/>
          <p:nvPr/>
        </p:nvSpPr>
        <p:spPr>
          <a:xfrm>
            <a:off x="10592123" y="3287869"/>
            <a:ext cx="548640" cy="548640"/>
          </a:xfrm>
          <a:prstGeom prst="ellipse">
            <a:avLst/>
          </a:prstGeom>
          <a:solidFill>
            <a:srgbClr val="262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a:off x="9435528" y="3470130"/>
            <a:ext cx="1433587" cy="188336"/>
          </a:xfrm>
          <a:prstGeom prst="rightArrow">
            <a:avLst>
              <a:gd name="adj1" fmla="val 42232"/>
              <a:gd name="adj2" fmla="val 103017"/>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flipV="1">
            <a:off x="9239106" y="3183880"/>
            <a:ext cx="451264" cy="697066"/>
          </a:xfrm>
          <a:prstGeom prst="line">
            <a:avLst/>
          </a:prstGeom>
          <a:ln w="57150">
            <a:solidFill>
              <a:srgbClr val="FCFCFC"/>
            </a:solidFill>
          </a:ln>
          <a:effectLst>
            <a:outerShdw blurRad="50800" dist="635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00586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646868" y="1014845"/>
            <a:ext cx="4898263" cy="489826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203717" y="867023"/>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47" name="Oval 46"/>
          <p:cNvSpPr/>
          <p:nvPr/>
        </p:nvSpPr>
        <p:spPr>
          <a:xfrm>
            <a:off x="8936604" y="2152161"/>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16794" y="2657700"/>
            <a:ext cx="4181587" cy="1446550"/>
          </a:xfrm>
          <a:prstGeom prst="rect">
            <a:avLst/>
          </a:prstGeom>
          <a:noFill/>
        </p:spPr>
        <p:txBody>
          <a:bodyPr wrap="square" rtlCol="0">
            <a:spAutoFit/>
          </a:bodyPr>
          <a:lstStyle/>
          <a:p>
            <a:pPr algn="ctr"/>
            <a:r>
              <a:rPr lang="en-US" sz="4400" b="1" dirty="0" smtClean="0">
                <a:solidFill>
                  <a:schemeClr val="bg1"/>
                </a:solidFill>
                <a:effectLst>
                  <a:outerShdw blurRad="63500" dist="50800" dir="2700000" sx="102000" sy="102000" algn="ctr" rotWithShape="0">
                    <a:prstClr val="black">
                      <a:alpha val="40000"/>
                    </a:prstClr>
                  </a:outerShdw>
                </a:effectLst>
                <a:latin typeface="+mj-lt"/>
                <a:ea typeface="+mj-ea"/>
                <a:cs typeface="+mj-cs"/>
              </a:rPr>
              <a:t>Some Fact About Live Chat </a:t>
            </a:r>
            <a:endParaRPr lang="en-US" sz="4400" b="1" dirty="0">
              <a:solidFill>
                <a:schemeClr val="bg1"/>
              </a:solidFill>
              <a:effectLst>
                <a:outerShdw blurRad="63500" dist="50800" dir="2700000" sx="102000" sy="102000" algn="ctr" rotWithShape="0">
                  <a:prstClr val="black">
                    <a:alpha val="40000"/>
                  </a:prstClr>
                </a:outerShdw>
              </a:effectLst>
              <a:latin typeface="+mj-lt"/>
              <a:ea typeface="+mj-ea"/>
              <a:cs typeface="+mj-cs"/>
            </a:endParaRPr>
          </a:p>
        </p:txBody>
      </p:sp>
      <p:sp>
        <p:nvSpPr>
          <p:cNvPr id="17" name="Freeform 122"/>
          <p:cNvSpPr>
            <a:spLocks noEditPoints="1"/>
          </p:cNvSpPr>
          <p:nvPr/>
        </p:nvSpPr>
        <p:spPr bwMode="auto">
          <a:xfrm>
            <a:off x="9947081" y="1367371"/>
            <a:ext cx="700570" cy="942357"/>
          </a:xfrm>
          <a:custGeom>
            <a:avLst/>
            <a:gdLst>
              <a:gd name="T0" fmla="*/ 85 w 113"/>
              <a:gd name="T1" fmla="*/ 86 h 152"/>
              <a:gd name="T2" fmla="*/ 85 w 113"/>
              <a:gd name="T3" fmla="*/ 76 h 152"/>
              <a:gd name="T4" fmla="*/ 28 w 113"/>
              <a:gd name="T5" fmla="*/ 76 h 152"/>
              <a:gd name="T6" fmla="*/ 28 w 113"/>
              <a:gd name="T7" fmla="*/ 86 h 152"/>
              <a:gd name="T8" fmla="*/ 85 w 113"/>
              <a:gd name="T9" fmla="*/ 86 h 152"/>
              <a:gd name="T10" fmla="*/ 85 w 113"/>
              <a:gd name="T11" fmla="*/ 105 h 152"/>
              <a:gd name="T12" fmla="*/ 85 w 113"/>
              <a:gd name="T13" fmla="*/ 95 h 152"/>
              <a:gd name="T14" fmla="*/ 28 w 113"/>
              <a:gd name="T15" fmla="*/ 95 h 152"/>
              <a:gd name="T16" fmla="*/ 28 w 113"/>
              <a:gd name="T17" fmla="*/ 105 h 152"/>
              <a:gd name="T18" fmla="*/ 85 w 113"/>
              <a:gd name="T19" fmla="*/ 105 h 152"/>
              <a:gd name="T20" fmla="*/ 85 w 113"/>
              <a:gd name="T21" fmla="*/ 123 h 152"/>
              <a:gd name="T22" fmla="*/ 85 w 113"/>
              <a:gd name="T23" fmla="*/ 114 h 152"/>
              <a:gd name="T24" fmla="*/ 28 w 113"/>
              <a:gd name="T25" fmla="*/ 114 h 152"/>
              <a:gd name="T26" fmla="*/ 28 w 113"/>
              <a:gd name="T27" fmla="*/ 123 h 152"/>
              <a:gd name="T28" fmla="*/ 85 w 113"/>
              <a:gd name="T29" fmla="*/ 123 h 152"/>
              <a:gd name="T30" fmla="*/ 19 w 113"/>
              <a:gd name="T31" fmla="*/ 19 h 152"/>
              <a:gd name="T32" fmla="*/ 47 w 113"/>
              <a:gd name="T33" fmla="*/ 19 h 152"/>
              <a:gd name="T34" fmla="*/ 47 w 113"/>
              <a:gd name="T35" fmla="*/ 67 h 152"/>
              <a:gd name="T36" fmla="*/ 94 w 113"/>
              <a:gd name="T37" fmla="*/ 67 h 152"/>
              <a:gd name="T38" fmla="*/ 94 w 113"/>
              <a:gd name="T39" fmla="*/ 133 h 152"/>
              <a:gd name="T40" fmla="*/ 19 w 113"/>
              <a:gd name="T41" fmla="*/ 133 h 152"/>
              <a:gd name="T42" fmla="*/ 19 w 113"/>
              <a:gd name="T43" fmla="*/ 19 h 152"/>
              <a:gd name="T44" fmla="*/ 57 w 113"/>
              <a:gd name="T45" fmla="*/ 19 h 152"/>
              <a:gd name="T46" fmla="*/ 94 w 113"/>
              <a:gd name="T47" fmla="*/ 57 h 152"/>
              <a:gd name="T48" fmla="*/ 57 w 113"/>
              <a:gd name="T49" fmla="*/ 57 h 152"/>
              <a:gd name="T50" fmla="*/ 57 w 113"/>
              <a:gd name="T51" fmla="*/ 19 h 152"/>
              <a:gd name="T52" fmla="*/ 0 w 113"/>
              <a:gd name="T53" fmla="*/ 0 h 152"/>
              <a:gd name="T54" fmla="*/ 0 w 113"/>
              <a:gd name="T55" fmla="*/ 152 h 152"/>
              <a:gd name="T56" fmla="*/ 113 w 113"/>
              <a:gd name="T57" fmla="*/ 152 h 152"/>
              <a:gd name="T58" fmla="*/ 113 w 113"/>
              <a:gd name="T59" fmla="*/ 57 h 152"/>
              <a:gd name="T60" fmla="*/ 57 w 113"/>
              <a:gd name="T61" fmla="*/ 0 h 152"/>
              <a:gd name="T62" fmla="*/ 0 w 113"/>
              <a:gd name="T6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52">
                <a:moveTo>
                  <a:pt x="85" y="86"/>
                </a:moveTo>
                <a:lnTo>
                  <a:pt x="85" y="76"/>
                </a:lnTo>
                <a:lnTo>
                  <a:pt x="28" y="76"/>
                </a:lnTo>
                <a:lnTo>
                  <a:pt x="28" y="86"/>
                </a:lnTo>
                <a:lnTo>
                  <a:pt x="85" y="86"/>
                </a:lnTo>
                <a:close/>
                <a:moveTo>
                  <a:pt x="85" y="105"/>
                </a:moveTo>
                <a:lnTo>
                  <a:pt x="85" y="95"/>
                </a:lnTo>
                <a:lnTo>
                  <a:pt x="28" y="95"/>
                </a:lnTo>
                <a:lnTo>
                  <a:pt x="28" y="105"/>
                </a:lnTo>
                <a:lnTo>
                  <a:pt x="85" y="105"/>
                </a:lnTo>
                <a:close/>
                <a:moveTo>
                  <a:pt x="85" y="123"/>
                </a:moveTo>
                <a:lnTo>
                  <a:pt x="85" y="114"/>
                </a:lnTo>
                <a:lnTo>
                  <a:pt x="28" y="114"/>
                </a:lnTo>
                <a:lnTo>
                  <a:pt x="28" y="123"/>
                </a:lnTo>
                <a:lnTo>
                  <a:pt x="85" y="123"/>
                </a:lnTo>
                <a:close/>
                <a:moveTo>
                  <a:pt x="19" y="19"/>
                </a:moveTo>
                <a:lnTo>
                  <a:pt x="47" y="19"/>
                </a:lnTo>
                <a:lnTo>
                  <a:pt x="47" y="67"/>
                </a:lnTo>
                <a:lnTo>
                  <a:pt x="94" y="67"/>
                </a:lnTo>
                <a:lnTo>
                  <a:pt x="94" y="133"/>
                </a:lnTo>
                <a:lnTo>
                  <a:pt x="19" y="133"/>
                </a:lnTo>
                <a:lnTo>
                  <a:pt x="19" y="19"/>
                </a:lnTo>
                <a:close/>
                <a:moveTo>
                  <a:pt x="57" y="19"/>
                </a:moveTo>
                <a:lnTo>
                  <a:pt x="94" y="57"/>
                </a:lnTo>
                <a:lnTo>
                  <a:pt x="57" y="57"/>
                </a:lnTo>
                <a:lnTo>
                  <a:pt x="57" y="19"/>
                </a:lnTo>
                <a:close/>
                <a:moveTo>
                  <a:pt x="0" y="0"/>
                </a:moveTo>
                <a:lnTo>
                  <a:pt x="0" y="152"/>
                </a:lnTo>
                <a:lnTo>
                  <a:pt x="113" y="152"/>
                </a:lnTo>
                <a:lnTo>
                  <a:pt x="113" y="57"/>
                </a:lnTo>
                <a:lnTo>
                  <a:pt x="57" y="0"/>
                </a:lnTo>
                <a:lnTo>
                  <a:pt x="0" y="0"/>
                </a:lnTo>
                <a:close/>
              </a:path>
            </a:pathLst>
          </a:custGeom>
          <a:solidFill>
            <a:srgbClr val="31201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128"/>
          <p:cNvSpPr>
            <a:spLocks noEditPoints="1"/>
          </p:cNvSpPr>
          <p:nvPr/>
        </p:nvSpPr>
        <p:spPr bwMode="auto">
          <a:xfrm>
            <a:off x="10233431" y="1655239"/>
            <a:ext cx="771934" cy="750032"/>
          </a:xfrm>
          <a:custGeom>
            <a:avLst/>
            <a:gdLst>
              <a:gd name="T0" fmla="*/ 23 w 60"/>
              <a:gd name="T1" fmla="*/ 0 h 58"/>
              <a:gd name="T2" fmla="*/ 0 w 60"/>
              <a:gd name="T3" fmla="*/ 24 h 58"/>
              <a:gd name="T4" fmla="*/ 23 w 60"/>
              <a:gd name="T5" fmla="*/ 47 h 58"/>
              <a:gd name="T6" fmla="*/ 37 w 60"/>
              <a:gd name="T7" fmla="*/ 42 h 58"/>
              <a:gd name="T8" fmla="*/ 38 w 60"/>
              <a:gd name="T9" fmla="*/ 43 h 58"/>
              <a:gd name="T10" fmla="*/ 53 w 60"/>
              <a:gd name="T11" fmla="*/ 57 h 58"/>
              <a:gd name="T12" fmla="*/ 55 w 60"/>
              <a:gd name="T13" fmla="*/ 58 h 58"/>
              <a:gd name="T14" fmla="*/ 58 w 60"/>
              <a:gd name="T15" fmla="*/ 57 h 58"/>
              <a:gd name="T16" fmla="*/ 58 w 60"/>
              <a:gd name="T17" fmla="*/ 51 h 58"/>
              <a:gd name="T18" fmla="*/ 44 w 60"/>
              <a:gd name="T19" fmla="*/ 37 h 58"/>
              <a:gd name="T20" fmla="*/ 42 w 60"/>
              <a:gd name="T21" fmla="*/ 36 h 58"/>
              <a:gd name="T22" fmla="*/ 46 w 60"/>
              <a:gd name="T23" fmla="*/ 24 h 58"/>
              <a:gd name="T24" fmla="*/ 23 w 60"/>
              <a:gd name="T25" fmla="*/ 0 h 58"/>
              <a:gd name="T26" fmla="*/ 23 w 60"/>
              <a:gd name="T27" fmla="*/ 8 h 58"/>
              <a:gd name="T28" fmla="*/ 39 w 60"/>
              <a:gd name="T29" fmla="*/ 24 h 58"/>
              <a:gd name="T30" fmla="*/ 36 w 60"/>
              <a:gd name="T31" fmla="*/ 32 h 58"/>
              <a:gd name="T32" fmla="*/ 35 w 60"/>
              <a:gd name="T33" fmla="*/ 35 h 58"/>
              <a:gd name="T34" fmla="*/ 33 w 60"/>
              <a:gd name="T35" fmla="*/ 36 h 58"/>
              <a:gd name="T36" fmla="*/ 23 w 60"/>
              <a:gd name="T37" fmla="*/ 40 h 58"/>
              <a:gd name="T38" fmla="*/ 7 w 60"/>
              <a:gd name="T39" fmla="*/ 24 h 58"/>
              <a:gd name="T40" fmla="*/ 23 w 60"/>
              <a:gd name="T41"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58">
                <a:moveTo>
                  <a:pt x="23" y="0"/>
                </a:moveTo>
                <a:cubicBezTo>
                  <a:pt x="10" y="0"/>
                  <a:pt x="0" y="11"/>
                  <a:pt x="0" y="24"/>
                </a:cubicBezTo>
                <a:cubicBezTo>
                  <a:pt x="0" y="37"/>
                  <a:pt x="10" y="47"/>
                  <a:pt x="23" y="47"/>
                </a:cubicBezTo>
                <a:cubicBezTo>
                  <a:pt x="28" y="47"/>
                  <a:pt x="33" y="45"/>
                  <a:pt x="37" y="42"/>
                </a:cubicBezTo>
                <a:cubicBezTo>
                  <a:pt x="38" y="42"/>
                  <a:pt x="38" y="42"/>
                  <a:pt x="38" y="43"/>
                </a:cubicBezTo>
                <a:cubicBezTo>
                  <a:pt x="53" y="57"/>
                  <a:pt x="53" y="57"/>
                  <a:pt x="53" y="57"/>
                </a:cubicBezTo>
                <a:cubicBezTo>
                  <a:pt x="53" y="58"/>
                  <a:pt x="54" y="58"/>
                  <a:pt x="55" y="58"/>
                </a:cubicBezTo>
                <a:cubicBezTo>
                  <a:pt x="56" y="58"/>
                  <a:pt x="58" y="58"/>
                  <a:pt x="58" y="57"/>
                </a:cubicBezTo>
                <a:cubicBezTo>
                  <a:pt x="60" y="56"/>
                  <a:pt x="60" y="53"/>
                  <a:pt x="58" y="51"/>
                </a:cubicBezTo>
                <a:cubicBezTo>
                  <a:pt x="44" y="37"/>
                  <a:pt x="44" y="37"/>
                  <a:pt x="44" y="37"/>
                </a:cubicBezTo>
                <a:cubicBezTo>
                  <a:pt x="43" y="36"/>
                  <a:pt x="43" y="36"/>
                  <a:pt x="42" y="36"/>
                </a:cubicBezTo>
                <a:cubicBezTo>
                  <a:pt x="45" y="32"/>
                  <a:pt x="46" y="28"/>
                  <a:pt x="46" y="24"/>
                </a:cubicBezTo>
                <a:cubicBezTo>
                  <a:pt x="46" y="11"/>
                  <a:pt x="36" y="0"/>
                  <a:pt x="23" y="0"/>
                </a:cubicBezTo>
                <a:close/>
                <a:moveTo>
                  <a:pt x="23" y="8"/>
                </a:moveTo>
                <a:cubicBezTo>
                  <a:pt x="32" y="8"/>
                  <a:pt x="39" y="15"/>
                  <a:pt x="39" y="24"/>
                </a:cubicBezTo>
                <a:cubicBezTo>
                  <a:pt x="39" y="27"/>
                  <a:pt x="38" y="30"/>
                  <a:pt x="36" y="32"/>
                </a:cubicBezTo>
                <a:cubicBezTo>
                  <a:pt x="35" y="35"/>
                  <a:pt x="35" y="35"/>
                  <a:pt x="35" y="35"/>
                </a:cubicBezTo>
                <a:cubicBezTo>
                  <a:pt x="33" y="36"/>
                  <a:pt x="33" y="36"/>
                  <a:pt x="33" y="36"/>
                </a:cubicBezTo>
                <a:cubicBezTo>
                  <a:pt x="30" y="39"/>
                  <a:pt x="27" y="40"/>
                  <a:pt x="23" y="40"/>
                </a:cubicBezTo>
                <a:cubicBezTo>
                  <a:pt x="14" y="40"/>
                  <a:pt x="7" y="33"/>
                  <a:pt x="7" y="24"/>
                </a:cubicBezTo>
                <a:cubicBezTo>
                  <a:pt x="7" y="15"/>
                  <a:pt x="14" y="8"/>
                  <a:pt x="23" y="8"/>
                </a:cubicBezTo>
                <a:close/>
              </a:path>
            </a:pathLst>
          </a:custGeom>
          <a:solidFill>
            <a:srgbClr val="F7DB18"/>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47735843"/>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a:t>Consumers prefer live chat for </a:t>
            </a:r>
            <a:r>
              <a:rPr lang="en-US" smtClean="0"/>
              <a:t>customer service</a:t>
            </a:r>
            <a:r>
              <a:rPr lang="en-US"/>
              <a:t>: </a:t>
            </a:r>
            <a:r>
              <a:rPr lang="en-US" smtClean="0"/>
              <a:t>stats</a:t>
            </a:r>
            <a:endParaRPr lang="en-US"/>
          </a:p>
        </p:txBody>
      </p:sp>
      <p:sp>
        <p:nvSpPr>
          <p:cNvPr id="4" name="Slide Number Placeholder 3"/>
          <p:cNvSpPr>
            <a:spLocks noGrp="1"/>
          </p:cNvSpPr>
          <p:nvPr>
            <p:ph type="sldNum" sz="quarter" idx="12"/>
          </p:nvPr>
        </p:nvSpPr>
        <p:spPr/>
        <p:txBody>
          <a:bodyPr/>
          <a:lstStyle/>
          <a:p>
            <a:fld id="{1B094F8E-717B-4AEE-8691-AE595715C8CB}" type="slidenum">
              <a:rPr lang="en-US" smtClean="0"/>
              <a:pPr/>
              <a:t>5</a:t>
            </a:fld>
            <a:endParaRPr lang="en-US"/>
          </a:p>
        </p:txBody>
      </p:sp>
      <p:graphicFrame>
        <p:nvGraphicFramePr>
          <p:cNvPr id="7" name="Chart 6"/>
          <p:cNvGraphicFramePr/>
          <p:nvPr>
            <p:extLst>
              <p:ext uri="{D42A27DB-BD31-4B8C-83A1-F6EECF244321}">
                <p14:modId xmlns:p14="http://schemas.microsoft.com/office/powerpoint/2010/main" val="921978460"/>
              </p:ext>
            </p:extLst>
          </p:nvPr>
        </p:nvGraphicFramePr>
        <p:xfrm>
          <a:off x="1223726" y="1129101"/>
          <a:ext cx="9548906" cy="4985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2562316"/>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33756" b="3217"/>
          <a:stretch/>
        </p:blipFill>
        <p:spPr>
          <a:xfrm>
            <a:off x="9525" y="2585545"/>
            <a:ext cx="12192000" cy="3705000"/>
          </a:xfrm>
          <a:prstGeom prst="rect">
            <a:avLst/>
          </a:prstGeom>
        </p:spPr>
      </p:pic>
      <p:sp>
        <p:nvSpPr>
          <p:cNvPr id="3" name="Content Placeholder 2"/>
          <p:cNvSpPr>
            <a:spLocks noGrp="1"/>
          </p:cNvSpPr>
          <p:nvPr>
            <p:ph idx="1"/>
          </p:nvPr>
        </p:nvSpPr>
        <p:spPr/>
        <p:txBody>
          <a:bodyPr>
            <a:normAutofit/>
          </a:bodyPr>
          <a:lstStyle/>
          <a:p>
            <a:pPr>
              <a:lnSpc>
                <a:spcPct val="150000"/>
              </a:lnSpc>
            </a:pPr>
            <a:r>
              <a:rPr lang="en-US" dirty="0" smtClean="0"/>
              <a:t>A survey of 1,000 regular online shoppers revealed that live chat is the preferred communication method for 20% of the population</a:t>
            </a:r>
            <a:r>
              <a:rPr lang="en-US" smtClean="0"/>
              <a:t>. </a:t>
            </a:r>
          </a:p>
          <a:p>
            <a:pPr>
              <a:lnSpc>
                <a:spcPct val="150000"/>
              </a:lnSpc>
            </a:pPr>
            <a:r>
              <a:rPr lang="en-US" smtClean="0"/>
              <a:t>Those </a:t>
            </a:r>
            <a:r>
              <a:rPr lang="en-US" dirty="0" smtClean="0"/>
              <a:t>that prefer live chat are more likely to buy frequently, live in households with higher annual incomes, and be aged 31 to 50.</a:t>
            </a:r>
            <a:endParaRPr lang="en-US" dirty="0"/>
          </a:p>
        </p:txBody>
      </p:sp>
      <p:sp>
        <p:nvSpPr>
          <p:cNvPr id="2" name="Title 1"/>
          <p:cNvSpPr>
            <a:spLocks noGrp="1"/>
          </p:cNvSpPr>
          <p:nvPr>
            <p:ph type="title"/>
          </p:nvPr>
        </p:nvSpPr>
        <p:spPr/>
        <p:txBody>
          <a:bodyPr vert="horz" lIns="91440" tIns="45720" rIns="91440" bIns="45720" rtlCol="0" anchor="ctr">
            <a:normAutofit/>
          </a:bodyPr>
          <a:lstStyle/>
          <a:p>
            <a:r>
              <a:rPr lang="en-US" dirty="0"/>
              <a:t>1 in 5 Website Shoppers Prefer Live Chat</a:t>
            </a:r>
          </a:p>
        </p:txBody>
      </p:sp>
      <p:sp>
        <p:nvSpPr>
          <p:cNvPr id="15" name="Slide Number Placeholder 14"/>
          <p:cNvSpPr>
            <a:spLocks noGrp="1"/>
          </p:cNvSpPr>
          <p:nvPr>
            <p:ph type="sldNum" sz="quarter" idx="12"/>
          </p:nvPr>
        </p:nvSpPr>
        <p:spPr/>
        <p:txBody>
          <a:bodyPr/>
          <a:lstStyle/>
          <a:p>
            <a:fld id="{1B094F8E-717B-4AEE-8691-AE595715C8CB}" type="slidenum">
              <a:rPr lang="en-US" smtClean="0"/>
              <a:pPr/>
              <a:t>6</a:t>
            </a:fld>
            <a:endParaRPr lang="en-US"/>
          </a:p>
        </p:txBody>
      </p:sp>
    </p:spTree>
    <p:extLst>
      <p:ext uri="{BB962C8B-B14F-4D97-AF65-F5344CB8AC3E}">
        <p14:creationId xmlns:p14="http://schemas.microsoft.com/office/powerpoint/2010/main" val="237303966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rotWithShape="1">
          <a:blip r:embed="rId2">
            <a:extLst>
              <a:ext uri="{28A0092B-C50C-407E-A947-70E740481C1C}">
                <a14:useLocalDpi xmlns:a14="http://schemas.microsoft.com/office/drawing/2010/main" val="0"/>
              </a:ext>
            </a:extLst>
          </a:blip>
          <a:srcRect t="5428" b="6987"/>
          <a:stretch/>
        </p:blipFill>
        <p:spPr>
          <a:xfrm>
            <a:off x="879850" y="1386291"/>
            <a:ext cx="5201894" cy="3446950"/>
          </a:xfrm>
          <a:prstGeom prst="rect">
            <a:avLst/>
          </a:prstGeom>
        </p:spPr>
      </p:pic>
      <p:grpSp>
        <p:nvGrpSpPr>
          <p:cNvPr id="36" name="Group 35"/>
          <p:cNvGrpSpPr/>
          <p:nvPr/>
        </p:nvGrpSpPr>
        <p:grpSpPr>
          <a:xfrm>
            <a:off x="1082730" y="1580363"/>
            <a:ext cx="1335785" cy="1070172"/>
            <a:chOff x="4683161" y="3911794"/>
            <a:chExt cx="496933" cy="398121"/>
          </a:xfrm>
        </p:grpSpPr>
        <p:sp>
          <p:nvSpPr>
            <p:cNvPr id="37" name="Freeform 33"/>
            <p:cNvSpPr>
              <a:spLocks/>
            </p:cNvSpPr>
            <p:nvPr/>
          </p:nvSpPr>
          <p:spPr bwMode="auto">
            <a:xfrm>
              <a:off x="4815320" y="3911794"/>
              <a:ext cx="364774" cy="271201"/>
            </a:xfrm>
            <a:custGeom>
              <a:avLst/>
              <a:gdLst>
                <a:gd name="T0" fmla="*/ 173 w 173"/>
                <a:gd name="T1" fmla="*/ 55 h 129"/>
                <a:gd name="T2" fmla="*/ 86 w 173"/>
                <a:gd name="T3" fmla="*/ 0 h 129"/>
                <a:gd name="T4" fmla="*/ 0 w 173"/>
                <a:gd name="T5" fmla="*/ 55 h 129"/>
                <a:gd name="T6" fmla="*/ 86 w 173"/>
                <a:gd name="T7" fmla="*/ 109 h 129"/>
                <a:gd name="T8" fmla="*/ 125 w 173"/>
                <a:gd name="T9" fmla="*/ 103 h 129"/>
                <a:gd name="T10" fmla="*/ 161 w 173"/>
                <a:gd name="T11" fmla="*/ 129 h 129"/>
                <a:gd name="T12" fmla="*/ 150 w 173"/>
                <a:gd name="T13" fmla="*/ 91 h 129"/>
                <a:gd name="T14" fmla="*/ 173 w 173"/>
                <a:gd name="T15" fmla="*/ 55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29">
                  <a:moveTo>
                    <a:pt x="173" y="55"/>
                  </a:moveTo>
                  <a:cubicBezTo>
                    <a:pt x="173" y="24"/>
                    <a:pt x="134" y="0"/>
                    <a:pt x="86" y="0"/>
                  </a:cubicBezTo>
                  <a:cubicBezTo>
                    <a:pt x="39" y="0"/>
                    <a:pt x="0" y="24"/>
                    <a:pt x="0" y="55"/>
                  </a:cubicBezTo>
                  <a:cubicBezTo>
                    <a:pt x="0" y="85"/>
                    <a:pt x="39" y="109"/>
                    <a:pt x="86" y="109"/>
                  </a:cubicBezTo>
                  <a:cubicBezTo>
                    <a:pt x="100" y="109"/>
                    <a:pt x="113" y="107"/>
                    <a:pt x="125" y="103"/>
                  </a:cubicBezTo>
                  <a:cubicBezTo>
                    <a:pt x="138" y="109"/>
                    <a:pt x="151" y="118"/>
                    <a:pt x="161" y="129"/>
                  </a:cubicBezTo>
                  <a:cubicBezTo>
                    <a:pt x="158" y="118"/>
                    <a:pt x="152" y="104"/>
                    <a:pt x="150" y="91"/>
                  </a:cubicBezTo>
                  <a:cubicBezTo>
                    <a:pt x="164" y="81"/>
                    <a:pt x="173" y="69"/>
                    <a:pt x="173" y="55"/>
                  </a:cubicBezTo>
                  <a:close/>
                </a:path>
              </a:pathLst>
            </a:custGeom>
            <a:solidFill>
              <a:srgbClr val="00B0F0"/>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8" name="Freeform 34"/>
            <p:cNvSpPr>
              <a:spLocks/>
            </p:cNvSpPr>
            <p:nvPr/>
          </p:nvSpPr>
          <p:spPr bwMode="auto">
            <a:xfrm>
              <a:off x="4683161" y="3954657"/>
              <a:ext cx="323538" cy="355258"/>
            </a:xfrm>
            <a:custGeom>
              <a:avLst/>
              <a:gdLst>
                <a:gd name="T0" fmla="*/ 70 w 153"/>
                <a:gd name="T1" fmla="*/ 34 h 169"/>
                <a:gd name="T2" fmla="*/ 89 w 153"/>
                <a:gd name="T3" fmla="*/ 0 h 169"/>
                <a:gd name="T4" fmla="*/ 86 w 153"/>
                <a:gd name="T5" fmla="*/ 0 h 169"/>
                <a:gd name="T6" fmla="*/ 0 w 153"/>
                <a:gd name="T7" fmla="*/ 54 h 169"/>
                <a:gd name="T8" fmla="*/ 15 w 153"/>
                <a:gd name="T9" fmla="*/ 86 h 169"/>
                <a:gd name="T10" fmla="*/ 14 w 153"/>
                <a:gd name="T11" fmla="*/ 86 h 169"/>
                <a:gd name="T12" fmla="*/ 12 w 153"/>
                <a:gd name="T13" fmla="*/ 169 h 169"/>
                <a:gd name="T14" fmla="*/ 104 w 153"/>
                <a:gd name="T15" fmla="*/ 109 h 169"/>
                <a:gd name="T16" fmla="*/ 102 w 153"/>
                <a:gd name="T17" fmla="*/ 108 h 169"/>
                <a:gd name="T18" fmla="*/ 153 w 153"/>
                <a:gd name="T19" fmla="*/ 89 h 169"/>
                <a:gd name="T20" fmla="*/ 70 w 153"/>
                <a:gd name="T21" fmla="*/ 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9">
                  <a:moveTo>
                    <a:pt x="70" y="34"/>
                  </a:moveTo>
                  <a:cubicBezTo>
                    <a:pt x="70" y="21"/>
                    <a:pt x="77" y="9"/>
                    <a:pt x="89" y="0"/>
                  </a:cubicBezTo>
                  <a:cubicBezTo>
                    <a:pt x="88" y="0"/>
                    <a:pt x="87" y="0"/>
                    <a:pt x="86" y="0"/>
                  </a:cubicBezTo>
                  <a:cubicBezTo>
                    <a:pt x="38" y="0"/>
                    <a:pt x="0" y="24"/>
                    <a:pt x="0" y="54"/>
                  </a:cubicBezTo>
                  <a:cubicBezTo>
                    <a:pt x="0" y="66"/>
                    <a:pt x="5" y="77"/>
                    <a:pt x="15" y="86"/>
                  </a:cubicBezTo>
                  <a:cubicBezTo>
                    <a:pt x="14" y="86"/>
                    <a:pt x="14" y="86"/>
                    <a:pt x="14" y="86"/>
                  </a:cubicBezTo>
                  <a:cubicBezTo>
                    <a:pt x="32" y="111"/>
                    <a:pt x="15" y="143"/>
                    <a:pt x="12" y="169"/>
                  </a:cubicBezTo>
                  <a:cubicBezTo>
                    <a:pt x="27" y="130"/>
                    <a:pt x="63" y="108"/>
                    <a:pt x="104" y="109"/>
                  </a:cubicBezTo>
                  <a:cubicBezTo>
                    <a:pt x="102" y="108"/>
                    <a:pt x="102" y="108"/>
                    <a:pt x="102" y="108"/>
                  </a:cubicBezTo>
                  <a:cubicBezTo>
                    <a:pt x="122" y="106"/>
                    <a:pt x="140" y="99"/>
                    <a:pt x="153" y="89"/>
                  </a:cubicBezTo>
                  <a:cubicBezTo>
                    <a:pt x="107" y="88"/>
                    <a:pt x="70" y="64"/>
                    <a:pt x="70" y="34"/>
                  </a:cubicBezTo>
                  <a:close/>
                </a:path>
              </a:pathLst>
            </a:custGeom>
            <a:solidFill>
              <a:srgbClr val="BFBFBF"/>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3" name="Title 2"/>
          <p:cNvSpPr>
            <a:spLocks noGrp="1"/>
          </p:cNvSpPr>
          <p:nvPr>
            <p:ph type="title"/>
          </p:nvPr>
        </p:nvSpPr>
        <p:spPr/>
        <p:txBody>
          <a:bodyPr/>
          <a:lstStyle/>
          <a:p>
            <a:r>
              <a:rPr lang="en-US" sz="3600" smtClean="0"/>
              <a:t>Most </a:t>
            </a:r>
            <a:r>
              <a:rPr lang="en-US" sz="3600"/>
              <a:t>businesses </a:t>
            </a:r>
            <a:r>
              <a:rPr lang="en-US" sz="3600" smtClean="0"/>
              <a:t>don’t install </a:t>
            </a:r>
            <a:r>
              <a:rPr lang="en-US" sz="3600"/>
              <a:t>live chat on their website</a:t>
            </a:r>
          </a:p>
        </p:txBody>
      </p:sp>
      <p:sp>
        <p:nvSpPr>
          <p:cNvPr id="4" name="Slide Number Placeholder 3"/>
          <p:cNvSpPr>
            <a:spLocks noGrp="1"/>
          </p:cNvSpPr>
          <p:nvPr>
            <p:ph type="sldNum" sz="quarter" idx="12"/>
          </p:nvPr>
        </p:nvSpPr>
        <p:spPr/>
        <p:txBody>
          <a:bodyPr/>
          <a:lstStyle/>
          <a:p>
            <a:fld id="{1B094F8E-717B-4AEE-8691-AE595715C8CB}" type="slidenum">
              <a:rPr lang="en-US" smtClean="0"/>
              <a:pPr/>
              <a:t>7</a:t>
            </a:fld>
            <a:endParaRPr lang="en-US"/>
          </a:p>
        </p:txBody>
      </p:sp>
      <p:grpSp>
        <p:nvGrpSpPr>
          <p:cNvPr id="20" name="Group 19"/>
          <p:cNvGrpSpPr/>
          <p:nvPr/>
        </p:nvGrpSpPr>
        <p:grpSpPr>
          <a:xfrm>
            <a:off x="85758" y="3452434"/>
            <a:ext cx="2775873" cy="2775873"/>
            <a:chOff x="742950" y="3277656"/>
            <a:chExt cx="2775873" cy="2775873"/>
          </a:xfrm>
        </p:grpSpPr>
        <p:grpSp>
          <p:nvGrpSpPr>
            <p:cNvPr id="5" name="Group 4"/>
            <p:cNvGrpSpPr/>
            <p:nvPr/>
          </p:nvGrpSpPr>
          <p:grpSpPr>
            <a:xfrm>
              <a:off x="742950" y="3277656"/>
              <a:ext cx="2775873" cy="2775873"/>
              <a:chOff x="11118535" y="6274058"/>
              <a:chExt cx="470953" cy="470953"/>
            </a:xfrm>
          </p:grpSpPr>
          <p:sp>
            <p:nvSpPr>
              <p:cNvPr id="6" name="Oval 5"/>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992000" y="3853079"/>
              <a:ext cx="2277771" cy="1785104"/>
            </a:xfrm>
            <a:prstGeom prst="rect">
              <a:avLst/>
            </a:prstGeom>
            <a:noFill/>
          </p:spPr>
          <p:txBody>
            <a:bodyPr wrap="square" rtlCol="0">
              <a:spAutoFit/>
            </a:bodyPr>
            <a:lstStyle/>
            <a:p>
              <a:pPr algn="ctr"/>
              <a:r>
                <a:rPr lang="en-US" sz="2200" b="1" dirty="0" smtClean="0"/>
                <a:t>High Cost of hiring someone to sit at a desk and respond to chats</a:t>
              </a:r>
              <a:endParaRPr lang="en-US" sz="2200" b="1" dirty="0"/>
            </a:p>
          </p:txBody>
        </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3643" y="1400193"/>
            <a:ext cx="5152793" cy="3433048"/>
          </a:xfrm>
          <a:prstGeom prst="rect">
            <a:avLst/>
          </a:prstGeom>
        </p:spPr>
      </p:pic>
      <p:grpSp>
        <p:nvGrpSpPr>
          <p:cNvPr id="21" name="Group 20"/>
          <p:cNvGrpSpPr/>
          <p:nvPr/>
        </p:nvGrpSpPr>
        <p:grpSpPr>
          <a:xfrm>
            <a:off x="9312642" y="3445822"/>
            <a:ext cx="2775873" cy="2775873"/>
            <a:chOff x="742950" y="3277656"/>
            <a:chExt cx="2775873" cy="2775873"/>
          </a:xfrm>
        </p:grpSpPr>
        <p:grpSp>
          <p:nvGrpSpPr>
            <p:cNvPr id="22" name="Group 21"/>
            <p:cNvGrpSpPr/>
            <p:nvPr/>
          </p:nvGrpSpPr>
          <p:grpSpPr>
            <a:xfrm>
              <a:off x="742950" y="3277656"/>
              <a:ext cx="2775873" cy="2775873"/>
              <a:chOff x="11118535" y="6274058"/>
              <a:chExt cx="470953" cy="470953"/>
            </a:xfrm>
          </p:grpSpPr>
          <p:sp>
            <p:nvSpPr>
              <p:cNvPr id="24" name="Oval 23"/>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992000" y="4504708"/>
              <a:ext cx="2277771" cy="461665"/>
            </a:xfrm>
            <a:prstGeom prst="rect">
              <a:avLst/>
            </a:prstGeom>
            <a:noFill/>
          </p:spPr>
          <p:txBody>
            <a:bodyPr wrap="square" rtlCol="0">
              <a:spAutoFit/>
            </a:bodyPr>
            <a:lstStyle/>
            <a:p>
              <a:pPr algn="ctr"/>
              <a:r>
                <a:rPr lang="en-US" sz="2400" b="1" smtClean="0"/>
                <a:t>Complacency</a:t>
              </a:r>
              <a:endParaRPr lang="en-US" sz="2400" b="1"/>
            </a:p>
          </p:txBody>
        </p:sp>
      </p:grpSp>
      <p:sp>
        <p:nvSpPr>
          <p:cNvPr id="56" name="Rectangle 55"/>
          <p:cNvSpPr/>
          <p:nvPr/>
        </p:nvSpPr>
        <p:spPr>
          <a:xfrm>
            <a:off x="785294" y="1092416"/>
            <a:ext cx="965329" cy="307777"/>
          </a:xfrm>
          <a:prstGeom prst="rect">
            <a:avLst/>
          </a:prstGeom>
        </p:spPr>
        <p:txBody>
          <a:bodyPr wrap="none">
            <a:spAutoFit/>
          </a:bodyPr>
          <a:lstStyle/>
          <a:p>
            <a:r>
              <a:rPr lang="en-US" sz="1400" smtClean="0">
                <a:solidFill>
                  <a:srgbClr val="E86724"/>
                </a:solidFill>
              </a:rPr>
              <a:t>Because…</a:t>
            </a:r>
            <a:endParaRPr lang="en-US" sz="1400">
              <a:solidFill>
                <a:srgbClr val="E86724"/>
              </a:solidFill>
            </a:endParaRPr>
          </a:p>
        </p:txBody>
      </p:sp>
    </p:spTree>
    <p:extLst>
      <p:ext uri="{BB962C8B-B14F-4D97-AF65-F5344CB8AC3E}">
        <p14:creationId xmlns:p14="http://schemas.microsoft.com/office/powerpoint/2010/main" val="782251112"/>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8785" b="3023"/>
          <a:stretch/>
        </p:blipFill>
        <p:spPr>
          <a:xfrm>
            <a:off x="3994662" y="1891379"/>
            <a:ext cx="7306805" cy="3240951"/>
          </a:xfrm>
          <a:prstGeom prst="rect">
            <a:avLst/>
          </a:prstGeom>
          <a:ln>
            <a:noFill/>
          </a:ln>
        </p:spPr>
      </p:pic>
      <p:sp>
        <p:nvSpPr>
          <p:cNvPr id="3" name="Title 2"/>
          <p:cNvSpPr>
            <a:spLocks noGrp="1"/>
          </p:cNvSpPr>
          <p:nvPr>
            <p:ph type="title"/>
          </p:nvPr>
        </p:nvSpPr>
        <p:spPr/>
        <p:txBody>
          <a:bodyPr/>
          <a:lstStyle/>
          <a:p>
            <a:r>
              <a:rPr lang="en-US" sz="3600" smtClean="0"/>
              <a:t>Low conversion is positively related with inefficient or no live chat support</a:t>
            </a:r>
            <a:endParaRPr lang="en-US" sz="3600"/>
          </a:p>
        </p:txBody>
      </p:sp>
      <p:sp>
        <p:nvSpPr>
          <p:cNvPr id="4" name="Slide Number Placeholder 3"/>
          <p:cNvSpPr>
            <a:spLocks noGrp="1"/>
          </p:cNvSpPr>
          <p:nvPr>
            <p:ph type="sldNum" sz="quarter" idx="12"/>
          </p:nvPr>
        </p:nvSpPr>
        <p:spPr/>
        <p:txBody>
          <a:bodyPr/>
          <a:lstStyle/>
          <a:p>
            <a:fld id="{1B094F8E-717B-4AEE-8691-AE595715C8CB}" type="slidenum">
              <a:rPr lang="en-US" smtClean="0"/>
              <a:pPr/>
              <a:t>8</a:t>
            </a:fld>
            <a:endParaRPr lang="en-US"/>
          </a:p>
        </p:txBody>
      </p:sp>
      <p:sp>
        <p:nvSpPr>
          <p:cNvPr id="19" name="Rectangle 18"/>
          <p:cNvSpPr/>
          <p:nvPr/>
        </p:nvSpPr>
        <p:spPr>
          <a:xfrm>
            <a:off x="1220933" y="1708760"/>
            <a:ext cx="3388000" cy="3606190"/>
          </a:xfrm>
          <a:prstGeom prst="rect">
            <a:avLst/>
          </a:prstGeom>
          <a:solidFill>
            <a:srgbClr val="312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247935" y="1936363"/>
            <a:ext cx="3360997" cy="2896878"/>
          </a:xfrm>
        </p:spPr>
        <p:txBody>
          <a:bodyPr>
            <a:normAutofit fontScale="92500"/>
          </a:bodyPr>
          <a:lstStyle/>
          <a:p>
            <a:r>
              <a:rPr lang="en-US" dirty="0">
                <a:solidFill>
                  <a:schemeClr val="bg1"/>
                </a:solidFill>
              </a:rPr>
              <a:t>Companies spend thousands on marketing, SEO, Pay per Click but they still can't solve the low conversion issue. </a:t>
            </a:r>
            <a:endParaRPr lang="en-US" dirty="0" smtClean="0">
              <a:solidFill>
                <a:schemeClr val="bg1"/>
              </a:solidFill>
            </a:endParaRPr>
          </a:p>
          <a:p>
            <a:r>
              <a:rPr lang="en-US" dirty="0" smtClean="0">
                <a:solidFill>
                  <a:schemeClr val="bg1"/>
                </a:solidFill>
              </a:rPr>
              <a:t>That's </a:t>
            </a:r>
            <a:r>
              <a:rPr lang="en-US" dirty="0">
                <a:solidFill>
                  <a:schemeClr val="bg1"/>
                </a:solidFill>
              </a:rPr>
              <a:t>because </a:t>
            </a:r>
            <a:r>
              <a:rPr lang="en-US" dirty="0" smtClean="0">
                <a:solidFill>
                  <a:schemeClr val="bg1"/>
                </a:solidFill>
              </a:rPr>
              <a:t>most businesses </a:t>
            </a:r>
            <a:r>
              <a:rPr lang="en-US" b="1" dirty="0" smtClean="0">
                <a:solidFill>
                  <a:schemeClr val="bg1"/>
                </a:solidFill>
              </a:rPr>
              <a:t>don’t have </a:t>
            </a:r>
            <a:r>
              <a:rPr lang="en-US" dirty="0">
                <a:solidFill>
                  <a:schemeClr val="bg1"/>
                </a:solidFill>
              </a:rPr>
              <a:t>someone </a:t>
            </a:r>
            <a:r>
              <a:rPr lang="en-US" dirty="0" smtClean="0">
                <a:solidFill>
                  <a:schemeClr val="bg1"/>
                </a:solidFill>
              </a:rPr>
              <a:t>“available” to service the customer when they need them the most! </a:t>
            </a:r>
          </a:p>
        </p:txBody>
      </p:sp>
      <p:sp>
        <p:nvSpPr>
          <p:cNvPr id="20" name="Rectangle 19"/>
          <p:cNvSpPr/>
          <p:nvPr/>
        </p:nvSpPr>
        <p:spPr>
          <a:xfrm rot="10800000">
            <a:off x="1104096" y="1594856"/>
            <a:ext cx="3638186" cy="3834393"/>
          </a:xfrm>
          <a:prstGeom prst="rect">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940651"/>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smtClean="0"/>
              <a:t>Most common Live Chat Service: </a:t>
            </a:r>
            <a:r>
              <a:rPr lang="en-US" smtClean="0"/>
              <a:t>Not Available to Chat</a:t>
            </a:r>
            <a:endParaRPr lang="en-US" sz="3600"/>
          </a:p>
        </p:txBody>
      </p:sp>
      <p:sp>
        <p:nvSpPr>
          <p:cNvPr id="4" name="Slide Number Placeholder 3"/>
          <p:cNvSpPr>
            <a:spLocks noGrp="1"/>
          </p:cNvSpPr>
          <p:nvPr>
            <p:ph type="sldNum" sz="quarter" idx="12"/>
          </p:nvPr>
        </p:nvSpPr>
        <p:spPr/>
        <p:txBody>
          <a:bodyPr/>
          <a:lstStyle/>
          <a:p>
            <a:fld id="{1B094F8E-717B-4AEE-8691-AE595715C8CB}" type="slidenum">
              <a:rPr lang="en-US" smtClean="0"/>
              <a:pPr/>
              <a:t>9</a:t>
            </a:fld>
            <a:endParaRPr lang="en-US"/>
          </a:p>
        </p:txBody>
      </p:sp>
      <p:sp>
        <p:nvSpPr>
          <p:cNvPr id="5" name="Rectangle 4"/>
          <p:cNvSpPr/>
          <p:nvPr/>
        </p:nvSpPr>
        <p:spPr>
          <a:xfrm>
            <a:off x="1302365" y="2990046"/>
            <a:ext cx="4552524" cy="1200329"/>
          </a:xfrm>
          <a:prstGeom prst="rect">
            <a:avLst/>
          </a:prstGeom>
        </p:spPr>
        <p:txBody>
          <a:bodyPr wrap="square">
            <a:spAutoFit/>
          </a:bodyPr>
          <a:lstStyle/>
          <a:p>
            <a:pPr algn="ctr"/>
            <a:r>
              <a:rPr lang="en-US" sz="3600" smtClean="0"/>
              <a:t>We are not available to chat, please Email</a:t>
            </a:r>
            <a:endParaRPr lang="en-US" sz="3600"/>
          </a:p>
        </p:txBody>
      </p:sp>
      <p:sp>
        <p:nvSpPr>
          <p:cNvPr id="8" name="TextBox 7"/>
          <p:cNvSpPr txBox="1"/>
          <p:nvPr/>
        </p:nvSpPr>
        <p:spPr>
          <a:xfrm>
            <a:off x="8037606" y="2405204"/>
            <a:ext cx="3543300" cy="1061896"/>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nSpc>
                <a:spcPct val="90000"/>
              </a:lnSpc>
              <a:spcBef>
                <a:spcPct val="0"/>
              </a:spcBef>
              <a:buNone/>
              <a:defRPr sz="4800" b="1">
                <a:solidFill>
                  <a:srgbClr val="262B2E"/>
                </a:solidFill>
                <a:latin typeface="+mj-lt"/>
                <a:ea typeface="+mj-ea"/>
                <a:cs typeface="+mj-cs"/>
              </a:defRPr>
            </a:lvl1pPr>
          </a:lstStyle>
          <a:p>
            <a:r>
              <a:rPr lang="en-US" sz="11500">
                <a:solidFill>
                  <a:srgbClr val="E86724"/>
                </a:solidFill>
                <a:effectLst>
                  <a:outerShdw blurRad="63500" dist="76200" dir="2520000" sx="102000" sy="102000" algn="ctr" rotWithShape="0">
                    <a:prstClr val="black">
                      <a:alpha val="40000"/>
                    </a:prstClr>
                  </a:outerShdw>
                </a:effectLst>
              </a:rPr>
              <a:t>95% </a:t>
            </a:r>
          </a:p>
        </p:txBody>
      </p:sp>
      <p:sp>
        <p:nvSpPr>
          <p:cNvPr id="9" name="TextBox 8"/>
          <p:cNvSpPr txBox="1"/>
          <p:nvPr/>
        </p:nvSpPr>
        <p:spPr>
          <a:xfrm>
            <a:off x="8037606" y="3467100"/>
            <a:ext cx="3543300" cy="1200329"/>
          </a:xfrm>
          <a:prstGeom prst="rect">
            <a:avLst/>
          </a:prstGeom>
          <a:noFill/>
        </p:spPr>
        <p:txBody>
          <a:bodyPr wrap="square" rtlCol="0">
            <a:spAutoFit/>
          </a:bodyPr>
          <a:lstStyle/>
          <a:p>
            <a:pPr algn="just"/>
            <a:r>
              <a:rPr lang="en-US" sz="2400">
                <a:solidFill>
                  <a:srgbClr val="262B2E"/>
                </a:solidFill>
              </a:rPr>
              <a:t>of websites don't have someone available to chat to you</a:t>
            </a:r>
          </a:p>
        </p:txBody>
      </p:sp>
      <p:grpSp>
        <p:nvGrpSpPr>
          <p:cNvPr id="10" name="Group 9"/>
          <p:cNvGrpSpPr/>
          <p:nvPr/>
        </p:nvGrpSpPr>
        <p:grpSpPr>
          <a:xfrm>
            <a:off x="891662" y="2262751"/>
            <a:ext cx="1335785" cy="1070172"/>
            <a:chOff x="4683161" y="3911794"/>
            <a:chExt cx="496933" cy="398121"/>
          </a:xfrm>
        </p:grpSpPr>
        <p:sp>
          <p:nvSpPr>
            <p:cNvPr id="11" name="Freeform 33"/>
            <p:cNvSpPr>
              <a:spLocks/>
            </p:cNvSpPr>
            <p:nvPr/>
          </p:nvSpPr>
          <p:spPr bwMode="auto">
            <a:xfrm>
              <a:off x="4815320" y="3911794"/>
              <a:ext cx="364774" cy="271201"/>
            </a:xfrm>
            <a:custGeom>
              <a:avLst/>
              <a:gdLst>
                <a:gd name="T0" fmla="*/ 173 w 173"/>
                <a:gd name="T1" fmla="*/ 55 h 129"/>
                <a:gd name="T2" fmla="*/ 86 w 173"/>
                <a:gd name="T3" fmla="*/ 0 h 129"/>
                <a:gd name="T4" fmla="*/ 0 w 173"/>
                <a:gd name="T5" fmla="*/ 55 h 129"/>
                <a:gd name="T6" fmla="*/ 86 w 173"/>
                <a:gd name="T7" fmla="*/ 109 h 129"/>
                <a:gd name="T8" fmla="*/ 125 w 173"/>
                <a:gd name="T9" fmla="*/ 103 h 129"/>
                <a:gd name="T10" fmla="*/ 161 w 173"/>
                <a:gd name="T11" fmla="*/ 129 h 129"/>
                <a:gd name="T12" fmla="*/ 150 w 173"/>
                <a:gd name="T13" fmla="*/ 91 h 129"/>
                <a:gd name="T14" fmla="*/ 173 w 173"/>
                <a:gd name="T15" fmla="*/ 55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29">
                  <a:moveTo>
                    <a:pt x="173" y="55"/>
                  </a:moveTo>
                  <a:cubicBezTo>
                    <a:pt x="173" y="24"/>
                    <a:pt x="134" y="0"/>
                    <a:pt x="86" y="0"/>
                  </a:cubicBezTo>
                  <a:cubicBezTo>
                    <a:pt x="39" y="0"/>
                    <a:pt x="0" y="24"/>
                    <a:pt x="0" y="55"/>
                  </a:cubicBezTo>
                  <a:cubicBezTo>
                    <a:pt x="0" y="85"/>
                    <a:pt x="39" y="109"/>
                    <a:pt x="86" y="109"/>
                  </a:cubicBezTo>
                  <a:cubicBezTo>
                    <a:pt x="100" y="109"/>
                    <a:pt x="113" y="107"/>
                    <a:pt x="125" y="103"/>
                  </a:cubicBezTo>
                  <a:cubicBezTo>
                    <a:pt x="138" y="109"/>
                    <a:pt x="151" y="118"/>
                    <a:pt x="161" y="129"/>
                  </a:cubicBezTo>
                  <a:cubicBezTo>
                    <a:pt x="158" y="118"/>
                    <a:pt x="152" y="104"/>
                    <a:pt x="150" y="91"/>
                  </a:cubicBezTo>
                  <a:cubicBezTo>
                    <a:pt x="164" y="81"/>
                    <a:pt x="173" y="69"/>
                    <a:pt x="173" y="55"/>
                  </a:cubicBezTo>
                  <a:close/>
                </a:path>
              </a:pathLst>
            </a:custGeom>
            <a:solidFill>
              <a:srgbClr val="E86724"/>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2" name="Freeform 34"/>
            <p:cNvSpPr>
              <a:spLocks/>
            </p:cNvSpPr>
            <p:nvPr/>
          </p:nvSpPr>
          <p:spPr bwMode="auto">
            <a:xfrm>
              <a:off x="4683161" y="3954657"/>
              <a:ext cx="323538" cy="355258"/>
            </a:xfrm>
            <a:custGeom>
              <a:avLst/>
              <a:gdLst>
                <a:gd name="T0" fmla="*/ 70 w 153"/>
                <a:gd name="T1" fmla="*/ 34 h 169"/>
                <a:gd name="T2" fmla="*/ 89 w 153"/>
                <a:gd name="T3" fmla="*/ 0 h 169"/>
                <a:gd name="T4" fmla="*/ 86 w 153"/>
                <a:gd name="T5" fmla="*/ 0 h 169"/>
                <a:gd name="T6" fmla="*/ 0 w 153"/>
                <a:gd name="T7" fmla="*/ 54 h 169"/>
                <a:gd name="T8" fmla="*/ 15 w 153"/>
                <a:gd name="T9" fmla="*/ 86 h 169"/>
                <a:gd name="T10" fmla="*/ 14 w 153"/>
                <a:gd name="T11" fmla="*/ 86 h 169"/>
                <a:gd name="T12" fmla="*/ 12 w 153"/>
                <a:gd name="T13" fmla="*/ 169 h 169"/>
                <a:gd name="T14" fmla="*/ 104 w 153"/>
                <a:gd name="T15" fmla="*/ 109 h 169"/>
                <a:gd name="T16" fmla="*/ 102 w 153"/>
                <a:gd name="T17" fmla="*/ 108 h 169"/>
                <a:gd name="T18" fmla="*/ 153 w 153"/>
                <a:gd name="T19" fmla="*/ 89 h 169"/>
                <a:gd name="T20" fmla="*/ 70 w 153"/>
                <a:gd name="T21" fmla="*/ 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9">
                  <a:moveTo>
                    <a:pt x="70" y="34"/>
                  </a:moveTo>
                  <a:cubicBezTo>
                    <a:pt x="70" y="21"/>
                    <a:pt x="77" y="9"/>
                    <a:pt x="89" y="0"/>
                  </a:cubicBezTo>
                  <a:cubicBezTo>
                    <a:pt x="88" y="0"/>
                    <a:pt x="87" y="0"/>
                    <a:pt x="86" y="0"/>
                  </a:cubicBezTo>
                  <a:cubicBezTo>
                    <a:pt x="38" y="0"/>
                    <a:pt x="0" y="24"/>
                    <a:pt x="0" y="54"/>
                  </a:cubicBezTo>
                  <a:cubicBezTo>
                    <a:pt x="0" y="66"/>
                    <a:pt x="5" y="77"/>
                    <a:pt x="15" y="86"/>
                  </a:cubicBezTo>
                  <a:cubicBezTo>
                    <a:pt x="14" y="86"/>
                    <a:pt x="14" y="86"/>
                    <a:pt x="14" y="86"/>
                  </a:cubicBezTo>
                  <a:cubicBezTo>
                    <a:pt x="32" y="111"/>
                    <a:pt x="15" y="143"/>
                    <a:pt x="12" y="169"/>
                  </a:cubicBezTo>
                  <a:cubicBezTo>
                    <a:pt x="27" y="130"/>
                    <a:pt x="63" y="108"/>
                    <a:pt x="104" y="109"/>
                  </a:cubicBezTo>
                  <a:cubicBezTo>
                    <a:pt x="102" y="108"/>
                    <a:pt x="102" y="108"/>
                    <a:pt x="102" y="108"/>
                  </a:cubicBezTo>
                  <a:cubicBezTo>
                    <a:pt x="122" y="106"/>
                    <a:pt x="140" y="99"/>
                    <a:pt x="153" y="89"/>
                  </a:cubicBezTo>
                  <a:cubicBezTo>
                    <a:pt x="107" y="88"/>
                    <a:pt x="70" y="64"/>
                    <a:pt x="70" y="34"/>
                  </a:cubicBezTo>
                  <a:close/>
                </a:path>
              </a:pathLst>
            </a:custGeom>
            <a:solidFill>
              <a:srgbClr val="BFBFBF"/>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13" name="Freeform 62"/>
          <p:cNvSpPr>
            <a:spLocks noEditPoints="1"/>
          </p:cNvSpPr>
          <p:nvPr/>
        </p:nvSpPr>
        <p:spPr bwMode="auto">
          <a:xfrm>
            <a:off x="5265285" y="3957432"/>
            <a:ext cx="1071367" cy="662699"/>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rgbClr val="E86724"/>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46068277"/>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yriad pro &amp; Liberation Sherif">
      <a:majorFont>
        <a:latin typeface="Myriad Pro"/>
        <a:ea typeface=""/>
        <a:cs typeface=""/>
      </a:majorFont>
      <a:minorFont>
        <a:latin typeface="Liberation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2964</TotalTime>
  <Words>1539</Words>
  <Application>Microsoft Macintosh PowerPoint</Application>
  <PresentationFormat>Custom</PresentationFormat>
  <Paragraphs>168</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About Us</vt:lpstr>
      <vt:lpstr>Our Mission</vt:lpstr>
      <vt:lpstr>PowerPoint Presentation</vt:lpstr>
      <vt:lpstr>Consumers prefer live chat for customer service: stats</vt:lpstr>
      <vt:lpstr>1 in 5 Website Shoppers Prefer Live Chat</vt:lpstr>
      <vt:lpstr>Most businesses don’t install live chat on their website</vt:lpstr>
      <vt:lpstr>Low conversion is positively related with inefficient or no live chat support</vt:lpstr>
      <vt:lpstr>Most common Live Chat Service: Not Available to Chat</vt:lpstr>
      <vt:lpstr>One Bad Experience Can Cost You</vt:lpstr>
      <vt:lpstr>One Bad Experience Can Cost You</vt:lpstr>
      <vt:lpstr>One Bad Experience Can Cost You</vt:lpstr>
      <vt:lpstr>PowerPoint Presentation</vt:lpstr>
      <vt:lpstr>PowerPoint Presentation</vt:lpstr>
      <vt:lpstr>Would you like to?</vt:lpstr>
      <vt:lpstr>PowerPoint Presentation</vt:lpstr>
      <vt:lpstr>Why ChatBee</vt:lpstr>
      <vt:lpstr>Why Chat Bee</vt:lpstr>
      <vt:lpstr>Why Chat Bee</vt:lpstr>
      <vt:lpstr>ChatBee: No One Quite Like Us</vt:lpstr>
      <vt:lpstr>How it works</vt:lpstr>
      <vt:lpstr>Our Pricing</vt:lpstr>
      <vt:lpstr>Why wait! Contact with US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Purnendu Biswas</dc:creator>
  <cp:lastModifiedBy>Ryan Newman</cp:lastModifiedBy>
  <cp:revision>301</cp:revision>
  <dcterms:created xsi:type="dcterms:W3CDTF">2013-11-07T02:54:25Z</dcterms:created>
  <dcterms:modified xsi:type="dcterms:W3CDTF">2014-02-25T22:02:59Z</dcterms:modified>
</cp:coreProperties>
</file>