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Masters/slideMaster30.xml" ContentType="application/vnd.openxmlformats-officedocument.presentationml.slideMaster+xml"/>
  <Override PartName="/ppt/slideMasters/slideMaster31.xml" ContentType="application/vnd.openxmlformats-officedocument.presentationml.slideMaster+xml"/>
  <Override PartName="/ppt/slideMasters/slideMaster32.xml" ContentType="application/vnd.openxmlformats-officedocument.presentationml.slideMaster+xml"/>
  <Override PartName="/ppt/slideMasters/slideMaster33.xml" ContentType="application/vnd.openxmlformats-officedocument.presentationml.slideMaster+xml"/>
  <Override PartName="/ppt/slideMasters/slideMaster34.xml" ContentType="application/vnd.openxmlformats-officedocument.presentationml.slideMaster+xml"/>
  <Override PartName="/ppt/slideMasters/slideMaster35.xml" ContentType="application/vnd.openxmlformats-officedocument.presentationml.slideMaster+xml"/>
  <Override PartName="/ppt/slideMasters/slideMaster36.xml" ContentType="application/vnd.openxmlformats-officedocument.presentationml.slideMaster+xml"/>
  <Override PartName="/ppt/slideMasters/slideMaster37.xml" ContentType="application/vnd.openxmlformats-officedocument.presentationml.slideMaster+xml"/>
  <Override PartName="/ppt/slideMasters/slideMaster38.xml" ContentType="application/vnd.openxmlformats-officedocument.presentationml.slideMaster+xml"/>
  <Override PartName="/ppt/slideMasters/slideMaster39.xml" ContentType="application/vnd.openxmlformats-officedocument.presentationml.slideMaster+xml"/>
  <Override PartName="/ppt/slideMasters/slideMaster40.xml" ContentType="application/vnd.openxmlformats-officedocument.presentationml.slideMaster+xml"/>
  <Override PartName="/ppt/slideMasters/slideMaster41.xml" ContentType="application/vnd.openxmlformats-officedocument.presentationml.slideMaster+xml"/>
  <Override PartName="/ppt/slideMasters/slideMaster42.xml" ContentType="application/vnd.openxmlformats-officedocument.presentationml.slideMaster+xml"/>
  <Override PartName="/ppt/slideMasters/slideMaster43.xml" ContentType="application/vnd.openxmlformats-officedocument.presentationml.slideMaster+xml"/>
  <Override PartName="/ppt/slideMasters/slideMaster44.xml" ContentType="application/vnd.openxmlformats-officedocument.presentationml.slideMaster+xml"/>
  <Override PartName="/ppt/slideMasters/slideMaster45.xml" ContentType="application/vnd.openxmlformats-officedocument.presentationml.slideMaster+xml"/>
  <Override PartName="/ppt/slideMasters/slideMaster46.xml" ContentType="application/vnd.openxmlformats-officedocument.presentationml.slideMaster+xml"/>
  <Override PartName="/ppt/slideMasters/slideMaster47.xml" ContentType="application/vnd.openxmlformats-officedocument.presentationml.slideMaster+xml"/>
  <Override PartName="/ppt/slideMasters/slideMaster48.xml" ContentType="application/vnd.openxmlformats-officedocument.presentationml.slideMaster+xml"/>
  <Override PartName="/ppt/slideMasters/slideMaster49.xml" ContentType="application/vnd.openxmlformats-officedocument.presentationml.slideMaster+xml"/>
  <Override PartName="/ppt/slideMasters/slideMaster50.xml" ContentType="application/vnd.openxmlformats-officedocument.presentationml.slideMaster+xml"/>
  <Override PartName="/ppt/slideMasters/slideMaster51.xml" ContentType="application/vnd.openxmlformats-officedocument.presentationml.slideMaster+xml"/>
  <Override PartName="/ppt/slideMasters/slideMaster52.xml" ContentType="application/vnd.openxmlformats-officedocument.presentationml.slideMaster+xml"/>
  <Override PartName="/ppt/slideMasters/slideMaster53.xml" ContentType="application/vnd.openxmlformats-officedocument.presentationml.slideMaster+xml"/>
  <Override PartName="/ppt/slideMasters/slideMaster54.xml" ContentType="application/vnd.openxmlformats-officedocument.presentationml.slideMaster+xml"/>
  <Override PartName="/ppt/slideMasters/slideMaster55.xml" ContentType="application/vnd.openxmlformats-officedocument.presentationml.slideMaster+xml"/>
  <Override PartName="/ppt/slideMasters/slideMaster56.xml" ContentType="application/vnd.openxmlformats-officedocument.presentationml.slideMaster+xml"/>
  <Override PartName="/ppt/slideMasters/slideMaster5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ppt/theme/theme21.xml" ContentType="application/vnd.openxmlformats-officedocument.theme+xml"/>
  <Override PartName="/ppt/theme/theme22.xml" ContentType="application/vnd.openxmlformats-officedocument.theme+xml"/>
  <Override PartName="/ppt/theme/theme23.xml" ContentType="application/vnd.openxmlformats-officedocument.theme+xml"/>
  <Override PartName="/ppt/theme/theme24.xml" ContentType="application/vnd.openxmlformats-officedocument.theme+xml"/>
  <Override PartName="/ppt/theme/theme25.xml" ContentType="application/vnd.openxmlformats-officedocument.theme+xml"/>
  <Override PartName="/ppt/theme/theme26.xml" ContentType="application/vnd.openxmlformats-officedocument.theme+xml"/>
  <Override PartName="/ppt/theme/theme27.xml" ContentType="application/vnd.openxmlformats-officedocument.theme+xml"/>
  <Override PartName="/ppt/theme/theme28.xml" ContentType="application/vnd.openxmlformats-officedocument.theme+xml"/>
  <Override PartName="/ppt/theme/theme29.xml" ContentType="application/vnd.openxmlformats-officedocument.theme+xml"/>
  <Override PartName="/ppt/theme/theme30.xml" ContentType="application/vnd.openxmlformats-officedocument.theme+xml"/>
  <Override PartName="/ppt/theme/theme31.xml" ContentType="application/vnd.openxmlformats-officedocument.theme+xml"/>
  <Override PartName="/ppt/theme/theme32.xml" ContentType="application/vnd.openxmlformats-officedocument.theme+xml"/>
  <Override PartName="/ppt/theme/theme33.xml" ContentType="application/vnd.openxmlformats-officedocument.theme+xml"/>
  <Override PartName="/ppt/theme/theme34.xml" ContentType="application/vnd.openxmlformats-officedocument.theme+xml"/>
  <Override PartName="/ppt/theme/theme35.xml" ContentType="application/vnd.openxmlformats-officedocument.theme+xml"/>
  <Override PartName="/ppt/theme/theme36.xml" ContentType="application/vnd.openxmlformats-officedocument.theme+xml"/>
  <Override PartName="/ppt/theme/theme37.xml" ContentType="application/vnd.openxmlformats-officedocument.theme+xml"/>
  <Override PartName="/ppt/theme/theme38.xml" ContentType="application/vnd.openxmlformats-officedocument.theme+xml"/>
  <Override PartName="/ppt/theme/theme39.xml" ContentType="application/vnd.openxmlformats-officedocument.theme+xml"/>
  <Override PartName="/ppt/theme/theme40.xml" ContentType="application/vnd.openxmlformats-officedocument.theme+xml"/>
  <Override PartName="/ppt/theme/theme41.xml" ContentType="application/vnd.openxmlformats-officedocument.theme+xml"/>
  <Override PartName="/ppt/theme/theme42.xml" ContentType="application/vnd.openxmlformats-officedocument.theme+xml"/>
  <Override PartName="/ppt/theme/theme43.xml" ContentType="application/vnd.openxmlformats-officedocument.theme+xml"/>
  <Override PartName="/ppt/theme/theme44.xml" ContentType="application/vnd.openxmlformats-officedocument.theme+xml"/>
  <Override PartName="/ppt/theme/theme45.xml" ContentType="application/vnd.openxmlformats-officedocument.theme+xml"/>
  <Override PartName="/ppt/theme/theme46.xml" ContentType="application/vnd.openxmlformats-officedocument.theme+xml"/>
  <Override PartName="/ppt/theme/theme47.xml" ContentType="application/vnd.openxmlformats-officedocument.theme+xml"/>
  <Override PartName="/ppt/theme/theme48.xml" ContentType="application/vnd.openxmlformats-officedocument.theme+xml"/>
  <Override PartName="/ppt/theme/theme49.xml" ContentType="application/vnd.openxmlformats-officedocument.theme+xml"/>
  <Override PartName="/ppt/theme/theme50.xml" ContentType="application/vnd.openxmlformats-officedocument.theme+xml"/>
  <Override PartName="/ppt/theme/theme51.xml" ContentType="application/vnd.openxmlformats-officedocument.theme+xml"/>
  <Override PartName="/ppt/theme/theme52.xml" ContentType="application/vnd.openxmlformats-officedocument.theme+xml"/>
  <Override PartName="/ppt/theme/theme53.xml" ContentType="application/vnd.openxmlformats-officedocument.theme+xml"/>
  <Override PartName="/ppt/theme/theme54.xml" ContentType="application/vnd.openxmlformats-officedocument.theme+xml"/>
  <Override PartName="/ppt/theme/theme55.xml" ContentType="application/vnd.openxmlformats-officedocument.theme+xml"/>
  <Override PartName="/ppt/theme/theme56.xml" ContentType="application/vnd.openxmlformats-officedocument.theme+xml"/>
  <Override PartName="/ppt/theme/theme57.xml" ContentType="application/vnd.openxmlformats-officedocument.theme+xml"/>
  <Override PartName="/ppt/theme/theme5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4012" r:id="rId2"/>
    <p:sldMasterId id="2147484014" r:id="rId3"/>
    <p:sldMasterId id="2147484016" r:id="rId4"/>
    <p:sldMasterId id="2147484018" r:id="rId5"/>
    <p:sldMasterId id="2147484020" r:id="rId6"/>
    <p:sldMasterId id="2147484022" r:id="rId7"/>
    <p:sldMasterId id="2147484024" r:id="rId8"/>
    <p:sldMasterId id="2147484026" r:id="rId9"/>
    <p:sldMasterId id="2147484028" r:id="rId10"/>
    <p:sldMasterId id="2147484030" r:id="rId11"/>
    <p:sldMasterId id="2147484032" r:id="rId12"/>
    <p:sldMasterId id="2147484034" r:id="rId13"/>
    <p:sldMasterId id="2147484036" r:id="rId14"/>
    <p:sldMasterId id="2147484038" r:id="rId15"/>
    <p:sldMasterId id="2147484040" r:id="rId16"/>
    <p:sldMasterId id="2147484042" r:id="rId17"/>
    <p:sldMasterId id="2147484044" r:id="rId18"/>
    <p:sldMasterId id="2147484046" r:id="rId19"/>
    <p:sldMasterId id="2147484048" r:id="rId20"/>
    <p:sldMasterId id="2147484050" r:id="rId21"/>
    <p:sldMasterId id="2147484052" r:id="rId22"/>
    <p:sldMasterId id="2147484054" r:id="rId23"/>
    <p:sldMasterId id="2147484056" r:id="rId24"/>
    <p:sldMasterId id="2147484058" r:id="rId25"/>
    <p:sldMasterId id="2147484060" r:id="rId26"/>
    <p:sldMasterId id="2147484062" r:id="rId27"/>
    <p:sldMasterId id="2147484064" r:id="rId28"/>
    <p:sldMasterId id="2147484066" r:id="rId29"/>
    <p:sldMasterId id="2147484068" r:id="rId30"/>
    <p:sldMasterId id="2147484070" r:id="rId31"/>
    <p:sldMasterId id="2147484072" r:id="rId32"/>
    <p:sldMasterId id="2147484074" r:id="rId33"/>
    <p:sldMasterId id="2147484076" r:id="rId34"/>
    <p:sldMasterId id="2147484078" r:id="rId35"/>
    <p:sldMasterId id="2147484080" r:id="rId36"/>
    <p:sldMasterId id="2147484082" r:id="rId37"/>
    <p:sldMasterId id="2147484084" r:id="rId38"/>
    <p:sldMasterId id="2147484086" r:id="rId39"/>
    <p:sldMasterId id="2147484088" r:id="rId40"/>
    <p:sldMasterId id="2147484090" r:id="rId41"/>
    <p:sldMasterId id="2147484092" r:id="rId42"/>
    <p:sldMasterId id="2147484094" r:id="rId43"/>
    <p:sldMasterId id="2147484096" r:id="rId44"/>
    <p:sldMasterId id="2147484098" r:id="rId45"/>
    <p:sldMasterId id="2147484100" r:id="rId46"/>
    <p:sldMasterId id="2147484102" r:id="rId47"/>
    <p:sldMasterId id="2147484104" r:id="rId48"/>
    <p:sldMasterId id="2147484106" r:id="rId49"/>
    <p:sldMasterId id="2147484108" r:id="rId50"/>
    <p:sldMasterId id="2147484110" r:id="rId51"/>
    <p:sldMasterId id="2147484112" r:id="rId52"/>
    <p:sldMasterId id="2147484114" r:id="rId53"/>
    <p:sldMasterId id="2147484116" r:id="rId54"/>
    <p:sldMasterId id="2147484118" r:id="rId55"/>
    <p:sldMasterId id="2147484120" r:id="rId56"/>
    <p:sldMasterId id="2147484122" r:id="rId57"/>
  </p:sldMasterIdLst>
  <p:notesMasterIdLst>
    <p:notesMasterId r:id="rId64"/>
  </p:notesMasterIdLst>
  <p:sldIdLst>
    <p:sldId id="1576" r:id="rId58"/>
    <p:sldId id="1660" r:id="rId59"/>
    <p:sldId id="1659" r:id="rId60"/>
    <p:sldId id="1658" r:id="rId61"/>
    <p:sldId id="1608" r:id="rId62"/>
    <p:sldId id="1575" r:id="rId6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FF"/>
    <a:srgbClr val="6699FF"/>
    <a:srgbClr val="007E39"/>
    <a:srgbClr val="CC0066"/>
    <a:srgbClr val="749B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0126" autoAdjust="0"/>
    <p:restoredTop sz="98046" autoAdjust="0"/>
  </p:normalViewPr>
  <p:slideViewPr>
    <p:cSldViewPr>
      <p:cViewPr varScale="1">
        <p:scale>
          <a:sx n="71" d="100"/>
          <a:sy n="71" d="100"/>
        </p:scale>
        <p:origin x="-1176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slideMaster" Target="slideMasters/slideMaster39.xml"/><Relationship Id="rId21" Type="http://schemas.openxmlformats.org/officeDocument/2006/relationships/slideMaster" Target="slideMasters/slideMaster21.xml"/><Relationship Id="rId34" Type="http://schemas.openxmlformats.org/officeDocument/2006/relationships/slideMaster" Target="slideMasters/slideMaster34.xml"/><Relationship Id="rId42" Type="http://schemas.openxmlformats.org/officeDocument/2006/relationships/slideMaster" Target="slideMasters/slideMaster42.xml"/><Relationship Id="rId47" Type="http://schemas.openxmlformats.org/officeDocument/2006/relationships/slideMaster" Target="slideMasters/slideMaster47.xml"/><Relationship Id="rId50" Type="http://schemas.openxmlformats.org/officeDocument/2006/relationships/slideMaster" Target="slideMasters/slideMaster50.xml"/><Relationship Id="rId55" Type="http://schemas.openxmlformats.org/officeDocument/2006/relationships/slideMaster" Target="slideMasters/slideMaster55.xml"/><Relationship Id="rId63" Type="http://schemas.openxmlformats.org/officeDocument/2006/relationships/slide" Target="slides/slide6.xml"/><Relationship Id="rId68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Master" Target="slideMasters/slideMaster2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Master" Target="slideMasters/slideMaster32.xml"/><Relationship Id="rId37" Type="http://schemas.openxmlformats.org/officeDocument/2006/relationships/slideMaster" Target="slideMasters/slideMaster37.xml"/><Relationship Id="rId40" Type="http://schemas.openxmlformats.org/officeDocument/2006/relationships/slideMaster" Target="slideMasters/slideMaster40.xml"/><Relationship Id="rId45" Type="http://schemas.openxmlformats.org/officeDocument/2006/relationships/slideMaster" Target="slideMasters/slideMaster45.xml"/><Relationship Id="rId53" Type="http://schemas.openxmlformats.org/officeDocument/2006/relationships/slideMaster" Target="slideMasters/slideMaster53.xml"/><Relationship Id="rId58" Type="http://schemas.openxmlformats.org/officeDocument/2006/relationships/slide" Target="slides/slide1.xml"/><Relationship Id="rId66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Master" Target="slideMasters/slideMaster28.xml"/><Relationship Id="rId36" Type="http://schemas.openxmlformats.org/officeDocument/2006/relationships/slideMaster" Target="slideMasters/slideMaster36.xml"/><Relationship Id="rId49" Type="http://schemas.openxmlformats.org/officeDocument/2006/relationships/slideMaster" Target="slideMasters/slideMaster49.xml"/><Relationship Id="rId57" Type="http://schemas.openxmlformats.org/officeDocument/2006/relationships/slideMaster" Target="slideMasters/slideMaster57.xml"/><Relationship Id="rId61" Type="http://schemas.openxmlformats.org/officeDocument/2006/relationships/slide" Target="slides/slide4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Master" Target="slideMasters/slideMaster31.xml"/><Relationship Id="rId44" Type="http://schemas.openxmlformats.org/officeDocument/2006/relationships/slideMaster" Target="slideMasters/slideMaster44.xml"/><Relationship Id="rId52" Type="http://schemas.openxmlformats.org/officeDocument/2006/relationships/slideMaster" Target="slideMasters/slideMaster52.xml"/><Relationship Id="rId60" Type="http://schemas.openxmlformats.org/officeDocument/2006/relationships/slide" Target="slides/slide3.xml"/><Relationship Id="rId65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Master" Target="slideMasters/slideMaster30.xml"/><Relationship Id="rId35" Type="http://schemas.openxmlformats.org/officeDocument/2006/relationships/slideMaster" Target="slideMasters/slideMaster35.xml"/><Relationship Id="rId43" Type="http://schemas.openxmlformats.org/officeDocument/2006/relationships/slideMaster" Target="slideMasters/slideMaster43.xml"/><Relationship Id="rId48" Type="http://schemas.openxmlformats.org/officeDocument/2006/relationships/slideMaster" Target="slideMasters/slideMaster48.xml"/><Relationship Id="rId56" Type="http://schemas.openxmlformats.org/officeDocument/2006/relationships/slideMaster" Target="slideMasters/slideMaster56.xml"/><Relationship Id="rId64" Type="http://schemas.openxmlformats.org/officeDocument/2006/relationships/notesMaster" Target="notesMasters/notesMaster1.xml"/><Relationship Id="rId8" Type="http://schemas.openxmlformats.org/officeDocument/2006/relationships/slideMaster" Target="slideMasters/slideMaster8.xml"/><Relationship Id="rId51" Type="http://schemas.openxmlformats.org/officeDocument/2006/relationships/slideMaster" Target="slideMasters/slideMaster51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Master" Target="slideMasters/slideMaster33.xml"/><Relationship Id="rId38" Type="http://schemas.openxmlformats.org/officeDocument/2006/relationships/slideMaster" Target="slideMasters/slideMaster38.xml"/><Relationship Id="rId46" Type="http://schemas.openxmlformats.org/officeDocument/2006/relationships/slideMaster" Target="slideMasters/slideMaster46.xml"/><Relationship Id="rId59" Type="http://schemas.openxmlformats.org/officeDocument/2006/relationships/slide" Target="slides/slide2.xml"/><Relationship Id="rId67" Type="http://schemas.openxmlformats.org/officeDocument/2006/relationships/theme" Target="theme/theme1.xml"/><Relationship Id="rId20" Type="http://schemas.openxmlformats.org/officeDocument/2006/relationships/slideMaster" Target="slideMasters/slideMaster20.xml"/><Relationship Id="rId41" Type="http://schemas.openxmlformats.org/officeDocument/2006/relationships/slideMaster" Target="slideMasters/slideMaster41.xml"/><Relationship Id="rId54" Type="http://schemas.openxmlformats.org/officeDocument/2006/relationships/slideMaster" Target="slideMasters/slideMaster54.xml"/><Relationship Id="rId62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64E945A-171A-4799-A6E3-3AF1C8D9FE9B}" type="datetimeFigureOut">
              <a:rPr lang="en-US"/>
              <a:pPr>
                <a:defRPr/>
              </a:pPr>
              <a:t>2/27/2014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97F08F0-7968-4C0F-AB36-93F441D5D9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4804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7F08F0-7968-4C0F-AB36-93F441D5D94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36B550-DBE8-4E20-BE35-3FA0C7AF1F9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36B550-DBE8-4E20-BE35-3FA0C7AF1F9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D54C1C-9EA4-45E4-A5D5-83741E6718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2000"/>
            </a:lvl1pPr>
            <a:lvl2pPr>
              <a:defRPr sz="18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 b="1"/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B1C31E19-4B78-4821-B22C-E2E78B900F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43001"/>
            <a:ext cx="2057400" cy="4800600"/>
          </a:xfrm>
        </p:spPr>
        <p:txBody>
          <a:bodyPr vert="eaVert"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1"/>
            <a:ext cx="6019800" cy="4800600"/>
          </a:xfrm>
        </p:spPr>
        <p:txBody>
          <a:bodyPr vert="eaVert"/>
          <a:lstStyle>
            <a:lvl1pPr>
              <a:defRPr sz="2000"/>
            </a:lvl1pPr>
            <a:lvl2pPr>
              <a:defRPr sz="18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 b="1"/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391651BB-ADD9-49AE-BF4B-B9CA35114F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2672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F18CB87-BD93-4EBB-88D8-43F91943B2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14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57400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6D69CD98-0574-4BA7-8A5C-FFA55D62F2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7244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1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981E4D09-DBFC-4F53-BD63-3F1FA2940E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i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05000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76200E93-2A94-4B2D-BF4B-42DFEF6213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CC9CD97C-15B6-4D92-AF7C-E6D93C47D7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400800" y="6096000"/>
            <a:ext cx="2514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fr-FR" sz="1000" dirty="0" smtClean="0">
                <a:solidFill>
                  <a:schemeClr val="bg1"/>
                </a:solidFill>
                <a:ea typeface="Times New Roman" pitchFamily="18" charset="0"/>
                <a:cs typeface="Courier New" pitchFamily="49" charset="0"/>
              </a:rPr>
              <a:t>www.pqmedia.com</a:t>
            </a:r>
          </a:p>
          <a:p>
            <a:pPr algn="just" eaLnBrk="0" hangingPunct="0"/>
            <a:r>
              <a:rPr lang="en-US" sz="1000" dirty="0" smtClean="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www.facebook.com/#!/pqmedia</a:t>
            </a:r>
          </a:p>
          <a:p>
            <a:pPr algn="just" eaLnBrk="0" hangingPunct="0"/>
            <a:r>
              <a:rPr lang="en-US" sz="1000" dirty="0" smtClean="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www.linkedin.com/company/pq-media-llc</a:t>
            </a:r>
          </a:p>
          <a:p>
            <a:pPr algn="just" eaLnBrk="0" hangingPunct="0"/>
            <a:r>
              <a:rPr lang="en-US" sz="1000" dirty="0" smtClean="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https://twitter.com/PQMedia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4330A8B9-780C-48AE-BEB4-31EF2099FB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305800" cy="8382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199"/>
            <a:ext cx="5111750" cy="4495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4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30083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2645F857-FCF8-4E18-A83B-C8C4810049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42999"/>
            <a:ext cx="5486400" cy="35845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762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8A0F1245-11F3-46CB-B77E-6BC74B1609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slideMasters/_rels/slideMaster17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slideMasters/_rels/slideMaster18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slideMasters/_rels/slideMaster19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20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slideMasters/_rels/slideMaster2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1.xml"/></Relationships>
</file>

<file path=ppt/slideMasters/_rels/slideMaster2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2.xml"/></Relationships>
</file>

<file path=ppt/slideMasters/_rels/slideMaster23.xml.rels><?xml version="1.0" encoding="UTF-8" standalone="yes"?>
<Relationships xmlns="http://schemas.openxmlformats.org/package/2006/relationships"><Relationship Id="rId1" Type="http://schemas.openxmlformats.org/officeDocument/2006/relationships/theme" Target="../theme/theme23.xml"/></Relationships>
</file>

<file path=ppt/slideMasters/_rels/slideMaster24.xml.rels><?xml version="1.0" encoding="UTF-8" standalone="yes"?>
<Relationships xmlns="http://schemas.openxmlformats.org/package/2006/relationships"><Relationship Id="rId1" Type="http://schemas.openxmlformats.org/officeDocument/2006/relationships/theme" Target="../theme/theme24.xml"/></Relationships>
</file>

<file path=ppt/slideMasters/_rels/slideMaster25.xml.rels><?xml version="1.0" encoding="UTF-8" standalone="yes"?>
<Relationships xmlns="http://schemas.openxmlformats.org/package/2006/relationships"><Relationship Id="rId1" Type="http://schemas.openxmlformats.org/officeDocument/2006/relationships/theme" Target="../theme/theme25.xml"/></Relationships>
</file>

<file path=ppt/slideMasters/_rels/slideMaster26.xml.rels><?xml version="1.0" encoding="UTF-8" standalone="yes"?>
<Relationships xmlns="http://schemas.openxmlformats.org/package/2006/relationships"><Relationship Id="rId1" Type="http://schemas.openxmlformats.org/officeDocument/2006/relationships/theme" Target="../theme/theme26.xml"/></Relationships>
</file>

<file path=ppt/slideMasters/_rels/slideMaster27.xml.rels><?xml version="1.0" encoding="UTF-8" standalone="yes"?>
<Relationships xmlns="http://schemas.openxmlformats.org/package/2006/relationships"><Relationship Id="rId1" Type="http://schemas.openxmlformats.org/officeDocument/2006/relationships/theme" Target="../theme/theme27.xml"/></Relationships>
</file>

<file path=ppt/slideMasters/_rels/slideMaster28.xml.rels><?xml version="1.0" encoding="UTF-8" standalone="yes"?>
<Relationships xmlns="http://schemas.openxmlformats.org/package/2006/relationships"><Relationship Id="rId1" Type="http://schemas.openxmlformats.org/officeDocument/2006/relationships/theme" Target="../theme/theme28.xml"/></Relationships>
</file>

<file path=ppt/slideMasters/_rels/slideMaster29.xml.rels><?xml version="1.0" encoding="UTF-8" standalone="yes"?>
<Relationships xmlns="http://schemas.openxmlformats.org/package/2006/relationships"><Relationship Id="rId1" Type="http://schemas.openxmlformats.org/officeDocument/2006/relationships/theme" Target="../theme/theme29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_rels/slideMaster30.xml.rels><?xml version="1.0" encoding="UTF-8" standalone="yes"?>
<Relationships xmlns="http://schemas.openxmlformats.org/package/2006/relationships"><Relationship Id="rId1" Type="http://schemas.openxmlformats.org/officeDocument/2006/relationships/theme" Target="../theme/theme30.xml"/></Relationships>
</file>

<file path=ppt/slideMasters/_rels/slideMaster3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1.xml"/></Relationships>
</file>

<file path=ppt/slideMasters/_rels/slideMaster32.xml.rels><?xml version="1.0" encoding="UTF-8" standalone="yes"?>
<Relationships xmlns="http://schemas.openxmlformats.org/package/2006/relationships"><Relationship Id="rId1" Type="http://schemas.openxmlformats.org/officeDocument/2006/relationships/theme" Target="../theme/theme32.xml"/></Relationships>
</file>

<file path=ppt/slideMasters/_rels/slideMaster3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3.xml"/></Relationships>
</file>

<file path=ppt/slideMasters/_rels/slideMaster34.xml.rels><?xml version="1.0" encoding="UTF-8" standalone="yes"?>
<Relationships xmlns="http://schemas.openxmlformats.org/package/2006/relationships"><Relationship Id="rId1" Type="http://schemas.openxmlformats.org/officeDocument/2006/relationships/theme" Target="../theme/theme34.xml"/></Relationships>
</file>

<file path=ppt/slideMasters/_rels/slideMaster35.xml.rels><?xml version="1.0" encoding="UTF-8" standalone="yes"?>
<Relationships xmlns="http://schemas.openxmlformats.org/package/2006/relationships"><Relationship Id="rId1" Type="http://schemas.openxmlformats.org/officeDocument/2006/relationships/theme" Target="../theme/theme35.xml"/></Relationships>
</file>

<file path=ppt/slideMasters/_rels/slideMaster36.xml.rels><?xml version="1.0" encoding="UTF-8" standalone="yes"?>
<Relationships xmlns="http://schemas.openxmlformats.org/package/2006/relationships"><Relationship Id="rId1" Type="http://schemas.openxmlformats.org/officeDocument/2006/relationships/theme" Target="../theme/theme36.xml"/></Relationships>
</file>

<file path=ppt/slideMasters/_rels/slideMaster37.xml.rels><?xml version="1.0" encoding="UTF-8" standalone="yes"?>
<Relationships xmlns="http://schemas.openxmlformats.org/package/2006/relationships"><Relationship Id="rId1" Type="http://schemas.openxmlformats.org/officeDocument/2006/relationships/theme" Target="../theme/theme37.xml"/></Relationships>
</file>

<file path=ppt/slideMasters/_rels/slideMaster38.xml.rels><?xml version="1.0" encoding="UTF-8" standalone="yes"?>
<Relationships xmlns="http://schemas.openxmlformats.org/package/2006/relationships"><Relationship Id="rId1" Type="http://schemas.openxmlformats.org/officeDocument/2006/relationships/theme" Target="../theme/theme38.xml"/></Relationships>
</file>

<file path=ppt/slideMasters/_rels/slideMaster39.xml.rels><?xml version="1.0" encoding="UTF-8" standalone="yes"?>
<Relationships xmlns="http://schemas.openxmlformats.org/package/2006/relationships"><Relationship Id="rId1" Type="http://schemas.openxmlformats.org/officeDocument/2006/relationships/theme" Target="../theme/theme39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Masters/_rels/slideMaster40.xml.rels><?xml version="1.0" encoding="UTF-8" standalone="yes"?>
<Relationships xmlns="http://schemas.openxmlformats.org/package/2006/relationships"><Relationship Id="rId1" Type="http://schemas.openxmlformats.org/officeDocument/2006/relationships/theme" Target="../theme/theme40.xml"/></Relationships>
</file>

<file path=ppt/slideMasters/_rels/slideMaster4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1.xml"/></Relationships>
</file>

<file path=ppt/slideMasters/_rels/slideMaster42.xml.rels><?xml version="1.0" encoding="UTF-8" standalone="yes"?>
<Relationships xmlns="http://schemas.openxmlformats.org/package/2006/relationships"><Relationship Id="rId1" Type="http://schemas.openxmlformats.org/officeDocument/2006/relationships/theme" Target="../theme/theme42.xml"/></Relationships>
</file>

<file path=ppt/slideMasters/_rels/slideMaster43.xml.rels><?xml version="1.0" encoding="UTF-8" standalone="yes"?>
<Relationships xmlns="http://schemas.openxmlformats.org/package/2006/relationships"><Relationship Id="rId1" Type="http://schemas.openxmlformats.org/officeDocument/2006/relationships/theme" Target="../theme/theme43.xml"/></Relationships>
</file>

<file path=ppt/slideMasters/_rels/slideMaster4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4.xml"/></Relationships>
</file>

<file path=ppt/slideMasters/_rels/slideMaster45.xml.rels><?xml version="1.0" encoding="UTF-8" standalone="yes"?>
<Relationships xmlns="http://schemas.openxmlformats.org/package/2006/relationships"><Relationship Id="rId1" Type="http://schemas.openxmlformats.org/officeDocument/2006/relationships/theme" Target="../theme/theme45.xml"/></Relationships>
</file>

<file path=ppt/slideMasters/_rels/slideMaster46.xml.rels><?xml version="1.0" encoding="UTF-8" standalone="yes"?>
<Relationships xmlns="http://schemas.openxmlformats.org/package/2006/relationships"><Relationship Id="rId1" Type="http://schemas.openxmlformats.org/officeDocument/2006/relationships/theme" Target="../theme/theme46.xml"/></Relationships>
</file>

<file path=ppt/slideMasters/_rels/slideMaster47.xml.rels><?xml version="1.0" encoding="UTF-8" standalone="yes"?>
<Relationships xmlns="http://schemas.openxmlformats.org/package/2006/relationships"><Relationship Id="rId1" Type="http://schemas.openxmlformats.org/officeDocument/2006/relationships/theme" Target="../theme/theme47.xml"/></Relationships>
</file>

<file path=ppt/slideMasters/_rels/slideMaster48.xml.rels><?xml version="1.0" encoding="UTF-8" standalone="yes"?>
<Relationships xmlns="http://schemas.openxmlformats.org/package/2006/relationships"><Relationship Id="rId1" Type="http://schemas.openxmlformats.org/officeDocument/2006/relationships/theme" Target="../theme/theme48.xml"/></Relationships>
</file>

<file path=ppt/slideMasters/_rels/slideMaster49.xml.rels><?xml version="1.0" encoding="UTF-8" standalone="yes"?>
<Relationships xmlns="http://schemas.openxmlformats.org/package/2006/relationships"><Relationship Id="rId1" Type="http://schemas.openxmlformats.org/officeDocument/2006/relationships/theme" Target="../theme/theme49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slideMasters/_rels/slideMaster50.xml.rels><?xml version="1.0" encoding="UTF-8" standalone="yes"?>
<Relationships xmlns="http://schemas.openxmlformats.org/package/2006/relationships"><Relationship Id="rId1" Type="http://schemas.openxmlformats.org/officeDocument/2006/relationships/theme" Target="../theme/theme50.xml"/></Relationships>
</file>

<file path=ppt/slideMasters/_rels/slideMaster5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1.xml"/></Relationships>
</file>

<file path=ppt/slideMasters/_rels/slideMaster52.xml.rels><?xml version="1.0" encoding="UTF-8" standalone="yes"?>
<Relationships xmlns="http://schemas.openxmlformats.org/package/2006/relationships"><Relationship Id="rId1" Type="http://schemas.openxmlformats.org/officeDocument/2006/relationships/theme" Target="../theme/theme52.xml"/></Relationships>
</file>

<file path=ppt/slideMasters/_rels/slideMaster53.xml.rels><?xml version="1.0" encoding="UTF-8" standalone="yes"?>
<Relationships xmlns="http://schemas.openxmlformats.org/package/2006/relationships"><Relationship Id="rId1" Type="http://schemas.openxmlformats.org/officeDocument/2006/relationships/theme" Target="../theme/theme53.xml"/></Relationships>
</file>

<file path=ppt/slideMasters/_rels/slideMaster54.xml.rels><?xml version="1.0" encoding="UTF-8" standalone="yes"?>
<Relationships xmlns="http://schemas.openxmlformats.org/package/2006/relationships"><Relationship Id="rId1" Type="http://schemas.openxmlformats.org/officeDocument/2006/relationships/theme" Target="../theme/theme54.xml"/></Relationships>
</file>

<file path=ppt/slideMasters/_rels/slideMaster55.xml.rels><?xml version="1.0" encoding="UTF-8" standalone="yes"?>
<Relationships xmlns="http://schemas.openxmlformats.org/package/2006/relationships"><Relationship Id="rId1" Type="http://schemas.openxmlformats.org/officeDocument/2006/relationships/theme" Target="../theme/theme55.xml"/></Relationships>
</file>

<file path=ppt/slideMasters/_rels/slideMaster56.xml.rels><?xml version="1.0" encoding="UTF-8" standalone="yes"?>
<Relationships xmlns="http://schemas.openxmlformats.org/package/2006/relationships"><Relationship Id="rId1" Type="http://schemas.openxmlformats.org/officeDocument/2006/relationships/theme" Target="../theme/theme56.xml"/></Relationships>
</file>

<file path=ppt/slideMasters/_rels/slideMaster57.xml.rels><?xml version="1.0" encoding="UTF-8" standalone="yes"?>
<Relationships xmlns="http://schemas.openxmlformats.org/package/2006/relationships"><Relationship Id="rId1" Type="http://schemas.openxmlformats.org/officeDocument/2006/relationships/theme" Target="../theme/theme57.xml"/></Relationships>
</file>

<file path=ppt/slideMasters/_rels/slideMaster6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6096000"/>
            <a:ext cx="9144000" cy="7620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2642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075177D-A6E9-4856-AA98-A14B1A02F5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9144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0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44" r:id="rId1"/>
    <p:sldLayoutId id="2147486545" r:id="rId2"/>
    <p:sldLayoutId id="2147486546" r:id="rId3"/>
    <p:sldLayoutId id="2147486547" r:id="rId4"/>
    <p:sldLayoutId id="2147486548" r:id="rId5"/>
    <p:sldLayoutId id="2147486549" r:id="rId6"/>
    <p:sldLayoutId id="2147486550" r:id="rId7"/>
    <p:sldLayoutId id="2147486551" r:id="rId8"/>
    <p:sldLayoutId id="2147486552" r:id="rId9"/>
    <p:sldLayoutId id="2147486553" r:id="rId10"/>
    <p:sldLayoutId id="214748655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D83BADB-AEDE-417D-8AF6-694164E70E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31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17E404E-335E-4623-9A8B-F6749600DB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34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4DA4009-FD4F-4550-B9C8-0AF1F9210D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36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C9EF706-3C3E-4215-B09C-4E57B9BC2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39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41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2E0B09B-5AD0-4227-B00E-CDCA49BEEC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41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D4DE030-E39E-4B0D-ACC3-986A0CCF18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43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45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6CF5307-E4EA-4CE1-AA32-0E2D7DE9D4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46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8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6588D51-5335-43BD-B972-26121BE168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48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0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FC6E38D-B19A-4B04-A16B-5747EF1405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51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5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C48D65D-B64E-41E3-9F8C-89E71C90CE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53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5F4582D-F880-4833-95A5-D18D4BD5CC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1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55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9977895-BC33-4B97-A768-677C1D7A5A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55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57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13D69D7-6B3C-4A51-B829-1C83209207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58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60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FADDC69-1B3F-4BD8-91A1-3B9EFCFAA5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60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6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D81E0DB-A7DC-48BD-AC4C-D92C126373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63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6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8461FCE-EBA2-4A6A-B7B9-AB2419FFC0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765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6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B0E6633-94A2-492E-B613-92447F0B76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867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6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6AB474B-CABE-4613-B14A-580DB23A82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70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5FB4A78-EC44-4F79-BF58-0FDDFA3491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7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7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D7D48A6-25A4-4086-93DF-329BA63A4B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17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7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ECD3B77-26C8-4823-8EBC-F22D172A42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277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460AA3-C546-4864-9F50-D5238F4E7B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1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7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D45781A-BBAB-4D5C-A3C0-9A742964E7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379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8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3B93059-F962-4A3C-8F7C-60488D6215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482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8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DE8213D-9368-43FF-BE7D-ACE7EBE82D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584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86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2483A0F-F662-411F-B821-B38164B641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87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DEBCCF1-8469-4D0E-B518-1AE95F6F7F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89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9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9F5FD4B-7209-4C0A-95AC-D68C20262B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891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93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582AC5-7A32-421E-B388-F9C7479C39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994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6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A798DDD-611D-4A46-860A-CA146FDFBC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96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98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40014E5-19EC-4733-A0A2-B35CD052F1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99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01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51FF47B-FB53-46C1-B7AA-D89813628F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301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6909839-05EF-4370-AAFB-6639A0E364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17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326B330-D543-4E98-BE68-D33059720F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403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5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8FB92FE-C923-4EAF-80AE-EA4284C205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506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08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4131D34-C300-4C66-BE60-CE200E9024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608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10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D6B95EB-8FED-4544-B87B-4C4511EFF5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711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1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59771B5-8E4C-4AE6-9849-8715355064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813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15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6A2B27F-F7EF-4ECE-9603-D08A4E33EC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915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17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641250D-28C1-4031-AC55-03A3101EED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018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20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96FB7C7-6046-42CD-8378-604DFE084C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120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2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217C9C5-BE13-4134-883A-173DB5DDA3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223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2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90C68F5-E471-4A77-A3BD-F6CA05E2A4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325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85D222E-28EB-4351-9B8E-EC472EB0EF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19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2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69F88BA-829F-4B11-AE2A-67C21A8AD2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427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2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D1BEDFA-2B61-4DAD-A3CA-4C50E7B60D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530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3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EFA566C-46E6-4364-9E33-B5AF601B87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63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3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FBA1574-3296-401C-B335-B9B7361A40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73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3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19889B8-019E-415D-9C99-8BCDC3FFB0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837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3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EB82FAB-EBF8-4E5E-84C0-A01685AA5C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939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4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E711C85-E371-4905-B89D-9BA9CAA99B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042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4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2C04A5C-5D4B-4275-BF96-BBD09BD454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144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839D11A-B865-453B-97CB-44A7591D72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22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A65E2AC-CC9A-4B7D-947C-AF0A0667DF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24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6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E0057ED-DA06-48CD-BBD8-3F11C8F8DC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27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F296BCE-D076-4C59-B43F-436E5DA088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29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oleObject" Target="../embeddings/Microsoft_Excel_97-2003_Worksheet1.xls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jpeg"/><Relationship Id="rId5" Type="http://schemas.openxmlformats.org/officeDocument/2006/relationships/image" Target="../media/image6.emf"/><Relationship Id="rId4" Type="http://schemas.openxmlformats.org/officeDocument/2006/relationships/oleObject" Target="../embeddings/Microsoft_Excel_97-2003_Worksheet2.xls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emf"/><Relationship Id="rId5" Type="http://schemas.openxmlformats.org/officeDocument/2006/relationships/oleObject" Target="../embeddings/Microsoft_Excel_97-2003_Worksheet3.xls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emf"/><Relationship Id="rId5" Type="http://schemas.openxmlformats.org/officeDocument/2006/relationships/oleObject" Target="../embeddings/Microsoft_Excel_97-2003_Worksheet4.xls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 bwMode="auto">
          <a:xfrm>
            <a:off x="95025" y="762000"/>
            <a:ext cx="883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4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Consumer Exposure to Digital Out-of-Home Media Worldwide 2014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7" name="Picture 7" descr="pqm_logo_300dpi_RG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400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429000" y="5425509"/>
            <a:ext cx="1922930" cy="5064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</p:pic>
      <p:pic>
        <p:nvPicPr>
          <p:cNvPr id="1217540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133600"/>
            <a:ext cx="5943600" cy="30261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22151" y="1332155"/>
            <a:ext cx="7841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>
                <a:solidFill>
                  <a:srgbClr val="0066FF"/>
                </a:solidFill>
              </a:rPr>
              <a:t>New primary </a:t>
            </a:r>
            <a:r>
              <a:rPr lang="en-US" sz="1400" b="1" i="1" dirty="0">
                <a:solidFill>
                  <a:srgbClr val="0066FF"/>
                </a:solidFill>
              </a:rPr>
              <a:t>r</a:t>
            </a:r>
            <a:r>
              <a:rPr lang="en-US" sz="1400" b="1" i="1" dirty="0" smtClean="0">
                <a:solidFill>
                  <a:srgbClr val="0066FF"/>
                </a:solidFill>
              </a:rPr>
              <a:t>esearch analyzing &amp; forecasting DOOH media </a:t>
            </a:r>
            <a:r>
              <a:rPr lang="en-US" sz="1400" b="1" i="1" dirty="0">
                <a:solidFill>
                  <a:srgbClr val="0066FF"/>
                </a:solidFill>
              </a:rPr>
              <a:t>e</a:t>
            </a:r>
            <a:r>
              <a:rPr lang="en-US" sz="1400" b="1" i="1" dirty="0" smtClean="0">
                <a:solidFill>
                  <a:srgbClr val="0066FF"/>
                </a:solidFill>
              </a:rPr>
              <a:t>xposure &amp; revenues across Top 15 Global Markets with comparisons to traditional OOH, other </a:t>
            </a:r>
            <a:r>
              <a:rPr lang="en-US" sz="1400" b="1" i="1" dirty="0">
                <a:solidFill>
                  <a:srgbClr val="0066FF"/>
                </a:solidFill>
              </a:rPr>
              <a:t>a</a:t>
            </a:r>
            <a:r>
              <a:rPr lang="en-US" sz="1400" b="1" i="1" dirty="0" smtClean="0">
                <a:solidFill>
                  <a:srgbClr val="0066FF"/>
                </a:solidFill>
              </a:rPr>
              <a:t>d-based </a:t>
            </a:r>
            <a:r>
              <a:rPr lang="en-US" sz="1400" b="1" i="1" dirty="0">
                <a:solidFill>
                  <a:srgbClr val="0066FF"/>
                </a:solidFill>
              </a:rPr>
              <a:t>m</a:t>
            </a:r>
            <a:r>
              <a:rPr lang="en-US" sz="1400" b="1" i="1" dirty="0" smtClean="0">
                <a:solidFill>
                  <a:srgbClr val="0066FF"/>
                </a:solidFill>
              </a:rPr>
              <a:t>edia &amp; GDP</a:t>
            </a:r>
            <a:endParaRPr lang="en-US" sz="1400" b="1" i="1" dirty="0">
              <a:solidFill>
                <a:srgbClr val="00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www.pqmedia.com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30A8B9-780C-48AE-BEB4-31EF2099FBD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graphicFrame>
        <p:nvGraphicFramePr>
          <p:cNvPr id="1116162" name="Object 2"/>
          <p:cNvGraphicFramePr>
            <a:graphicFrameLocks noGrp="1"/>
          </p:cNvGraphicFramePr>
          <p:nvPr/>
        </p:nvGraphicFramePr>
        <p:xfrm>
          <a:off x="228600" y="990600"/>
          <a:ext cx="8763000" cy="481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6691" name="Worksheet" r:id="rId4" imgW="8848725" imgH="4867275" progId="Excel.Sheet.8">
                  <p:embed/>
                </p:oleObj>
              </mc:Choice>
              <mc:Fallback>
                <p:oleObj name="Worksheet" r:id="rId4" imgW="8848725" imgH="4867275" progId="Excel.Sheet.8">
                  <p:embed/>
                  <p:pic>
                    <p:nvPicPr>
                      <p:cNvPr id="0" name="Object 2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990600"/>
                        <a:ext cx="8763000" cy="481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2" descr="C:\Users\PQuinn\Documents\PQ Media Logo for PRWeb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6431"/>
            <a:ext cx="609600" cy="528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762000" y="324160"/>
            <a:ext cx="8382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Highest DOOH Exposure Markets Worldwide in 2013</a:t>
            </a:r>
            <a:endParaRPr lang="en-US" sz="2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www.pqmedia.com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30A8B9-780C-48AE-BEB4-31EF2099FBD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aphicFrame>
        <p:nvGraphicFramePr>
          <p:cNvPr id="1116162" name="Object 2"/>
          <p:cNvGraphicFramePr>
            <a:graphicFrameLocks noGrp="1"/>
          </p:cNvGraphicFramePr>
          <p:nvPr/>
        </p:nvGraphicFramePr>
        <p:xfrm>
          <a:off x="228600" y="990600"/>
          <a:ext cx="8763000" cy="481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5667" name="Worksheet" r:id="rId4" imgW="8848725" imgH="4867275" progId="Excel.Sheet.8">
                  <p:embed/>
                </p:oleObj>
              </mc:Choice>
              <mc:Fallback>
                <p:oleObj name="Worksheet" r:id="rId4" imgW="8848725" imgH="4867275" progId="Excel.Sheet.8">
                  <p:embed/>
                  <p:pic>
                    <p:nvPicPr>
                      <p:cNvPr id="0" name="Object 2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990600"/>
                        <a:ext cx="8763000" cy="481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2" descr="C:\Users\PQuinn\Documents\PQ Media Logo for PRWeb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6431"/>
            <a:ext cx="609600" cy="528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762000" y="324160"/>
            <a:ext cx="8382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Fastest Growing DOOH Exposure Markets Worldwide: 2013-17</a:t>
            </a:r>
            <a:endParaRPr lang="en-US" sz="2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  <a:latin typeface="Arial" charset="0"/>
                <a:cs typeface="Arial" charset="0"/>
              </a:rPr>
              <a:t>www.pqmedia.com</a:t>
            </a:r>
          </a:p>
        </p:txBody>
      </p:sp>
      <p:sp>
        <p:nvSpPr>
          <p:cNvPr id="72708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AE27C58-9FAD-47F7-B914-372443895C58}" type="slidenum">
              <a:rPr lang="en-US" smtClean="0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dirty="0" smtClean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967683" name="Object 3"/>
          <p:cNvGraphicFramePr>
            <a:graphicFrameLocks/>
          </p:cNvGraphicFramePr>
          <p:nvPr/>
        </p:nvGraphicFramePr>
        <p:xfrm>
          <a:off x="76200" y="1368425"/>
          <a:ext cx="9085263" cy="419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630" name="Worksheet" r:id="rId5" imgW="6448425" imgH="3276600" progId="Excel.Sheet.8">
                  <p:embed/>
                </p:oleObj>
              </mc:Choice>
              <mc:Fallback>
                <p:oleObj name="Worksheet" r:id="rId5" imgW="6448425" imgH="3276600" progId="Excel.Sheet.8">
                  <p:embed/>
                  <p:pic>
                    <p:nvPicPr>
                      <p:cNvPr id="0" name="Picture 45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1368425"/>
                        <a:ext cx="9085263" cy="419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18"/>
          <p:cNvSpPr txBox="1">
            <a:spLocks noChangeArrowheads="1"/>
          </p:cNvSpPr>
          <p:nvPr/>
        </p:nvSpPr>
        <p:spPr bwMode="auto">
          <a:xfrm>
            <a:off x="8226647" y="1216025"/>
            <a:ext cx="764953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900" b="1" dirty="0" smtClean="0"/>
              <a:t>2007 = 100</a:t>
            </a:r>
            <a:endParaRPr lang="en-US" sz="900" b="1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990600" y="304800"/>
            <a:ext cx="7924800" cy="381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Global DOOH Media Exposure vs. Other Ad Media</a:t>
            </a:r>
            <a:endParaRPr lang="en-US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2" descr="C:\Users\PQuinn\Documents\PQ Media Logo for PRWeb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681778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Straight Arrow Connector 13"/>
          <p:cNvCxnSpPr/>
          <p:nvPr/>
        </p:nvCxnSpPr>
        <p:spPr>
          <a:xfrm flipH="1">
            <a:off x="8458200" y="3578225"/>
            <a:ext cx="5334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8"/>
          <p:cNvSpPr txBox="1">
            <a:spLocks noChangeArrowheads="1"/>
          </p:cNvSpPr>
          <p:nvPr/>
        </p:nvSpPr>
        <p:spPr bwMode="auto">
          <a:xfrm>
            <a:off x="76200" y="1216025"/>
            <a:ext cx="601318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 b="1" dirty="0" smtClean="0"/>
              <a:t>PQ Media DOOH Exposure Index™: Digital Out-of-Home Consumer Exposure vs. Other Ad Media Usage</a:t>
            </a:r>
            <a:endParaRPr lang="en-US" sz="900" b="1" dirty="0"/>
          </a:p>
        </p:txBody>
      </p:sp>
    </p:spTree>
    <p:extLst>
      <p:ext uri="{BB962C8B-B14F-4D97-AF65-F5344CB8AC3E}">
        <p14:creationId xmlns:p14="http://schemas.microsoft.com/office/powerpoint/2010/main" val="201895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7683" name="Object 3"/>
          <p:cNvGraphicFramePr>
            <a:graphicFrameLocks/>
          </p:cNvGraphicFramePr>
          <p:nvPr/>
        </p:nvGraphicFramePr>
        <p:xfrm>
          <a:off x="76200" y="1514475"/>
          <a:ext cx="8953500" cy="397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7778" name="Worksheet" r:id="rId5" imgW="6362700" imgH="3105150" progId="Excel.Sheet.8">
                  <p:embed/>
                </p:oleObj>
              </mc:Choice>
              <mc:Fallback>
                <p:oleObj name="Worksheet" r:id="rId5" imgW="6362700" imgH="3105150" progId="Excel.Sheet.8">
                  <p:embed/>
                  <p:pic>
                    <p:nvPicPr>
                      <p:cNvPr id="0" name="Picture 97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1514475"/>
                        <a:ext cx="8953500" cy="397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07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  <a:latin typeface="Arial" charset="0"/>
                <a:cs typeface="Arial" charset="0"/>
              </a:rPr>
              <a:t>www.pqmedia.com</a:t>
            </a:r>
          </a:p>
        </p:txBody>
      </p:sp>
      <p:sp>
        <p:nvSpPr>
          <p:cNvPr id="72708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AE27C58-9FAD-47F7-B914-372443895C58}" type="slidenum">
              <a:rPr lang="en-US" smtClean="0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dirty="0" smtClean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TextBox 18"/>
          <p:cNvSpPr txBox="1">
            <a:spLocks noChangeArrowheads="1"/>
          </p:cNvSpPr>
          <p:nvPr/>
        </p:nvSpPr>
        <p:spPr bwMode="auto">
          <a:xfrm>
            <a:off x="0" y="1369368"/>
            <a:ext cx="7808548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 b="1" dirty="0" smtClean="0"/>
              <a:t>PQ Media DOOH Consumer Exposure Index™: DOOH Exposure vs. DOOH Revenues, Economy, Ad Market, Traditional OOH &amp; Total Usage</a:t>
            </a:r>
            <a:endParaRPr lang="en-US" sz="900" b="1" dirty="0"/>
          </a:p>
        </p:txBody>
      </p:sp>
      <p:sp>
        <p:nvSpPr>
          <p:cNvPr id="10" name="TextBox 18"/>
          <p:cNvSpPr txBox="1">
            <a:spLocks noChangeArrowheads="1"/>
          </p:cNvSpPr>
          <p:nvPr/>
        </p:nvSpPr>
        <p:spPr bwMode="auto">
          <a:xfrm>
            <a:off x="8150447" y="1369368"/>
            <a:ext cx="764953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900" b="1" dirty="0" smtClean="0"/>
              <a:t>2007 = 100</a:t>
            </a:r>
            <a:endParaRPr lang="en-US" sz="900" b="1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990600" y="304800"/>
            <a:ext cx="7924800" cy="381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Global DOOH Media Exposure vs. Operator Rev, GDP, Ad &amp; Usage</a:t>
            </a:r>
            <a:endParaRPr lang="en-US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2" descr="C:\Users\PQuinn\Documents\PQ Media Logo for PRWeb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681778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Arrow Connector 12"/>
          <p:cNvCxnSpPr/>
          <p:nvPr/>
        </p:nvCxnSpPr>
        <p:spPr>
          <a:xfrm flipH="1">
            <a:off x="8458200" y="2514600"/>
            <a:ext cx="5334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895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www.pqmedia.com</a:t>
            </a:r>
          </a:p>
        </p:txBody>
      </p:sp>
      <p:sp>
        <p:nvSpPr>
          <p:cNvPr id="75779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4879DD4-D3B5-4138-8E3A-2D9345906723}" type="slidenum">
              <a:rPr lang="en-US" smtClean="0">
                <a:solidFill>
                  <a:srgbClr val="FFFFFF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dirty="0" smtClean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990601"/>
          <a:ext cx="8610600" cy="4876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5732"/>
                <a:gridCol w="1359568"/>
                <a:gridCol w="2945732"/>
                <a:gridCol w="1359568"/>
              </a:tblGrid>
              <a:tr h="28687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Consumer Exposure to Digital Out-of-Home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Growth of Consumer Exposure to Digital OOH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6871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Market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Hours Per Week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Market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2012-17 CAGR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286871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Australia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1.17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Russia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17.6%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6871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United Kingdom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0.98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Germany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14.2%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6871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Canada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0.81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South Korea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13.8%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6871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United</a:t>
                      </a:r>
                      <a:r>
                        <a:rPr lang="en-US" sz="1200" b="1" baseline="0" dirty="0" smtClean="0">
                          <a:latin typeface="Arial" pitchFamily="34" charset="0"/>
                          <a:cs typeface="Arial" pitchFamily="34" charset="0"/>
                        </a:rPr>
                        <a:t> States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0.79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Brazil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12.4%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6871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South Korea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0.60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Australia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11.0%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687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Germany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China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687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Brazil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France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687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Mexico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Japan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687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Italy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Canada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687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India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United Kingdom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687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France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Spain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687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Spain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Mexico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687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Japan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United States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687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China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Italy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6871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Russia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India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5905" name="Title 1"/>
          <p:cNvSpPr txBox="1">
            <a:spLocks/>
          </p:cNvSpPr>
          <p:nvPr/>
        </p:nvSpPr>
        <p:spPr bwMode="auto">
          <a:xfrm>
            <a:off x="723900" y="152400"/>
            <a:ext cx="829549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  <a:cs typeface="Arial" charset="0"/>
              </a:rPr>
              <a:t>Global Rankings: </a:t>
            </a:r>
            <a:r>
              <a:rPr lang="en-US" b="1" dirty="0" err="1" smtClean="0">
                <a:solidFill>
                  <a:srgbClr val="FFFFFF"/>
                </a:solidFill>
                <a:cs typeface="Arial" charset="0"/>
              </a:rPr>
              <a:t>Avg</a:t>
            </a:r>
            <a:r>
              <a:rPr lang="en-US" b="1" dirty="0" smtClean="0">
                <a:solidFill>
                  <a:srgbClr val="FFFFFF"/>
                </a:solidFill>
                <a:cs typeface="Arial" charset="0"/>
              </a:rPr>
              <a:t> Hrs Per Week of Consumer DOOH Exposure in 2013</a:t>
            </a:r>
          </a:p>
          <a:p>
            <a:r>
              <a:rPr lang="en-US" b="1" dirty="0" smtClean="0">
                <a:solidFill>
                  <a:srgbClr val="FFFFFF"/>
                </a:solidFill>
                <a:cs typeface="Arial" charset="0"/>
              </a:rPr>
              <a:t>&amp; Growth of Consumer DOOH Media Exposure by 2012-17 CAGRs</a:t>
            </a:r>
          </a:p>
        </p:txBody>
      </p:sp>
      <p:sp>
        <p:nvSpPr>
          <p:cNvPr id="75906" name="TextBox 5"/>
          <p:cNvSpPr txBox="1">
            <a:spLocks noChangeArrowheads="1"/>
          </p:cNvSpPr>
          <p:nvPr/>
        </p:nvSpPr>
        <p:spPr bwMode="auto">
          <a:xfrm>
            <a:off x="228600" y="5849779"/>
            <a:ext cx="536557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solidFill>
                  <a:srgbClr val="000000"/>
                </a:solidFill>
              </a:rPr>
              <a:t>Source: PQ </a:t>
            </a:r>
            <a:r>
              <a:rPr lang="en-US" sz="1000" b="1" dirty="0" smtClean="0">
                <a:solidFill>
                  <a:srgbClr val="000000"/>
                </a:solidFill>
              </a:rPr>
              <a:t>Media Consumer Exposure to Digital Out-of-Home Media Worldwide 2014</a:t>
            </a:r>
            <a:endParaRPr lang="en-US" sz="1000" b="1" dirty="0">
              <a:solidFill>
                <a:srgbClr val="000000"/>
              </a:solidFill>
            </a:endParaRPr>
          </a:p>
        </p:txBody>
      </p:sp>
      <p:pic>
        <p:nvPicPr>
          <p:cNvPr id="7" name="Picture 2" descr="C:\Users\PQuinn\Documents\PQ Media Logo for PRWe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56" y="161925"/>
            <a:ext cx="681778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0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1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2.xml><?xml version="1.0" encoding="utf-8"?>
<a:theme xmlns:a="http://schemas.openxmlformats.org/drawingml/2006/main" name="1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3.xml><?xml version="1.0" encoding="utf-8"?>
<a:theme xmlns:a="http://schemas.openxmlformats.org/drawingml/2006/main" name="1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4.xml><?xml version="1.0" encoding="utf-8"?>
<a:theme xmlns:a="http://schemas.openxmlformats.org/drawingml/2006/main" name="1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5.xml><?xml version="1.0" encoding="utf-8"?>
<a:theme xmlns:a="http://schemas.openxmlformats.org/drawingml/2006/main" name="1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6.xml><?xml version="1.0" encoding="utf-8"?>
<a:theme xmlns:a="http://schemas.openxmlformats.org/drawingml/2006/main" name="1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7.xml><?xml version="1.0" encoding="utf-8"?>
<a:theme xmlns:a="http://schemas.openxmlformats.org/drawingml/2006/main" name="1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8.xml><?xml version="1.0" encoding="utf-8"?>
<a:theme xmlns:a="http://schemas.openxmlformats.org/drawingml/2006/main" name="1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9.xml><?xml version="1.0" encoding="utf-8"?>
<a:theme xmlns:a="http://schemas.openxmlformats.org/drawingml/2006/main" name="1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0.xml><?xml version="1.0" encoding="utf-8"?>
<a:theme xmlns:a="http://schemas.openxmlformats.org/drawingml/2006/main" name="1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1.xml><?xml version="1.0" encoding="utf-8"?>
<a:theme xmlns:a="http://schemas.openxmlformats.org/drawingml/2006/main" name="2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2.xml><?xml version="1.0" encoding="utf-8"?>
<a:theme xmlns:a="http://schemas.openxmlformats.org/drawingml/2006/main" name="2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3.xml><?xml version="1.0" encoding="utf-8"?>
<a:theme xmlns:a="http://schemas.openxmlformats.org/drawingml/2006/main" name="2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4.xml><?xml version="1.0" encoding="utf-8"?>
<a:theme xmlns:a="http://schemas.openxmlformats.org/drawingml/2006/main" name="2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5.xml><?xml version="1.0" encoding="utf-8"?>
<a:theme xmlns:a="http://schemas.openxmlformats.org/drawingml/2006/main" name="2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6.xml><?xml version="1.0" encoding="utf-8"?>
<a:theme xmlns:a="http://schemas.openxmlformats.org/drawingml/2006/main" name="2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7.xml><?xml version="1.0" encoding="utf-8"?>
<a:theme xmlns:a="http://schemas.openxmlformats.org/drawingml/2006/main" name="2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8.xml><?xml version="1.0" encoding="utf-8"?>
<a:theme xmlns:a="http://schemas.openxmlformats.org/drawingml/2006/main" name="2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9.xml><?xml version="1.0" encoding="utf-8"?>
<a:theme xmlns:a="http://schemas.openxmlformats.org/drawingml/2006/main" name="2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0.xml><?xml version="1.0" encoding="utf-8"?>
<a:theme xmlns:a="http://schemas.openxmlformats.org/drawingml/2006/main" name="2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1.xml><?xml version="1.0" encoding="utf-8"?>
<a:theme xmlns:a="http://schemas.openxmlformats.org/drawingml/2006/main" name="3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2.xml><?xml version="1.0" encoding="utf-8"?>
<a:theme xmlns:a="http://schemas.openxmlformats.org/drawingml/2006/main" name="3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3.xml><?xml version="1.0" encoding="utf-8"?>
<a:theme xmlns:a="http://schemas.openxmlformats.org/drawingml/2006/main" name="3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4.xml><?xml version="1.0" encoding="utf-8"?>
<a:theme xmlns:a="http://schemas.openxmlformats.org/drawingml/2006/main" name="3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5.xml><?xml version="1.0" encoding="utf-8"?>
<a:theme xmlns:a="http://schemas.openxmlformats.org/drawingml/2006/main" name="3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6.xml><?xml version="1.0" encoding="utf-8"?>
<a:theme xmlns:a="http://schemas.openxmlformats.org/drawingml/2006/main" name="3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7.xml><?xml version="1.0" encoding="utf-8"?>
<a:theme xmlns:a="http://schemas.openxmlformats.org/drawingml/2006/main" name="3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8.xml><?xml version="1.0" encoding="utf-8"?>
<a:theme xmlns:a="http://schemas.openxmlformats.org/drawingml/2006/main" name="3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9.xml><?xml version="1.0" encoding="utf-8"?>
<a:theme xmlns:a="http://schemas.openxmlformats.org/drawingml/2006/main" name="3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0.xml><?xml version="1.0" encoding="utf-8"?>
<a:theme xmlns:a="http://schemas.openxmlformats.org/drawingml/2006/main" name="3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1.xml><?xml version="1.0" encoding="utf-8"?>
<a:theme xmlns:a="http://schemas.openxmlformats.org/drawingml/2006/main" name="4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2.xml><?xml version="1.0" encoding="utf-8"?>
<a:theme xmlns:a="http://schemas.openxmlformats.org/drawingml/2006/main" name="4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3.xml><?xml version="1.0" encoding="utf-8"?>
<a:theme xmlns:a="http://schemas.openxmlformats.org/drawingml/2006/main" name="4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4.xml><?xml version="1.0" encoding="utf-8"?>
<a:theme xmlns:a="http://schemas.openxmlformats.org/drawingml/2006/main" name="4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5.xml><?xml version="1.0" encoding="utf-8"?>
<a:theme xmlns:a="http://schemas.openxmlformats.org/drawingml/2006/main" name="4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6.xml><?xml version="1.0" encoding="utf-8"?>
<a:theme xmlns:a="http://schemas.openxmlformats.org/drawingml/2006/main" name="4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7.xml><?xml version="1.0" encoding="utf-8"?>
<a:theme xmlns:a="http://schemas.openxmlformats.org/drawingml/2006/main" name="4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8.xml><?xml version="1.0" encoding="utf-8"?>
<a:theme xmlns:a="http://schemas.openxmlformats.org/drawingml/2006/main" name="4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9.xml><?xml version="1.0" encoding="utf-8"?>
<a:theme xmlns:a="http://schemas.openxmlformats.org/drawingml/2006/main" name="4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0.xml><?xml version="1.0" encoding="utf-8"?>
<a:theme xmlns:a="http://schemas.openxmlformats.org/drawingml/2006/main" name="4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1.xml><?xml version="1.0" encoding="utf-8"?>
<a:theme xmlns:a="http://schemas.openxmlformats.org/drawingml/2006/main" name="5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2.xml><?xml version="1.0" encoding="utf-8"?>
<a:theme xmlns:a="http://schemas.openxmlformats.org/drawingml/2006/main" name="5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3.xml><?xml version="1.0" encoding="utf-8"?>
<a:theme xmlns:a="http://schemas.openxmlformats.org/drawingml/2006/main" name="5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4.xml><?xml version="1.0" encoding="utf-8"?>
<a:theme xmlns:a="http://schemas.openxmlformats.org/drawingml/2006/main" name="5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5.xml><?xml version="1.0" encoding="utf-8"?>
<a:theme xmlns:a="http://schemas.openxmlformats.org/drawingml/2006/main" name="5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6.xml><?xml version="1.0" encoding="utf-8"?>
<a:theme xmlns:a="http://schemas.openxmlformats.org/drawingml/2006/main" name="5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7.xml><?xml version="1.0" encoding="utf-8"?>
<a:theme xmlns:a="http://schemas.openxmlformats.org/drawingml/2006/main" name="5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7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8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9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32862</TotalTime>
  <Words>240</Words>
  <Application>Microsoft Office PowerPoint</Application>
  <PresentationFormat>On-screen Show (4:3)</PresentationFormat>
  <Paragraphs>74</Paragraphs>
  <Slides>6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57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64" baseType="lpstr">
      <vt:lpstr>Office Theme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7_Office Theme</vt:lpstr>
      <vt:lpstr>8_Office Theme</vt:lpstr>
      <vt:lpstr>9_Office Theme</vt:lpstr>
      <vt:lpstr>10_Office Theme</vt:lpstr>
      <vt:lpstr>11_Office Theme</vt:lpstr>
      <vt:lpstr>12_Office Theme</vt:lpstr>
      <vt:lpstr>13_Office Theme</vt:lpstr>
      <vt:lpstr>14_Office Theme</vt:lpstr>
      <vt:lpstr>15_Office Theme</vt:lpstr>
      <vt:lpstr>16_Office Theme</vt:lpstr>
      <vt:lpstr>17_Office Theme</vt:lpstr>
      <vt:lpstr>18_Office Theme</vt:lpstr>
      <vt:lpstr>19_Office Theme</vt:lpstr>
      <vt:lpstr>20_Office Theme</vt:lpstr>
      <vt:lpstr>21_Office Theme</vt:lpstr>
      <vt:lpstr>22_Office Theme</vt:lpstr>
      <vt:lpstr>23_Office Theme</vt:lpstr>
      <vt:lpstr>24_Office Theme</vt:lpstr>
      <vt:lpstr>25_Office Theme</vt:lpstr>
      <vt:lpstr>26_Office Theme</vt:lpstr>
      <vt:lpstr>27_Office Theme</vt:lpstr>
      <vt:lpstr>28_Office Theme</vt:lpstr>
      <vt:lpstr>29_Office Theme</vt:lpstr>
      <vt:lpstr>30_Office Theme</vt:lpstr>
      <vt:lpstr>31_Office Theme</vt:lpstr>
      <vt:lpstr>32_Office Theme</vt:lpstr>
      <vt:lpstr>33_Office Theme</vt:lpstr>
      <vt:lpstr>34_Office Theme</vt:lpstr>
      <vt:lpstr>35_Office Theme</vt:lpstr>
      <vt:lpstr>36_Office Theme</vt:lpstr>
      <vt:lpstr>37_Office Theme</vt:lpstr>
      <vt:lpstr>38_Office Theme</vt:lpstr>
      <vt:lpstr>39_Office Theme</vt:lpstr>
      <vt:lpstr>40_Office Theme</vt:lpstr>
      <vt:lpstr>41_Office Theme</vt:lpstr>
      <vt:lpstr>42_Office Theme</vt:lpstr>
      <vt:lpstr>43_Office Theme</vt:lpstr>
      <vt:lpstr>44_Office Theme</vt:lpstr>
      <vt:lpstr>45_Office Theme</vt:lpstr>
      <vt:lpstr>46_Office Theme</vt:lpstr>
      <vt:lpstr>47_Office Theme</vt:lpstr>
      <vt:lpstr>48_Office Theme</vt:lpstr>
      <vt:lpstr>49_Office Theme</vt:lpstr>
      <vt:lpstr>50_Office Theme</vt:lpstr>
      <vt:lpstr>51_Office Theme</vt:lpstr>
      <vt:lpstr>52_Office Theme</vt:lpstr>
      <vt:lpstr>53_Office Theme</vt:lpstr>
      <vt:lpstr>54_Office Theme</vt:lpstr>
      <vt:lpstr>55_Office Theme</vt:lpstr>
      <vt:lpstr>56_Office Theme</vt:lpstr>
      <vt:lpstr>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lkivijarv</dc:creator>
  <cp:lastModifiedBy>PQuinn</cp:lastModifiedBy>
  <cp:revision>2332</cp:revision>
  <dcterms:created xsi:type="dcterms:W3CDTF">2010-11-03T21:59:44Z</dcterms:created>
  <dcterms:modified xsi:type="dcterms:W3CDTF">2014-02-27T05:23:33Z</dcterms:modified>
</cp:coreProperties>
</file>