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4" r:id="rId3"/>
    <p:sldId id="275" r:id="rId4"/>
    <p:sldId id="279" r:id="rId5"/>
    <p:sldId id="282" r:id="rId6"/>
    <p:sldId id="280" r:id="rId7"/>
    <p:sldId id="307" r:id="rId8"/>
    <p:sldId id="285" r:id="rId9"/>
    <p:sldId id="258" r:id="rId10"/>
    <p:sldId id="305" r:id="rId11"/>
    <p:sldId id="284" r:id="rId12"/>
    <p:sldId id="259" r:id="rId13"/>
    <p:sldId id="301" r:id="rId14"/>
    <p:sldId id="283" r:id="rId15"/>
    <p:sldId id="260" r:id="rId16"/>
    <p:sldId id="266" r:id="rId17"/>
    <p:sldId id="261" r:id="rId18"/>
    <p:sldId id="287" r:id="rId19"/>
    <p:sldId id="286" r:id="rId20"/>
    <p:sldId id="292" r:id="rId21"/>
    <p:sldId id="293" r:id="rId22"/>
    <p:sldId id="297" r:id="rId23"/>
    <p:sldId id="295" r:id="rId24"/>
    <p:sldId id="263" r:id="rId25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702" autoAdjust="0"/>
  </p:normalViewPr>
  <p:slideViewPr>
    <p:cSldViewPr>
      <p:cViewPr varScale="1">
        <p:scale>
          <a:sx n="93" d="100"/>
          <a:sy n="93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2391" tIns="46195" rIns="92391" bIns="46195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/>
              <a:t>Money Maker Edge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2391" tIns="46195" rIns="92391" bIns="46195" rtlCol="0"/>
          <a:lstStyle>
            <a:lvl1pPr algn="r">
              <a:defRPr sz="1200" smtClean="0"/>
            </a:lvl1pPr>
          </a:lstStyle>
          <a:p>
            <a:pPr>
              <a:defRPr/>
            </a:pPr>
            <a:fld id="{AAAFD7D1-42B3-4A6D-86C9-FE4DC33C82F1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0938"/>
            <a:ext cx="3005138" cy="461962"/>
          </a:xfrm>
          <a:prstGeom prst="rect">
            <a:avLst/>
          </a:prstGeom>
        </p:spPr>
        <p:txBody>
          <a:bodyPr vert="horz" lIns="92391" tIns="46195" rIns="92391" bIns="46195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70938"/>
            <a:ext cx="3005138" cy="461962"/>
          </a:xfrm>
          <a:prstGeom prst="rect">
            <a:avLst/>
          </a:prstGeom>
        </p:spPr>
        <p:txBody>
          <a:bodyPr vert="horz" lIns="92391" tIns="46195" rIns="92391" bIns="4619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8E1FF74-9234-444C-B328-3A41D9432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Money Maker Edge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70938"/>
            <a:ext cx="3005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4E0160B-D56E-4707-A506-480E67470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608C66-93D3-4366-970B-524A034A70A6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CC61D5-D00F-402D-B030-CE8285F0F2E9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B53CB8-7486-4352-8A23-53C434AE2AAB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How many ticks is that?</a:t>
            </a:r>
          </a:p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0BAB85-D2A0-4A26-BEB1-B8826AEAA26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0FC3EF-ECFB-49A3-820D-BC8B01DA4F63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FF27F8-62DA-4437-B0B4-9F8C3AAA0042}" type="slidenum">
              <a:rPr lang="en-US" smtClean="0"/>
              <a:pPr>
                <a:defRPr/>
              </a:pPr>
              <a:t>15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4F6B9E-D3F9-457B-9B5C-B239F6ECF70F}" type="slidenum">
              <a:rPr lang="en-US" smtClean="0"/>
              <a:pPr>
                <a:defRPr/>
              </a:pPr>
              <a:t>16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5B9EB-B1EC-4C47-BBAC-644B9B50C50A}" type="slidenum">
              <a:rPr lang="en-US" smtClean="0"/>
              <a:pPr>
                <a:defRPr/>
              </a:pPr>
              <a:t>17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A693B0-C9DD-4029-A19B-A9A0039DC94A}" type="slidenum">
              <a:rPr lang="en-US" smtClean="0"/>
              <a:pPr>
                <a:defRPr/>
              </a:pPr>
              <a:t>18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8EBAC7-348A-4306-BB31-5C23E2DAED9E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827947-D026-4A0B-9972-BD601CFE6A21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292993-071B-4FA5-B3D0-EE0C82FC12D2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181477-C70F-4B77-951D-0892D9B9EC2F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353D8C-B758-4D7A-831C-62EC76A67E18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3EEBF3-929C-40EB-AB95-8B0BB85D7273}" type="slidenum">
              <a:rPr lang="en-US" smtClean="0"/>
              <a:pPr>
                <a:defRPr/>
              </a:pPr>
              <a:t>23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DE993B-0FCE-408C-98B0-79CF327CEBA4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1E124E-01A2-4036-B313-2B47C0816951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E53E13-EFB1-4254-A2D0-E86E7AA50C6E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6268EE-AA60-4496-ADB0-66AD24697CBA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D83732-0632-45C6-A99B-67D89134DE45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9DAAB0-7908-4AAA-BAAC-C16B40E1D2D8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5C781C-6425-48D3-B9A7-9344D2549BDB}" type="slidenum">
              <a:rPr lang="en-US" smtClean="0"/>
              <a:pPr>
                <a:defRPr/>
              </a:pPr>
              <a:t>9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0CE88F-7F5A-4023-9597-69FDB6B04B43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http://www.tradingonlinemadeeasy.com  Copywrite 949-887-7610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Money Maker Edge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19E1-BA21-4CD3-8091-0AC8F859A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3E0F4-1F0D-439E-AE88-70353B53E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EAED6-224B-4DB4-82A5-8B694EA94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7EEC9-9C48-4158-A88D-A6A1B98EF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FA66E-0464-4418-9976-752CC6531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4A4C3-4A9E-48B7-B3E2-824027116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2E56A-3A78-45F3-92B2-516430441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C5BFE-E0A6-462C-85D5-D04E06CED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CBDD3-B854-4BA0-9951-06D4528959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3761A-FD3E-4C77-9B68-724F0F9B8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4527B-7845-490C-91B8-ADCD88A35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9BF695-C283-42A2-84F1-90C449980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eymakeredge.com/blo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2438400"/>
            <a:ext cx="4419600" cy="1676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Joel Wissing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S&amp;P 500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emini futures</a:t>
            </a:r>
          </a:p>
        </p:txBody>
      </p:sp>
      <p:pic>
        <p:nvPicPr>
          <p:cNvPr id="2051" name="Picture 4" descr="jw black pics email  in jac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429000"/>
            <a:ext cx="1346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" descr="Goose-209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3581400"/>
            <a:ext cx="14954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8" descr="MoneyMakingEdge(sm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304800"/>
            <a:ext cx="4752975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3200400" y="61722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www.MoneyMakerEdge.com</a:t>
            </a:r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90800" y="434340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April 26-28Calgary</a:t>
            </a:r>
            <a:endParaRPr lang="en-US" b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www.MoneyMakerEdge.com/blog   949-887-7610 </a:t>
            </a:r>
          </a:p>
        </p:txBody>
      </p:sp>
      <p:pic>
        <p:nvPicPr>
          <p:cNvPr id="2057" name="Picture 8" descr="MME_logo400x200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Where are futures markets from?</a:t>
            </a:r>
          </a:p>
        </p:txBody>
      </p:sp>
      <p:pic>
        <p:nvPicPr>
          <p:cNvPr id="12291" name="Content Placeholder 5" descr="osaka_rice marke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96925" y="1195388"/>
            <a:ext cx="7280275" cy="4900612"/>
          </a:xfrm>
        </p:spPr>
      </p:pic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smtClean="0"/>
              <a:t>Why S&amp;P 500 emini futures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38100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Direct line into the market, broker is for clearing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Low entry price $2,500 to open an account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Mark to Market  Fast liquidity - access to money after 4:30 same day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No redemptions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Real time simulated accounts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Stops and Targets are honored over 99.99%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50% of gains Long term capital gains, 50% Short term capital gains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24 hours a day 5 ½ days a week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/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13317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1752600"/>
            <a:ext cx="7086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Every .25 ( </a:t>
            </a:r>
            <a:r>
              <a:rPr lang="en-US" sz="3200" b="1">
                <a:solidFill>
                  <a:srgbClr val="33CC33"/>
                </a:solidFill>
              </a:rPr>
              <a:t>a tick</a:t>
            </a:r>
            <a:r>
              <a:rPr lang="en-US" sz="3200" b="1"/>
              <a:t>) it moves we make </a:t>
            </a:r>
            <a:r>
              <a:rPr lang="en-US" sz="5400" b="1">
                <a:solidFill>
                  <a:srgbClr val="33CC33"/>
                </a:solidFill>
              </a:rPr>
              <a:t>$12.50</a:t>
            </a:r>
          </a:p>
          <a:p>
            <a:pPr algn="ctr">
              <a:spcBef>
                <a:spcPct val="50000"/>
              </a:spcBef>
            </a:pPr>
            <a:r>
              <a:rPr lang="en-US" sz="3200" b="1"/>
              <a:t>UP or DOWN</a:t>
            </a: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381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How do we make money?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2667000" y="3276600"/>
            <a:ext cx="457200" cy="9144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959475" y="3262313"/>
            <a:ext cx="381000" cy="990600"/>
          </a:xfrm>
          <a:prstGeom prst="downArrow">
            <a:avLst>
              <a:gd name="adj1" fmla="val 50000"/>
              <a:gd name="adj2" fmla="val 6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09600" y="4572000"/>
            <a:ext cx="8153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/>
              <a:t>Our Goal on our first trade is </a:t>
            </a:r>
            <a:r>
              <a:rPr lang="en-US" sz="4400" b="1">
                <a:solidFill>
                  <a:srgbClr val="33CC33"/>
                </a:solidFill>
              </a:rPr>
              <a:t>.50</a:t>
            </a:r>
            <a:r>
              <a:rPr lang="en-US" sz="4400" b="1"/>
              <a:t>  a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 animBg="1"/>
      <p:bldP spid="5127" grpId="0" animBg="1"/>
      <p:bldP spid="51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Money maker edge Strategy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We learn to trade 3 Contracts or more for 3 targets, .50, $1.00, $2.00</a:t>
            </a:r>
          </a:p>
          <a:p>
            <a:pPr>
              <a:buFontTx/>
              <a:buNone/>
            </a:pPr>
            <a:r>
              <a:rPr lang="en-US" smtClean="0"/>
              <a:t>We normally get our targets in the first 5 minutes of a trade</a:t>
            </a:r>
          </a:p>
          <a:p>
            <a:pPr>
              <a:buFontTx/>
              <a:buNone/>
            </a:pPr>
            <a:r>
              <a:rPr lang="en-US" smtClean="0"/>
              <a:t>This gives us  $175 on a $1500 trade</a:t>
            </a:r>
          </a:p>
          <a:p>
            <a:pPr algn="ctr">
              <a:buFontTx/>
              <a:buNone/>
            </a:pPr>
            <a:r>
              <a:rPr lang="en-US" smtClean="0"/>
              <a:t>When we get better, </a:t>
            </a:r>
          </a:p>
          <a:p>
            <a:pPr algn="ctr">
              <a:buFontTx/>
              <a:buNone/>
            </a:pPr>
            <a:r>
              <a:rPr lang="en-US" smtClean="0"/>
              <a:t>we can trade bigger targets and take advantage of the market moves.</a:t>
            </a:r>
          </a:p>
          <a:p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15365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$25 per contract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control a contract you need  $500</a:t>
            </a:r>
          </a:p>
          <a:p>
            <a:endParaRPr lang="en-US" smtClean="0"/>
          </a:p>
          <a:p>
            <a:r>
              <a:rPr lang="en-US" smtClean="0"/>
              <a:t>Brokerage fees are about 4.50 per contract (in and out)</a:t>
            </a:r>
          </a:p>
          <a:p>
            <a:endParaRPr lang="en-US" smtClean="0"/>
          </a:p>
          <a:p>
            <a:r>
              <a:rPr lang="en-US" smtClean="0"/>
              <a:t>We make about $20 or around 4% on capital traded.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17413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981200" y="1066800"/>
            <a:ext cx="990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Go Long</a:t>
            </a:r>
          </a:p>
          <a:p>
            <a:pPr>
              <a:spcBef>
                <a:spcPct val="50000"/>
              </a:spcBef>
            </a:pPr>
            <a:endParaRPr lang="en-US" sz="2400" b="1"/>
          </a:p>
          <a:p>
            <a:pPr>
              <a:spcBef>
                <a:spcPct val="50000"/>
              </a:spcBef>
            </a:pPr>
            <a:r>
              <a:rPr lang="en-US" sz="2400" b="1"/>
              <a:t>Buy  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and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 Sell High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876800" y="990600"/>
            <a:ext cx="1600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Go 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Short</a:t>
            </a:r>
          </a:p>
          <a:p>
            <a:pPr>
              <a:spcBef>
                <a:spcPct val="50000"/>
              </a:spcBef>
            </a:pPr>
            <a:endParaRPr lang="en-US" sz="2400" b="1"/>
          </a:p>
          <a:p>
            <a:pPr>
              <a:spcBef>
                <a:spcPct val="50000"/>
              </a:spcBef>
            </a:pPr>
            <a:r>
              <a:rPr lang="en-US" sz="2400" b="1"/>
              <a:t>Promise to 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Sell then buy lower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124200" y="1143000"/>
            <a:ext cx="609600" cy="3048000"/>
          </a:xfrm>
          <a:prstGeom prst="upArrow">
            <a:avLst>
              <a:gd name="adj1" fmla="val 50000"/>
              <a:gd name="adj2" fmla="val 1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6400800" y="1295400"/>
            <a:ext cx="609600" cy="3124200"/>
          </a:xfrm>
          <a:prstGeom prst="downArrow">
            <a:avLst>
              <a:gd name="adj1" fmla="val 50000"/>
              <a:gd name="adj2" fmla="val 12812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8439" name="Picture 6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 animBg="1"/>
      <p:bldP spid="71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 a two tick move a lot?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/>
              <a:t>The market ranges an average of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33CC33"/>
                </a:solidFill>
              </a:rPr>
              <a:t>16 </a:t>
            </a:r>
            <a:r>
              <a:rPr lang="en-US" dirty="0" smtClean="0"/>
              <a:t>points (dollars) a day.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/>
              <a:t>1 point = </a:t>
            </a:r>
            <a:r>
              <a:rPr lang="en-US" dirty="0" smtClean="0">
                <a:solidFill>
                  <a:srgbClr val="33CC33"/>
                </a:solidFill>
              </a:rPr>
              <a:t>4 ticks</a:t>
            </a:r>
            <a:r>
              <a:rPr lang="en-US" dirty="0" smtClean="0"/>
              <a:t>       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/>
              <a:t>During the day the market moves over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/>
              <a:t> 800 ticks with direction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 smtClean="0"/>
              <a:t> </a:t>
            </a:r>
          </a:p>
        </p:txBody>
      </p:sp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20485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long does it take?</a:t>
            </a:r>
          </a:p>
        </p:txBody>
      </p:sp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600200" y="2209800"/>
            <a:ext cx="624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/>
              <a:t>2 seconds to 10 minutes</a:t>
            </a:r>
          </a:p>
        </p:txBody>
      </p:sp>
      <p:pic>
        <p:nvPicPr>
          <p:cNvPr id="21509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2 types of Trader</a:t>
            </a:r>
          </a:p>
        </p:txBody>
      </p:sp>
      <p:sp>
        <p:nvSpPr>
          <p:cNvPr id="2048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1371600" y="1981200"/>
            <a:ext cx="632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Fundamental Trader</a:t>
            </a: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1447800" y="3733800"/>
            <a:ext cx="6400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/>
              <a:t>Technical Trader</a:t>
            </a:r>
          </a:p>
        </p:txBody>
      </p:sp>
      <p:sp>
        <p:nvSpPr>
          <p:cNvPr id="6" name="Heart 5"/>
          <p:cNvSpPr/>
          <p:nvPr/>
        </p:nvSpPr>
        <p:spPr>
          <a:xfrm>
            <a:off x="3657600" y="1600200"/>
            <a:ext cx="1981200" cy="1981200"/>
          </a:xfrm>
          <a:prstGeom prst="hear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7" name="TextBox 7"/>
          <p:cNvSpPr txBox="1">
            <a:spLocks noChangeArrowheads="1"/>
          </p:cNvSpPr>
          <p:nvPr/>
        </p:nvSpPr>
        <p:spPr bwMode="auto">
          <a:xfrm>
            <a:off x="1524000" y="50292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Indicator Based</a:t>
            </a:r>
          </a:p>
        </p:txBody>
      </p:sp>
      <p:sp>
        <p:nvSpPr>
          <p:cNvPr id="9" name="Heart 8"/>
          <p:cNvSpPr/>
          <p:nvPr/>
        </p:nvSpPr>
        <p:spPr>
          <a:xfrm>
            <a:off x="2133600" y="4953000"/>
            <a:ext cx="685800" cy="685800"/>
          </a:xfrm>
          <a:prstGeom prst="hear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9" name="TextBox 9"/>
          <p:cNvSpPr txBox="1">
            <a:spLocks noChangeArrowheads="1"/>
          </p:cNvSpPr>
          <p:nvPr/>
        </p:nvSpPr>
        <p:spPr bwMode="auto">
          <a:xfrm>
            <a:off x="5257800" y="4876800"/>
            <a:ext cx="21859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Money Maker Edge</a:t>
            </a:r>
          </a:p>
          <a:p>
            <a:pPr algn="ctr"/>
            <a:r>
              <a:rPr lang="en-US"/>
              <a:t>Price Action</a:t>
            </a:r>
          </a:p>
        </p:txBody>
      </p:sp>
      <p:pic>
        <p:nvPicPr>
          <p:cNvPr id="22538" name="Picture 9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4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5" grpId="0" build="p"/>
      <p:bldP spid="20487" grpId="0" build="p"/>
      <p:bldP spid="20489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smtClean="0"/>
              <a:t>Candlestick</a:t>
            </a:r>
            <a:br>
              <a:rPr lang="en-US" smtClean="0"/>
            </a:br>
            <a:r>
              <a:rPr lang="en-US" sz="1800" smtClean="0"/>
              <a:t>Price</a:t>
            </a:r>
          </a:p>
        </p:txBody>
      </p:sp>
      <p:sp>
        <p:nvSpPr>
          <p:cNvPr id="225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33400" y="1600200"/>
            <a:ext cx="3276600" cy="2732088"/>
            <a:chOff x="533400" y="1600200"/>
            <a:chExt cx="3276600" cy="2731532"/>
          </a:xfrm>
        </p:grpSpPr>
        <p:sp>
          <p:nvSpPr>
            <p:cNvPr id="24589" name="TextBox 4"/>
            <p:cNvSpPr txBox="1">
              <a:spLocks noChangeArrowheads="1"/>
            </p:cNvSpPr>
            <p:nvPr/>
          </p:nvSpPr>
          <p:spPr bwMode="auto">
            <a:xfrm>
              <a:off x="533400" y="3962400"/>
              <a:ext cx="3200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OPENS then closes HIGHER</a:t>
              </a:r>
            </a:p>
          </p:txBody>
        </p:sp>
        <p:sp>
          <p:nvSpPr>
            <p:cNvPr id="4" name="Flowchart: Process 3"/>
            <p:cNvSpPr/>
            <p:nvPr/>
          </p:nvSpPr>
          <p:spPr>
            <a:xfrm>
              <a:off x="1981200" y="1981122"/>
              <a:ext cx="762000" cy="1752243"/>
            </a:xfrm>
            <a:prstGeom prst="flowChartProcess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295400" y="3657181"/>
              <a:ext cx="60960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10800000">
              <a:off x="2895600" y="2057307"/>
              <a:ext cx="76200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93" name="TextBox 11"/>
            <p:cNvSpPr txBox="1">
              <a:spLocks noChangeArrowheads="1"/>
            </p:cNvSpPr>
            <p:nvPr/>
          </p:nvSpPr>
          <p:spPr bwMode="auto">
            <a:xfrm>
              <a:off x="609600" y="3429000"/>
              <a:ext cx="76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open</a:t>
              </a:r>
            </a:p>
          </p:txBody>
        </p:sp>
        <p:sp>
          <p:nvSpPr>
            <p:cNvPr id="24594" name="TextBox 12"/>
            <p:cNvSpPr txBox="1">
              <a:spLocks noChangeArrowheads="1"/>
            </p:cNvSpPr>
            <p:nvPr/>
          </p:nvSpPr>
          <p:spPr bwMode="auto">
            <a:xfrm>
              <a:off x="2895600" y="16002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Close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876800" y="1600200"/>
            <a:ext cx="3276600" cy="2808288"/>
            <a:chOff x="533400" y="1524000"/>
            <a:chExt cx="3276600" cy="2807732"/>
          </a:xfrm>
        </p:grpSpPr>
        <p:sp>
          <p:nvSpPr>
            <p:cNvPr id="24583" name="TextBox 16"/>
            <p:cNvSpPr txBox="1">
              <a:spLocks noChangeArrowheads="1"/>
            </p:cNvSpPr>
            <p:nvPr/>
          </p:nvSpPr>
          <p:spPr bwMode="auto">
            <a:xfrm>
              <a:off x="533400" y="3962400"/>
              <a:ext cx="3200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OPENS then closes LOWER</a:t>
              </a:r>
            </a:p>
          </p:txBody>
        </p:sp>
        <p:sp>
          <p:nvSpPr>
            <p:cNvPr id="18" name="Flowchart: Process 17"/>
            <p:cNvSpPr/>
            <p:nvPr/>
          </p:nvSpPr>
          <p:spPr>
            <a:xfrm>
              <a:off x="1981200" y="1981109"/>
              <a:ext cx="762000" cy="1752253"/>
            </a:xfrm>
            <a:prstGeom prst="flowChartProces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1295400" y="2057294"/>
              <a:ext cx="60960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0800000">
              <a:off x="2971800" y="3657178"/>
              <a:ext cx="762000" cy="1588"/>
            </a:xfrm>
            <a:prstGeom prst="straightConnector1">
              <a:avLst/>
            </a:prstGeom>
            <a:ln w="28575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587" name="TextBox 20"/>
            <p:cNvSpPr txBox="1">
              <a:spLocks noChangeArrowheads="1"/>
            </p:cNvSpPr>
            <p:nvPr/>
          </p:nvSpPr>
          <p:spPr bwMode="auto">
            <a:xfrm>
              <a:off x="1066800" y="1524000"/>
              <a:ext cx="76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open</a:t>
              </a:r>
            </a:p>
          </p:txBody>
        </p:sp>
        <p:sp>
          <p:nvSpPr>
            <p:cNvPr id="24588" name="TextBox 21"/>
            <p:cNvSpPr txBox="1">
              <a:spLocks noChangeArrowheads="1"/>
            </p:cNvSpPr>
            <p:nvPr/>
          </p:nvSpPr>
          <p:spPr bwMode="auto">
            <a:xfrm>
              <a:off x="2895600" y="31242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Close</a:t>
              </a:r>
            </a:p>
          </p:txBody>
        </p:sp>
      </p:grpSp>
      <p:pic>
        <p:nvPicPr>
          <p:cNvPr id="24582" name="Picture 20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Money Maker Edge Trader Training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Participation</a:t>
            </a:r>
          </a:p>
          <a:p>
            <a:pPr lvl="1"/>
            <a:r>
              <a:rPr lang="en-US" dirty="0" smtClean="0"/>
              <a:t>Level determines success</a:t>
            </a:r>
          </a:p>
          <a:p>
            <a:pPr lvl="1"/>
            <a:r>
              <a:rPr lang="en-US" dirty="0" smtClean="0"/>
              <a:t>Pay back is based		</a:t>
            </a:r>
          </a:p>
          <a:p>
            <a:pPr lvl="2"/>
            <a:r>
              <a:rPr lang="en-US" dirty="0" smtClean="0"/>
              <a:t>Courage, Commitment, and Enthusiasm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Exponential once you break through</a:t>
            </a:r>
          </a:p>
          <a:p>
            <a:pPr lvl="1"/>
            <a:r>
              <a:rPr lang="en-US" dirty="0" smtClean="0"/>
              <a:t>Key is Direction  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245225"/>
            <a:ext cx="5867400" cy="476250"/>
          </a:xfrm>
        </p:spPr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3077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</a:p>
        </p:txBody>
      </p:sp>
      <p:sp>
        <p:nvSpPr>
          <p:cNvPr id="2765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219200" y="1295400"/>
            <a:ext cx="65532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Trading a $6,000 account.  4 contracts  </a:t>
            </a:r>
            <a:endParaRPr lang="en-US" sz="1600" dirty="0" smtClean="0"/>
          </a:p>
          <a:p>
            <a:r>
              <a:rPr lang="en-US" sz="1600" dirty="0" smtClean="0"/>
              <a:t>Commission </a:t>
            </a:r>
            <a:r>
              <a:rPr lang="en-US" sz="1600" dirty="0"/>
              <a:t>per contract around $</a:t>
            </a:r>
            <a:r>
              <a:rPr lang="en-US" sz="1600" dirty="0" smtClean="0"/>
              <a:t>5</a:t>
            </a:r>
          </a:p>
          <a:p>
            <a:endParaRPr lang="en-US" sz="1600" dirty="0"/>
          </a:p>
          <a:p>
            <a:r>
              <a:rPr lang="en-US" sz="1600" dirty="0"/>
              <a:t>Here is one of our Money Maker Edge™ traders(TM)  that joins us in the room </a:t>
            </a:r>
            <a:r>
              <a:rPr lang="en-US" sz="1600" b="1" dirty="0"/>
              <a:t>6 days a month</a:t>
            </a:r>
            <a:r>
              <a:rPr lang="en-US" sz="1600" dirty="0"/>
              <a:t>. This is their actual statement.</a:t>
            </a:r>
          </a:p>
          <a:p>
            <a:endParaRPr lang="en-US" sz="1200" dirty="0" smtClean="0"/>
          </a:p>
          <a:p>
            <a:r>
              <a:rPr lang="en-US" sz="1600" dirty="0" smtClean="0"/>
              <a:t>***</a:t>
            </a:r>
            <a:r>
              <a:rPr lang="en-US" sz="1600" dirty="0"/>
              <a:t>US DOLLAR REG ***</a:t>
            </a:r>
          </a:p>
          <a:p>
            <a:r>
              <a:rPr lang="en-US" sz="1600" b="1" dirty="0">
                <a:solidFill>
                  <a:srgbClr val="00B050"/>
                </a:solidFill>
              </a:rPr>
              <a:t>BEGINNING BALANCE </a:t>
            </a:r>
            <a:r>
              <a:rPr lang="en-US" sz="1600" b="1" dirty="0" smtClean="0">
                <a:solidFill>
                  <a:srgbClr val="00B050"/>
                </a:solidFill>
              </a:rPr>
              <a:t>		6,654.00</a:t>
            </a:r>
            <a:endParaRPr lang="en-US" sz="1600" b="1" dirty="0">
              <a:solidFill>
                <a:srgbClr val="00B050"/>
              </a:solidFill>
            </a:endParaRPr>
          </a:p>
          <a:p>
            <a:r>
              <a:rPr lang="en-US" sz="1600" dirty="0"/>
              <a:t>THIS MONTH'S ACTIVITY </a:t>
            </a:r>
            <a:r>
              <a:rPr lang="en-US" sz="1600" dirty="0" smtClean="0"/>
              <a:t>		953.32</a:t>
            </a:r>
            <a:endParaRPr lang="en-US" sz="1600" dirty="0"/>
          </a:p>
          <a:p>
            <a:r>
              <a:rPr lang="en-US" sz="1600" dirty="0"/>
              <a:t>ENDING BALANCE </a:t>
            </a:r>
            <a:r>
              <a:rPr lang="en-US" sz="1600" dirty="0" smtClean="0"/>
              <a:t>		7,607.32</a:t>
            </a:r>
          </a:p>
          <a:p>
            <a:endParaRPr lang="en-US" sz="1600" dirty="0"/>
          </a:p>
          <a:p>
            <a:r>
              <a:rPr lang="en-US" sz="1600" b="1" dirty="0">
                <a:solidFill>
                  <a:srgbClr val="00B050"/>
                </a:solidFill>
              </a:rPr>
              <a:t>NET FUTURES P&amp;L </a:t>
            </a:r>
            <a:r>
              <a:rPr lang="en-US" sz="1600" b="1" dirty="0" smtClean="0">
                <a:solidFill>
                  <a:srgbClr val="00B050"/>
                </a:solidFill>
              </a:rPr>
              <a:t>		953.32</a:t>
            </a:r>
          </a:p>
          <a:p>
            <a:endParaRPr lang="en-US" sz="1600" dirty="0">
              <a:solidFill>
                <a:srgbClr val="00B050"/>
              </a:solidFill>
            </a:endParaRPr>
          </a:p>
          <a:p>
            <a:r>
              <a:rPr lang="en-US" sz="1600" dirty="0"/>
              <a:t>ACCOUNT VALUE AT MARKET </a:t>
            </a:r>
            <a:r>
              <a:rPr lang="en-US" sz="1600" dirty="0" smtClean="0"/>
              <a:t>	7,607.32</a:t>
            </a:r>
            <a:endParaRPr lang="en-US" sz="1600" dirty="0"/>
          </a:p>
          <a:p>
            <a:r>
              <a:rPr lang="en-US" sz="1600" dirty="0"/>
              <a:t>TOTAL COMMISSIONS </a:t>
            </a:r>
            <a:r>
              <a:rPr lang="en-US" sz="1600" dirty="0" smtClean="0"/>
              <a:t>		34.88-</a:t>
            </a:r>
            <a:endParaRPr lang="en-US" sz="1600" dirty="0"/>
          </a:p>
          <a:p>
            <a:r>
              <a:rPr lang="en-US" sz="1600" dirty="0"/>
              <a:t>TOTAL CLEARING FEES </a:t>
            </a:r>
            <a:r>
              <a:rPr lang="en-US" sz="1600" dirty="0" smtClean="0"/>
              <a:t>		12.48-</a:t>
            </a:r>
            <a:endParaRPr lang="en-US" sz="1600" dirty="0"/>
          </a:p>
          <a:p>
            <a:r>
              <a:rPr lang="en-US" sz="1600" dirty="0"/>
              <a:t>TOTAL EXCHANGE FEES </a:t>
            </a:r>
            <a:r>
              <a:rPr lang="en-US" sz="1600" dirty="0" smtClean="0"/>
              <a:t>		24.00-</a:t>
            </a:r>
            <a:endParaRPr lang="en-US" sz="1600" dirty="0"/>
          </a:p>
          <a:p>
            <a:r>
              <a:rPr lang="en-US" sz="1600" dirty="0"/>
              <a:t>TOTAL NFA FEES </a:t>
            </a:r>
            <a:r>
              <a:rPr lang="en-US" sz="1600" dirty="0" smtClean="0"/>
              <a:t>			.</a:t>
            </a:r>
            <a:r>
              <a:rPr lang="en-US" sz="1600" dirty="0"/>
              <a:t>32-</a:t>
            </a:r>
          </a:p>
          <a:p>
            <a:r>
              <a:rPr lang="en-US" sz="1600" dirty="0"/>
              <a:t>TRADE DATE BALANCE </a:t>
            </a:r>
            <a:r>
              <a:rPr lang="en-US" sz="1600" dirty="0" smtClean="0"/>
              <a:t>		7,607.32</a:t>
            </a:r>
            <a:endParaRPr lang="en-US" sz="1600" dirty="0"/>
          </a:p>
          <a:p>
            <a:endParaRPr lang="en-US" sz="1200" dirty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</a:p>
        </p:txBody>
      </p:sp>
      <p:sp>
        <p:nvSpPr>
          <p:cNvPr id="2867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990600" y="1371600"/>
            <a:ext cx="7239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Here is one more active Money Maker Edge™  Traders statement.  This is for the whole month.  </a:t>
            </a:r>
            <a:endParaRPr lang="en-US" dirty="0"/>
          </a:p>
          <a:p>
            <a:r>
              <a:rPr lang="en-US" b="1" dirty="0"/>
              <a:t>He trades under an hour a day.</a:t>
            </a:r>
            <a:endParaRPr lang="en-US" dirty="0"/>
          </a:p>
          <a:p>
            <a:r>
              <a:rPr lang="en-US" b="1" dirty="0"/>
              <a:t>He has been trading a total of 5 months.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** </a:t>
            </a:r>
            <a:r>
              <a:rPr lang="en-US" b="1" dirty="0"/>
              <a:t>DOMESTIC USD **</a:t>
            </a:r>
            <a:endParaRPr lang="en-US" dirty="0"/>
          </a:p>
          <a:p>
            <a:r>
              <a:rPr lang="en-US" b="1" dirty="0">
                <a:solidFill>
                  <a:srgbClr val="00B050"/>
                </a:solidFill>
              </a:rPr>
              <a:t>BEGINNING BALANCE </a:t>
            </a:r>
            <a:r>
              <a:rPr lang="en-US" b="1" dirty="0" smtClean="0">
                <a:solidFill>
                  <a:srgbClr val="00B050"/>
                </a:solidFill>
              </a:rPr>
              <a:t>			12,937.50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b="1" dirty="0"/>
              <a:t>THIS MONTH'S ACTIVITY </a:t>
            </a:r>
            <a:r>
              <a:rPr lang="en-US" b="1" dirty="0" smtClean="0"/>
              <a:t>		3,004.50</a:t>
            </a:r>
            <a:endParaRPr lang="en-US" dirty="0"/>
          </a:p>
          <a:p>
            <a:r>
              <a:rPr lang="en-US" b="1" dirty="0"/>
              <a:t>ENDING BALANCE </a:t>
            </a:r>
            <a:r>
              <a:rPr lang="en-US" b="1" dirty="0" smtClean="0"/>
              <a:t>			15,942.00</a:t>
            </a:r>
          </a:p>
          <a:p>
            <a:endParaRPr lang="en-US" dirty="0"/>
          </a:p>
          <a:p>
            <a:r>
              <a:rPr lang="en-US" b="1" dirty="0">
                <a:solidFill>
                  <a:srgbClr val="00B050"/>
                </a:solidFill>
              </a:rPr>
              <a:t>NET FUTURES PROFIT OR LOSS </a:t>
            </a:r>
            <a:r>
              <a:rPr lang="en-US" b="1" dirty="0" smtClean="0">
                <a:solidFill>
                  <a:srgbClr val="00B050"/>
                </a:solidFill>
              </a:rPr>
              <a:t>	3,029.50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b="1" dirty="0"/>
              <a:t>ACCOUNT VALUE AT MARKET </a:t>
            </a:r>
            <a:r>
              <a:rPr lang="en-US" b="1" dirty="0" smtClean="0"/>
              <a:t>		15,942.00</a:t>
            </a:r>
            <a:endParaRPr lang="en-US" dirty="0"/>
          </a:p>
          <a:p>
            <a:r>
              <a:rPr lang="en-US" b="1" dirty="0"/>
              <a:t>CONVERTED MARKET VALUE </a:t>
            </a:r>
            <a:r>
              <a:rPr lang="en-US" b="1" dirty="0" smtClean="0"/>
              <a:t>		15,942.00</a:t>
            </a:r>
            <a:endParaRPr lang="en-US" dirty="0"/>
          </a:p>
          <a:p>
            <a:r>
              <a:rPr lang="en-US" b="1" dirty="0" smtClean="0"/>
              <a:t>	*** </a:t>
            </a:r>
            <a:r>
              <a:rPr lang="en-US" b="1" dirty="0"/>
              <a:t>CURRENT MONTH *** </a:t>
            </a:r>
            <a:endParaRPr lang="en-US" dirty="0"/>
          </a:p>
          <a:p>
            <a:r>
              <a:rPr lang="en-US" dirty="0"/>
              <a:t>FUTURES PROFIT OR LOSS US 3,029.50 </a:t>
            </a:r>
          </a:p>
        </p:txBody>
      </p:sp>
      <p:pic>
        <p:nvPicPr>
          <p:cNvPr id="29701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399" y="914400"/>
          <a:ext cx="5867400" cy="5257814"/>
        </p:xfrm>
        <a:graphic>
          <a:graphicData uri="http://schemas.openxmlformats.org/drawingml/2006/table">
            <a:tbl>
              <a:tblPr/>
              <a:tblGrid>
                <a:gridCol w="2819400"/>
                <a:gridCol w="762000"/>
                <a:gridCol w="990600"/>
                <a:gridCol w="1295400"/>
              </a:tblGrid>
              <a:tr h="534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Performance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Short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Net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Gross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Gross Loss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Commission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Profit Factor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Cumulated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1.91%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Max. Drawdown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Sharpe Ratio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# of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 Profitable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# of Winning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# of Losing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0792" name="TextBox 4"/>
          <p:cNvSpPr txBox="1">
            <a:spLocks noChangeArrowheads="1"/>
          </p:cNvSpPr>
          <p:nvPr/>
        </p:nvSpPr>
        <p:spPr bwMode="auto">
          <a:xfrm>
            <a:off x="1447800" y="457200"/>
            <a:ext cx="6324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Trading results – 1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71599" y="838200"/>
          <a:ext cx="6781799" cy="4876807"/>
        </p:xfrm>
        <a:graphic>
          <a:graphicData uri="http://schemas.openxmlformats.org/drawingml/2006/table">
            <a:tbl>
              <a:tblPr/>
              <a:tblGrid>
                <a:gridCol w="2795142"/>
                <a:gridCol w="1091058"/>
                <a:gridCol w="1448062"/>
                <a:gridCol w="1447537"/>
              </a:tblGrid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Performance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All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Long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Short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Total Net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Gross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Gross Loss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Commission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Profit Factor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Cumulated Profit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Max. Drawdown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Sharpe Ratio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Total # of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Percent Profitable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# of Winning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# of Losing Trades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4876800" y="1219200"/>
            <a:ext cx="533400" cy="304800"/>
          </a:xfrm>
          <a:prstGeom prst="ellipse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do you do it?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229600" cy="3733800"/>
          </a:xfrm>
        </p:spPr>
        <p:txBody>
          <a:bodyPr/>
          <a:lstStyle/>
          <a:p>
            <a:r>
              <a:rPr lang="en-US" sz="2800" dirty="0" smtClean="0"/>
              <a:t>First we assess the type of Money Maker™ you are with the Money Maker Test™</a:t>
            </a:r>
          </a:p>
          <a:p>
            <a:r>
              <a:rPr lang="en-US" sz="2800" dirty="0" smtClean="0"/>
              <a:t>We give you a trading system to follow</a:t>
            </a:r>
          </a:p>
          <a:p>
            <a:r>
              <a:rPr lang="en-US" sz="2800" dirty="0" smtClean="0"/>
              <a:t>Then we have our business plan (template)</a:t>
            </a:r>
          </a:p>
          <a:p>
            <a:r>
              <a:rPr lang="en-US" sz="2800" dirty="0" smtClean="0"/>
              <a:t>We show you how to get in, get out, and run with the money.</a:t>
            </a:r>
          </a:p>
          <a:p>
            <a:r>
              <a:rPr lang="en-US" sz="2800" dirty="0" smtClean="0"/>
              <a:t>We know where our low hanging fruit is to pick</a:t>
            </a:r>
          </a:p>
          <a:p>
            <a:r>
              <a:rPr lang="en-US" sz="2800" dirty="0" smtClean="0"/>
              <a:t>You never need to trade alone.</a:t>
            </a: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356350"/>
            <a:ext cx="8382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hlinkClick r:id="rId3"/>
              </a:rPr>
              <a:t>www.MoneyMakerEdge.com/blog</a:t>
            </a:r>
            <a:r>
              <a:rPr lang="en-US" dirty="0"/>
              <a:t>   949-887-7610 </a:t>
            </a:r>
          </a:p>
        </p:txBody>
      </p:sp>
      <p:pic>
        <p:nvPicPr>
          <p:cNvPr id="33797" name="Picture 4" descr="MME_logo400x200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Trading and traders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3490913" cy="41910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90% mental - psychological (values)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10% technical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Core competencies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Knowledge of market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Price and Direction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4101" name="Picture 2" descr="C:\Users\Joel\AppData\Local\Microsoft\Windows\Temporary Internet Files\Content.IE5\WHIIJQUP\MPj0430736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828800"/>
            <a:ext cx="34258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00600" y="44958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How to get out of your own way?</a:t>
            </a:r>
          </a:p>
        </p:txBody>
      </p:sp>
      <p:pic>
        <p:nvPicPr>
          <p:cNvPr id="4103" name="Picture 6" descr="MME_logo400x200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Trader competency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Ability to show appreciation</a:t>
            </a:r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0" y="6324600"/>
            <a:ext cx="4495800" cy="396875"/>
          </a:xfrm>
        </p:spPr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  <a:endParaRPr lang="en-US" dirty="0"/>
          </a:p>
        </p:txBody>
      </p:sp>
      <p:pic>
        <p:nvPicPr>
          <p:cNvPr id="48133" name="Picture 5" descr="C:\Users\Joel\AppData\Local\Microsoft\Windows\Temporary Internet Files\Content.IE5\WHIIJQUP\MPj043319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0"/>
            <a:ext cx="2724150" cy="2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8" descr="C:\Users\Joel\AppData\Local\Microsoft\Windows\Temporary Internet Files\Content.IE5\JNF3IEMU\MPj0401030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2895600"/>
            <a:ext cx="25606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0" descr="Flourless Tort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4572000"/>
            <a:ext cx="184785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0" name="Picture 12" descr="Go truffles!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2133600"/>
            <a:ext cx="184785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43400" y="5486400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Live by Rules or a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smtClean="0"/>
              <a:t>Money Maker Edge™ Trading Code™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	</a:t>
            </a:r>
            <a:r>
              <a:rPr lang="en-US" sz="2400" b="1" dirty="0" smtClean="0"/>
              <a:t>I have a business strategy 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follow my trading rules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keep a record to review and quantify my results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have entry points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see price and direction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follow my trade strategy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know when to trade and when not to trade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follow my plan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	</a:t>
            </a:r>
            <a:r>
              <a:rPr lang="en-US" sz="2400" b="1" dirty="0" smtClean="0"/>
              <a:t>I let the trades come to me</a:t>
            </a:r>
            <a:endParaRPr lang="en-US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always trade with a </a:t>
            </a:r>
            <a:r>
              <a:rPr lang="en-US" sz="2400" b="1" dirty="0" smtClean="0">
                <a:solidFill>
                  <a:srgbClr val="FF0000"/>
                </a:solidFill>
              </a:rPr>
              <a:t>stop</a:t>
            </a:r>
            <a:r>
              <a:rPr lang="en-US" sz="2400" b="1" dirty="0" smtClean="0"/>
              <a:t> and a </a:t>
            </a:r>
            <a:r>
              <a:rPr lang="en-US" sz="2400" b="1" dirty="0" smtClean="0">
                <a:solidFill>
                  <a:srgbClr val="33CC33"/>
                </a:solidFill>
              </a:rPr>
              <a:t>target</a:t>
            </a:r>
            <a:endParaRPr lang="en-US" sz="2400" dirty="0" smtClean="0">
              <a:solidFill>
                <a:srgbClr val="33CC33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	I am the master of my strategy </a:t>
            </a:r>
            <a:endParaRPr lang="en-US" sz="2400" dirty="0" smtClean="0"/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81750"/>
            <a:ext cx="6096000" cy="476250"/>
          </a:xfrm>
        </p:spPr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 groups in Market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Market Maker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Makes Direction 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less than 1/4%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Money Maker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Follow Direction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less than 1¾%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Investor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Willing to keep working for small, no return or a loss ---98% of the market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24600"/>
            <a:ext cx="3962400" cy="384175"/>
          </a:xfrm>
        </p:spPr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  <a:endParaRPr lang="en-US" dirty="0"/>
          </a:p>
        </p:txBody>
      </p:sp>
      <p:pic>
        <p:nvPicPr>
          <p:cNvPr id="9221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 most important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1.  Risk management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Being able to stay in the game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How to play the game?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2.  Exposure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How much is too much?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Never let losers run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www.MoneyMakerEdge.com/blog   949-887-7610 </a:t>
            </a:r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Market Makers and Money Makers know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8001000" cy="2057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 smtClean="0">
                <a:solidFill>
                  <a:srgbClr val="FF0000"/>
                </a:solidFill>
              </a:rPr>
              <a:t>No Rules</a:t>
            </a:r>
          </a:p>
          <a:p>
            <a:pPr algn="ctr">
              <a:buFontTx/>
              <a:buNone/>
            </a:pPr>
            <a:r>
              <a:rPr lang="en-US" sz="4800" smtClean="0"/>
              <a:t>just </a:t>
            </a:r>
            <a:r>
              <a:rPr lang="en-US" sz="4800" b="1" smtClean="0">
                <a:solidFill>
                  <a:srgbClr val="33CC33"/>
                </a:solidFill>
              </a:rPr>
              <a:t>Tendencies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pic>
        <p:nvPicPr>
          <p:cNvPr id="10245" name="Picture 4" descr="MME_logo400x200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172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it we do?</a:t>
            </a:r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www.MoneyMakerEdge.com/blog   949-887-7610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7543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S&amp; P 500 index E mini </a:t>
            </a:r>
            <a:r>
              <a:rPr lang="en-US" sz="3600" b="1">
                <a:solidFill>
                  <a:srgbClr val="33CC33"/>
                </a:solidFill>
              </a:rPr>
              <a:t>Futures </a:t>
            </a:r>
            <a:r>
              <a:rPr lang="en-US" sz="3600" b="1"/>
              <a:t>contracts</a:t>
            </a:r>
            <a:r>
              <a:rPr lang="en-US" sz="3600" b="1">
                <a:solidFill>
                  <a:srgbClr val="33CC33"/>
                </a:solidFill>
              </a:rPr>
              <a:t> </a:t>
            </a:r>
            <a:r>
              <a:rPr lang="en-US" sz="3600" b="1"/>
              <a:t>which</a:t>
            </a:r>
            <a:r>
              <a:rPr lang="en-US" sz="3600" b="1">
                <a:solidFill>
                  <a:srgbClr val="33CC33"/>
                </a:solidFill>
              </a:rPr>
              <a:t> controls </a:t>
            </a:r>
            <a:r>
              <a:rPr lang="en-US" sz="3600" b="1"/>
              <a:t>STOCK</a:t>
            </a:r>
          </a:p>
          <a:p>
            <a:pPr algn="ctr">
              <a:spcBef>
                <a:spcPct val="50000"/>
              </a:spcBef>
            </a:pPr>
            <a:r>
              <a:rPr lang="en-US" sz="3600" b="1"/>
              <a:t>Top </a:t>
            </a:r>
            <a:r>
              <a:rPr lang="en-US" sz="3600" b="1">
                <a:solidFill>
                  <a:srgbClr val="33CC33"/>
                </a:solidFill>
              </a:rPr>
              <a:t>500</a:t>
            </a:r>
            <a:r>
              <a:rPr lang="en-US" sz="3600" b="1"/>
              <a:t> Large cap corporations</a:t>
            </a: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1371600" y="4191000"/>
            <a:ext cx="6324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/>
              <a:t>Around $</a:t>
            </a:r>
            <a:r>
              <a:rPr lang="en-US" sz="3600" b="1" dirty="0" smtClean="0"/>
              <a:t>1350 </a:t>
            </a:r>
            <a:r>
              <a:rPr lang="en-US" sz="3600" b="1" dirty="0"/>
              <a:t>a contract but we can control it for about $500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allAtOnce"/>
      <p:bldP spid="13317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5732</TotalTime>
  <Words>1022</Words>
  <Application>Microsoft Office PowerPoint</Application>
  <PresentationFormat>On-screen Show (4:3)</PresentationFormat>
  <Paragraphs>361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Money Maker Edge Trader Training</vt:lpstr>
      <vt:lpstr>Trading and traders</vt:lpstr>
      <vt:lpstr>Trader competency   Ability to show appreciation</vt:lpstr>
      <vt:lpstr>Money Maker Edge™ Trading Code™</vt:lpstr>
      <vt:lpstr>3 groups in Market</vt:lpstr>
      <vt:lpstr>2 most important things</vt:lpstr>
      <vt:lpstr>Market Makers and Money Makers know</vt:lpstr>
      <vt:lpstr>What is it we do?</vt:lpstr>
      <vt:lpstr>Where are futures markets from?</vt:lpstr>
      <vt:lpstr>Why S&amp;P 500 emini futures</vt:lpstr>
      <vt:lpstr>Slide 12</vt:lpstr>
      <vt:lpstr>Money maker edge Strategy</vt:lpstr>
      <vt:lpstr>$25 per contract</vt:lpstr>
      <vt:lpstr>Slide 15</vt:lpstr>
      <vt:lpstr>Is a two tick move a lot?</vt:lpstr>
      <vt:lpstr>How long does it take?</vt:lpstr>
      <vt:lpstr>2 types of Trader</vt:lpstr>
      <vt:lpstr>Candlestick Price</vt:lpstr>
      <vt:lpstr>Results</vt:lpstr>
      <vt:lpstr>Results</vt:lpstr>
      <vt:lpstr>Slide 22</vt:lpstr>
      <vt:lpstr>Slide 23</vt:lpstr>
      <vt:lpstr>How do you do it?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BrightStone Inc. Dynamic Momentum Trading</dc:title>
  <dc:creator>Joel Wissing</dc:creator>
  <cp:keywords>Money Maker Edge</cp:keywords>
  <cp:lastModifiedBy>Brightstone</cp:lastModifiedBy>
  <cp:revision>256</cp:revision>
  <dcterms:created xsi:type="dcterms:W3CDTF">2006-12-02T19:59:47Z</dcterms:created>
  <dcterms:modified xsi:type="dcterms:W3CDTF">2014-04-08T07:24:20Z</dcterms:modified>
</cp:coreProperties>
</file>