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98" r:id="rId2"/>
    <p:sldId id="487" r:id="rId3"/>
    <p:sldId id="488" r:id="rId4"/>
    <p:sldId id="480" r:id="rId5"/>
    <p:sldId id="479" r:id="rId6"/>
    <p:sldId id="475" r:id="rId7"/>
    <p:sldId id="486" r:id="rId8"/>
    <p:sldId id="410" r:id="rId9"/>
    <p:sldId id="458" r:id="rId10"/>
    <p:sldId id="490" r:id="rId11"/>
    <p:sldId id="453" r:id="rId12"/>
    <p:sldId id="454" r:id="rId13"/>
    <p:sldId id="494" r:id="rId14"/>
    <p:sldId id="496" r:id="rId15"/>
    <p:sldId id="455" r:id="rId16"/>
    <p:sldId id="456" r:id="rId17"/>
    <p:sldId id="457" r:id="rId18"/>
    <p:sldId id="478" r:id="rId19"/>
    <p:sldId id="460" r:id="rId20"/>
    <p:sldId id="477" r:id="rId21"/>
    <p:sldId id="491" r:id="rId22"/>
    <p:sldId id="485" r:id="rId23"/>
    <p:sldId id="437" r:id="rId24"/>
    <p:sldId id="414" r:id="rId25"/>
    <p:sldId id="462" r:id="rId26"/>
    <p:sldId id="463" r:id="rId27"/>
    <p:sldId id="464" r:id="rId28"/>
    <p:sldId id="465" r:id="rId29"/>
    <p:sldId id="466" r:id="rId30"/>
    <p:sldId id="467" r:id="rId31"/>
    <p:sldId id="493" r:id="rId32"/>
    <p:sldId id="468" r:id="rId33"/>
    <p:sldId id="469" r:id="rId34"/>
    <p:sldId id="470" r:id="rId35"/>
    <p:sldId id="471" r:id="rId36"/>
    <p:sldId id="417" r:id="rId37"/>
    <p:sldId id="419" r:id="rId38"/>
    <p:sldId id="497" r:id="rId39"/>
    <p:sldId id="474" r:id="rId40"/>
    <p:sldId id="406" r:id="rId41"/>
    <p:sldId id="483" r:id="rId42"/>
    <p:sldId id="484" r:id="rId43"/>
    <p:sldId id="492" r:id="rId44"/>
    <p:sldId id="489"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974"/>
    <a:srgbClr val="1C07B9"/>
    <a:srgbClr val="5E225D"/>
    <a:srgbClr val="167C27"/>
    <a:srgbClr val="860000"/>
    <a:srgbClr val="17412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276" autoAdjust="0"/>
    <p:restoredTop sz="61652" autoAdjust="0"/>
  </p:normalViewPr>
  <p:slideViewPr>
    <p:cSldViewPr>
      <p:cViewPr varScale="1">
        <p:scale>
          <a:sx n="70" d="100"/>
          <a:sy n="70" d="100"/>
        </p:scale>
        <p:origin x="-2814" y="-10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10" tIns="43905" rIns="87810" bIns="43905"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5769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10" tIns="43905" rIns="87810" bIns="43905"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157700" name="Rectangle 4"/>
          <p:cNvSpPr>
            <a:spLocks noGrp="1" noChangeArrowheads="1"/>
          </p:cNvSpPr>
          <p:nvPr>
            <p:ph type="ftr" sz="quarter" idx="2"/>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10" tIns="43905" rIns="87810" bIns="43905"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57701" name="Rectangle 5"/>
          <p:cNvSpPr>
            <a:spLocks noGrp="1" noChangeArrowheads="1"/>
          </p:cNvSpPr>
          <p:nvPr>
            <p:ph type="sldNum" sz="quarter" idx="3"/>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10" tIns="43905" rIns="87810" bIns="43905"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22753928-C0FF-4F6B-9A21-53C53D16C8B3}" type="slidenum">
              <a:rPr lang="en-US"/>
              <a:pPr>
                <a:defRPr/>
              </a:pPr>
              <a:t>‹#›</a:t>
            </a:fld>
            <a:endParaRPr lang="en-US" dirty="0"/>
          </a:p>
        </p:txBody>
      </p:sp>
    </p:spTree>
    <p:extLst>
      <p:ext uri="{BB962C8B-B14F-4D97-AF65-F5344CB8AC3E}">
        <p14:creationId xmlns:p14="http://schemas.microsoft.com/office/powerpoint/2010/main" val="21315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12" rIns="92824" bIns="46412" numCol="1" anchor="t" anchorCtr="0" compatLnSpc="1">
            <a:prstTxWarp prst="textNoShape">
              <a:avLst/>
            </a:prstTxWarp>
          </a:bodyPr>
          <a:lstStyle>
            <a:lvl1pPr defTabSz="928407" eaLnBrk="1" hangingPunct="1">
              <a:defRPr sz="1200">
                <a:latin typeface="Arial" charset="0"/>
                <a:cs typeface="+mn-cs"/>
              </a:defRPr>
            </a:lvl1pPr>
          </a:lstStyle>
          <a:p>
            <a:pPr>
              <a:defRPr/>
            </a:pPr>
            <a:endParaRPr lang="en-US" dirty="0"/>
          </a:p>
        </p:txBody>
      </p:sp>
      <p:sp>
        <p:nvSpPr>
          <p:cNvPr id="4096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12" rIns="92824" bIns="46412" numCol="1" anchor="t" anchorCtr="0" compatLnSpc="1">
            <a:prstTxWarp prst="textNoShape">
              <a:avLst/>
            </a:prstTxWarp>
          </a:bodyPr>
          <a:lstStyle>
            <a:lvl1pPr algn="r" defTabSz="928407" eaLnBrk="1" hangingPunct="1">
              <a:defRPr sz="1200">
                <a:latin typeface="Arial" charset="0"/>
                <a:cs typeface="+mn-cs"/>
              </a:defRPr>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701675" y="4416425"/>
            <a:ext cx="5607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12" rIns="92824"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12" rIns="92824" bIns="46412" numCol="1" anchor="b" anchorCtr="0" compatLnSpc="1">
            <a:prstTxWarp prst="textNoShape">
              <a:avLst/>
            </a:prstTxWarp>
          </a:bodyPr>
          <a:lstStyle>
            <a:lvl1pPr defTabSz="928407" eaLnBrk="1" hangingPunct="1">
              <a:defRPr sz="1200">
                <a:latin typeface="Arial" charset="0"/>
                <a:cs typeface="+mn-cs"/>
              </a:defRPr>
            </a:lvl1pPr>
          </a:lstStyle>
          <a:p>
            <a:pPr>
              <a:defRPr/>
            </a:pPr>
            <a:endParaRPr lang="en-US" dirty="0"/>
          </a:p>
        </p:txBody>
      </p:sp>
      <p:sp>
        <p:nvSpPr>
          <p:cNvPr id="40967"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4" tIns="46412" rIns="92824" bIns="46412" numCol="1" anchor="b" anchorCtr="0" compatLnSpc="1">
            <a:prstTxWarp prst="textNoShape">
              <a:avLst/>
            </a:prstTxWarp>
          </a:bodyPr>
          <a:lstStyle>
            <a:lvl1pPr algn="r" defTabSz="927100" eaLnBrk="1" hangingPunct="1">
              <a:defRPr sz="1200">
                <a:latin typeface="Arial" pitchFamily="34" charset="0"/>
                <a:cs typeface="Arial" pitchFamily="34" charset="0"/>
              </a:defRPr>
            </a:lvl1pPr>
          </a:lstStyle>
          <a:p>
            <a:pPr>
              <a:defRPr/>
            </a:pPr>
            <a:fld id="{568A99AA-EBEE-4AA2-A377-84B60171093D}" type="slidenum">
              <a:rPr lang="en-US"/>
              <a:pPr>
                <a:defRPr/>
              </a:pPr>
              <a:t>‹#›</a:t>
            </a:fld>
            <a:endParaRPr lang="en-US" dirty="0"/>
          </a:p>
        </p:txBody>
      </p:sp>
    </p:spTree>
    <p:extLst>
      <p:ext uri="{BB962C8B-B14F-4D97-AF65-F5344CB8AC3E}">
        <p14:creationId xmlns:p14="http://schemas.microsoft.com/office/powerpoint/2010/main" val="3564252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exhib-it.com/pdf/April_How_To_Download.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98BB2936-1DDE-432B-9A87-FF9608D921EF}" type="slidenum">
              <a:rPr lang="en-US" smtClean="0">
                <a:latin typeface="Arial" charset="0"/>
                <a:cs typeface="Arial" charset="0"/>
              </a:rPr>
              <a:pPr/>
              <a:t>1</a:t>
            </a:fld>
            <a:endParaRPr lang="en-US" dirty="0"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DJ – 1 Minute</a:t>
            </a:r>
            <a:r>
              <a:rPr lang="en-US" baseline="0" dirty="0" smtClean="0"/>
              <a:t>- </a:t>
            </a:r>
            <a:r>
              <a:rPr lang="en-US" b="0" i="1" dirty="0" smtClean="0">
                <a:solidFill>
                  <a:srgbClr val="FF0000"/>
                </a:solidFill>
              </a:rPr>
              <a:t>Welcome everyone!  I’m DJ Heckes, CEO of EXHIB-IT! Tradeshow Marketing Experts, Author of FBM AND </a:t>
            </a:r>
            <a:r>
              <a:rPr lang="en-US" b="0" i="1" baseline="0" dirty="0" smtClean="0">
                <a:solidFill>
                  <a:srgbClr val="FF0000"/>
                </a:solidFill>
              </a:rPr>
              <a:t> Co-Author of The NOISE Behind Business – How to Make Tradeshows Work. I hope many of you attended the last webinar from January 21</a:t>
            </a:r>
            <a:r>
              <a:rPr lang="en-US" b="0" i="1" baseline="30000" dirty="0" smtClean="0">
                <a:solidFill>
                  <a:srgbClr val="FF0000"/>
                </a:solidFill>
              </a:rPr>
              <a:t>st</a:t>
            </a:r>
            <a:r>
              <a:rPr lang="en-US" b="0" i="1" baseline="0" dirty="0" smtClean="0">
                <a:solidFill>
                  <a:srgbClr val="FF0000"/>
                </a:solidFill>
              </a:rPr>
              <a:t> and are continuing with our Series of Webinars offered every quarter.  T</a:t>
            </a:r>
            <a:r>
              <a:rPr lang="en-US" b="0" i="1" dirty="0" smtClean="0">
                <a:solidFill>
                  <a:srgbClr val="FF0000"/>
                </a:solidFill>
              </a:rPr>
              <a:t>oday is a great day if you’ve set a goal to </a:t>
            </a:r>
            <a:r>
              <a:rPr lang="en-US" b="1" i="1" dirty="0" smtClean="0">
                <a:solidFill>
                  <a:srgbClr val="FF0000"/>
                </a:solidFill>
              </a:rPr>
              <a:t>be </a:t>
            </a:r>
            <a:r>
              <a:rPr lang="en-US" b="0" i="1" dirty="0" smtClean="0">
                <a:solidFill>
                  <a:srgbClr val="FF0000"/>
                </a:solidFill>
              </a:rPr>
              <a:t>more</a:t>
            </a:r>
            <a:r>
              <a:rPr lang="en-US" b="0" i="1" baseline="0" dirty="0" smtClean="0">
                <a:solidFill>
                  <a:srgbClr val="FF0000"/>
                </a:solidFill>
              </a:rPr>
              <a:t> innovative in your marketing. Welcome to The Noise Behind Business: How to Make Tradeshows Work for You in 2014. </a:t>
            </a:r>
          </a:p>
          <a:p>
            <a:pPr eaLnBrk="1" hangingPunct="1"/>
            <a:r>
              <a:rPr lang="en-US" dirty="0" smtClean="0"/>
              <a:t>Today we will be covering the WHY  &amp; HOW to select  trade shows that fit your marketing strategies</a:t>
            </a:r>
            <a:r>
              <a:rPr lang="en-US" baseline="0" dirty="0" smtClean="0"/>
              <a:t> for developing a return on your trade show dollars once you commit to tradeshow marketing as part of innovation.</a:t>
            </a:r>
            <a:r>
              <a:rPr lang="en-US" b="1" dirty="0" smtClean="0"/>
              <a:t> </a:t>
            </a:r>
          </a:p>
          <a:p>
            <a:pPr eaLnBrk="1" hangingPunct="1"/>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solidFill>
                  <a:schemeClr val="tx1"/>
                </a:solidFill>
              </a:rPr>
              <a:t>W</a:t>
            </a:r>
            <a:r>
              <a:rPr lang="en-US" b="1" dirty="0" smtClean="0">
                <a:solidFill>
                  <a:srgbClr val="1C07B9"/>
                </a:solidFill>
              </a:rPr>
              <a:t>ith over 30 shows a day and 30 million attendees</a:t>
            </a:r>
            <a:r>
              <a:rPr lang="en-US" b="1" baseline="0" dirty="0" smtClean="0">
                <a:solidFill>
                  <a:srgbClr val="1C07B9"/>
                </a:solidFill>
              </a:rPr>
              <a:t> - </a:t>
            </a:r>
            <a:r>
              <a:rPr lang="en-US" dirty="0" smtClean="0"/>
              <a:t>Selecting the right shows that match your objectives</a:t>
            </a:r>
            <a:r>
              <a:rPr lang="en-US" baseline="0" dirty="0" smtClean="0"/>
              <a:t> can be overwhelming and challenging.  Knowing where to begin and having an end in mind is what will determine your success.</a:t>
            </a:r>
          </a:p>
          <a:p>
            <a:pPr eaLnBrk="1" hangingPunct="1"/>
            <a:endParaRPr lang="en-US" b="1" dirty="0" smtClean="0"/>
          </a:p>
          <a:p>
            <a:r>
              <a:rPr lang="en-US" dirty="0" smtClean="0"/>
              <a:t>When you exhibit at a trade show, there is so much noise and business that it is easy to lose track of your message and connect with your audience. This is why The Noise Behind Business title came about and today we will elaborate on the importance of buyers meeting sellers face to face.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ENDS</a:t>
            </a:r>
            <a:r>
              <a:rPr lang="en-US" b="1" i="1" baseline="0" dirty="0" smtClean="0"/>
              <a:t> WITH:  </a:t>
            </a:r>
            <a:br>
              <a:rPr lang="en-US" b="1" i="1" baseline="0" dirty="0" smtClean="0"/>
            </a:br>
            <a:r>
              <a:rPr lang="en-US" b="1" i="1" baseline="0" dirty="0" smtClean="0"/>
              <a:t>As we go through our webinar presentation today, please – at any time – ask questions on the panel board and we will answer them throughout the presentation and at the end we have a Q&amp;A session to answer all questions.</a:t>
            </a:r>
            <a:br>
              <a:rPr lang="en-US" b="1" i="1" baseline="0" dirty="0" smtClean="0"/>
            </a:br>
            <a:r>
              <a:rPr lang="en-US" b="1" i="1" baseline="0" dirty="0" smtClean="0"/>
              <a:t/>
            </a:r>
            <a:br>
              <a:rPr lang="en-US" b="1" i="1" baseline="0" dirty="0" smtClean="0"/>
            </a:br>
            <a:r>
              <a:rPr lang="en-US" b="1" i="1" baseline="0" dirty="0" smtClean="0"/>
              <a:t>I would like to  </a:t>
            </a:r>
            <a:r>
              <a:rPr lang="en-US" b="1" baseline="0" dirty="0" smtClean="0"/>
              <a:t>recognize our webinar sponsor, Nomadic Display, </a:t>
            </a:r>
            <a:r>
              <a:rPr lang="en-US" sz="1200" b="1" kern="1200" dirty="0" smtClean="0">
                <a:solidFill>
                  <a:schemeClr val="tx1"/>
                </a:solidFill>
                <a:latin typeface="Arial" charset="0"/>
                <a:ea typeface="+mn-ea"/>
                <a:cs typeface="+mn-cs"/>
              </a:rPr>
              <a:t>the world's leading producer of high-quality custom modular and portable trade show displays</a:t>
            </a:r>
            <a:r>
              <a:rPr lang="en-US" sz="1200" b="1" kern="1200" baseline="0" dirty="0" smtClean="0">
                <a:solidFill>
                  <a:schemeClr val="tx1"/>
                </a:solidFill>
                <a:latin typeface="Arial" charset="0"/>
                <a:ea typeface="+mn-ea"/>
                <a:cs typeface="+mn-cs"/>
              </a:rPr>
              <a:t> for sponsoring each of our 2014 Webinar Series and also introduce you to my co</a:t>
            </a:r>
            <a:r>
              <a:rPr lang="en-US" b="1" i="1" baseline="0" dirty="0" smtClean="0"/>
              <a:t>-presenter Laura </a:t>
            </a:r>
            <a:r>
              <a:rPr lang="en-US" b="1" i="1" baseline="0" dirty="0" err="1" smtClean="0"/>
              <a:t>Furumoto</a:t>
            </a:r>
            <a:endParaRPr lang="en-US" b="1" baseline="0" dirty="0" smtClean="0"/>
          </a:p>
          <a:p>
            <a:pPr eaLnBrk="1" hangingPunct="1"/>
            <a:endParaRPr lang="en-US" b="1" baseline="0" dirty="0" smtClean="0"/>
          </a:p>
          <a:p>
            <a:pPr eaLnBrk="1" hangingPunct="1"/>
            <a:endParaRPr lang="en-US" b="1" baseline="0" dirty="0" smtClean="0"/>
          </a:p>
          <a:p>
            <a:pPr eaLnBrk="1" hangingPunct="1"/>
            <a:endParaRPr lang="en-US" baseline="0"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10</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1 minute </a:t>
            </a:r>
            <a:r>
              <a:rPr lang="en-US" dirty="0" smtClean="0"/>
              <a:t>– </a:t>
            </a:r>
          </a:p>
          <a:p>
            <a:pPr eaLnBrk="1" hangingPunct="1"/>
            <a:endParaRPr lang="en-US" dirty="0" smtClean="0"/>
          </a:p>
          <a:p>
            <a:pPr eaLnBrk="1" hangingPunct="1"/>
            <a:r>
              <a:rPr lang="en-US" dirty="0" smtClean="0"/>
              <a:t>Laura</a:t>
            </a:r>
            <a:r>
              <a:rPr lang="en-US" baseline="0" dirty="0" smtClean="0"/>
              <a:t> will review the strategy guide content and questions….</a:t>
            </a:r>
          </a:p>
          <a:p>
            <a:pPr eaLnBrk="1" hangingPunct="1"/>
            <a:endParaRPr lang="en-US" baseline="0" dirty="0" smtClean="0"/>
          </a:p>
          <a:p>
            <a:pPr eaLnBrk="1" hangingPunct="1"/>
            <a:endParaRPr lang="en-US" baseline="0" dirty="0" smtClean="0"/>
          </a:p>
          <a:p>
            <a:pPr eaLnBrk="1" hangingPunct="1"/>
            <a:r>
              <a:rPr lang="en-US" b="0" dirty="0" smtClean="0"/>
              <a:t>If your</a:t>
            </a:r>
            <a:r>
              <a:rPr lang="en-US" b="0" baseline="0" dirty="0" smtClean="0"/>
              <a:t> company has a strategic plan, then great! You can use that for helping plan the goals and objectives for your tradeshow plan.</a:t>
            </a:r>
          </a:p>
          <a:p>
            <a:pPr eaLnBrk="1" hangingPunct="1"/>
            <a:endParaRPr lang="en-US" b="1" dirty="0" smtClean="0"/>
          </a:p>
          <a:p>
            <a:pPr eaLnBrk="1" hangingPunct="1"/>
            <a:r>
              <a:rPr lang="en-US" b="0" dirty="0" smtClean="0"/>
              <a:t>If your company does not have a strategic plan, then this</a:t>
            </a:r>
            <a:r>
              <a:rPr lang="en-US" b="0" baseline="0" dirty="0" smtClean="0"/>
              <a:t> document can help identify core elements of it. It will help you answer, “why are we here? Who are we? What is our real purpose?”</a:t>
            </a:r>
          </a:p>
          <a:p>
            <a:pPr eaLnBrk="1" hangingPunct="1"/>
            <a:endParaRPr lang="en-US" b="0" baseline="0" dirty="0" smtClean="0"/>
          </a:p>
          <a:p>
            <a:pPr eaLnBrk="1" hangingPunct="1"/>
            <a:endParaRPr lang="en-US" baseline="0" dirty="0" smtClean="0"/>
          </a:p>
          <a:p>
            <a:pPr eaLnBrk="1" hangingPunct="1"/>
            <a:r>
              <a:rPr lang="en-US" baseline="0" dirty="0" smtClean="0"/>
              <a:t>Now is the time to take action. </a:t>
            </a:r>
            <a:r>
              <a:rPr lang="en-US" dirty="0" smtClean="0"/>
              <a:t>Sometimes the best way to get high level is to give</a:t>
            </a:r>
            <a:r>
              <a:rPr lang="en-US" baseline="0" dirty="0" smtClean="0"/>
              <a:t> your gut response. </a:t>
            </a:r>
          </a:p>
          <a:p>
            <a:pPr eaLnBrk="1" hangingPunct="1"/>
            <a:endParaRPr lang="en-US" baseline="0" dirty="0" smtClean="0"/>
          </a:p>
          <a:p>
            <a:pPr eaLnBrk="1" hangingPunct="1"/>
            <a:r>
              <a:rPr lang="en-US" baseline="0" dirty="0" smtClean="0"/>
              <a:t>State your company’s basic strategic objective. If you do not have one firm answer, list 4 possibilities from which to choose. </a:t>
            </a:r>
          </a:p>
          <a:p>
            <a:pPr eaLnBrk="1" hangingPunct="1"/>
            <a:endParaRPr lang="en-US" baseline="0" dirty="0" smtClean="0"/>
          </a:p>
          <a:p>
            <a:pPr eaLnBrk="1" hangingPunct="1"/>
            <a:r>
              <a:rPr lang="en-US" baseline="0" dirty="0" smtClean="0"/>
              <a:t>Ready – set go!</a:t>
            </a:r>
            <a:endParaRPr lang="en-US" dirty="0" smtClean="0"/>
          </a:p>
          <a:p>
            <a:pPr eaLnBrk="1" hangingPunct="1"/>
            <a:endParaRPr lang="en-US" dirty="0" smtClean="0"/>
          </a:p>
          <a:p>
            <a:pPr eaLnBrk="1" hangingPunct="1"/>
            <a:r>
              <a:rPr lang="en-US" b="1" i="1" dirty="0" smtClean="0"/>
              <a:t>ENDS WITH: When the webinar is over, meet with your team and answer the questions during a more structured session. Ask a facilitator</a:t>
            </a:r>
            <a:r>
              <a:rPr lang="en-US" b="1" i="1" baseline="0" dirty="0" smtClean="0"/>
              <a:t> to help with the process. </a:t>
            </a:r>
            <a:r>
              <a:rPr lang="en-US" b="1" i="1" dirty="0" smtClean="0"/>
              <a:t>Compare the results. How did</a:t>
            </a:r>
            <a:r>
              <a:rPr lang="en-US" b="1" i="1" baseline="0" dirty="0" smtClean="0"/>
              <a:t> your “gut” do?</a:t>
            </a:r>
            <a:r>
              <a:rPr lang="en-US" dirty="0" smtClean="0"/>
              <a:t/>
            </a:r>
            <a:br>
              <a:rPr lang="en-US" dirty="0" smtClean="0"/>
            </a:b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1B9032FD-F41E-4C88-A8D9-AD833A1803EB}" type="slidenum">
              <a:rPr lang="en-US" altLang="en-US" smtClean="0"/>
              <a:pPr/>
              <a:t>11</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GB" altLang="en-US" b="1" dirty="0" smtClean="0">
                <a:ea typeface="Arial Unicode MS" pitchFamily="34" charset="-128"/>
                <a:cs typeface="Arial Unicode MS" pitchFamily="34" charset="-128"/>
              </a:rPr>
              <a:t>DJ – 2 minutes</a:t>
            </a:r>
          </a:p>
          <a:p>
            <a:pPr eaLnBrk="1" hangingPunct="1"/>
            <a:endParaRPr lang="en-GB" altLang="en-US" b="1" dirty="0" smtClean="0">
              <a:ea typeface="Arial Unicode MS" pitchFamily="34" charset="-128"/>
              <a:cs typeface="Arial Unicode MS" pitchFamily="34" charset="-128"/>
            </a:endParaRPr>
          </a:p>
          <a:p>
            <a:pPr eaLnBrk="1" hangingPunct="1"/>
            <a:r>
              <a:rPr lang="en-US" baseline="0" dirty="0" smtClean="0"/>
              <a:t>We will be covering the famous </a:t>
            </a:r>
            <a:r>
              <a:rPr lang="en-US" b="1" baseline="0" dirty="0" smtClean="0"/>
              <a:t>“Five Step Shuffle” </a:t>
            </a:r>
            <a:r>
              <a:rPr lang="en-US" baseline="0" dirty="0" smtClean="0"/>
              <a:t>originally developed by Jonathan “Skip” Cox and has been used with permission in DJ’s Book co-authored with Chris </a:t>
            </a:r>
            <a:r>
              <a:rPr lang="en-US" baseline="0" dirty="0" err="1" smtClean="0"/>
              <a:t>Kappas</a:t>
            </a:r>
            <a:r>
              <a:rPr lang="en-US" baseline="0" dirty="0" smtClean="0"/>
              <a:t>, and the voice of industry thought leaders book titled “The NOISE BEHIND Business – How to Make Trade Shows Work!” Published in May 2013.</a:t>
            </a:r>
          </a:p>
          <a:p>
            <a:pPr eaLnBrk="1" hangingPunct="1"/>
            <a:endParaRPr lang="en-US" altLang="en-US" b="1" baseline="0" dirty="0" smtClean="0">
              <a:ea typeface="Arial Unicode MS" pitchFamily="34" charset="-128"/>
              <a:cs typeface="Arial Unicode MS" pitchFamily="34" charset="-128"/>
            </a:endParaRPr>
          </a:p>
          <a:p>
            <a:pPr eaLnBrk="1" hangingPunct="1"/>
            <a:r>
              <a:rPr lang="en-US" altLang="en-US" dirty="0" smtClean="0"/>
              <a:t>The first step is to acquire a thorough understanding of your company’s markets, products and services, along with its marketing strategy, objectives and goals. This provides a solid foundation against which to evaluate the thousands of tradeshows and events available to you.</a:t>
            </a:r>
            <a:r>
              <a:rPr lang="en-US" altLang="en-US" baseline="0" dirty="0" smtClean="0"/>
              <a:t>  Be sure to t</a:t>
            </a:r>
            <a:r>
              <a:rPr lang="en-US" altLang="en-US" dirty="0" smtClean="0"/>
              <a:t>ake time to gather and understand the information you’ll need to evaluate a fit, because if you’re off base at this stage of the planning process, you’ll be wrong on the steps to follow. The most important part of this step is interviewing your marketing, product management and sales personnel. Target these internal groups for input: </a:t>
            </a:r>
          </a:p>
          <a:p>
            <a:pPr eaLnBrk="1" hangingPunct="1"/>
            <a:endParaRPr lang="en-US" altLang="en-US" dirty="0" smtClean="0"/>
          </a:p>
          <a:p>
            <a:pPr eaLnBrk="1" hangingPunct="1"/>
            <a:r>
              <a:rPr lang="en-US" altLang="en-US" b="1" dirty="0" smtClean="0"/>
              <a:t>Marketing Manager(s):</a:t>
            </a:r>
            <a:r>
              <a:rPr lang="en-US" altLang="en-US" b="1" baseline="0" dirty="0" smtClean="0"/>
              <a:t> Ask them to </a:t>
            </a:r>
            <a:r>
              <a:rPr lang="en-US" altLang="en-US" dirty="0" smtClean="0"/>
              <a:t>define the profile of their ideal customer, the geographical areas covered, the type of buying or decision-making processes involved, and the strengths and weaknesses of the competition. </a:t>
            </a:r>
            <a:r>
              <a:rPr lang="en-US" altLang="en-US" baseline="0" dirty="0" smtClean="0"/>
              <a:t> </a:t>
            </a:r>
            <a:r>
              <a:rPr lang="en-US" altLang="en-US" dirty="0" smtClean="0"/>
              <a:t>Get specific details from them as to how a particular show aligns with their objectives and whom they’re trying to reach. </a:t>
            </a:r>
          </a:p>
          <a:p>
            <a:pPr eaLnBrk="1" hangingPunct="1"/>
            <a:r>
              <a:rPr lang="en-US" altLang="en-US" b="1" dirty="0" smtClean="0"/>
              <a:t>Product/Vertical Industry Marketing Managers: </a:t>
            </a:r>
            <a:r>
              <a:rPr lang="en-US" altLang="en-US" dirty="0" smtClean="0"/>
              <a:t>Talk specifics with them and ask them</a:t>
            </a:r>
            <a:r>
              <a:rPr lang="en-US" altLang="en-US" baseline="0" dirty="0" smtClean="0"/>
              <a:t> to provide </a:t>
            </a:r>
            <a:r>
              <a:rPr lang="en-US" altLang="en-US" dirty="0" smtClean="0"/>
              <a:t>you with the bulk of the information you’ll need. Question them about specific marketing and show objectives, market trends, and products and applications. What shows do they perceive as most valuable and ask them why? </a:t>
            </a:r>
          </a:p>
          <a:p>
            <a:pPr eaLnBrk="1" hangingPunct="1"/>
            <a:r>
              <a:rPr lang="en-US" altLang="en-US" b="1" dirty="0" smtClean="0"/>
              <a:t>Sales Force: </a:t>
            </a:r>
            <a:r>
              <a:rPr lang="en-US" altLang="en-US" dirty="0" smtClean="0"/>
              <a:t>Get the skinny from them. They’re the guys and gals in the trenches who talk with prospects. </a:t>
            </a:r>
            <a:r>
              <a:rPr lang="en-US" altLang="en-US" sz="1400" b="1" dirty="0" smtClean="0"/>
              <a:t>They’ll </a:t>
            </a:r>
            <a:r>
              <a:rPr lang="en-US" altLang="en-US" dirty="0" smtClean="0"/>
              <a:t>tell you what’s hot and most importantly, </a:t>
            </a:r>
            <a:r>
              <a:rPr lang="en-US" altLang="en-US" b="1" dirty="0" smtClean="0"/>
              <a:t>Th</a:t>
            </a:r>
            <a:r>
              <a:rPr lang="en-US" altLang="en-US" sz="1400" b="1" dirty="0" smtClean="0"/>
              <a:t>ey’ll</a:t>
            </a:r>
            <a:r>
              <a:rPr lang="en-US" altLang="en-US" dirty="0" smtClean="0"/>
              <a:t> tell you what’s on their customers’ minds. Then, you can determine how their needs best mesh with your company’s objectives. </a:t>
            </a:r>
          </a:p>
          <a:p>
            <a:pPr eaLnBrk="1" hangingPunct="1"/>
            <a:endParaRPr lang="en-US" altLang="en-US" dirty="0" smtClean="0"/>
          </a:p>
          <a:p>
            <a:pPr eaLnBrk="1" hangingPunct="1"/>
            <a:r>
              <a:rPr lang="en-US" altLang="en-US" b="1" i="1" dirty="0" smtClean="0"/>
              <a:t>ENDS WITH – Being in the Exhibit business for over 20 years now, I see many</a:t>
            </a:r>
            <a:r>
              <a:rPr lang="en-US" altLang="en-US" b="1" i="1" baseline="0" dirty="0" smtClean="0"/>
              <a:t> companies making quick decisions because they hear about a show and were told to exhibit in it – BUT if this Step 1 is not done well, you may be  throwing lots of money away in the “Money Pit” for marketing. </a:t>
            </a:r>
            <a:r>
              <a:rPr lang="en-US" altLang="en-US" b="1" i="1" dirty="0" smtClean="0"/>
              <a:t>Now let’s move on to Step 2.</a:t>
            </a:r>
            <a:endParaRPr lang="en-US" altLang="en-US" b="1" i="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AFD04FA6-4644-43BB-8F98-7E4DBDA6FBD8}" type="slidenum">
              <a:rPr lang="en-US" altLang="en-US" smtClean="0"/>
              <a:pPr/>
              <a:t>12</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1" dirty="0" smtClean="0">
                <a:ea typeface="Arial Unicode MS" pitchFamily="34" charset="-128"/>
                <a:cs typeface="Arial Unicode MS" pitchFamily="34" charset="-128"/>
              </a:rPr>
              <a:t>DJ – 2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b="1" dirty="0" smtClean="0">
              <a:ea typeface="Arial Unicode MS"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This is the step</a:t>
            </a:r>
            <a:r>
              <a:rPr lang="en-US" altLang="en-US" b="1" baseline="0" dirty="0" smtClean="0"/>
              <a:t> where </a:t>
            </a:r>
            <a:r>
              <a:rPr lang="en-US" altLang="en-US" b="1" dirty="0" smtClean="0"/>
              <a:t>Seek Feedback From Current and Prospective Customers </a:t>
            </a:r>
            <a:endParaRPr lang="en-GB" altLang="en-US" b="1" dirty="0" smtClean="0">
              <a:ea typeface="Arial Unicode MS" pitchFamily="34" charset="-128"/>
              <a:cs typeface="Arial Unicode MS" pitchFamily="34" charset="-128"/>
            </a:endParaRPr>
          </a:p>
          <a:p>
            <a:pPr eaLnBrk="1" hangingPunct="1"/>
            <a:endParaRPr lang="en-US" altLang="en-US" dirty="0" smtClean="0"/>
          </a:p>
          <a:p>
            <a:pPr eaLnBrk="1" hangingPunct="1"/>
            <a:r>
              <a:rPr lang="en-US" altLang="en-US" dirty="0" smtClean="0"/>
              <a:t>This step requires that you find out what shows these buyers attend, what value they place on those shows and, most important, their true interest in your category of products. Once you’ve identified prospects, you’ll want to find an independent list of people that fit that profile. This list can come from your own in-house database and/or outside list database sources. Just be certain that your final list includes prospects, as well as current customers. At minimum, conduct informal interviews by phone with several dozen customers. But don’t limit your research to current clients or to show-goers alone. You want opinions from a cross-section of your potential audience. Here’s what you need to learn: </a:t>
            </a:r>
            <a:br>
              <a:rPr lang="en-US" altLang="en-US" dirty="0" smtClean="0"/>
            </a:br>
            <a:endParaRPr lang="en-US" altLang="en-US" dirty="0" smtClean="0"/>
          </a:p>
          <a:p>
            <a:pPr eaLnBrk="1" hangingPunct="1"/>
            <a:r>
              <a:rPr lang="en-US" altLang="en-US" b="1" dirty="0" smtClean="0"/>
              <a:t>Their Interest Level in Your Products </a:t>
            </a:r>
            <a:r>
              <a:rPr lang="en-US" altLang="en-US" b="1" baseline="0" dirty="0" smtClean="0"/>
              <a:t> </a:t>
            </a:r>
            <a:r>
              <a:rPr lang="en-US" altLang="en-US" b="0" baseline="0" dirty="0" smtClean="0"/>
              <a:t>- Do you really know?  Now that we are in a consumer/attendee driven marketplace, this information is crucial to identify their interest.</a:t>
            </a:r>
            <a:r>
              <a:rPr lang="en-US" altLang="en-US" b="0" dirty="0" smtClean="0"/>
              <a:t/>
            </a:r>
            <a:br>
              <a:rPr lang="en-US" altLang="en-US" b="0" dirty="0" smtClean="0"/>
            </a:br>
            <a:r>
              <a:rPr lang="en-US" altLang="en-US" b="1" dirty="0" smtClean="0"/>
              <a:t>Their Feelings About Particular Shows </a:t>
            </a:r>
            <a:r>
              <a:rPr lang="en-US" altLang="en-US" b="0" dirty="0" smtClean="0"/>
              <a:t>– Maybe they feel the show is a waste</a:t>
            </a:r>
            <a:r>
              <a:rPr lang="en-US" altLang="en-US" b="0" baseline="0" dirty="0" smtClean="0"/>
              <a:t> of their time or they have heard little about the show you are exhibiting in.  </a:t>
            </a:r>
            <a:r>
              <a:rPr lang="en-US" altLang="en-US" b="0" dirty="0" smtClean="0"/>
              <a:t/>
            </a:r>
            <a:br>
              <a:rPr lang="en-US" altLang="en-US" b="0" dirty="0" smtClean="0"/>
            </a:br>
            <a:r>
              <a:rPr lang="en-US" altLang="en-US" b="1" dirty="0" smtClean="0"/>
              <a:t>Their Feelings About Tradeshows in General </a:t>
            </a:r>
            <a:r>
              <a:rPr lang="en-US" altLang="en-US" b="0" dirty="0" smtClean="0"/>
              <a:t>– This is where your target audience may not even go to tradeshows – don’t you want to know this information before spending a lot of</a:t>
            </a:r>
            <a:r>
              <a:rPr lang="en-US" altLang="en-US" b="0" baseline="0" dirty="0" smtClean="0"/>
              <a:t> time and money to select your shows? Maybe this is an opportunity for you to educate your potential or existing customers about tradeshows and the WHY they are important for them!</a:t>
            </a:r>
            <a:endParaRPr lang="en-US" altLang="en-US" b="0" dirty="0" smtClean="0"/>
          </a:p>
          <a:p>
            <a:pPr eaLnBrk="1" hangingPunct="1"/>
            <a:endParaRPr lang="en-US" altLang="en-US" dirty="0" smtClean="0"/>
          </a:p>
          <a:p>
            <a:pPr eaLnBrk="1" hangingPunct="1"/>
            <a:r>
              <a:rPr lang="en-US" altLang="en-US" b="1" i="1" dirty="0" smtClean="0"/>
              <a:t>ENDS WITH – Now that we have covered</a:t>
            </a:r>
            <a:r>
              <a:rPr lang="en-US" altLang="en-US" b="1" i="1" baseline="0" dirty="0" smtClean="0"/>
              <a:t> 2 of the 5 Steps, let’s have a Live Poll.  Laura, I am turning this over to you.</a:t>
            </a:r>
            <a:endParaRPr lang="en-US" altLang="en-US" b="1" i="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13</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2</a:t>
            </a:r>
            <a:r>
              <a:rPr lang="en-US" b="1" baseline="0" dirty="0" smtClean="0"/>
              <a:t> minutes </a:t>
            </a:r>
            <a:r>
              <a:rPr lang="en-US" baseline="0" dirty="0" smtClean="0"/>
              <a:t>poll with one question</a:t>
            </a:r>
          </a:p>
          <a:p>
            <a:pPr eaLnBrk="1" hangingPunct="1"/>
            <a:endParaRPr lang="en-US" baseline="0" dirty="0" smtClean="0"/>
          </a:p>
          <a:p>
            <a:pPr eaLnBrk="1" hangingPunct="1"/>
            <a:r>
              <a:rPr lang="en-US" b="1" baseline="0" dirty="0" smtClean="0"/>
              <a:t>Direct attendees to Poll (top right part of the screen) and answer questions and explain Live Poll to go over. </a:t>
            </a:r>
          </a:p>
          <a:p>
            <a:pPr eaLnBrk="1" hangingPunct="1"/>
            <a:endParaRPr lang="en-US" b="1" baseline="0" dirty="0" smtClean="0"/>
          </a:p>
          <a:p>
            <a:pPr eaLnBrk="1" hangingPunct="1"/>
            <a:r>
              <a:rPr lang="en-US" b="0" baseline="0" dirty="0" smtClean="0"/>
              <a:t>1 minute for responses and 1 minute for overview and discussion of results</a:t>
            </a:r>
          </a:p>
          <a:p>
            <a:pPr eaLnBrk="1" hangingPunct="1"/>
            <a:endParaRPr lang="en-US" b="0" baseline="0" dirty="0" smtClean="0"/>
          </a:p>
          <a:p>
            <a:pPr eaLnBrk="1" hangingPunct="1"/>
            <a:r>
              <a:rPr lang="en-US" b="1" baseline="0" dirty="0" smtClean="0"/>
              <a:t>NOTE Laura look at Poll within panel options for results and read from slide</a:t>
            </a:r>
          </a:p>
          <a:p>
            <a:pPr eaLnBrk="1" hangingPunct="1"/>
            <a:endParaRPr lang="en-US" b="0" baseline="0" dirty="0" smtClean="0"/>
          </a:p>
          <a:p>
            <a:pPr eaLnBrk="1" hangingPunct="1"/>
            <a:r>
              <a:rPr lang="en-US" b="0" baseline="0" dirty="0" smtClean="0"/>
              <a:t>1 minute and 50 seconds:</a:t>
            </a:r>
          </a:p>
          <a:p>
            <a:pPr eaLnBrk="1" hangingPunct="1"/>
            <a:endParaRPr lang="en-US" b="1" baseline="0" dirty="0" smtClean="0"/>
          </a:p>
          <a:p>
            <a:pPr eaLnBrk="1" hangingPunct="1"/>
            <a:r>
              <a:rPr lang="en-US" b="1" i="1" baseline="0" dirty="0" smtClean="0"/>
              <a:t>ENDS WITH: Research is a sound basis for decision making for any marketing activity, and tradeshows are no different.</a:t>
            </a:r>
            <a:endParaRPr lang="en-US" b="1"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14</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1 minute</a:t>
            </a:r>
          </a:p>
          <a:p>
            <a:pPr eaLnBrk="1" hangingPunct="1"/>
            <a:endParaRPr lang="en-US" b="1" dirty="0" smtClean="0"/>
          </a:p>
          <a:p>
            <a:pPr eaLnBrk="1" hangingPunct="1"/>
            <a:r>
              <a:rPr lang="en-US" b="1" dirty="0" smtClean="0"/>
              <a:t>Read slide</a:t>
            </a:r>
          </a:p>
          <a:p>
            <a:pPr eaLnBrk="1" hangingPunct="1"/>
            <a:endParaRPr lang="en-US" b="1" dirty="0" smtClean="0"/>
          </a:p>
          <a:p>
            <a:pPr eaLnBrk="1" hangingPunct="1"/>
            <a:r>
              <a:rPr lang="en-US" b="1" dirty="0" smtClean="0"/>
              <a:t>ENDS WITH: What</a:t>
            </a:r>
            <a:r>
              <a:rPr lang="en-US" b="1" baseline="0" dirty="0" smtClean="0"/>
              <a:t> resources before this webinar influenced your show choices? DJ – I know you’re going to give us more resources to help make the right choice in the future. </a:t>
            </a:r>
            <a:r>
              <a:rPr lang="en-US" dirty="0" smtClean="0"/>
              <a:t/>
            </a:r>
            <a:br>
              <a:rPr lang="en-US" dirty="0" smtClean="0"/>
            </a:b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BA25C13D-9CCF-4F5B-B714-E92EEDEA2FF2}" type="slidenum">
              <a:rPr lang="en-US" altLang="en-US" smtClean="0"/>
              <a:pPr/>
              <a:t>15</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1" dirty="0" smtClean="0">
                <a:ea typeface="Arial Unicode MS" pitchFamily="34" charset="-128"/>
                <a:cs typeface="Arial Unicode MS" pitchFamily="34" charset="-128"/>
              </a:rPr>
              <a:t>DJ – 2</a:t>
            </a:r>
            <a:r>
              <a:rPr lang="en-GB" altLang="en-US" b="1" baseline="0" dirty="0" smtClean="0">
                <a:ea typeface="Arial Unicode MS" pitchFamily="34" charset="-128"/>
                <a:cs typeface="Arial Unicode MS" pitchFamily="34" charset="-128"/>
              </a:rPr>
              <a:t> minutes</a:t>
            </a:r>
            <a:endParaRPr lang="en-GB" altLang="en-US" b="1" dirty="0" smtClean="0">
              <a:ea typeface="Arial Unicode MS" pitchFamily="34" charset="-128"/>
              <a:cs typeface="Arial Unicode MS" pitchFamily="34" charset="-128"/>
            </a:endParaRPr>
          </a:p>
          <a:p>
            <a:pPr eaLnBrk="1" hangingPunct="1"/>
            <a:endParaRPr lang="en-US" altLang="en-US" dirty="0" smtClean="0"/>
          </a:p>
          <a:p>
            <a:pPr eaLnBrk="1" hangingPunct="1"/>
            <a:r>
              <a:rPr lang="en-US" altLang="en-US" b="1" dirty="0" smtClean="0"/>
              <a:t>Yes, thanks Laura.</a:t>
            </a:r>
            <a:r>
              <a:rPr lang="en-US" altLang="en-US" b="1" baseline="0" dirty="0" smtClean="0"/>
              <a:t> </a:t>
            </a:r>
            <a:r>
              <a:rPr lang="en-US" altLang="en-US" baseline="0" dirty="0" smtClean="0"/>
              <a:t/>
            </a:r>
            <a:br>
              <a:rPr lang="en-US" altLang="en-US" baseline="0" dirty="0" smtClean="0"/>
            </a:br>
            <a:r>
              <a:rPr lang="en-US" altLang="en-US" baseline="0" dirty="0" smtClean="0"/>
              <a:t/>
            </a:r>
            <a:br>
              <a:rPr lang="en-US" altLang="en-US" baseline="0" dirty="0" smtClean="0"/>
            </a:br>
            <a:r>
              <a:rPr lang="en-US" altLang="en-US" baseline="0" dirty="0" smtClean="0"/>
              <a:t>That brings us to Step #3 where you create </a:t>
            </a:r>
            <a:r>
              <a:rPr lang="en-US" altLang="en-US" dirty="0" smtClean="0"/>
              <a:t>a list of show opportunities and this is where most companies begin. “</a:t>
            </a:r>
            <a:r>
              <a:rPr lang="en-US" altLang="en-US" b="1" dirty="0" smtClean="0"/>
              <a:t>Big mistake.</a:t>
            </a:r>
            <a:r>
              <a:rPr lang="en-US" altLang="en-US" dirty="0" smtClean="0"/>
              <a:t>” Without the background established in Steps 1 and 2, your chances of selecting the right shows are about as good as winning a fortune in Vegas. The mission of this step is to develop the Mother of All Lists—a compilation of all possible shows and events that might meet your company’s marketing objectives. This list will serve as the basis for further investigation. </a:t>
            </a:r>
          </a:p>
          <a:p>
            <a:pPr eaLnBrk="1" hangingPunct="1"/>
            <a:endParaRPr lang="en-US" altLang="en-US" dirty="0" smtClean="0"/>
          </a:p>
          <a:p>
            <a:pPr eaLnBrk="1" hangingPunct="1"/>
            <a:r>
              <a:rPr lang="en-US" sz="1200" b="0" i="0" u="none" strike="noStrike" kern="1200" baseline="0" dirty="0" smtClean="0">
                <a:solidFill>
                  <a:schemeClr val="tx1"/>
                </a:solidFill>
                <a:latin typeface="Arial" charset="0"/>
                <a:ea typeface="+mn-ea"/>
                <a:cs typeface="+mn-cs"/>
              </a:rPr>
              <a:t>When selecting new tradeshows to attend for the first time, attendees are searching for a show they can trust to deliver the best experience to connect face-to-face with colleagues and gather the information they need to help them make successful business decisions. According to a 2014 Report from the CEIR , the Top Reasons New Attendees attend a specific tradeshow for the first time are in order of importance.</a:t>
            </a:r>
            <a:endParaRPr lang="en-US" sz="1200" b="1" i="0" u="none" strike="noStrike" kern="1200" baseline="0" dirty="0" smtClean="0">
              <a:solidFill>
                <a:schemeClr val="tx1"/>
              </a:solidFill>
              <a:latin typeface="Arial" charset="0"/>
              <a:ea typeface="+mn-ea"/>
              <a:cs typeface="+mn-cs"/>
            </a:endParaRPr>
          </a:p>
          <a:p>
            <a:pPr eaLnBrk="1" hangingPunct="1"/>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#1: Reputation of Event </a:t>
            </a:r>
          </a:p>
          <a:p>
            <a:r>
              <a:rPr lang="en-US" sz="1200" b="0" i="0" u="none" strike="noStrike" kern="1200" baseline="0" dirty="0" smtClean="0">
                <a:solidFill>
                  <a:schemeClr val="tx1"/>
                </a:solidFill>
                <a:latin typeface="Arial" charset="0"/>
                <a:ea typeface="+mn-ea"/>
                <a:cs typeface="+mn-cs"/>
              </a:rPr>
              <a:t>#2: Ability to Network with Other Colleagues</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#3: Obtain Specific Information for Issues &amp; Decisions I am Facing</a:t>
            </a:r>
          </a:p>
          <a:p>
            <a:r>
              <a:rPr lang="en-US" sz="1200" b="0" i="0" u="none" strike="noStrike" kern="1200" baseline="0" dirty="0" smtClean="0">
                <a:solidFill>
                  <a:schemeClr val="tx1"/>
                </a:solidFill>
                <a:latin typeface="Arial" charset="0"/>
                <a:ea typeface="+mn-ea"/>
                <a:cs typeface="+mn-cs"/>
              </a:rPr>
              <a:t>#4  Quality of Speakers </a:t>
            </a:r>
          </a:p>
          <a:p>
            <a:r>
              <a:rPr lang="en-US" sz="1200" b="0" i="0" u="none" strike="noStrike" kern="1200" baseline="0" dirty="0" smtClean="0">
                <a:solidFill>
                  <a:schemeClr val="tx1"/>
                </a:solidFill>
                <a:latin typeface="Arial" charset="0"/>
                <a:ea typeface="+mn-ea"/>
                <a:cs typeface="+mn-cs"/>
              </a:rPr>
              <a:t>#5  Size Focused on Needs of My Industry Sector </a:t>
            </a:r>
          </a:p>
          <a:p>
            <a:r>
              <a:rPr lang="en-US" sz="1200" b="0" i="0" u="none" strike="noStrike" kern="1200" baseline="0" dirty="0" smtClean="0">
                <a:solidFill>
                  <a:schemeClr val="tx1"/>
                </a:solidFill>
                <a:latin typeface="Arial" charset="0"/>
                <a:ea typeface="+mn-ea"/>
                <a:cs typeface="+mn-cs"/>
              </a:rPr>
              <a:t>#6 Value for the Money </a:t>
            </a:r>
          </a:p>
          <a:p>
            <a:r>
              <a:rPr lang="en-US" sz="1200" b="0" i="0" u="none" strike="noStrike" kern="1200" baseline="0" dirty="0" smtClean="0">
                <a:solidFill>
                  <a:schemeClr val="tx1"/>
                </a:solidFill>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i="1" dirty="0" smtClean="0"/>
              <a:t>ENDS</a:t>
            </a:r>
            <a:r>
              <a:rPr lang="en-US" altLang="en-US" b="1" i="1" baseline="0" dirty="0" smtClean="0"/>
              <a:t> WITH: You can find a master list of all shows in the US by visiting the URL on the screen</a:t>
            </a:r>
            <a:endParaRPr lang="en-US" sz="1200" b="1" dirty="0" smtClean="0">
              <a:solidFill>
                <a:schemeClr val="accent1">
                  <a:lumMod val="50000"/>
                </a:schemeClr>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solidFill>
                  <a:schemeClr val="accent1">
                    <a:lumMod val="50000"/>
                  </a:schemeClr>
                </a:solidFill>
              </a:rPr>
              <a:t>Write this URL down on the same page as Your Initial Show List and get started today.</a:t>
            </a:r>
            <a:endParaRPr lang="en-US" b="1" dirty="0" smtClean="0">
              <a:solidFill>
                <a:schemeClr val="accent1">
                  <a:lumMod val="50000"/>
                </a:schemeClr>
              </a:solidFill>
            </a:endParaRPr>
          </a:p>
          <a:p>
            <a:pPr eaLnBrk="1" hangingPunct="1"/>
            <a:endParaRPr lang="en-US" altLang="en-US" b="1" i="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724E0A33-25C5-423F-A55B-9BC62CFEE6D8}" type="slidenum">
              <a:rPr lang="en-US" altLang="en-US" smtClean="0"/>
              <a:pPr/>
              <a:t>16</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1" dirty="0" smtClean="0">
                <a:ea typeface="Arial Unicode MS" pitchFamily="34" charset="-128"/>
                <a:cs typeface="Arial Unicode MS" pitchFamily="34" charset="-128"/>
              </a:rPr>
              <a:t>DJ – 3 minutes</a:t>
            </a:r>
          </a:p>
          <a:p>
            <a:pPr eaLnBrk="1" hangingPunct="1"/>
            <a:endParaRPr lang="en-US" altLang="en-US" dirty="0" smtClean="0"/>
          </a:p>
          <a:p>
            <a:pPr eaLnBrk="1" hangingPunct="1"/>
            <a:r>
              <a:rPr lang="en-US" altLang="en-US" dirty="0" smtClean="0"/>
              <a:t>Ok, now we are on Step 4. Ok now you are ready to Scrutinize each show on your master list and start voting the weaker contenders off the island. </a:t>
            </a:r>
          </a:p>
          <a:p>
            <a:pPr eaLnBrk="1" hangingPunct="1"/>
            <a:endParaRPr lang="en-US" altLang="en-US" dirty="0" smtClean="0"/>
          </a:p>
          <a:p>
            <a:pPr eaLnBrk="1" hangingPunct="1"/>
            <a:r>
              <a:rPr lang="en-US" altLang="en-US" dirty="0" smtClean="0"/>
              <a:t>The most important step is to talk to the show’s organizers.</a:t>
            </a:r>
            <a:r>
              <a:rPr lang="en-US" altLang="en-US" baseline="0" dirty="0" smtClean="0"/>
              <a:t>  Often, this is the m</a:t>
            </a:r>
            <a:r>
              <a:rPr lang="en-US" altLang="en-US" dirty="0" smtClean="0"/>
              <a:t>ost difficult step, because in many cases they don’t have the kind of data you need, or they’re reluctant to share it with you. </a:t>
            </a:r>
          </a:p>
          <a:p>
            <a:pPr eaLnBrk="1" hangingPunct="1"/>
            <a:r>
              <a:rPr lang="en-US" altLang="en-US" dirty="0" smtClean="0"/>
              <a:t>Also, there are no standards for consistency in reporting event information to make direct comparisons easy. It’s apples to oranges. </a:t>
            </a:r>
          </a:p>
          <a:p>
            <a:pPr eaLnBrk="1" hangingPunct="1"/>
            <a:r>
              <a:rPr lang="en-US" altLang="en-US" dirty="0" smtClean="0"/>
              <a:t>To make matters worse, the majority of shows do not have independent audits to certify their information. You may want to begin by asking organizers for basic demographic information, such as: </a:t>
            </a:r>
          </a:p>
          <a:p>
            <a:pPr eaLnBrk="1" hangingPunct="1"/>
            <a:r>
              <a:rPr lang="en-US" altLang="en-US" dirty="0" smtClean="0"/>
              <a:t>What is their Total attendance. Even better, Net attendance - as this weeds out spouses, students, and exhibitors. Ask if this figure is audited and verified by an outside agency—if not, take it with a grain of salt.  </a:t>
            </a:r>
          </a:p>
          <a:p>
            <a:pPr eaLnBrk="1" hangingPunct="1"/>
            <a:r>
              <a:rPr lang="en-US" altLang="en-US" dirty="0" smtClean="0"/>
              <a:t>*I  know many show managers who turn in marketed</a:t>
            </a:r>
            <a:r>
              <a:rPr lang="en-US" altLang="en-US" baseline="0" dirty="0" smtClean="0"/>
              <a:t> numbers for expectations and when in reality the show may have been a flop. </a:t>
            </a:r>
            <a:r>
              <a:rPr lang="en-US" altLang="en-US" dirty="0" smtClean="0"/>
              <a:t/>
            </a:r>
            <a:br>
              <a:rPr lang="en-US" altLang="en-US" dirty="0" smtClean="0"/>
            </a:br>
            <a:endParaRPr lang="en-US" altLang="en-US" dirty="0" smtClean="0"/>
          </a:p>
          <a:p>
            <a:pPr eaLnBrk="1" hangingPunct="1"/>
            <a:r>
              <a:rPr lang="en-US" altLang="en-US" dirty="0" smtClean="0"/>
              <a:t>If you are considering a first-time show, investigate the success of other shows put on by the same organizer</a:t>
            </a:r>
            <a:r>
              <a:rPr lang="en-US" altLang="en-US" baseline="0" dirty="0" smtClean="0"/>
              <a:t> to evaluate their success rate and research the past exhibitors and call them from past shows to confirm what you hear.</a:t>
            </a:r>
          </a:p>
          <a:p>
            <a:pPr eaLnBrk="1" hangingPunct="1"/>
            <a:endParaRPr lang="en-US" altLang="en-US" b="1" i="1" dirty="0" smtClean="0"/>
          </a:p>
          <a:p>
            <a:pPr eaLnBrk="1" hangingPunct="1"/>
            <a:r>
              <a:rPr lang="en-US" altLang="en-US" b="1" i="1" dirty="0" smtClean="0"/>
              <a:t>ENDS</a:t>
            </a:r>
            <a:r>
              <a:rPr lang="en-US" altLang="en-US" b="1" i="1" baseline="0" dirty="0" smtClean="0"/>
              <a:t> WITH – and now to my favorite part.  You have done all the “MACRO” research  and now you can narrow down to your  “MICRO” level.</a:t>
            </a:r>
            <a:endParaRPr lang="en-US" altLang="en-US" b="1"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39D371C5-A1FE-4A43-9A56-94EEE79AF8AF}" type="slidenum">
              <a:rPr lang="en-US" altLang="en-US" smtClean="0"/>
              <a:pPr/>
              <a:t>17</a:t>
            </a:fld>
            <a:endParaRPr lang="en-US" alt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1" dirty="0" smtClean="0">
                <a:ea typeface="Arial Unicode MS" pitchFamily="34" charset="-128"/>
                <a:cs typeface="Arial Unicode MS" pitchFamily="34" charset="-128"/>
              </a:rPr>
              <a:t>DJ – 3 minutes   </a:t>
            </a:r>
            <a:r>
              <a:rPr lang="en-US" altLang="en-US" b="1" baseline="0" dirty="0" smtClean="0"/>
              <a:t>**REVIEW</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b="1" dirty="0" smtClean="0">
              <a:ea typeface="Arial Unicode MS"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b="1" dirty="0" smtClean="0">
              <a:ea typeface="Arial Unicode MS" pitchFamily="34" charset="-128"/>
              <a:cs typeface="Arial Unicode MS"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Step 5 -- Here’s where the rubber meets the road. Analyze all the information you’ve collected in the first four steps and make decisions as to whether exhibiting at each show on your list is justified. If you create a spreadsheet , it makes comparison easier. In making these critical decisions, your analysis should be based on the following: </a:t>
            </a:r>
            <a:br>
              <a:rPr lang="en-US" altLang="en-US" dirty="0" smtClean="0"/>
            </a:br>
            <a:r>
              <a:rPr lang="en-US" altLang="en-US" dirty="0" smtClean="0"/>
              <a:t>1. Should your company exhibit?  *Be sure you have valuable</a:t>
            </a:r>
            <a:r>
              <a:rPr lang="en-US" altLang="en-US" baseline="0" dirty="0" smtClean="0"/>
              <a:t> research to back your answer to share with your company.</a:t>
            </a:r>
            <a:r>
              <a:rPr lang="en-US" altLang="en-US" dirty="0" smtClean="0"/>
              <a:t/>
            </a:r>
            <a:br>
              <a:rPr lang="en-US" altLang="en-US" dirty="0" smtClean="0"/>
            </a:br>
            <a:r>
              <a:rPr lang="en-US" altLang="en-US" dirty="0" smtClean="0"/>
              <a:t>2. Does the size and quality of the audience meet your marketing objectives and justify exhibiting at the show?  If the answer is yes, then what level of investment is justified to reach the potential audience and compete effectively with other exhibitors?</a:t>
            </a:r>
            <a:br>
              <a:rPr lang="en-US" altLang="en-US" dirty="0" smtClean="0"/>
            </a:br>
            <a:r>
              <a:rPr lang="en-US" altLang="en-US" dirty="0" smtClean="0"/>
              <a:t>3. What strategy and objectives should you entertain for each event? Before answering the first question ask this (Should we exhibit?), and ask yourself a very basic question: Does the size of your total potential market justify exhibiting at all to reach them? If it’s relatively small, a show may not be the best  vehicle. Or, if your market is very geographically dispersed and the show is regional, it may not draw a large enough potential audience to justify exhibiting.  However, if you can take this time to find out</a:t>
            </a:r>
            <a:r>
              <a:rPr lang="en-US" altLang="en-US" baseline="0" dirty="0" smtClean="0"/>
              <a:t> the value of the tradeshows for your company, this can be valuable to support your exhibiting in shows and also determine if you need to exhibit local, regional, national or even global.</a:t>
            </a:r>
            <a:endParaRPr lang="en-US" altLang="en-US" dirty="0" smtClean="0"/>
          </a:p>
          <a:p>
            <a:pPr eaLnBrk="1" hangingPunct="1"/>
            <a:endParaRPr lang="en-US" altLang="en-US" dirty="0" smtClean="0"/>
          </a:p>
          <a:p>
            <a:pPr eaLnBrk="1" hangingPunct="1"/>
            <a:r>
              <a:rPr lang="en-US" altLang="en-US" dirty="0" smtClean="0"/>
              <a:t>When you receive</a:t>
            </a:r>
            <a:r>
              <a:rPr lang="en-US" altLang="en-US" baseline="0" dirty="0" smtClean="0"/>
              <a:t> the Complimentary eBook, be sure to read more in depth for Step 5 that goes into much more detail which includes decision-making aids created for measurement tools.</a:t>
            </a:r>
            <a:br>
              <a:rPr lang="en-US" altLang="en-US" baseline="0" dirty="0" smtClean="0"/>
            </a:br>
            <a:r>
              <a:rPr lang="en-US" altLang="en-US" baseline="0" dirty="0" smtClean="0"/>
              <a:t/>
            </a:r>
            <a:br>
              <a:rPr lang="en-US" altLang="en-US" baseline="0" dirty="0" smtClean="0"/>
            </a:br>
            <a:r>
              <a:rPr lang="en-US" altLang="en-US" b="1" i="1" dirty="0" smtClean="0"/>
              <a:t>ENDS WITH – I hope this 5 Step Shuffle has given you a lot to think</a:t>
            </a:r>
            <a:r>
              <a:rPr lang="en-US" altLang="en-US" b="1" i="1" baseline="0" dirty="0" smtClean="0"/>
              <a:t> about.  You are now prepared </a:t>
            </a:r>
            <a:r>
              <a:rPr lang="en-US" altLang="en-US" dirty="0" smtClean="0"/>
              <a:t>to spend your company’s time and money wisely. And—bonus—you’ll come away looking like a hero. All that’s left is to practice your victory dance.</a:t>
            </a:r>
          </a:p>
          <a:p>
            <a:pPr eaLnBrk="1" hangingPunct="1"/>
            <a:endParaRPr lang="en-US" alt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56CA98B5-68B2-40D6-B235-87C1ABC89479}" type="slidenum">
              <a:rPr lang="en-US" altLang="en-US" smtClean="0"/>
              <a:pPr/>
              <a:t>18</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dirty="0" smtClean="0"/>
              <a:t>Laura</a:t>
            </a:r>
            <a:r>
              <a:rPr lang="en-US" altLang="en-US" b="1" baseline="0" dirty="0" smtClean="0"/>
              <a:t> - 1 minute</a:t>
            </a:r>
          </a:p>
          <a:p>
            <a:pPr eaLnBrk="1" hangingPunct="1"/>
            <a:endParaRPr lang="en-US" altLang="en-US" b="1" baseline="0" dirty="0" smtClean="0"/>
          </a:p>
          <a:p>
            <a:pPr eaLnBrk="1" hangingPunct="1"/>
            <a:r>
              <a:rPr lang="en-US" altLang="en-US" dirty="0" smtClean="0"/>
              <a:t>Thanks</a:t>
            </a:r>
            <a:r>
              <a:rPr lang="en-US" altLang="en-US" baseline="0" dirty="0" smtClean="0"/>
              <a:t> DJ.</a:t>
            </a:r>
          </a:p>
          <a:p>
            <a:pPr eaLnBrk="1" hangingPunct="1"/>
            <a:endParaRPr lang="en-US" altLang="en-US" baseline="0" dirty="0" smtClean="0"/>
          </a:p>
          <a:p>
            <a:pPr eaLnBrk="1" hangingPunct="1"/>
            <a:r>
              <a:rPr lang="en-US" sz="1200" b="0" i="0" u="none" strike="noStrike" kern="1200" baseline="0" dirty="0" smtClean="0">
                <a:solidFill>
                  <a:schemeClr val="tx1"/>
                </a:solidFill>
                <a:latin typeface="Arial" charset="0"/>
                <a:ea typeface="+mn-ea"/>
                <a:cs typeface="+mn-cs"/>
              </a:rPr>
              <a:t>Exhibiting companies spend more than $24 billion annually on exhibiting! Why do they spend that much money?</a:t>
            </a:r>
            <a:endParaRPr lang="en-US" altLang="en-US" baseline="0" dirty="0" smtClean="0"/>
          </a:p>
          <a:p>
            <a:r>
              <a:rPr lang="en-US" sz="1200" b="0" i="0" u="none" strike="noStrike" kern="1200" baseline="0" dirty="0" smtClean="0">
                <a:solidFill>
                  <a:schemeClr val="tx1"/>
                </a:solidFill>
                <a:latin typeface="Arial" charset="0"/>
                <a:ea typeface="+mn-ea"/>
                <a:cs typeface="+mn-cs"/>
              </a:rPr>
              <a:t>According to (Center for Exhibition Industry Research also known as CEIR) research:</a:t>
            </a:r>
          </a:p>
          <a:p>
            <a:r>
              <a:rPr lang="en-US" sz="1200" b="0" i="0" u="none" strike="noStrike" kern="1200" baseline="0" dirty="0" smtClean="0">
                <a:solidFill>
                  <a:schemeClr val="tx1"/>
                </a:solidFill>
                <a:latin typeface="Arial" charset="0"/>
                <a:ea typeface="+mn-ea"/>
                <a:cs typeface="+mn-cs"/>
              </a:rPr>
              <a:t>• Ninety-nine percent of exhibitors find unique value delivered by business-to-business exhibitions which is not provided by other marketing channels.</a:t>
            </a:r>
          </a:p>
          <a:p>
            <a:r>
              <a:rPr lang="en-US" sz="1200" b="0" i="0" u="none" strike="noStrike" kern="1200" baseline="0" dirty="0" smtClean="0">
                <a:solidFill>
                  <a:schemeClr val="tx1"/>
                </a:solidFill>
                <a:latin typeface="Arial" charset="0"/>
                <a:ea typeface="+mn-ea"/>
                <a:cs typeface="+mn-cs"/>
              </a:rPr>
              <a:t>• Exhibitors assign top ranking to the value of face-to-face interactions at exhibitions.</a:t>
            </a:r>
          </a:p>
          <a:p>
            <a:r>
              <a:rPr lang="en-US" sz="1200" b="0" i="0" u="none" strike="noStrike" kern="1200" baseline="0" dirty="0" smtClean="0">
                <a:solidFill>
                  <a:schemeClr val="tx1"/>
                </a:solidFill>
                <a:latin typeface="Arial" charset="0"/>
                <a:ea typeface="+mn-ea"/>
                <a:cs typeface="+mn-cs"/>
              </a:rPr>
              <a:t>• Exhibitors assign high value to exhibitions in helping them achieve their high priority marketing and sales objectives.</a:t>
            </a:r>
          </a:p>
          <a:p>
            <a:r>
              <a:rPr lang="en-US" sz="1200" b="0" i="0" u="none" strike="noStrike" kern="1200" baseline="0" dirty="0" smtClean="0">
                <a:solidFill>
                  <a:schemeClr val="tx1"/>
                </a:solidFill>
                <a:latin typeface="Arial" charset="0"/>
                <a:ea typeface="+mn-ea"/>
                <a:cs typeface="+mn-cs"/>
              </a:rPr>
              <a:t>• Business-to-business exhibitions capture the largest share of marketing dollars among companies that exhibit.</a:t>
            </a:r>
            <a:r>
              <a:rPr lang="en-US" altLang="en-US" baseline="0" dirty="0" smtClean="0"/>
              <a:t/>
            </a:r>
            <a:br>
              <a:rPr lang="en-US" altLang="en-US" baseline="0" dirty="0" smtClean="0"/>
            </a:br>
            <a:r>
              <a:rPr lang="en-US" altLang="en-US" baseline="0" dirty="0" smtClean="0"/>
              <a:t/>
            </a:r>
            <a:br>
              <a:rPr lang="en-US" altLang="en-US" baseline="0" dirty="0" smtClean="0"/>
            </a:br>
            <a:r>
              <a:rPr lang="en-US" altLang="en-US" dirty="0" smtClean="0"/>
              <a:t>Budget drives everything. And your new exhibit dollar is really not a dollar, but a percentage of the overall tradeshow budget. Approximately $24 billion is spent in the U.S. annually on exhibiting services allocated into the following categories. . E</a:t>
            </a:r>
          </a:p>
          <a:p>
            <a:endParaRPr lang="en-US" altLang="en-US" dirty="0" smtClean="0"/>
          </a:p>
          <a:p>
            <a:r>
              <a:rPr lang="en-US" altLang="en-US" dirty="0" smtClean="0"/>
              <a:t>Exhibit space: </a:t>
            </a:r>
            <a:r>
              <a:rPr lang="en-US" altLang="en-US" b="1" dirty="0" smtClean="0"/>
              <a:t>36% </a:t>
            </a:r>
            <a:r>
              <a:rPr lang="en-US" altLang="en-US" dirty="0" smtClean="0"/>
              <a:t>. Show services: </a:t>
            </a:r>
            <a:r>
              <a:rPr lang="en-US" altLang="en-US" b="1" dirty="0" smtClean="0"/>
              <a:t>17% </a:t>
            </a:r>
            <a:r>
              <a:rPr lang="en-US" altLang="en-US" dirty="0" smtClean="0"/>
              <a:t>. Travel and entertainment: </a:t>
            </a:r>
            <a:r>
              <a:rPr lang="en-US" altLang="en-US" b="1" dirty="0" smtClean="0"/>
              <a:t>14% </a:t>
            </a:r>
            <a:r>
              <a:rPr lang="en-US" altLang="en-US" dirty="0" smtClean="0"/>
              <a:t>. Exhibit design (including graphics): </a:t>
            </a:r>
            <a:r>
              <a:rPr lang="en-US" altLang="en-US" b="1" dirty="0" smtClean="0"/>
              <a:t>11% </a:t>
            </a:r>
            <a:r>
              <a:rPr lang="en-US" altLang="en-US" dirty="0" smtClean="0"/>
              <a:t>. Shipping: </a:t>
            </a:r>
            <a:r>
              <a:rPr lang="en-US" altLang="en-US" b="1" dirty="0" smtClean="0"/>
              <a:t>10% </a:t>
            </a:r>
            <a:r>
              <a:rPr lang="en-US" altLang="en-US" dirty="0" smtClean="0"/>
              <a:t>. Promotion: </a:t>
            </a:r>
            <a:r>
              <a:rPr lang="en-US" altLang="en-US" b="1" dirty="0" smtClean="0"/>
              <a:t>6% </a:t>
            </a:r>
            <a:r>
              <a:rPr lang="en-US" altLang="en-US" dirty="0" smtClean="0"/>
              <a:t>. Lead management and measurement: </a:t>
            </a:r>
            <a:r>
              <a:rPr lang="en-US" altLang="en-US" b="1" dirty="0" smtClean="0"/>
              <a:t>4% </a:t>
            </a:r>
            <a:r>
              <a:rPr lang="en-US" altLang="en-US" dirty="0" smtClean="0"/>
              <a:t>. Exhibit staff training: </a:t>
            </a:r>
            <a:r>
              <a:rPr lang="en-US" altLang="en-US" b="1" dirty="0" smtClean="0"/>
              <a:t>1% </a:t>
            </a:r>
            <a:r>
              <a:rPr lang="en-US" altLang="en-US" dirty="0" smtClean="0"/>
              <a:t>. Other: </a:t>
            </a:r>
            <a:r>
              <a:rPr lang="en-US" altLang="en-US" b="1" dirty="0" smtClean="0"/>
              <a:t>1%</a:t>
            </a:r>
          </a:p>
          <a:p>
            <a:endParaRPr lang="en-US" altLang="en-US" dirty="0" smtClean="0"/>
          </a:p>
          <a:p>
            <a:r>
              <a:rPr lang="en-US" altLang="en-US" dirty="0" smtClean="0"/>
              <a:t>There are more benchmarks in the book, including cost per square foot of back wall for each type of exhibit choice (new custom,</a:t>
            </a:r>
            <a:r>
              <a:rPr lang="en-US" altLang="en-US" baseline="0" dirty="0" smtClean="0"/>
              <a:t> used, </a:t>
            </a:r>
            <a:r>
              <a:rPr lang="en-US" altLang="en-US" baseline="0" dirty="0" err="1" smtClean="0"/>
              <a:t>tc</a:t>
            </a:r>
            <a:r>
              <a:rPr lang="en-US" altLang="en-US" baseline="0" dirty="0" smtClean="0"/>
              <a:t>). </a:t>
            </a:r>
            <a:r>
              <a:rPr lang="en-US" sz="1200" kern="1200" dirty="0" smtClean="0">
                <a:solidFill>
                  <a:schemeClr val="tx1"/>
                </a:solidFill>
                <a:latin typeface="Arial" charset="0"/>
                <a:ea typeface="+mn-ea"/>
                <a:cs typeface="+mn-cs"/>
              </a:rPr>
              <a:t>When  evaluating these  percentages, it’s helpful to reference that “exhibit  related”  expenses total  38% (exhibit design, show  services  and shipping). </a:t>
            </a:r>
            <a:endParaRPr lang="en-US" altLang="en-US" b="1" baseline="0" dirty="0" smtClean="0"/>
          </a:p>
          <a:p>
            <a:pPr eaLnBrk="1" hangingPunct="1"/>
            <a:endParaRPr lang="en-US" alt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baseline="0" dirty="0" smtClean="0"/>
              <a:t>ENDS WITH: </a:t>
            </a:r>
            <a:r>
              <a:rPr lang="en-US" sz="1200" kern="1200" dirty="0" smtClean="0">
                <a:solidFill>
                  <a:schemeClr val="tx1"/>
                </a:solidFill>
                <a:latin typeface="Arial" charset="0"/>
                <a:ea typeface="+mn-ea"/>
                <a:cs typeface="+mn-cs"/>
              </a:rPr>
              <a:t>This  is important because the  next  decision—what type  of exhibit  do I need?—will  represent a significant percentage of the budget. So you’ll need to plan wisely.  For example, let’s play</a:t>
            </a:r>
            <a:r>
              <a:rPr lang="en-US" sz="1200" kern="1200" baseline="0" dirty="0" smtClean="0">
                <a:solidFill>
                  <a:schemeClr val="tx1"/>
                </a:solidFill>
                <a:latin typeface="Arial" charset="0"/>
                <a:ea typeface="+mn-ea"/>
                <a:cs typeface="+mn-cs"/>
              </a:rPr>
              <a:t> with some math. </a:t>
            </a:r>
            <a:r>
              <a:rPr lang="en-US" sz="1200" kern="1200" dirty="0" smtClean="0">
                <a:solidFill>
                  <a:schemeClr val="tx1"/>
                </a:solidFill>
                <a:latin typeface="Arial" charset="0"/>
                <a:ea typeface="+mn-ea"/>
                <a:cs typeface="+mn-cs"/>
              </a:rPr>
              <a:t>If you want a</a:t>
            </a:r>
            <a:r>
              <a:rPr lang="en-US" sz="1200" kern="1200" baseline="0" dirty="0" smtClean="0">
                <a:solidFill>
                  <a:schemeClr val="tx1"/>
                </a:solidFill>
                <a:latin typeface="Arial" charset="0"/>
                <a:ea typeface="+mn-ea"/>
                <a:cs typeface="+mn-cs"/>
              </a:rPr>
              <a:t> double </a:t>
            </a:r>
            <a:r>
              <a:rPr lang="en-US" sz="1200" kern="1200" baseline="0" dirty="0" err="1" smtClean="0">
                <a:solidFill>
                  <a:schemeClr val="tx1"/>
                </a:solidFill>
                <a:latin typeface="Arial" charset="0"/>
                <a:ea typeface="+mn-ea"/>
                <a:cs typeface="+mn-cs"/>
              </a:rPr>
              <a:t>decker</a:t>
            </a:r>
            <a:r>
              <a:rPr lang="en-US" sz="1200" kern="1200" baseline="0" dirty="0" smtClean="0">
                <a:solidFill>
                  <a:schemeClr val="tx1"/>
                </a:solidFill>
                <a:latin typeface="Arial" charset="0"/>
                <a:ea typeface="+mn-ea"/>
                <a:cs typeface="+mn-cs"/>
              </a:rPr>
              <a:t> booth right out of the gate, and it costs $150,000 to design, produce, ship a and services, then that  $150,000 represents 38% of a total budget of $400,000.  Or if you have a less complex booth, let’s say it costs $15,000 for exhibit show services, design and shipping, then that represents 38% of a total budget of $40,000.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eaLnBrk="1" hangingPunct="1"/>
            <a:endParaRPr lang="en-US" altLang="en-US"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504EA6D2-E6CF-4006-9BB1-FC22C696A91A}" type="slidenum">
              <a:rPr lang="en-US" altLang="en-US" smtClean="0"/>
              <a:pPr/>
              <a:t>19</a:t>
            </a:fld>
            <a:endParaRPr lang="en-US" alt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b="1" dirty="0" smtClean="0"/>
              <a:t>Laura – 2 minutes (DJ to call Gwen</a:t>
            </a:r>
            <a:r>
              <a:rPr lang="en-US" altLang="en-US" b="1" baseline="0" dirty="0" smtClean="0"/>
              <a:t> to M</a:t>
            </a:r>
            <a:r>
              <a:rPr lang="en-US" altLang="en-US" b="1" dirty="0" smtClean="0"/>
              <a:t>ake sure this is the updated version before webinar </a:t>
            </a:r>
            <a:r>
              <a:rPr lang="en-US" altLang="en-US" b="1" baseline="0" dirty="0" smtClean="0"/>
              <a:t> and if not, update – Gwen has not responded)</a:t>
            </a:r>
          </a:p>
          <a:p>
            <a:pPr eaLnBrk="1" hangingPunct="1"/>
            <a:endParaRPr lang="en-US" altLang="en-US" b="1" dirty="0" smtClean="0"/>
          </a:p>
          <a:p>
            <a:pPr eaLnBrk="1" hangingPunct="1"/>
            <a:r>
              <a:rPr lang="en-US" altLang="en-US" dirty="0" smtClean="0"/>
              <a:t>A more helpful budget guide may be the cross-industry view on</a:t>
            </a:r>
            <a:r>
              <a:rPr lang="en-US" altLang="en-US" baseline="0" dirty="0" smtClean="0"/>
              <a:t> the slide which</a:t>
            </a:r>
            <a:r>
              <a:rPr lang="en-US" altLang="en-US" dirty="0" smtClean="0"/>
              <a:t> which shows spending by industry.  (review the numbers)</a:t>
            </a:r>
          </a:p>
          <a:p>
            <a:pPr eaLnBrk="1" hangingPunct="1"/>
            <a:endParaRPr lang="en-US" altLang="en-US" dirty="0" smtClean="0"/>
          </a:p>
          <a:p>
            <a:pPr eaLnBrk="1" hangingPunct="1"/>
            <a:r>
              <a:rPr lang="en-US" altLang="en-US" b="1" i="1" dirty="0" smtClean="0"/>
              <a:t>ENDS WITH: Benchmarking is a great tool to make sure you are not out of line with your costs. If there are </a:t>
            </a:r>
            <a:r>
              <a:rPr lang="en-US" altLang="en-US" b="1" i="1" baseline="0" dirty="0" smtClean="0"/>
              <a:t> variances that are material, put together an explanation of why (is it a one time cost, new equipment, etc that will not be incurred in future years, etc.</a:t>
            </a:r>
            <a:endParaRPr lang="en-US" altLang="en-US" b="1"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Laura – 1 minute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Over 14,000 tradeshows occur in the US each year. Selecting the right show can be such a staggering task that companies often take a "dart game" approach with unsatisfactory results. According to the CEIR, eighty-four percent of trade show attendees have the power to recommend, specify, and/or make final purchasing decisions and  49 percent came to 2012 shows with real purchasing intent. You need the latest tools and techniques to ensure that tradeshows you select hit intended target markets to reach your goals.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smtClean="0"/>
              <a:t>ENDS WITH: We’re going to show you how!</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20</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2 minutes – Be</a:t>
            </a:r>
            <a:r>
              <a:rPr lang="en-US" b="1" baseline="0" dirty="0" smtClean="0"/>
              <a:t> sure to download the April How to Guide and review the </a:t>
            </a:r>
            <a:r>
              <a:rPr lang="en-US" b="1" dirty="0" smtClean="0"/>
              <a:t>budget checklist – and “punch line” case study HERE:  www. ***TO GET THIS INFO**</a:t>
            </a:r>
          </a:p>
          <a:p>
            <a:pPr eaLnBrk="1" hangingPunct="1"/>
            <a:endParaRPr lang="en-US" b="1" dirty="0" smtClean="0"/>
          </a:p>
          <a:p>
            <a:pPr eaLnBrk="1" hangingPunct="1"/>
            <a:r>
              <a:rPr lang="en-US" b="1" dirty="0" smtClean="0"/>
              <a:t>Laura to review to Budget Checklist document</a:t>
            </a:r>
          </a:p>
          <a:p>
            <a:pPr eaLnBrk="1" hangingPunct="1"/>
            <a:endParaRPr lang="en-US" b="1" dirty="0" smtClean="0"/>
          </a:p>
          <a:p>
            <a:pPr eaLnBrk="1" hangingPunct="1"/>
            <a:r>
              <a:rPr lang="en-US" b="1" dirty="0" smtClean="0"/>
              <a:t>The first page in intended to give you a scope</a:t>
            </a:r>
            <a:r>
              <a:rPr lang="en-US" b="1" baseline="0" dirty="0" smtClean="0"/>
              <a:t> of a tradeshow budget.</a:t>
            </a:r>
            <a:endParaRPr lang="en-US" b="1" dirty="0" smtClean="0"/>
          </a:p>
          <a:p>
            <a:pPr eaLnBrk="1" hangingPunct="1"/>
            <a:endParaRPr lang="en-US" b="1" dirty="0" smtClean="0"/>
          </a:p>
          <a:p>
            <a:pPr eaLnBrk="1" hangingPunct="1"/>
            <a:r>
              <a:rPr lang="en-US" b="0" baseline="0" dirty="0" smtClean="0"/>
              <a:t>Exhibiting involved many different expenditures because of the numerous components involved. Also, many departments are involved so it takes a great deal of coordination and managing detail to make sure nothing slips through the cracks and results in unexpected expenses, which can blow your budget and ROI. For example, if you are new to tradeshows, you may not know that the </a:t>
            </a:r>
            <a:r>
              <a:rPr lang="en-US" b="0" baseline="0" dirty="0" err="1" smtClean="0"/>
              <a:t>exhibiti</a:t>
            </a:r>
            <a:r>
              <a:rPr lang="en-US" b="0" baseline="0" dirty="0" smtClean="0"/>
              <a:t> hall may not let you do ANY labor to set up and then break down your booth, and instead they may require contract labor to do that. If you were not planning on that, those costs can add up. </a:t>
            </a:r>
          </a:p>
          <a:p>
            <a:pPr eaLnBrk="1" hangingPunct="1"/>
            <a:endParaRPr lang="en-US" b="0" baseline="0" dirty="0" smtClean="0"/>
          </a:p>
          <a:p>
            <a:pPr eaLnBrk="1" hangingPunct="1"/>
            <a:r>
              <a:rPr lang="en-US" b="1" baseline="0" dirty="0" smtClean="0"/>
              <a:t>The second page gives you the scope of how far ahead you need to plan for a tradeshow, and what needs to be done when. </a:t>
            </a:r>
          </a:p>
          <a:p>
            <a:pPr eaLnBrk="1" hangingPunct="1"/>
            <a:endParaRPr lang="en-US" b="1" baseline="0" dirty="0" smtClean="0"/>
          </a:p>
          <a:p>
            <a:pPr eaLnBrk="1" hangingPunct="1"/>
            <a:r>
              <a:rPr lang="en-US" b="0" baseline="0" dirty="0" smtClean="0"/>
              <a:t>It starts with 6-12 months in advance, however there are some shows that require registration or speaker applications 1.5 years ahead of time, and give first booth space priority to exhibitors who attended the prior year show. So be sure to check the specifics in the exhibitor packets for the shows you have targeted. </a:t>
            </a:r>
          </a:p>
          <a:p>
            <a:pPr eaLnBrk="1" hangingPunct="1"/>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We’re not going into detail today on the line items. However, you can use this checklist as a guide when doing your next tradeshow planning. </a:t>
            </a:r>
          </a:p>
          <a:p>
            <a:pPr eaLnBrk="1" hangingPunct="1"/>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DJ’s got a great case about practical ways to stretch your budget….</a:t>
            </a:r>
          </a:p>
          <a:p>
            <a:pPr eaLnBrk="1" hangingPunct="1"/>
            <a:endParaRPr lang="en-US" b="0" baseline="0" dirty="0" smtClean="0"/>
          </a:p>
          <a:p>
            <a:pPr>
              <a:buClr>
                <a:schemeClr val="hlink"/>
              </a:buClr>
              <a:buSzPct val="100000"/>
              <a:buFontTx/>
              <a:buNone/>
            </a:pPr>
            <a:r>
              <a:rPr lang="en-GB" sz="2000" b="1" dirty="0" smtClean="0">
                <a:solidFill>
                  <a:srgbClr val="FF0000"/>
                </a:solidFill>
                <a:latin typeface="ITC Avant Garde Gothic Demi" pitchFamily="34" charset="0"/>
                <a:ea typeface="Arial Unicode MS" pitchFamily="34" charset="-128"/>
                <a:cs typeface="Arial Unicode MS" pitchFamily="34" charset="-128"/>
              </a:rPr>
              <a:t>***DJ punch line</a:t>
            </a:r>
            <a:r>
              <a:rPr lang="en-GB" sz="2000" b="1" baseline="0" dirty="0" smtClean="0">
                <a:solidFill>
                  <a:srgbClr val="FF0000"/>
                </a:solidFill>
                <a:latin typeface="ITC Avant Garde Gothic Demi" pitchFamily="34" charset="0"/>
                <a:ea typeface="Arial Unicode MS" pitchFamily="34" charset="-128"/>
                <a:cs typeface="Arial Unicode MS" pitchFamily="34" charset="-128"/>
              </a:rPr>
              <a:t> with case study***</a:t>
            </a:r>
          </a:p>
          <a:p>
            <a:pPr>
              <a:buClr>
                <a:schemeClr val="hlink"/>
              </a:buClr>
              <a:buSzPct val="100000"/>
              <a:buFontTx/>
              <a:buChar char="•"/>
            </a:pPr>
            <a:endParaRPr lang="en-GB" baseline="0" dirty="0" smtClean="0">
              <a:solidFill>
                <a:schemeClr val="accent2"/>
              </a:solidFill>
              <a:latin typeface="ITC Avant Garde Gothic Demi" pitchFamily="34" charset="0"/>
              <a:ea typeface="Arial Unicode MS" pitchFamily="34" charset="-128"/>
              <a:cs typeface="Arial Unicode MS" pitchFamily="34" charset="-128"/>
            </a:endParaRPr>
          </a:p>
          <a:p>
            <a:pPr>
              <a:buClr>
                <a:schemeClr val="hlink"/>
              </a:buClr>
              <a:buSzPct val="100000"/>
              <a:buFontTx/>
              <a:buNone/>
            </a:pPr>
            <a:r>
              <a:rPr lang="en-GB" b="1" i="1" baseline="0" dirty="0" smtClean="0">
                <a:solidFill>
                  <a:schemeClr val="accent2"/>
                </a:solidFill>
                <a:latin typeface="ITC Avant Garde Gothic Demi" pitchFamily="34" charset="0"/>
                <a:ea typeface="Arial Unicode MS" pitchFamily="34" charset="-128"/>
                <a:cs typeface="Arial Unicode MS" pitchFamily="34" charset="-128"/>
              </a:rPr>
              <a:t>ENDS WITH: We’ll we’ve given you a lot of benchmarks to work with, let’s talk about your budget.</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21</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2 minutes</a:t>
            </a:r>
            <a:r>
              <a:rPr lang="en-US" b="1" baseline="0" dirty="0" smtClean="0"/>
              <a:t> </a:t>
            </a:r>
          </a:p>
          <a:p>
            <a:pPr eaLnBrk="1" hangingPunct="1"/>
            <a:endParaRPr lang="en-US" b="1" baseline="0" dirty="0" smtClean="0"/>
          </a:p>
          <a:p>
            <a:pPr eaLnBrk="1" hangingPunct="1"/>
            <a:r>
              <a:rPr lang="en-US" b="1" baseline="0" dirty="0" smtClean="0"/>
              <a:t>Live </a:t>
            </a:r>
            <a:r>
              <a:rPr lang="en-US" baseline="0" dirty="0" smtClean="0"/>
              <a:t>Poll – direct them to poll section upper right hand of the screen. </a:t>
            </a:r>
          </a:p>
          <a:p>
            <a:pPr eaLnBrk="1" hangingPunct="1"/>
            <a:endParaRPr lang="en-US" baseline="0" dirty="0" smtClean="0"/>
          </a:p>
          <a:p>
            <a:pPr eaLnBrk="1" hangingPunct="1"/>
            <a:r>
              <a:rPr lang="en-US" baseline="0" dirty="0" smtClean="0"/>
              <a:t>ACTION: guide them to answer which issue is their biggest one. ONLY PICK ONE. </a:t>
            </a:r>
          </a:p>
          <a:p>
            <a:pPr eaLnBrk="1" hangingPunct="1"/>
            <a:endParaRPr lang="en-US" baseline="0" dirty="0" smtClean="0"/>
          </a:p>
          <a:p>
            <a:pPr eaLnBrk="1" hangingPunct="1"/>
            <a:r>
              <a:rPr lang="en-US" baseline="0" dirty="0" smtClean="0"/>
              <a:t>Then ask to put the “other” in the question section – with the first word BUDGET to help organize - and read some of the results. Review the results overall them read some in the questions section.</a:t>
            </a:r>
          </a:p>
          <a:p>
            <a:pPr eaLnBrk="1" hangingPunct="1"/>
            <a:endParaRPr lang="en-US" baseline="0" dirty="0" smtClean="0"/>
          </a:p>
          <a:p>
            <a:pPr eaLnBrk="1" hangingPunct="1"/>
            <a:r>
              <a:rPr lang="en-US" b="1" i="1" baseline="0" dirty="0" smtClean="0"/>
              <a:t>ENDS WITH: Lets give you a head start on your next budgeting project.</a:t>
            </a:r>
            <a:r>
              <a:rPr lang="en-US" dirty="0" smtClean="0"/>
              <a:t/>
            </a:r>
            <a:br>
              <a:rPr lang="en-US" dirty="0" smtClean="0"/>
            </a:b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22</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1 minute</a:t>
            </a:r>
          </a:p>
          <a:p>
            <a:pPr eaLnBrk="1" hangingPunct="1"/>
            <a:endParaRPr lang="en-US" dirty="0" smtClean="0"/>
          </a:p>
          <a:p>
            <a:pPr eaLnBrk="1" hangingPunct="1"/>
            <a:r>
              <a:rPr lang="en-US" dirty="0" smtClean="0"/>
              <a:t>Read slide</a:t>
            </a:r>
            <a:r>
              <a:rPr lang="en-US" baseline="0" dirty="0" smtClean="0"/>
              <a:t> and ask them leading questions like:</a:t>
            </a:r>
          </a:p>
          <a:p>
            <a:pPr eaLnBrk="1" hangingPunct="1"/>
            <a:endParaRPr lang="en-US" baseline="0" dirty="0" smtClean="0"/>
          </a:p>
          <a:p>
            <a:pPr eaLnBrk="1" hangingPunct="1"/>
            <a:r>
              <a:rPr lang="en-US" baseline="0" dirty="0" smtClean="0"/>
              <a:t>Think of the cost and other information that you need on a daily basis. Most likely that information will be required to create a tradeshow budget too. If it was missing before or not in a way you need it for decision making, then identify that today so you can work on it tomorrow. </a:t>
            </a:r>
            <a:endParaRPr lang="en-US" dirty="0" smtClean="0"/>
          </a:p>
          <a:p>
            <a:pPr eaLnBrk="1" hangingPunct="1"/>
            <a:endParaRPr lang="en-US" dirty="0" smtClean="0"/>
          </a:p>
          <a:p>
            <a:pPr eaLnBrk="1" hangingPunct="1"/>
            <a:r>
              <a:rPr lang="en-US" b="1" i="1" dirty="0" smtClean="0"/>
              <a:t>ENDS WITH: Now that we’ve</a:t>
            </a:r>
            <a:r>
              <a:rPr lang="en-US" b="1" i="1" baseline="0" dirty="0" smtClean="0"/>
              <a:t> visualized what we need for the budget, DJ tell us how we can visualize influencing the other decision makers in the process. </a:t>
            </a:r>
            <a:endParaRPr lang="en-US" b="1" i="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23</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30</a:t>
            </a:r>
            <a:r>
              <a:rPr lang="en-US" b="1" baseline="0" dirty="0" smtClean="0"/>
              <a:t> seconds </a:t>
            </a:r>
            <a:r>
              <a:rPr lang="en-US" baseline="0" dirty="0" smtClean="0"/>
              <a:t>-  How true Laura.  You can do all this pre-show work and have great data and metrics to use for your decision making, BUT if you do not get buy in from  the key players in your company, you just wasted all your time. That’s valuable time. </a:t>
            </a:r>
          </a:p>
          <a:p>
            <a:pPr eaLnBrk="1" hangingPunct="1"/>
            <a:r>
              <a:rPr lang="en-US" baseline="0" dirty="0" smtClean="0"/>
              <a:t>I have seen this happen so often.  I worked with a financial company that focused on getting more exposure for selling BITCOINS and the Director of Marketing was working on his research for the master list of shows and compiling the data to present to his boss and even went as far as an exhibit proposal with 3D Mock ups and Budget Numbers.  When he presented to the CEO and CFO – after hours of research done, his ideas were rejected in that he was way out of budget for what the CFO had planned for the company. </a:t>
            </a:r>
            <a:endParaRPr lang="en-US" dirty="0" smtClean="0"/>
          </a:p>
          <a:p>
            <a:pPr eaLnBrk="1" hangingPunct="1"/>
            <a:endParaRPr lang="en-US" b="1" i="1" dirty="0" smtClean="0"/>
          </a:p>
          <a:p>
            <a:pPr eaLnBrk="1" hangingPunct="1"/>
            <a:r>
              <a:rPr lang="en-US" b="1" i="1" dirty="0" smtClean="0"/>
              <a:t>ENDS WITH </a:t>
            </a:r>
            <a:r>
              <a:rPr lang="en-US" baseline="0" dirty="0" smtClean="0"/>
              <a:t>Be sure BEFORE YOU go off and do your Due Diligence, have that crucial conversation first to confirm you have the buy in for your trade show marketing innovation and ideas  and a realistic budget to proceed.</a:t>
            </a:r>
            <a:endParaRPr lang="en-US" b="1" i="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24</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1 </a:t>
            </a:r>
            <a:r>
              <a:rPr lang="en-US" b="1" baseline="0" dirty="0" smtClean="0"/>
              <a:t>Minutes</a:t>
            </a:r>
            <a:endParaRPr lang="en-US" b="1" dirty="0" smtClean="0"/>
          </a:p>
          <a:p>
            <a:pPr eaLnBrk="1" hangingPunct="1"/>
            <a:endParaRPr lang="en-US" dirty="0" smtClean="0"/>
          </a:p>
          <a:p>
            <a:pPr eaLnBrk="1" hangingPunct="1"/>
            <a:r>
              <a:rPr lang="en-US" sz="1200" b="0" i="0" u="none" strike="noStrike" kern="1200" baseline="0" dirty="0" smtClean="0">
                <a:solidFill>
                  <a:schemeClr val="tx1"/>
                </a:solidFill>
                <a:latin typeface="Arial" charset="0"/>
                <a:ea typeface="+mn-ea"/>
                <a:cs typeface="+mn-cs"/>
              </a:rPr>
              <a:t>A number of variations exist for the term Return on Investment also referred to as “ROI” that are being used to better define exhibit performance.</a:t>
            </a:r>
          </a:p>
          <a:p>
            <a:pPr eaLnBrk="1" hangingPunct="1"/>
            <a:r>
              <a:rPr lang="en-US" sz="1200" b="0" i="0" u="none" strike="noStrike" kern="1200" baseline="0" dirty="0" smtClean="0">
                <a:solidFill>
                  <a:schemeClr val="tx1"/>
                </a:solidFill>
                <a:latin typeface="Arial" charset="0"/>
                <a:ea typeface="+mn-ea"/>
                <a:cs typeface="+mn-cs"/>
              </a:rPr>
              <a:t>Some other great metrics include ROO (Return On Objectives) and ROR (Return On Relationships). </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Objectives are traditionally communication related - which are (message conveyance, awareness building).</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Brand enhancing  includes (changing or improving perceptions)</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Sales related = (generating leads, making sales). But a discussion around measuring tradeshow success would not be complete without including OTHER enterprise objectives that can be accomplished at tradeshows. </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1" i="1" u="none" strike="noStrike" kern="1200" baseline="0" dirty="0" smtClean="0">
                <a:solidFill>
                  <a:schemeClr val="tx1"/>
                </a:solidFill>
                <a:latin typeface="Arial" charset="0"/>
                <a:ea typeface="+mn-ea"/>
                <a:cs typeface="+mn-cs"/>
              </a:rPr>
              <a:t>ENDS WITH – Let’s get started on the  10 Point Litmus Test #1.</a:t>
            </a:r>
            <a:endParaRPr lang="en-US" b="1" i="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25</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1 minute</a:t>
            </a:r>
          </a:p>
          <a:p>
            <a:pPr eaLnBrk="1" hangingPunct="1"/>
            <a:endParaRPr lang="en-US" dirty="0" smtClean="0"/>
          </a:p>
          <a:p>
            <a:pPr eaLnBrk="1" hangingPunct="1"/>
            <a:r>
              <a:rPr lang="en-US" dirty="0" smtClean="0"/>
              <a:t>#1: Does exhibiting support the Larger Business Goals and Objectives of the Business Enterprise? You can do this by</a:t>
            </a:r>
            <a:br>
              <a:rPr lang="en-US" dirty="0" smtClean="0"/>
            </a:br>
            <a:endParaRPr lang="en-US" dirty="0" smtClean="0"/>
          </a:p>
          <a:p>
            <a:pPr eaLnBrk="1" hangingPunct="1"/>
            <a:r>
              <a:rPr lang="en-US" sz="1200" b="1" i="0" u="none" strike="noStrike" kern="1200" baseline="0" dirty="0" smtClean="0">
                <a:solidFill>
                  <a:schemeClr val="tx1"/>
                </a:solidFill>
                <a:latin typeface="Arial" charset="0"/>
                <a:ea typeface="+mn-ea"/>
                <a:cs typeface="+mn-cs"/>
              </a:rPr>
              <a:t>Setting Goals and Objectives</a:t>
            </a:r>
            <a:r>
              <a:rPr lang="en-US" sz="1200" b="0" i="0" u="none" strike="noStrike" kern="1200" baseline="0" dirty="0" smtClean="0">
                <a:solidFill>
                  <a:schemeClr val="tx1"/>
                </a:solidFill>
                <a:latin typeface="Arial" charset="0"/>
                <a:ea typeface="+mn-ea"/>
                <a:cs typeface="+mn-cs"/>
              </a:rPr>
              <a:t>: These go hand in hand. Simply put, Goals are “big picture,” AND objectives are “little pictures” that - when put together - create the big picture. </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Goals are strategic while objectives are quantified and qualified within a timeframe. An example of each could be:</a:t>
            </a:r>
          </a:p>
          <a:p>
            <a:pPr eaLnBrk="1" hangingPunct="1"/>
            <a:r>
              <a:rPr lang="en-US" sz="1200" b="1" i="0" u="none" strike="noStrike" kern="1200" baseline="0" dirty="0" smtClean="0">
                <a:solidFill>
                  <a:schemeClr val="tx1"/>
                </a:solidFill>
                <a:latin typeface="Arial" charset="0"/>
                <a:ea typeface="+mn-ea"/>
                <a:cs typeface="+mn-cs"/>
              </a:rPr>
              <a:t/>
            </a:r>
            <a:br>
              <a:rPr lang="en-US" sz="1200" b="1" i="0" u="none" strike="noStrike" kern="1200" baseline="0" dirty="0" smtClean="0">
                <a:solidFill>
                  <a:schemeClr val="tx1"/>
                </a:solidFill>
                <a:latin typeface="Arial" charset="0"/>
                <a:ea typeface="+mn-ea"/>
                <a:cs typeface="+mn-cs"/>
              </a:rPr>
            </a:br>
            <a:r>
              <a:rPr lang="en-US" sz="1200" b="1" i="0" u="none" strike="noStrike" kern="1200" baseline="0" dirty="0" smtClean="0">
                <a:solidFill>
                  <a:schemeClr val="tx1"/>
                </a:solidFill>
                <a:latin typeface="Arial" charset="0"/>
                <a:ea typeface="+mn-ea"/>
                <a:cs typeface="+mn-cs"/>
              </a:rPr>
              <a:t>Example of a Goal: </a:t>
            </a:r>
            <a:r>
              <a:rPr lang="en-US" sz="1200" b="0" i="0" u="none" strike="noStrike" kern="1200" baseline="0" dirty="0" smtClean="0">
                <a:solidFill>
                  <a:schemeClr val="tx1"/>
                </a:solidFill>
                <a:latin typeface="Arial" charset="0"/>
                <a:ea typeface="+mn-ea"/>
                <a:cs typeface="+mn-cs"/>
              </a:rPr>
              <a:t>Introduce the XC500 Smartphone at the Consumer Electronics Show </a:t>
            </a:r>
          </a:p>
          <a:p>
            <a:pPr eaLnBrk="1" hangingPunct="1"/>
            <a:r>
              <a:rPr lang="en-US" sz="1200" b="1" i="0" u="none" strike="noStrike" kern="1200" baseline="0" dirty="0" smtClean="0">
                <a:solidFill>
                  <a:schemeClr val="tx1"/>
                </a:solidFill>
                <a:latin typeface="Arial" charset="0"/>
                <a:ea typeface="+mn-ea"/>
                <a:cs typeface="+mn-cs"/>
              </a:rPr>
              <a:t>Objectives: (1) </a:t>
            </a:r>
            <a:r>
              <a:rPr lang="en-US" sz="1200" b="0" i="0" u="none" strike="noStrike" kern="1200" baseline="0" dirty="0" smtClean="0">
                <a:solidFill>
                  <a:schemeClr val="tx1"/>
                </a:solidFill>
                <a:latin typeface="Arial" charset="0"/>
                <a:ea typeface="+mn-ea"/>
                <a:cs typeface="+mn-cs"/>
              </a:rPr>
              <a:t>Sell 3,000 XC500 Smartphones through existing retailers and distribution for a value of $300K or maybe your goal would be  (2) Generate twenty inquiries from major retailers requesting follow-up visits by reps within 60 days.  </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When I train our staff for exhibiting in shows, I tell them it is not about the quantity of the leads but about the quality of leads in our industry.</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Back in the late 90’s we exhibited in a show when we had the newest technology for our Nomadic Pop-up Exhibit with large format printed graphics  and we were in a regional show in a 10x10 Booth space with a large graphic that showed an Apple Pie with the apples oozing out of the pie and the slogan was “Graphics as Easy as Apple Pie” and I wore a red apron and handed out apple pie slices to attendees that filled out lead cards.  I had to send a staff member to Costco TWICE during the show as we kept running out of pies.  I received over 400 leads!  However, we were so busy giving out pie slices that the leads were not rated and evaluated properly and we ended up with a lot of follow up work that took weeks to determine if the leads were valuable or not and Now we have a lead rating system to help us define our goals with lead metrics to evaluate leads during the show.</a:t>
            </a:r>
          </a:p>
          <a:p>
            <a:pPr eaLnBrk="1" hangingPunct="1"/>
            <a:r>
              <a:rPr lang="en-US" sz="1200" b="0" i="0" u="none" strike="noStrike" kern="1200" baseline="0" dirty="0" smtClean="0">
                <a:solidFill>
                  <a:schemeClr val="tx1"/>
                </a:solidFill>
                <a:latin typeface="Arial" charset="0"/>
                <a:ea typeface="+mn-ea"/>
                <a:cs typeface="+mn-cs"/>
              </a:rPr>
              <a:t/>
            </a:r>
            <a:br>
              <a:rPr lang="en-US" sz="1200" b="0" i="0" u="none" strike="noStrike" kern="1200" baseline="0" dirty="0" smtClean="0">
                <a:solidFill>
                  <a:schemeClr val="tx1"/>
                </a:solidFill>
                <a:latin typeface="Arial" charset="0"/>
                <a:ea typeface="+mn-ea"/>
                <a:cs typeface="+mn-cs"/>
              </a:rPr>
            </a:br>
            <a:r>
              <a:rPr lang="en-US" sz="1200" b="0" i="0" u="none" strike="noStrike" kern="1200" baseline="0" dirty="0" smtClean="0">
                <a:solidFill>
                  <a:schemeClr val="tx1"/>
                </a:solidFill>
                <a:latin typeface="Arial" charset="0"/>
                <a:ea typeface="+mn-ea"/>
                <a:cs typeface="+mn-cs"/>
              </a:rPr>
              <a:t>I learned a valuable lesson at that show to focus on real goals with real objectives and tie in the quality of leads with those goals and objectives.</a:t>
            </a:r>
          </a:p>
          <a:p>
            <a:pPr eaLnBrk="1" hangingPunct="1"/>
            <a:r>
              <a:rPr lang="en-US" sz="1200" b="1" i="1" u="none" strike="noStrike" kern="1200" baseline="0" dirty="0" smtClean="0">
                <a:solidFill>
                  <a:schemeClr val="tx1"/>
                </a:solidFill>
                <a:latin typeface="Arial" charset="0"/>
                <a:ea typeface="+mn-ea"/>
                <a:cs typeface="+mn-cs"/>
              </a:rPr>
              <a:t>END WITH Now that we covered Goals and Objectives, let’s move on to #2.</a:t>
            </a:r>
            <a:endParaRPr lang="en-US" b="1" i="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26</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a:t>
            </a:r>
            <a:r>
              <a:rPr lang="en-US" b="1" baseline="0" dirty="0" smtClean="0"/>
              <a:t> </a:t>
            </a:r>
            <a:r>
              <a:rPr lang="en-US" b="1" dirty="0" smtClean="0"/>
              <a:t>1 </a:t>
            </a:r>
            <a:r>
              <a:rPr lang="en-US" b="1" dirty="0" smtClean="0"/>
              <a:t>minute</a:t>
            </a:r>
          </a:p>
          <a:p>
            <a:pPr eaLnBrk="1" hangingPunct="1"/>
            <a:endParaRPr lang="en-US" b="1" dirty="0" smtClean="0"/>
          </a:p>
          <a:p>
            <a:pPr eaLnBrk="1" hangingPunct="1"/>
            <a:r>
              <a:rPr lang="en-US" b="1" dirty="0" smtClean="0"/>
              <a:t>#2: </a:t>
            </a:r>
            <a:r>
              <a:rPr lang="en-US" sz="1200" b="1" dirty="0" smtClean="0"/>
              <a:t>Does exhibiting have the support of senior management,  and have they made this known within the organization? </a:t>
            </a:r>
            <a:r>
              <a:rPr lang="en-US" sz="1200" dirty="0" smtClean="0"/>
              <a:t/>
            </a:r>
            <a:br>
              <a:rPr lang="en-US" sz="1200" dirty="0" smtClean="0"/>
            </a:br>
            <a:r>
              <a:rPr lang="en-US" sz="1200" dirty="0" smtClean="0"/>
              <a:t/>
            </a:r>
            <a:br>
              <a:rPr lang="en-US" sz="1200" dirty="0" smtClean="0"/>
            </a:br>
            <a:r>
              <a:rPr lang="en-US" b="0" dirty="0" smtClean="0"/>
              <a:t>Communication</a:t>
            </a:r>
            <a:r>
              <a:rPr lang="en-US" b="0" baseline="0" dirty="0" smtClean="0"/>
              <a:t> of support for exhibiting by senior management should be verbal and written. Tradeshow participation should appear within the marketing and PR strategies and planning documents as a tactic. An expectation that tradeshows are a valuable part of the marketing mix and the important role they play in achieving company goals and objectives should be clearly stated. Past accomplishments, lessons learned, and failures should also be part of this open dialogue so that a blueprint of success for the future can be outlined.</a:t>
            </a:r>
            <a:endParaRPr lang="en-US" b="0" dirty="0" smtClean="0"/>
          </a:p>
          <a:p>
            <a:pPr eaLnBrk="1" hangingPunct="1"/>
            <a:endParaRPr lang="en-US" dirty="0" smtClean="0"/>
          </a:p>
          <a:p>
            <a:pPr eaLnBrk="1" hangingPunct="1"/>
            <a:r>
              <a:rPr lang="en-US" b="1" i="1" dirty="0" smtClean="0"/>
              <a:t>ENDS WITH. </a:t>
            </a:r>
            <a:r>
              <a:rPr lang="en-US" b="0" baseline="0" dirty="0" smtClean="0"/>
              <a:t>Because of the complexity of the tradeshow environment, and because their expenditures effect multiple departments from sales to accounting, barriers to success are often hidden. Open communication will increase the transparency of what you are all trying the achieve and get everyone on the same page. </a:t>
            </a:r>
            <a:endParaRPr lang="en-US" b="1" i="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27</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a:t>
            </a:r>
            <a:r>
              <a:rPr lang="en-US" b="1" baseline="0" dirty="0" smtClean="0"/>
              <a:t> </a:t>
            </a:r>
            <a:r>
              <a:rPr lang="en-US" b="1" dirty="0" smtClean="0"/>
              <a:t>– </a:t>
            </a:r>
            <a:r>
              <a:rPr lang="en-US" b="1" dirty="0" smtClean="0"/>
              <a:t>1 minute</a:t>
            </a:r>
          </a:p>
          <a:p>
            <a:pPr eaLnBrk="1" hangingPunct="1"/>
            <a:endParaRPr lang="en-US" dirty="0" smtClean="0"/>
          </a:p>
          <a:p>
            <a:pPr eaLnBrk="1" hangingPunct="1"/>
            <a:r>
              <a:rPr lang="en-US" sz="1200" b="1" i="0" u="none" strike="noStrike" kern="1200" baseline="0" dirty="0" smtClean="0">
                <a:solidFill>
                  <a:schemeClr val="tx1"/>
                </a:solidFill>
                <a:latin typeface="Arial" charset="0"/>
                <a:ea typeface="+mn-ea"/>
                <a:cs typeface="+mn-cs"/>
              </a:rPr>
              <a:t>#3: </a:t>
            </a:r>
            <a:r>
              <a:rPr lang="en-US" sz="1200" b="1" dirty="0" smtClean="0"/>
              <a:t>Is there a defined outcome expected from exhibiting? </a:t>
            </a:r>
            <a:r>
              <a:rPr lang="en-US" sz="1200" dirty="0" smtClean="0"/>
              <a:t/>
            </a:r>
            <a:br>
              <a:rPr lang="en-US" sz="1200" dirty="0" smtClean="0"/>
            </a:br>
            <a:r>
              <a:rPr lang="en-US" sz="1200" dirty="0" smtClean="0"/>
              <a:t/>
            </a:r>
            <a:br>
              <a:rPr lang="en-US" sz="1200" dirty="0" smtClean="0"/>
            </a:br>
            <a:r>
              <a:rPr lang="en-US" sz="1200" b="0" i="0" u="none" strike="noStrike" kern="1200" baseline="0" dirty="0" smtClean="0">
                <a:solidFill>
                  <a:schemeClr val="tx1"/>
                </a:solidFill>
                <a:latin typeface="Arial" charset="0"/>
                <a:ea typeface="+mn-ea"/>
                <a:cs typeface="+mn-cs"/>
              </a:rPr>
              <a:t>If it sounds like the only reason to exhibit is to achieve quantifiable results…you’re right. </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0" i="0" u="none" strike="noStrike" kern="1200" baseline="0" dirty="0" smtClean="0">
                <a:solidFill>
                  <a:schemeClr val="tx1"/>
                </a:solidFill>
                <a:latin typeface="Arial" charset="0"/>
                <a:ea typeface="+mn-ea"/>
                <a:cs typeface="+mn-cs"/>
              </a:rPr>
              <a:t>Management is scrutinizing the spend on tradeshows relative to quantifiable outcomes and asking the question: Did this investment perform to expectations and is there a more cost effective medium to get the same result? Without a defined outcome— quantified as metrics—you don’t have a benchmark to drive and evaluate performance. And too many times, the tough questions aren’t asked and therefore, your success—and that of those around you—is judged without the tools to do so justly and fairly. In our first webinar we reviewed in detail 23 ways to use tradeshows to better your business. For insight into these nuanes, check out your version of the book; How to Make Tradeshows Work for You Sets the destination on your tradeshow navigation. Set the course step-by-step to ensure dollars invested equal net-positive dollar outcomes. </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0" i="0" u="none" strike="noStrike" kern="1200" baseline="0" dirty="0" smtClean="0">
                <a:solidFill>
                  <a:schemeClr val="tx1"/>
                </a:solidFill>
                <a:latin typeface="Arial" charset="0"/>
                <a:ea typeface="+mn-ea"/>
                <a:cs typeface="+mn-cs"/>
              </a:rPr>
              <a:t>Here are some survey results that other companies define in terms of outcomes:</a:t>
            </a:r>
          </a:p>
          <a:p>
            <a:pPr eaLnBrk="1" hangingPunct="1"/>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latin typeface="Arial" charset="0"/>
                <a:ea typeface="+mn-ea"/>
                <a:cs typeface="+mn-cs"/>
              </a:rPr>
              <a:t>84% of exhibitors say “High quality of attendees” is the most important factor when deciding whether to exhibit or expand booth size.</a:t>
            </a:r>
            <a:r>
              <a:rPr lang="en-US" sz="1200" b="0" i="0" kern="1200" dirty="0" smtClean="0">
                <a:solidFill>
                  <a:schemeClr val="tx1"/>
                </a:solidFill>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mn-ea"/>
                <a:cs typeface="+mn-cs"/>
              </a:rPr>
              <a:t>Also, 54% say “favorable return-on-investment,” is an important factor when deciding to exhibit or expand booth size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mn-ea"/>
                <a:cs typeface="+mn-cs"/>
              </a:rPr>
              <a:t>while 50% consider “Positive past performance” and important factor.  </a:t>
            </a:r>
            <a:r>
              <a:rPr lang="en-US" sz="1200" b="0" i="1" kern="1200" dirty="0" smtClean="0">
                <a:solidFill>
                  <a:schemeClr val="tx1"/>
                </a:solidFill>
                <a:latin typeface="Arial" charset="0"/>
                <a:ea typeface="+mn-ea"/>
                <a:cs typeface="+mn-cs"/>
              </a:rPr>
              <a:t>Source:  CEIR: The Changing Environment of Exhibitions</a:t>
            </a:r>
            <a:endParaRPr lang="en-US" sz="1200" b="0" i="0" kern="1200" dirty="0" smtClean="0">
              <a:solidFill>
                <a:schemeClr val="tx1"/>
              </a:solidFill>
              <a:latin typeface="Arial" charset="0"/>
              <a:ea typeface="+mn-ea"/>
              <a:cs typeface="+mn-cs"/>
            </a:endParaRPr>
          </a:p>
          <a:p>
            <a:pPr eaLnBrk="1" hangingPunct="1"/>
            <a:endParaRPr lang="en-US" sz="1200" b="0" i="0" u="none" strike="noStrike" kern="1200" baseline="0" dirty="0" smtClean="0">
              <a:solidFill>
                <a:schemeClr val="tx1"/>
              </a:solidFill>
              <a:latin typeface="Arial" charset="0"/>
              <a:ea typeface="+mn-ea"/>
              <a:cs typeface="+mn-cs"/>
            </a:endParaRP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1" i="1" u="none" strike="noStrike" kern="1200" baseline="0" dirty="0" smtClean="0">
                <a:solidFill>
                  <a:schemeClr val="tx1"/>
                </a:solidFill>
                <a:latin typeface="Arial" charset="0"/>
                <a:ea typeface="+mn-ea"/>
                <a:cs typeface="+mn-cs"/>
              </a:rPr>
              <a:t>ENDS WITH:  Knowing your defined outcome expectations takes you on to the next step – Quantifying the Metrics.</a:t>
            </a:r>
            <a:endParaRPr lang="en-US" b="1" i="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28</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a:t>
            </a:r>
            <a:r>
              <a:rPr lang="en-US" b="1" dirty="0" smtClean="0"/>
              <a:t>– 1 minutes</a:t>
            </a:r>
          </a:p>
          <a:p>
            <a:pPr eaLnBrk="1" hangingPunct="1"/>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#4: </a:t>
            </a:r>
            <a:r>
              <a:rPr lang="en-US" sz="1200" dirty="0" smtClean="0"/>
              <a:t>Has the outcome been quantified through metrics?</a:t>
            </a:r>
            <a:br>
              <a:rPr lang="en-US" sz="1200" dirty="0" smtClean="0"/>
            </a:br>
            <a:endParaRPr lang="en-US" sz="1200" dirty="0" smtClean="0"/>
          </a:p>
          <a:p>
            <a:pPr eaLnBrk="1" hangingPunct="1"/>
            <a:r>
              <a:rPr lang="en-US" sz="1200" b="1" i="0" u="none" strike="noStrike" kern="1200" baseline="0" dirty="0" smtClean="0">
                <a:solidFill>
                  <a:schemeClr val="tx1"/>
                </a:solidFill>
                <a:latin typeface="Arial" charset="0"/>
                <a:ea typeface="+mn-ea"/>
                <a:cs typeface="+mn-cs"/>
              </a:rPr>
              <a:t>Ask yourself “How Do I Measure Success?” Some great ways to measure would be: </a:t>
            </a:r>
          </a:p>
          <a:p>
            <a:pPr eaLnBrk="1" hangingPunct="1"/>
            <a:endParaRPr lang="en-US" sz="1200" b="1" i="0" u="none" strike="noStrike" kern="1200" baseline="0" dirty="0" smtClean="0">
              <a:solidFill>
                <a:schemeClr val="tx1"/>
              </a:solidFill>
              <a:latin typeface="Arial" charset="0"/>
              <a:ea typeface="+mn-ea"/>
              <a:cs typeface="+mn-cs"/>
            </a:endParaRPr>
          </a:p>
          <a:p>
            <a:pPr eaLnBrk="1" hangingPunct="1"/>
            <a:r>
              <a:rPr lang="en-US" sz="1200" b="1" i="0" u="none" strike="noStrike" kern="1200" baseline="0" dirty="0" smtClean="0">
                <a:solidFill>
                  <a:schemeClr val="tx1"/>
                </a:solidFill>
                <a:latin typeface="Arial" charset="0"/>
                <a:ea typeface="+mn-ea"/>
                <a:cs typeface="+mn-cs"/>
              </a:rPr>
              <a:t>Close ratio at the tradeshow: </a:t>
            </a:r>
          </a:p>
          <a:p>
            <a:pPr eaLnBrk="1" hangingPunct="1"/>
            <a:r>
              <a:rPr lang="en-US" sz="1200" b="0" i="0" u="none" strike="noStrike" kern="1200" baseline="0" dirty="0" smtClean="0">
                <a:solidFill>
                  <a:schemeClr val="tx1"/>
                </a:solidFill>
                <a:latin typeface="Arial" charset="0"/>
                <a:ea typeface="+mn-ea"/>
                <a:cs typeface="+mn-cs"/>
              </a:rPr>
              <a:t>First, find out how long it takes on average to close a non-tradeshow generated sale. What are those numbers in comparison to tradeshows? Why?</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0" i="0" u="none" strike="noStrike" kern="1200" baseline="0" dirty="0" smtClean="0">
                <a:solidFill>
                  <a:schemeClr val="tx1"/>
                </a:solidFill>
                <a:latin typeface="Arial" charset="0"/>
                <a:ea typeface="+mn-ea"/>
                <a:cs typeface="+mn-cs"/>
              </a:rPr>
              <a:t>Does your CRM have a tracking field that says “client acquired through tradeshow lead?” and if it doesn’t now, it should tomorrow. </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1" i="0" u="none" strike="noStrike" kern="1200" baseline="0" dirty="0" smtClean="0">
                <a:solidFill>
                  <a:schemeClr val="tx1"/>
                </a:solidFill>
                <a:latin typeface="Arial" charset="0"/>
                <a:ea typeface="+mn-ea"/>
                <a:cs typeface="+mn-cs"/>
              </a:rPr>
              <a:t>Social Media Engagement</a:t>
            </a:r>
          </a:p>
          <a:p>
            <a:pPr eaLnBrk="1" hangingPunct="1"/>
            <a:r>
              <a:rPr lang="en-US" sz="1200" b="0" i="0" u="none" strike="noStrike" kern="1200" baseline="0" dirty="0" smtClean="0">
                <a:solidFill>
                  <a:schemeClr val="tx1"/>
                </a:solidFill>
                <a:latin typeface="Arial" charset="0"/>
                <a:ea typeface="+mn-ea"/>
                <a:cs typeface="+mn-cs"/>
              </a:rPr>
              <a:t>It is important to measure pre, during and post show engagement to see if your tradeshow marketing is moving the needle.</a:t>
            </a:r>
          </a:p>
          <a:p>
            <a:pPr eaLnBrk="1" hangingPunct="1"/>
            <a:endParaRPr lang="en-US" sz="1200" b="1" i="0" u="none" strike="noStrike" kern="1200" baseline="0" dirty="0" smtClean="0">
              <a:solidFill>
                <a:schemeClr val="tx1"/>
              </a:solidFill>
              <a:latin typeface="Arial" charset="0"/>
              <a:ea typeface="+mn-ea"/>
              <a:cs typeface="+mn-cs"/>
            </a:endParaRPr>
          </a:p>
          <a:p>
            <a:pPr eaLnBrk="1" hangingPunct="1"/>
            <a:r>
              <a:rPr lang="en-US" sz="1200" b="1" i="0" u="none" strike="noStrike" kern="1200" baseline="0" dirty="0" smtClean="0">
                <a:solidFill>
                  <a:schemeClr val="tx1"/>
                </a:solidFill>
                <a:latin typeface="Arial" charset="0"/>
                <a:ea typeface="+mn-ea"/>
                <a:cs typeface="+mn-cs"/>
              </a:rPr>
              <a:t>Document: </a:t>
            </a:r>
          </a:p>
          <a:p>
            <a:pPr eaLnBrk="1" hangingPunct="1"/>
            <a:r>
              <a:rPr lang="en-US" sz="1200" b="0" i="0" u="none" strike="noStrike" kern="1200" baseline="0" dirty="0" smtClean="0">
                <a:solidFill>
                  <a:schemeClr val="tx1"/>
                </a:solidFill>
                <a:latin typeface="Arial" charset="0"/>
                <a:ea typeface="+mn-ea"/>
                <a:cs typeface="+mn-cs"/>
              </a:rPr>
              <a:t>How many friends do you have on Facebook? </a:t>
            </a:r>
          </a:p>
          <a:p>
            <a:pPr eaLnBrk="1" hangingPunct="1"/>
            <a:r>
              <a:rPr lang="en-US" sz="1200" b="0" i="0" u="none" strike="noStrike" kern="1200" baseline="0" dirty="0" smtClean="0">
                <a:solidFill>
                  <a:schemeClr val="tx1"/>
                </a:solidFill>
                <a:latin typeface="Arial" charset="0"/>
                <a:ea typeface="+mn-ea"/>
                <a:cs typeface="+mn-cs"/>
              </a:rPr>
              <a:t>How many “likes”? Is the number growing or staying the same? </a:t>
            </a:r>
          </a:p>
          <a:p>
            <a:pPr eaLnBrk="1" hangingPunct="1"/>
            <a:r>
              <a:rPr lang="en-US" sz="1200" b="0" i="0" u="none" strike="noStrike" kern="1200" baseline="0" dirty="0" smtClean="0">
                <a:solidFill>
                  <a:schemeClr val="tx1"/>
                </a:solidFill>
                <a:latin typeface="Arial" charset="0"/>
                <a:ea typeface="+mn-ea"/>
                <a:cs typeface="+mn-cs"/>
              </a:rPr>
              <a:t>Do you have a following on Twitter? Have you ever had a re-tweet from what you say or do? </a:t>
            </a:r>
          </a:p>
          <a:p>
            <a:pPr eaLnBrk="1" hangingPunct="1"/>
            <a:r>
              <a:rPr lang="en-US" sz="1200" b="0" i="0" u="none" strike="noStrike" kern="1200" baseline="0" dirty="0" smtClean="0">
                <a:solidFill>
                  <a:schemeClr val="tx1"/>
                </a:solidFill>
                <a:latin typeface="Arial" charset="0"/>
                <a:ea typeface="+mn-ea"/>
                <a:cs typeface="+mn-cs"/>
              </a:rPr>
              <a:t>Do you have clout from others who watch what you say? </a:t>
            </a:r>
          </a:p>
          <a:p>
            <a:pPr eaLnBrk="1" hangingPunct="1"/>
            <a:r>
              <a:rPr lang="en-US" sz="1200" b="0" i="0" u="none" strike="noStrike" kern="1200" baseline="0" dirty="0" smtClean="0">
                <a:solidFill>
                  <a:schemeClr val="tx1"/>
                </a:solidFill>
                <a:latin typeface="Arial" charset="0"/>
                <a:ea typeface="+mn-ea"/>
                <a:cs typeface="+mn-cs"/>
              </a:rPr>
              <a:t>What about LinkedIn profile views? How many people are linked to you? </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1" i="0" u="none" strike="noStrike" kern="1200" baseline="0" dirty="0" smtClean="0">
                <a:solidFill>
                  <a:schemeClr val="tx1"/>
                </a:solidFill>
                <a:latin typeface="Arial" charset="0"/>
                <a:ea typeface="+mn-ea"/>
                <a:cs typeface="+mn-cs"/>
              </a:rPr>
              <a:t>Other tools:</a:t>
            </a:r>
          </a:p>
          <a:p>
            <a:pPr eaLnBrk="1" hangingPunct="1"/>
            <a:r>
              <a:rPr lang="en-US" sz="1200" b="0" i="0" u="none" strike="noStrike" kern="1200" baseline="0" dirty="0" smtClean="0">
                <a:solidFill>
                  <a:schemeClr val="tx1"/>
                </a:solidFill>
                <a:latin typeface="Arial" charset="0"/>
                <a:ea typeface="+mn-ea"/>
                <a:cs typeface="+mn-cs"/>
              </a:rPr>
              <a:t>Pre show mailer responses</a:t>
            </a:r>
          </a:p>
          <a:p>
            <a:pPr eaLnBrk="1" hangingPunct="1"/>
            <a:r>
              <a:rPr lang="en-US" sz="1200" b="0" i="0" u="none" strike="noStrike" kern="1200" baseline="0" dirty="0" smtClean="0">
                <a:solidFill>
                  <a:schemeClr val="tx1"/>
                </a:solidFill>
                <a:latin typeface="Arial" charset="0"/>
                <a:ea typeface="+mn-ea"/>
                <a:cs typeface="+mn-cs"/>
              </a:rPr>
              <a:t>Email newsletter and email distribution list for communicating your brand</a:t>
            </a:r>
          </a:p>
          <a:p>
            <a:pPr eaLnBrk="1" hangingPunct="1"/>
            <a:r>
              <a:rPr lang="en-US" sz="1200" b="0" i="0" u="none" strike="noStrike" kern="1200" baseline="0" dirty="0" smtClean="0">
                <a:solidFill>
                  <a:schemeClr val="tx1"/>
                </a:solidFill>
                <a:latin typeface="Arial" charset="0"/>
                <a:ea typeface="+mn-ea"/>
                <a:cs typeface="+mn-cs"/>
              </a:rPr>
              <a:t>RSS feeds to your existing blogs or articles</a:t>
            </a:r>
          </a:p>
          <a:p>
            <a:pPr eaLnBrk="1" hangingPunct="1"/>
            <a:r>
              <a:rPr lang="en-US" sz="1200" b="0" i="0" u="none" strike="noStrike" kern="1200" baseline="0" dirty="0" smtClean="0">
                <a:solidFill>
                  <a:schemeClr val="tx1"/>
                </a:solidFill>
                <a:latin typeface="Arial" charset="0"/>
                <a:ea typeface="+mn-ea"/>
                <a:cs typeface="+mn-cs"/>
              </a:rPr>
              <a:t>The number of pre-scheduled meetings at the show with key clients and prospects</a:t>
            </a:r>
            <a:endParaRPr lang="en-US" b="1" dirty="0" smtClean="0"/>
          </a:p>
          <a:p>
            <a:pPr eaLnBrk="1" hangingPunct="1"/>
            <a:endParaRPr lang="en-US" dirty="0" smtClean="0"/>
          </a:p>
          <a:p>
            <a:pPr eaLnBrk="1" hangingPunct="1"/>
            <a:r>
              <a:rPr lang="en-US" b="1" i="1" dirty="0" smtClean="0"/>
              <a:t>ENDS WITH: </a:t>
            </a:r>
            <a:r>
              <a:rPr lang="en-US" sz="1200" b="0" i="0" u="none" strike="noStrike" kern="1200" baseline="0" dirty="0" smtClean="0">
                <a:solidFill>
                  <a:schemeClr val="tx1"/>
                </a:solidFill>
                <a:latin typeface="Arial" charset="0"/>
                <a:ea typeface="+mn-ea"/>
                <a:cs typeface="+mn-cs"/>
              </a:rPr>
              <a:t>These are all important internal metrics from all of your outreaches to be aware of.</a:t>
            </a:r>
            <a:endParaRPr lang="en-US" b="1" i="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29</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2 minutes</a:t>
            </a:r>
          </a:p>
          <a:p>
            <a:pPr eaLnBrk="1" hangingPunct="1"/>
            <a:endParaRPr lang="en-US" dirty="0" smtClean="0"/>
          </a:p>
          <a:p>
            <a:r>
              <a:rPr lang="en-US" sz="1200" b="0" i="0" kern="1200" dirty="0" smtClean="0">
                <a:solidFill>
                  <a:schemeClr val="tx1"/>
                </a:solidFill>
                <a:effectLst/>
                <a:latin typeface="Arial" charset="0"/>
                <a:ea typeface="+mn-ea"/>
                <a:cs typeface="+mn-cs"/>
              </a:rPr>
              <a:t>#5: </a:t>
            </a:r>
            <a:r>
              <a:rPr lang="en-US" sz="1200" dirty="0" smtClean="0"/>
              <a:t>Are the metrics approved and supported by all constituents? </a:t>
            </a:r>
            <a:br>
              <a:rPr lang="en-US" sz="1200" dirty="0" smtClean="0"/>
            </a:br>
            <a:r>
              <a:rPr lang="en-US" sz="1200" dirty="0" smtClean="0"/>
              <a:t/>
            </a:r>
            <a:br>
              <a:rPr lang="en-US" sz="1200" dirty="0" smtClean="0"/>
            </a:br>
            <a:r>
              <a:rPr lang="en-US" sz="1200" b="0" i="0" kern="1200" dirty="0" smtClean="0">
                <a:solidFill>
                  <a:schemeClr val="tx1"/>
                </a:solidFill>
                <a:effectLst/>
                <a:latin typeface="Arial" charset="0"/>
                <a:ea typeface="+mn-ea"/>
                <a:cs typeface="+mn-cs"/>
              </a:rPr>
              <a:t>It can take weeks, months or a year to understand whether a trade show was worth the investment. In the short-term, the evaluation of trade shows is often limited to polling booth staff, counting captured leads and how many were "hot." Unfortunately, these trade show metrics don't impress executives who are hungry to know trade show ROI... - like right now. – To help speed you on your way to predicting trade show success and presenting it to your CEO, CFO or even CMO – I've found the best, simplest near-term way to predict whether you'll hit your target trade show ROI is to track and compare the response rates to lead nurture emails sent to your trade show list. And then track how the leads perform as they progress deeper into the sales funnel. </a:t>
            </a:r>
          </a:p>
          <a:p>
            <a:endParaRPr lang="en-US" sz="1200" b="0" i="0" kern="1200" dirty="0" smtClean="0">
              <a:solidFill>
                <a:schemeClr val="tx1"/>
              </a:solidFill>
              <a:effectLst/>
              <a:latin typeface="Arial" charset="0"/>
              <a:ea typeface="+mn-ea"/>
              <a:cs typeface="+mn-cs"/>
            </a:endParaRPr>
          </a:p>
          <a:p>
            <a:r>
              <a:rPr lang="en-US" sz="1200" b="1" i="0" kern="1200" dirty="0" smtClean="0">
                <a:solidFill>
                  <a:schemeClr val="tx1"/>
                </a:solidFill>
                <a:effectLst/>
                <a:latin typeface="Arial" charset="0"/>
                <a:ea typeface="+mn-ea"/>
                <a:cs typeface="+mn-cs"/>
              </a:rPr>
              <a:t>Here's how:</a:t>
            </a:r>
          </a:p>
          <a:p>
            <a:r>
              <a:rPr lang="en-US" sz="1200" b="0" i="0" kern="1200" dirty="0" smtClean="0">
                <a:solidFill>
                  <a:schemeClr val="tx1"/>
                </a:solidFill>
                <a:effectLst/>
                <a:latin typeface="Arial" charset="0"/>
                <a:ea typeface="+mn-ea"/>
                <a:cs typeface="+mn-cs"/>
              </a:rPr>
              <a:t>Send each trade show lead a set of ~4 nurture emails over the next few months</a:t>
            </a:r>
          </a:p>
          <a:p>
            <a:r>
              <a:rPr lang="en-US" sz="1200" b="0" i="0" kern="1200" dirty="0" smtClean="0">
                <a:solidFill>
                  <a:schemeClr val="tx1"/>
                </a:solidFill>
                <a:effectLst/>
                <a:latin typeface="Arial" charset="0"/>
                <a:ea typeface="+mn-ea"/>
                <a:cs typeface="+mn-cs"/>
              </a:rPr>
              <a:t>Measure the email CTR (Click Through Rate) of each</a:t>
            </a:r>
          </a:p>
          <a:p>
            <a:r>
              <a:rPr lang="en-US" sz="1200" b="0" i="0" kern="1200" dirty="0" smtClean="0">
                <a:solidFill>
                  <a:schemeClr val="tx1"/>
                </a:solidFill>
                <a:effectLst/>
                <a:latin typeface="Arial" charset="0"/>
                <a:ea typeface="+mn-ea"/>
                <a:cs typeface="+mn-cs"/>
              </a:rPr>
              <a:t>Segment your trade shows into categories to customize target ROI and CTR</a:t>
            </a:r>
          </a:p>
          <a:p>
            <a:r>
              <a:rPr lang="en-US" sz="1200" b="0" i="0" kern="1200" dirty="0" smtClean="0">
                <a:solidFill>
                  <a:schemeClr val="tx1"/>
                </a:solidFill>
                <a:effectLst/>
                <a:latin typeface="Arial" charset="0"/>
                <a:ea typeface="+mn-ea"/>
                <a:cs typeface="+mn-cs"/>
              </a:rPr>
              <a:t>Measure the rate at which email "clickers" convert to a SQL (Sales Qualified Lead)</a:t>
            </a:r>
          </a:p>
          <a:p>
            <a:pPr eaLnBrk="1" hangingPunct="1"/>
            <a:endParaRPr lang="en-US" sz="1200" b="0" i="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smtClean="0"/>
              <a:t>ENDS WITH </a:t>
            </a:r>
            <a:r>
              <a:rPr lang="en-US" dirty="0" smtClean="0"/>
              <a:t>What</a:t>
            </a:r>
            <a:r>
              <a:rPr lang="en-US" baseline="0" dirty="0" smtClean="0"/>
              <a:t> a successful process looks like is evaluating your Trade Show ROI Benchmarks for every Click through rate, knowing that your first email will most likely be the highest and each subsequent  email may drop but knowing the Metric and evaluating the process keeps you on top of getting metrics approved.</a:t>
            </a:r>
          </a:p>
          <a:p>
            <a:pPr eaLnBrk="1" hangingPunct="1"/>
            <a:endParaRPr lang="en-US" b="1" i="1"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a:t>
            </a:r>
            <a:r>
              <a:rPr lang="en-US" b="1" baseline="0" dirty="0" smtClean="0"/>
              <a:t> – 1 Minute</a:t>
            </a:r>
          </a:p>
          <a:p>
            <a:pPr eaLnBrk="1" hangingPunct="1"/>
            <a:endParaRPr lang="en-US"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This is the second in our four part webinar series for 2014. T</a:t>
            </a:r>
            <a:r>
              <a:rPr lang="en-US" sz="1200" b="0" i="0" kern="1200" dirty="0" smtClean="0">
                <a:solidFill>
                  <a:schemeClr val="tx1"/>
                </a:solidFill>
                <a:latin typeface="Arial" charset="0"/>
                <a:ea typeface="+mn-ea"/>
                <a:cs typeface="+mn-cs"/>
              </a:rPr>
              <a:t>oday’s program is designed to help you understand why selecting</a:t>
            </a:r>
            <a:r>
              <a:rPr lang="en-US" sz="1200" b="0" i="0" kern="1200" baseline="0" dirty="0" smtClean="0">
                <a:solidFill>
                  <a:schemeClr val="tx1"/>
                </a:solidFill>
                <a:latin typeface="Arial" charset="0"/>
                <a:ea typeface="+mn-ea"/>
                <a:cs typeface="+mn-cs"/>
              </a:rPr>
              <a:t> the right show and performing detailed due diligence is crucial for success</a:t>
            </a:r>
            <a:r>
              <a:rPr lang="en-US" sz="1200" b="0" i="0" kern="1200" dirty="0" smtClean="0">
                <a:solidFill>
                  <a:schemeClr val="tx1"/>
                </a:solidFill>
                <a:latin typeface="Arial" charset="0"/>
                <a:ea typeface="+mn-ea"/>
                <a:cs typeface="+mn-cs"/>
              </a:rPr>
              <a:t>. But before we get started, there are just a couple of housekeeping points.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mn-ea"/>
                <a:cs typeface="+mn-cs"/>
              </a:rPr>
              <a:t>If you are experiencing any technical difficulties, please contact GoToWebinar Tech Support at </a:t>
            </a:r>
            <a:r>
              <a:rPr lang="en-US" sz="1200" b="1" i="0" kern="1200" dirty="0" smtClean="0">
                <a:solidFill>
                  <a:schemeClr val="tx1"/>
                </a:solidFill>
                <a:latin typeface="Arial" charset="0"/>
                <a:ea typeface="+mn-ea"/>
                <a:cs typeface="+mn-cs"/>
              </a:rPr>
              <a:t>(855) 352-9003</a:t>
            </a:r>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 </a:t>
            </a:r>
          </a:p>
          <a:p>
            <a:r>
              <a:rPr lang="en-US" sz="1200" b="0" i="0" kern="1200" dirty="0" smtClean="0">
                <a:solidFill>
                  <a:schemeClr val="tx1"/>
                </a:solidFill>
                <a:latin typeface="Arial" charset="0"/>
                <a:ea typeface="+mn-ea"/>
                <a:cs typeface="+mn-cs"/>
              </a:rPr>
              <a:t>Jot down notes</a:t>
            </a:r>
            <a:r>
              <a:rPr lang="en-US" sz="1200" b="0" i="0" kern="1200" baseline="0" dirty="0" smtClean="0">
                <a:solidFill>
                  <a:schemeClr val="tx1"/>
                </a:solidFill>
                <a:latin typeface="Arial" charset="0"/>
                <a:ea typeface="+mn-ea"/>
                <a:cs typeface="+mn-cs"/>
              </a:rPr>
              <a:t> and ideas </a:t>
            </a:r>
            <a:r>
              <a:rPr lang="en-US" sz="1200" b="0" i="0" kern="1200" dirty="0" smtClean="0">
                <a:solidFill>
                  <a:schemeClr val="tx1"/>
                </a:solidFill>
                <a:latin typeface="Arial" charset="0"/>
                <a:ea typeface="+mn-ea"/>
                <a:cs typeface="+mn-cs"/>
              </a:rPr>
              <a:t>on your How to Guide today, but don’t worry about copying</a:t>
            </a:r>
            <a:r>
              <a:rPr lang="en-US" sz="1200" b="0" i="0" kern="1200" baseline="0" dirty="0" smtClean="0">
                <a:solidFill>
                  <a:schemeClr val="tx1"/>
                </a:solidFill>
                <a:latin typeface="Arial" charset="0"/>
                <a:ea typeface="+mn-ea"/>
                <a:cs typeface="+mn-cs"/>
              </a:rPr>
              <a:t> every slide. You’ll receive an email </a:t>
            </a:r>
            <a:r>
              <a:rPr lang="en-US" sz="1200" b="0" i="0" kern="1200" dirty="0" smtClean="0">
                <a:solidFill>
                  <a:schemeClr val="tx1"/>
                </a:solidFill>
                <a:latin typeface="Arial" charset="0"/>
                <a:ea typeface="+mn-ea"/>
                <a:cs typeface="+mn-cs"/>
              </a:rPr>
              <a:t>from us in a couple of days with a link to download this presentation in a pdf format. </a:t>
            </a:r>
          </a:p>
          <a:p>
            <a:r>
              <a:rPr lang="en-US" sz="1200" b="0" i="0" kern="1200" dirty="0" smtClean="0">
                <a:solidFill>
                  <a:schemeClr val="tx1"/>
                </a:solidFill>
                <a:latin typeface="Arial" charset="0"/>
                <a:ea typeface="+mn-ea"/>
                <a:cs typeface="+mn-cs"/>
              </a:rPr>
              <a:t> </a:t>
            </a:r>
          </a:p>
          <a:p>
            <a:r>
              <a:rPr lang="en-US" sz="1200" b="1" i="1" kern="1200" dirty="0" smtClean="0">
                <a:solidFill>
                  <a:schemeClr val="tx1"/>
                </a:solidFill>
                <a:latin typeface="Arial" charset="0"/>
                <a:ea typeface="+mn-ea"/>
                <a:cs typeface="+mn-cs"/>
              </a:rPr>
              <a:t>ENDS</a:t>
            </a:r>
            <a:r>
              <a:rPr lang="en-US" sz="1200" b="1" i="1" kern="1200" baseline="0" dirty="0" smtClean="0">
                <a:solidFill>
                  <a:schemeClr val="tx1"/>
                </a:solidFill>
                <a:latin typeface="Arial" charset="0"/>
                <a:ea typeface="+mn-ea"/>
                <a:cs typeface="+mn-cs"/>
              </a:rPr>
              <a:t> WITH: DJ for those online today who did not attend the January webinar, let’s give a quick recap.</a:t>
            </a:r>
            <a:endParaRPr lang="en-US" sz="1200" b="1" i="1" kern="1200" dirty="0" smtClean="0">
              <a:solidFill>
                <a:schemeClr val="tx1"/>
              </a:solidFill>
              <a:latin typeface="Arial"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30</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a:t>
            </a:r>
            <a:r>
              <a:rPr lang="en-US" b="1" dirty="0" smtClean="0"/>
              <a:t>1 minute</a:t>
            </a:r>
          </a:p>
          <a:p>
            <a:pPr eaLnBrk="1" hangingPunct="1"/>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#6: </a:t>
            </a:r>
            <a:r>
              <a:rPr lang="en-US" sz="1200" dirty="0" smtClean="0"/>
              <a:t>Is the budget sufficient to achieve the desired outcome,  or should the metrics be adjusted accordingly? </a:t>
            </a:r>
          </a:p>
          <a:p>
            <a:pPr eaLnBrk="1" hangingPunct="1"/>
            <a:r>
              <a:rPr lang="en-US" b="0" dirty="0" smtClean="0"/>
              <a:t/>
            </a:r>
            <a:br>
              <a:rPr lang="en-US" b="0" dirty="0" smtClean="0"/>
            </a:br>
            <a:r>
              <a:rPr lang="en-US" b="0" dirty="0" smtClean="0"/>
              <a:t>Make no mistake, tracking ROI takes resources.</a:t>
            </a:r>
            <a:r>
              <a:rPr lang="en-US" b="0" baseline="0" dirty="0" smtClean="0"/>
              <a:t> It is one of the biggest practical deterrents to measuring outcomes. </a:t>
            </a:r>
          </a:p>
          <a:p>
            <a:pPr eaLnBrk="1" hangingPunct="1"/>
            <a:endParaRPr lang="en-US" b="0" baseline="0" dirty="0" smtClean="0"/>
          </a:p>
          <a:p>
            <a:pPr eaLnBrk="1" hangingPunct="1"/>
            <a:r>
              <a:rPr lang="en-US" b="0" baseline="0" dirty="0" smtClean="0"/>
              <a:t>You may identify that to track all the measureable objectives that you have named in order to determine ROI will take a ¼ time person. You may or may not have that budget luxury. Automating systems for tracking, including database and CRM software can assist in reducing the load. </a:t>
            </a:r>
          </a:p>
          <a:p>
            <a:pPr eaLnBrk="1" hangingPunct="1"/>
            <a:endParaRPr lang="en-US" b="0" baseline="0" dirty="0" smtClean="0"/>
          </a:p>
          <a:p>
            <a:pPr eaLnBrk="1" hangingPunct="1"/>
            <a:r>
              <a:rPr lang="en-US" b="0" baseline="0" dirty="0" smtClean="0"/>
              <a:t>However; if you find that the ROI measurements you have set are not achievable in terms of the resources needed for tracking, then adjusting the metrics is prudent. Take baby steps.</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t>ENDS WITH </a:t>
            </a:r>
            <a:r>
              <a:rPr lang="en-US" b="0" baseline="0" dirty="0" smtClean="0"/>
              <a:t>If and when you can get more resources, then you can go back to the original metrics.</a:t>
            </a:r>
            <a:endParaRPr lang="en-US" b="0" dirty="0" smtClean="0"/>
          </a:p>
          <a:p>
            <a:pPr eaLnBrk="1" hangingPunct="1"/>
            <a:endParaRPr lang="en-US" b="1" i="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31</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2</a:t>
            </a:r>
            <a:r>
              <a:rPr lang="en-US" b="1" baseline="0" dirty="0" smtClean="0"/>
              <a:t> minutes </a:t>
            </a:r>
            <a:r>
              <a:rPr lang="en-US" baseline="0" dirty="0" smtClean="0"/>
              <a:t>poll (direct them to the upper right hand side of the screen) with one question </a:t>
            </a:r>
          </a:p>
          <a:p>
            <a:pPr eaLnBrk="1" hangingPunct="1"/>
            <a:endParaRPr lang="en-US" baseline="0" dirty="0" smtClean="0"/>
          </a:p>
          <a:p>
            <a:pPr eaLnBrk="1" hangingPunct="1"/>
            <a:r>
              <a:rPr lang="en-US" baseline="0" dirty="0" smtClean="0"/>
              <a:t>Read the slide and guide them to answer yes or no</a:t>
            </a:r>
          </a:p>
          <a:p>
            <a:pPr eaLnBrk="1" hangingPunct="1"/>
            <a:endParaRPr lang="en-US" baseline="0" dirty="0" smtClean="0"/>
          </a:p>
          <a:p>
            <a:pPr eaLnBrk="1" hangingPunct="1"/>
            <a:r>
              <a:rPr lang="en-US" baseline="0" dirty="0" smtClean="0"/>
              <a:t>Read the results of the poll</a:t>
            </a:r>
          </a:p>
          <a:p>
            <a:pPr eaLnBrk="1" hangingPunct="1"/>
            <a:endParaRPr lang="en-US" baseline="0" dirty="0" smtClean="0"/>
          </a:p>
          <a:p>
            <a:pPr eaLnBrk="1" hangingPunct="1"/>
            <a:r>
              <a:rPr lang="en-US" baseline="0" dirty="0" smtClean="0"/>
              <a:t>So often, we get excited about the business coming in the door from tradeshows and the dollars coming on the door and serving the customer that we forget to document our results. </a:t>
            </a:r>
          </a:p>
          <a:p>
            <a:pPr eaLnBrk="1" hangingPunct="1"/>
            <a:endParaRPr lang="en-US" baseline="0" dirty="0" smtClean="0"/>
          </a:p>
          <a:p>
            <a:pPr eaLnBrk="1" hangingPunct="1"/>
            <a:r>
              <a:rPr lang="en-US" b="1" i="1" baseline="0" dirty="0" smtClean="0"/>
              <a:t>ENDS WITH:  </a:t>
            </a:r>
            <a:r>
              <a:rPr lang="en-US" baseline="0" dirty="0" smtClean="0"/>
              <a:t>This is a crucial mistake. </a:t>
            </a:r>
            <a:r>
              <a:rPr lang="en-US" dirty="0" smtClean="0"/>
              <a:t/>
            </a:r>
            <a:br>
              <a:rPr lang="en-US" dirty="0" smtClean="0"/>
            </a:b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32</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2 minutes – DJ reword</a:t>
            </a:r>
          </a:p>
          <a:p>
            <a:pPr eaLnBrk="1" hangingPunct="1"/>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Litmus Test #7: </a:t>
            </a:r>
            <a:r>
              <a:rPr lang="en-US" sz="1200" b="1" dirty="0" smtClean="0"/>
              <a:t>Is there sufficient time to plan and execute a successful  tradeshow project?</a:t>
            </a:r>
          </a:p>
          <a:p>
            <a:pPr eaLnBrk="1" hangingPunct="1"/>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Yes if you follow the timelines</a:t>
            </a:r>
            <a:r>
              <a:rPr lang="en-US" altLang="en-US" baseline="0" dirty="0" smtClean="0"/>
              <a:t> set out in your FREE How to Guide </a:t>
            </a:r>
            <a:r>
              <a:rPr lang="en-US" altLang="en-US" dirty="0" smtClean="0"/>
              <a:t>and think about these items: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
            </a:r>
            <a:br>
              <a:rPr lang="en-US" altLang="en-US" dirty="0" smtClean="0"/>
            </a:br>
            <a:r>
              <a:rPr lang="en-US" altLang="en-US" dirty="0" smtClean="0"/>
              <a:t>Align show selection with current—not legacy—business objectives  and reassess all tradeshows where you exhibit</a:t>
            </a:r>
            <a:r>
              <a:rPr lang="en-US" altLang="en-US" baseline="0" dirty="0" smtClean="0"/>
              <a:t> and p</a:t>
            </a:r>
            <a:r>
              <a:rPr lang="en-US" altLang="en-US" dirty="0" smtClean="0"/>
              <a:t>rioritize what shows make sense and at what level of investment. </a:t>
            </a:r>
            <a:br>
              <a:rPr lang="en-US" altLang="en-US" dirty="0" smtClean="0"/>
            </a:br>
            <a:r>
              <a:rPr lang="en-US" altLang="en-US" dirty="0" smtClean="0"/>
              <a:t>Analyze your operational expenses, and assess where potential money can be saved. For example, can you depot your exhibit regionally to save transportation expense? Can you negotiate early move-ins to avoid overtime? Can literature be offered electronically rather than shipping hard copies to the show?  *Be sure to listen to the January webinar about ways to save costs when shipping to advanced warehouse or direct to show and all the hidden costs involved in tradeshows to avoid by properly planning.</a:t>
            </a:r>
            <a:br>
              <a:rPr lang="en-US" altLang="en-US" dirty="0" smtClean="0"/>
            </a:br>
            <a:r>
              <a:rPr lang="en-US" altLang="en-US" dirty="0" smtClean="0"/>
              <a:t>You may even want</a:t>
            </a:r>
            <a:r>
              <a:rPr lang="en-US" altLang="en-US" baseline="0" dirty="0" smtClean="0"/>
              <a:t> to e</a:t>
            </a:r>
            <a:r>
              <a:rPr lang="en-US" altLang="en-US" dirty="0" smtClean="0"/>
              <a:t>valuate the costs benefit of outsourcing vs. doing more in-house.  *I know we have</a:t>
            </a:r>
            <a:r>
              <a:rPr lang="en-US" altLang="en-US" baseline="0" dirty="0" smtClean="0"/>
              <a:t> many customers that have purchased large exhibits and realize they do not have the in house manpower to handle their show management program, so they hire us to store, ship to/from the show, labor to setup and take down at show and even have us handle ordering all their show services so all they have to do – is show up and do what they do best – Generate Leads by working the booth at the show.</a:t>
            </a:r>
            <a:r>
              <a:rPr lang="en-US" altLang="en-US" dirty="0" smtClean="0"/>
              <a:t/>
            </a:r>
            <a:br>
              <a:rPr lang="en-US" altLang="en-US" dirty="0" smtClean="0"/>
            </a:b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Think about it, as you exhibit in a tradeshow, Where else can a company get in front of so many clients and prospects in a concentrated period of time and demonstrate company confidence and strength? Sure, you can post press releases, ads, blogs… but nothing replaces looking into the eyes of your customer to demonstrate sincerity and truth.. </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1" i="1" u="none" strike="noStrike" kern="1200" baseline="0" dirty="0" smtClean="0">
                <a:solidFill>
                  <a:schemeClr val="tx1"/>
                </a:solidFill>
                <a:latin typeface="Arial" charset="0"/>
                <a:ea typeface="+mn-ea"/>
                <a:cs typeface="+mn-cs"/>
              </a:rPr>
              <a:t>ENDS WITH - </a:t>
            </a:r>
            <a:r>
              <a:rPr lang="en-US" sz="1200" b="0" i="0" u="none" strike="noStrike" kern="1200" baseline="0" dirty="0" smtClean="0">
                <a:solidFill>
                  <a:schemeClr val="tx1"/>
                </a:solidFill>
                <a:latin typeface="Arial" charset="0"/>
                <a:ea typeface="+mn-ea"/>
                <a:cs typeface="+mn-cs"/>
              </a:rPr>
              <a:t>Again, nothing takes the place of being there.</a:t>
            </a:r>
            <a:endParaRPr lang="en-US" sz="1200" b="1" i="1" u="none" strike="noStrike" kern="1200" baseline="0" dirty="0" smtClean="0">
              <a:solidFill>
                <a:schemeClr val="tx1"/>
              </a:solidFill>
              <a:latin typeface="Arial" charset="0"/>
              <a:ea typeface="+mn-ea"/>
              <a:cs typeface="+mn-cs"/>
            </a:endParaRPr>
          </a:p>
          <a:p>
            <a:pPr eaLnBrk="1" hangingPunct="1"/>
            <a:endParaRPr lang="en-US" sz="1200" b="1" i="1" u="none" strike="noStrike" kern="1200" baseline="0" dirty="0" smtClean="0">
              <a:solidFill>
                <a:schemeClr val="tx1"/>
              </a:solidFill>
              <a:latin typeface="Arial" charset="0"/>
              <a:ea typeface="+mn-ea"/>
              <a:cs typeface="+mn-cs"/>
            </a:endParaRPr>
          </a:p>
          <a:p>
            <a:pPr eaLnBrk="1" hangingPunct="1"/>
            <a:endParaRPr lang="en-US" sz="1200" b="1" i="1" u="none" strike="noStrike" kern="1200" baseline="0" dirty="0" smtClean="0">
              <a:solidFill>
                <a:schemeClr val="tx1"/>
              </a:solidFill>
              <a:latin typeface="Arial" charset="0"/>
              <a:ea typeface="+mn-ea"/>
              <a:cs typeface="+mn-cs"/>
            </a:endParaRP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33</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1 minute</a:t>
            </a:r>
          </a:p>
          <a:p>
            <a:pPr eaLnBrk="1" hangingPunct="1"/>
            <a:r>
              <a:rPr lang="en-US" dirty="0" smtClean="0"/>
              <a:t/>
            </a:r>
            <a:br>
              <a:rPr lang="en-US" dirty="0" smtClean="0"/>
            </a:br>
            <a:r>
              <a:rPr lang="en-US" dirty="0" smtClean="0"/>
              <a:t>#8: </a:t>
            </a:r>
            <a:r>
              <a:rPr lang="en-US" sz="1200" dirty="0" smtClean="0"/>
              <a:t>Are the required staff and resources available? </a:t>
            </a:r>
          </a:p>
          <a:p>
            <a:pPr eaLnBrk="1" hangingPunct="1"/>
            <a:endParaRPr lang="en-US" dirty="0" smtClean="0"/>
          </a:p>
          <a:p>
            <a:pPr eaLnBrk="1" hangingPunct="1"/>
            <a:r>
              <a:rPr lang="en-US" sz="1200" b="0" i="0" kern="1200" dirty="0" smtClean="0">
                <a:solidFill>
                  <a:schemeClr val="tx1"/>
                </a:solidFill>
                <a:effectLst/>
                <a:latin typeface="Arial" charset="0"/>
                <a:ea typeface="+mn-ea"/>
                <a:cs typeface="+mn-cs"/>
              </a:rPr>
              <a:t>An important detail that is often overlooked in trade show exhibiting is making sure the company staff is fully prepared for the trade show. Exhibiting at trade shows can be a profitable solution for promoting your company but being prepared is key. Pre-show training is a cost-effective way to achieve success at a trade show and will add huge profit potential for the company attending tradeshows.  Remember </a:t>
            </a:r>
            <a:r>
              <a:rPr lang="en-US" sz="1200" b="0" i="1" kern="1200" dirty="0" smtClean="0">
                <a:solidFill>
                  <a:schemeClr val="tx1"/>
                </a:solidFill>
                <a:effectLst/>
                <a:latin typeface="Arial" charset="0"/>
                <a:ea typeface="+mn-ea"/>
                <a:cs typeface="+mn-cs"/>
              </a:rPr>
              <a:t>the booth staff is the image of the company</a:t>
            </a:r>
            <a:r>
              <a:rPr lang="en-US" sz="1200" b="0" i="0" kern="1200" dirty="0" smtClean="0">
                <a:solidFill>
                  <a:schemeClr val="tx1"/>
                </a:solidFill>
                <a:effectLst/>
                <a:latin typeface="Arial" charset="0"/>
                <a:ea typeface="+mn-ea"/>
                <a:cs typeface="+mn-cs"/>
              </a:rPr>
              <a:t>! Who do you want to represent</a:t>
            </a:r>
            <a:r>
              <a:rPr lang="en-US" sz="1200" b="0" i="0" kern="1200" baseline="0" dirty="0" smtClean="0">
                <a:solidFill>
                  <a:schemeClr val="tx1"/>
                </a:solidFill>
                <a:effectLst/>
                <a:latin typeface="Arial" charset="0"/>
                <a:ea typeface="+mn-ea"/>
                <a:cs typeface="+mn-cs"/>
              </a:rPr>
              <a:t> the company on the show floor?  </a:t>
            </a:r>
            <a:endParaRPr lang="en-US" sz="1200" b="0" i="0" kern="1200" dirty="0" smtClean="0">
              <a:solidFill>
                <a:schemeClr val="tx1"/>
              </a:solidFill>
              <a:effectLst/>
              <a:latin typeface="Arial" charset="0"/>
              <a:ea typeface="+mn-ea"/>
              <a:cs typeface="+mn-cs"/>
            </a:endParaRPr>
          </a:p>
          <a:p>
            <a:pPr eaLnBrk="1" hangingPunct="1"/>
            <a:endParaRPr lang="en-US" dirty="0" smtClean="0"/>
          </a:p>
          <a:p>
            <a:pPr fontAlgn="base"/>
            <a:r>
              <a:rPr lang="en-US" sz="1200" b="0" i="0" kern="1200" dirty="0" smtClean="0">
                <a:solidFill>
                  <a:schemeClr val="tx1"/>
                </a:solidFill>
                <a:effectLst/>
                <a:latin typeface="Arial" charset="0"/>
                <a:ea typeface="+mn-ea"/>
                <a:cs typeface="+mn-cs"/>
              </a:rPr>
              <a:t>It is an</a:t>
            </a:r>
            <a:r>
              <a:rPr lang="en-US" sz="1200" b="0" i="0" kern="1200" baseline="0" dirty="0" smtClean="0">
                <a:solidFill>
                  <a:schemeClr val="tx1"/>
                </a:solidFill>
                <a:effectLst/>
                <a:latin typeface="Arial" charset="0"/>
                <a:ea typeface="+mn-ea"/>
                <a:cs typeface="+mn-cs"/>
              </a:rPr>
              <a:t> interesting fact that </a:t>
            </a:r>
            <a:r>
              <a:rPr lang="en-US" sz="1200" b="0" i="0" kern="1200" dirty="0" smtClean="0">
                <a:solidFill>
                  <a:schemeClr val="tx1"/>
                </a:solidFill>
                <a:effectLst/>
                <a:latin typeface="Arial" charset="0"/>
                <a:ea typeface="+mn-ea"/>
                <a:cs typeface="+mn-cs"/>
              </a:rPr>
              <a:t>People attend shows looking for solutions to specific business challenges. If you’re more interested in getting your message out, you’ll never even uncover what’s going on in your prospect’s environment, much less be in a position to provide a possible solution.</a:t>
            </a:r>
          </a:p>
          <a:p>
            <a:pPr fontAlgn="base"/>
            <a:endParaRPr lang="en-US" sz="1200" b="0" i="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ENDS</a:t>
            </a:r>
            <a:r>
              <a:rPr lang="en-US" b="1" i="1" baseline="0" dirty="0" smtClean="0"/>
              <a:t> WITH - </a:t>
            </a:r>
            <a:r>
              <a:rPr lang="en-US" sz="1200" b="0" i="0" kern="1200" dirty="0" smtClean="0">
                <a:solidFill>
                  <a:schemeClr val="tx1"/>
                </a:solidFill>
                <a:effectLst/>
                <a:latin typeface="Arial" charset="0"/>
                <a:ea typeface="+mn-ea"/>
                <a:cs typeface="+mn-cs"/>
              </a:rPr>
              <a:t>The marketplace is full of competitive new shiny objects, so if your visitors don’t feel you’re interested in helping them, they’ll not tolerate bad old trade show exhibiting behavior, and just move on to track down someone who is more customer-centric.</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34</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2 minutes</a:t>
            </a:r>
          </a:p>
          <a:p>
            <a:pPr eaLnBrk="1" hangingPunct="1"/>
            <a:endParaRPr lang="en-US" dirty="0" smtClean="0"/>
          </a:p>
          <a:p>
            <a:pPr eaLnBrk="1" hangingPunct="1"/>
            <a:r>
              <a:rPr lang="en-US" dirty="0" smtClean="0"/>
              <a:t>#9: </a:t>
            </a:r>
            <a:r>
              <a:rPr lang="en-US" sz="1200" dirty="0" smtClean="0"/>
              <a:t>Is exhibiting the most efficient strategy to achieve the outcome or would other marketing 	mediums be more effective?</a:t>
            </a:r>
            <a:br>
              <a:rPr lang="en-US" sz="1200" dirty="0" smtClean="0"/>
            </a:br>
            <a:endParaRPr lang="en-US" dirty="0" smtClean="0"/>
          </a:p>
          <a:p>
            <a:pPr eaLnBrk="1" hangingPunct="1"/>
            <a:r>
              <a:rPr lang="en-US" sz="1200" b="0" i="0" u="none" strike="noStrike" kern="1200" baseline="0" dirty="0" smtClean="0">
                <a:solidFill>
                  <a:schemeClr val="tx1"/>
                </a:solidFill>
                <a:latin typeface="Arial" charset="0"/>
                <a:ea typeface="+mn-ea"/>
                <a:cs typeface="+mn-cs"/>
              </a:rPr>
              <a:t>Tradeshow selling is different than field selling and most companies don’t train their staff accordingly.  Is it any wonder that leads coming from tradeshows are perceived as having the same sales value as leads from other marketing mediums? Tradeshows can be a salesperson’s dream (or should be if you are at the right shows)— You have hundreds of warm leads that come to see you, instead of you chasing after them in the field. The richness of this opportunity still amazes me.</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0" i="0" u="none" strike="noStrike" kern="1200" baseline="0" dirty="0" smtClean="0">
                <a:solidFill>
                  <a:schemeClr val="tx1"/>
                </a:solidFill>
                <a:latin typeface="Arial" charset="0"/>
                <a:ea typeface="+mn-ea"/>
                <a:cs typeface="+mn-cs"/>
              </a:rPr>
              <a:t>What amazes me, too, is the anemic effort many companies make to be successful at tradeshows and that many salespeople, in fact, don’t see them as an opportunity. This discipline should be part of every company’s overall sales and marketing strategy and integrated with other efforts such as advertising, sponsorships, social networking and lead nurturing efforts.</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r>
              <a:rPr lang="en-US" sz="1200" b="1" i="1" u="none" strike="noStrike" kern="1200" baseline="0" dirty="0" smtClean="0">
                <a:solidFill>
                  <a:schemeClr val="tx1"/>
                </a:solidFill>
                <a:latin typeface="Arial" charset="0"/>
                <a:ea typeface="+mn-ea"/>
                <a:cs typeface="+mn-cs"/>
              </a:rPr>
              <a:t>ENDS WITH – Now we will be TIE-ING</a:t>
            </a:r>
            <a:r>
              <a:rPr lang="en-US" sz="1600" b="1" i="1" u="none" strike="noStrike" kern="1200" baseline="0" dirty="0" smtClean="0">
                <a:solidFill>
                  <a:schemeClr val="tx1"/>
                </a:solidFill>
                <a:latin typeface="Arial" charset="0"/>
                <a:ea typeface="+mn-ea"/>
                <a:cs typeface="+mn-cs"/>
              </a:rPr>
              <a:t> </a:t>
            </a:r>
            <a:r>
              <a:rPr lang="en-US" sz="1200" b="1" i="1" u="none" strike="noStrike" kern="1200" baseline="0" dirty="0" smtClean="0">
                <a:solidFill>
                  <a:schemeClr val="tx1"/>
                </a:solidFill>
                <a:latin typeface="Arial" charset="0"/>
                <a:ea typeface="+mn-ea"/>
                <a:cs typeface="+mn-cs"/>
              </a:rPr>
              <a:t>all this together with Laura’s valuable insight for aligning the resources to the metrics.</a:t>
            </a:r>
          </a:p>
          <a:p>
            <a:pPr eaLnBrk="1" hangingPunct="1"/>
            <a:endParaRPr lang="en-US" sz="1200" b="0" i="0" u="none" strike="noStrike" kern="1200" baseline="0" dirty="0" smtClean="0">
              <a:solidFill>
                <a:schemeClr val="tx1"/>
              </a:solidFill>
              <a:latin typeface="Arial" charset="0"/>
              <a:ea typeface="+mn-ea"/>
              <a:cs typeface="+mn-cs"/>
            </a:endParaRPr>
          </a:p>
          <a:p>
            <a:pPr eaLnBrk="1" hangingPunct="1"/>
            <a:endParaRPr lang="en-US" sz="1200" b="0" i="0" u="none" strike="noStrike" kern="1200" baseline="0" dirty="0" smtClean="0">
              <a:solidFill>
                <a:schemeClr val="tx1"/>
              </a:solidFill>
              <a:latin typeface="Arial" charset="0"/>
              <a:ea typeface="+mn-ea"/>
              <a:cs typeface="+mn-cs"/>
            </a:endParaRPr>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35</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i="1" dirty="0" smtClean="0"/>
              <a:t>LAURA </a:t>
            </a:r>
            <a:r>
              <a:rPr lang="en-US" b="1" i="1" dirty="0" smtClean="0"/>
              <a:t>– 1 minute – </a:t>
            </a:r>
          </a:p>
          <a:p>
            <a:pPr eaLnBrk="1" hangingPunct="1"/>
            <a:endParaRPr lang="en-US"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i="0" dirty="0" smtClean="0"/>
              <a:t>#10: </a:t>
            </a:r>
            <a:r>
              <a:rPr lang="en-US" sz="1200" dirty="0" smtClean="0"/>
              <a:t>Are the resources aligned to follow up and report back on the metrics? </a:t>
            </a:r>
            <a:br>
              <a:rPr lang="en-US" sz="1200" dirty="0" smtClean="0"/>
            </a:br>
            <a:endParaRPr lang="en-US" sz="1200" dirty="0" smtClean="0"/>
          </a:p>
          <a:p>
            <a:pPr eaLnBrk="1" hangingPunct="1"/>
            <a:r>
              <a:rPr lang="en-US" b="0" i="0" dirty="0" smtClean="0"/>
              <a:t>Lack of alignment ends up hurting a</a:t>
            </a:r>
            <a:r>
              <a:rPr lang="en-US" b="0" i="0" baseline="0" dirty="0" smtClean="0"/>
              <a:t> company’s</a:t>
            </a:r>
            <a:r>
              <a:rPr lang="en-US" b="0" i="0" dirty="0" smtClean="0"/>
              <a:t> performance</a:t>
            </a:r>
            <a:r>
              <a:rPr lang="en-US" b="0" i="0" baseline="0" dirty="0" smtClean="0"/>
              <a:t> in any area, and tradeshow metrics are no difference. </a:t>
            </a:r>
          </a:p>
          <a:p>
            <a:pPr eaLnBrk="1" hangingPunct="1"/>
            <a:endParaRPr lang="en-US" b="0" i="0" baseline="0" dirty="0" smtClean="0"/>
          </a:p>
          <a:p>
            <a:pPr eaLnBrk="1" hangingPunct="1"/>
            <a:r>
              <a:rPr lang="en-US" b="0" i="0" baseline="0" dirty="0" smtClean="0"/>
              <a:t>Many departments have their hand in the tradeshow process – including finance, human resources, sales, marketing,  and management. </a:t>
            </a:r>
          </a:p>
          <a:p>
            <a:pPr eaLnBrk="1" hangingPunct="1"/>
            <a:endParaRPr lang="en-US" b="0" i="0" baseline="0" dirty="0" smtClean="0"/>
          </a:p>
          <a:p>
            <a:pPr eaLnBrk="1" hangingPunct="1"/>
            <a:r>
              <a:rPr lang="en-US" b="0" i="0" dirty="0" smtClean="0"/>
              <a:t>Time and again, we’ve seen everyone</a:t>
            </a:r>
            <a:r>
              <a:rPr lang="en-US" b="0" i="0" baseline="0" dirty="0" smtClean="0"/>
              <a:t> </a:t>
            </a:r>
            <a:r>
              <a:rPr lang="en-US" b="0" i="0" dirty="0" smtClean="0"/>
              <a:t>stumble (and the organization suffer) because they were out of sync</a:t>
            </a:r>
            <a:r>
              <a:rPr lang="en-US" b="0" i="0" baseline="0" dirty="0" smtClean="0"/>
              <a:t> on expectations for data collection, reconciliation, and reporting. </a:t>
            </a:r>
            <a:endParaRPr lang="en-US" b="0" i="0" dirty="0" smtClean="0"/>
          </a:p>
          <a:p>
            <a:pPr eaLnBrk="1" hangingPunct="1"/>
            <a:endParaRPr lang="en-US" b="0" i="0" dirty="0" smtClean="0"/>
          </a:p>
          <a:p>
            <a:pPr eaLnBrk="1" hangingPunct="1"/>
            <a:r>
              <a:rPr lang="en-US" b="0" i="0" dirty="0" smtClean="0"/>
              <a:t>Conversely, there is no question that, when these</a:t>
            </a:r>
            <a:r>
              <a:rPr lang="en-US" b="0" i="0" baseline="0" dirty="0" smtClean="0"/>
              <a:t> departments – especially sales and marketing -</a:t>
            </a:r>
            <a:r>
              <a:rPr lang="en-US" b="0" i="0" dirty="0" smtClean="0"/>
              <a:t>work well together, companies see substantial improvement on important performance metrics including those resulting from tradeshows.</a:t>
            </a:r>
            <a:r>
              <a:rPr lang="en-US" b="0" i="0" baseline="0" dirty="0" smtClean="0"/>
              <a:t> </a:t>
            </a:r>
          </a:p>
          <a:p>
            <a:pPr eaLnBrk="1" hangingPunct="1"/>
            <a:endParaRPr lang="en-US" b="0" i="0" baseline="0" dirty="0" smtClean="0"/>
          </a:p>
          <a:p>
            <a:pPr eaLnBrk="1" hangingPunct="1"/>
            <a:endParaRPr lang="en-US" b="1" i="1" dirty="0" smtClean="0"/>
          </a:p>
          <a:p>
            <a:pPr eaLnBrk="1" hangingPunct="1"/>
            <a:r>
              <a:rPr lang="en-US" b="1" i="1" dirty="0" smtClean="0"/>
              <a:t>ENDS WITH;</a:t>
            </a:r>
            <a:r>
              <a:rPr lang="en-US" b="1" i="1" baseline="0" dirty="0" smtClean="0"/>
              <a:t> By defining roles ahead of time on which person and department will be collecting the metrics data and who is responsible for presenting the report as a whole, you can avoid post show finger pointing. Ultimately assigning one person project management over the task is recommended.</a:t>
            </a:r>
            <a:endParaRPr lang="en-US" b="1" i="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36</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i="0" dirty="0" smtClean="0"/>
              <a:t>Laura – 30</a:t>
            </a:r>
            <a:r>
              <a:rPr lang="en-US" b="1" i="0" baseline="0" dirty="0" smtClean="0"/>
              <a:t> seconds</a:t>
            </a:r>
          </a:p>
          <a:p>
            <a:pPr eaLnBrk="1" hangingPunct="1"/>
            <a:endParaRPr lang="en-US" b="1" i="0" baseline="0" dirty="0" smtClean="0"/>
          </a:p>
          <a:p>
            <a:pPr eaLnBrk="1" hangingPunct="1"/>
            <a:r>
              <a:rPr lang="en-US" b="0" i="0" baseline="0" dirty="0" smtClean="0"/>
              <a:t>Read slide. Name the top 5 people who have the ultimate say on your due diligence. </a:t>
            </a:r>
          </a:p>
          <a:p>
            <a:pPr eaLnBrk="1" hangingPunct="1"/>
            <a:endParaRPr lang="en-US" b="1" i="0" baseline="0" dirty="0" smtClean="0"/>
          </a:p>
          <a:p>
            <a:pPr eaLnBrk="1" hangingPunct="1"/>
            <a:r>
              <a:rPr lang="en-US" b="1" i="0" baseline="0" dirty="0" smtClean="0"/>
              <a:t>ENDS WITH - </a:t>
            </a:r>
            <a:r>
              <a:rPr lang="en-US" b="0" i="0" baseline="0" dirty="0" smtClean="0"/>
              <a:t>Keep this list for the next webinar on July 22</a:t>
            </a:r>
            <a:r>
              <a:rPr lang="en-US" b="0" i="0" baseline="30000" dirty="0" smtClean="0"/>
              <a:t>nd</a:t>
            </a:r>
            <a:r>
              <a:rPr lang="en-US" b="0" i="0" baseline="0" dirty="0" smtClean="0"/>
              <a:t> where we will teach you techniques on communicating with different personality types and generations in the workplace. </a:t>
            </a:r>
            <a:endParaRPr lang="en-US" b="1" i="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37</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DJ – 1 minute</a:t>
            </a:r>
            <a:br>
              <a:rPr lang="en-US" b="1" dirty="0" smtClean="0"/>
            </a:br>
            <a:endParaRPr lang="en-US" dirty="0" smtClean="0"/>
          </a:p>
          <a:p>
            <a:r>
              <a:rPr lang="en-US" b="1" baseline="0" dirty="0" smtClean="0"/>
              <a:t>Thanks Laura I love the action steps. This is about engaging you and getting it from your perspective.  In our last Webinar, the attendees really liked this slide showing many valuable resources so we are sharing it again. These are some great resources you may want to keep in mind.  I added a couple from the January webinar. </a:t>
            </a:r>
          </a:p>
          <a:p>
            <a:endParaRPr lang="en-US" b="1" baseline="0" dirty="0" smtClean="0"/>
          </a:p>
          <a:p>
            <a:r>
              <a:rPr lang="en-US" baseline="0" dirty="0" smtClean="0"/>
              <a:t>The ones bolded are my favorites for great resources:</a:t>
            </a:r>
            <a:br>
              <a:rPr lang="en-US" baseline="0" dirty="0" smtClean="0"/>
            </a:br>
            <a:r>
              <a:rPr lang="en-US" sz="1200" b="1" kern="1200" dirty="0" smtClean="0">
                <a:solidFill>
                  <a:schemeClr val="tx1"/>
                </a:solidFill>
                <a:effectLst/>
                <a:latin typeface="Arial" charset="0"/>
                <a:ea typeface="+mn-ea"/>
                <a:cs typeface="+mn-cs"/>
              </a:rPr>
              <a:t>CEIR – </a:t>
            </a:r>
            <a:r>
              <a:rPr lang="en-US" sz="1200" kern="1200" dirty="0" smtClean="0">
                <a:solidFill>
                  <a:schemeClr val="tx1"/>
                </a:solidFill>
                <a:effectLst/>
                <a:latin typeface="Arial" charset="0"/>
                <a:ea typeface="+mn-ea"/>
                <a:cs typeface="+mn-cs"/>
              </a:rPr>
              <a:t>best source for trade show industry research, some free, other research articles are at a cost. </a:t>
            </a:r>
            <a:r>
              <a:rPr lang="en-US" sz="1200" b="1" kern="1200" dirty="0" smtClean="0">
                <a:solidFill>
                  <a:schemeClr val="tx1"/>
                </a:solidFill>
                <a:effectLst/>
                <a:latin typeface="Arial" charset="0"/>
                <a:ea typeface="+mn-ea"/>
                <a:cs typeface="+mn-cs"/>
              </a:rPr>
              <a:t>This site has a free ROI tool.</a:t>
            </a:r>
          </a:p>
          <a:p>
            <a:r>
              <a:rPr lang="en-US" sz="1200" b="1" kern="1200" dirty="0" smtClean="0">
                <a:solidFill>
                  <a:schemeClr val="tx1"/>
                </a:solidFill>
                <a:effectLst/>
                <a:latin typeface="Arial" charset="0"/>
                <a:ea typeface="+mn-ea"/>
                <a:cs typeface="+mn-cs"/>
              </a:rPr>
              <a:t>Exhibitor Mag </a:t>
            </a:r>
            <a:r>
              <a:rPr lang="en-US" sz="1200" kern="1200" dirty="0" smtClean="0">
                <a:solidFill>
                  <a:schemeClr val="tx1"/>
                </a:solidFill>
                <a:effectLst/>
                <a:latin typeface="Arial" charset="0"/>
                <a:ea typeface="+mn-ea"/>
                <a:cs typeface="+mn-cs"/>
              </a:rPr>
              <a:t>– great resource for education including design trends, tips, and peer experiences</a:t>
            </a:r>
          </a:p>
          <a:p>
            <a:r>
              <a:rPr lang="en-US" sz="1200" b="1" kern="1200" dirty="0" smtClean="0">
                <a:solidFill>
                  <a:schemeClr val="tx1"/>
                </a:solidFill>
                <a:effectLst/>
                <a:latin typeface="Arial" charset="0"/>
                <a:ea typeface="+mn-ea"/>
                <a:cs typeface="+mn-cs"/>
              </a:rPr>
              <a:t>Exhibit and Event Marketers Assn</a:t>
            </a:r>
            <a:r>
              <a:rPr lang="en-US" sz="1200" kern="1200" dirty="0" smtClean="0">
                <a:solidFill>
                  <a:schemeClr val="tx1"/>
                </a:solidFill>
                <a:effectLst/>
                <a:latin typeface="Arial" charset="0"/>
                <a:ea typeface="+mn-ea"/>
                <a:cs typeface="+mn-cs"/>
              </a:rPr>
              <a:t> – another great resource of education and information</a:t>
            </a:r>
            <a:br>
              <a:rPr lang="en-US" sz="1200" kern="1200" dirty="0" smtClean="0">
                <a:solidFill>
                  <a:schemeClr val="tx1"/>
                </a:solidFill>
                <a:effectLst/>
                <a:latin typeface="Arial" charset="0"/>
                <a:ea typeface="+mn-ea"/>
                <a:cs typeface="+mn-cs"/>
              </a:rPr>
            </a:br>
            <a:r>
              <a:rPr lang="en-US" sz="1200" b="1" kern="1200" dirty="0" smtClean="0">
                <a:solidFill>
                  <a:schemeClr val="tx1"/>
                </a:solidFill>
                <a:effectLst/>
                <a:latin typeface="Arial" charset="0"/>
                <a:ea typeface="+mn-ea"/>
                <a:cs typeface="+mn-cs"/>
              </a:rPr>
              <a:t>TSNN – www.tsnn.com *I get involved often in their</a:t>
            </a:r>
            <a:r>
              <a:rPr lang="en-US" sz="1200" b="1" kern="1200" baseline="0" dirty="0" smtClean="0">
                <a:solidFill>
                  <a:schemeClr val="tx1"/>
                </a:solidFill>
                <a:effectLst/>
                <a:latin typeface="Arial" charset="0"/>
                <a:ea typeface="+mn-ea"/>
                <a:cs typeface="+mn-cs"/>
              </a:rPr>
              <a:t> LinkedIn Group for conversations and educational articles.</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Event Marketer Mag </a:t>
            </a:r>
            <a:r>
              <a:rPr lang="en-US" sz="1200" kern="1200" dirty="0" smtClean="0">
                <a:solidFill>
                  <a:schemeClr val="tx1"/>
                </a:solidFill>
                <a:effectLst/>
                <a:latin typeface="Arial" charset="0"/>
                <a:ea typeface="+mn-ea"/>
                <a:cs typeface="+mn-cs"/>
              </a:rPr>
              <a:t>– great source for corporate meeting and event planners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
            </a:r>
            <a:br>
              <a:rPr lang="en-US" sz="1200" b="1" kern="1200" dirty="0" smtClean="0">
                <a:solidFill>
                  <a:schemeClr val="tx1"/>
                </a:solidFill>
                <a:effectLst/>
                <a:latin typeface="Arial" charset="0"/>
                <a:ea typeface="+mn-ea"/>
                <a:cs typeface="+mn-cs"/>
              </a:rPr>
            </a:br>
            <a:r>
              <a:rPr lang="en-US" sz="1200" b="1" kern="1200" dirty="0" smtClean="0">
                <a:solidFill>
                  <a:schemeClr val="tx1"/>
                </a:solidFill>
                <a:effectLst/>
                <a:latin typeface="Arial" charset="0"/>
                <a:ea typeface="+mn-ea"/>
                <a:cs typeface="+mn-cs"/>
              </a:rPr>
              <a:t>Listed</a:t>
            </a:r>
            <a:r>
              <a:rPr lang="en-US" sz="1200" b="1" kern="1200" baseline="0" dirty="0" smtClean="0">
                <a:solidFill>
                  <a:schemeClr val="tx1"/>
                </a:solidFill>
                <a:effectLst/>
                <a:latin typeface="Arial" charset="0"/>
                <a:ea typeface="+mn-ea"/>
                <a:cs typeface="+mn-cs"/>
              </a:rPr>
              <a:t> on this slide are more </a:t>
            </a:r>
            <a:r>
              <a:rPr lang="en-US" sz="1200" b="1" kern="1200" dirty="0" smtClean="0">
                <a:solidFill>
                  <a:schemeClr val="tx1"/>
                </a:solidFill>
                <a:effectLst/>
                <a:latin typeface="Arial" charset="0"/>
                <a:ea typeface="+mn-ea"/>
                <a:cs typeface="+mn-cs"/>
              </a:rPr>
              <a:t>Online sources for VALUABLE exhibit industry news:</a:t>
            </a:r>
          </a:p>
          <a:p>
            <a:r>
              <a:rPr lang="en-US" sz="1200" b="1" kern="1200" dirty="0" smtClean="0">
                <a:solidFill>
                  <a:schemeClr val="tx1"/>
                </a:solidFill>
                <a:effectLst/>
                <a:latin typeface="Arial" charset="0"/>
                <a:ea typeface="+mn-ea"/>
                <a:cs typeface="+mn-cs"/>
              </a:rPr>
              <a:t>Take</a:t>
            </a:r>
            <a:r>
              <a:rPr lang="en-US" sz="1200" b="1" kern="1200" baseline="0" dirty="0" smtClean="0">
                <a:solidFill>
                  <a:schemeClr val="tx1"/>
                </a:solidFill>
                <a:effectLst/>
                <a:latin typeface="Arial" charset="0"/>
                <a:ea typeface="+mn-ea"/>
                <a:cs typeface="+mn-cs"/>
              </a:rPr>
              <a:t> your time to bookmark these sites and do some research to see which ones you find more valuable to help you for successful exhibiting.</a:t>
            </a:r>
            <a:br>
              <a:rPr lang="en-US" sz="1200" b="1" kern="1200" baseline="0" dirty="0" smtClean="0">
                <a:solidFill>
                  <a:schemeClr val="tx1"/>
                </a:solidFill>
                <a:effectLst/>
                <a:latin typeface="Arial" charset="0"/>
                <a:ea typeface="+mn-ea"/>
                <a:cs typeface="+mn-cs"/>
              </a:rPr>
            </a:br>
            <a:r>
              <a:rPr lang="en-US" sz="1200" b="1" kern="1200" baseline="0" dirty="0" smtClean="0">
                <a:solidFill>
                  <a:schemeClr val="tx1"/>
                </a:solidFill>
                <a:effectLst/>
                <a:latin typeface="Arial" charset="0"/>
                <a:ea typeface="+mn-ea"/>
                <a:cs typeface="+mn-cs"/>
              </a:rPr>
              <a:t/>
            </a:r>
            <a:br>
              <a:rPr lang="en-US" sz="1200" b="1" kern="1200" baseline="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 </a:t>
            </a:r>
          </a:p>
          <a:p>
            <a:pPr defTabSz="894832" eaLnBrk="1" hangingPunct="1">
              <a:defRPr/>
            </a:pPr>
            <a:r>
              <a:rPr lang="en-US" b="1" i="1" baseline="0" dirty="0" smtClean="0"/>
              <a:t>ENDS WITH:  For more white papers, blogs and additional FREE Educational DOWNLOADs – go to the link shown at the bottom of this slide.**We have a lot of FREE download tool to help you become successful exhibitors with an ROI mentality.</a:t>
            </a:r>
            <a:endParaRPr lang="en-US" b="1" i="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38</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b="1" i="0" dirty="0" smtClean="0"/>
              <a:t>Laura – 30</a:t>
            </a:r>
            <a:r>
              <a:rPr lang="en-US" b="1" i="0" baseline="0" dirty="0" smtClean="0"/>
              <a:t> seconds – </a:t>
            </a:r>
            <a:r>
              <a:rPr lang="fr-FR" b="1" dirty="0" smtClean="0">
                <a:solidFill>
                  <a:srgbClr val="C00000"/>
                </a:solidFill>
                <a:hlinkClick r:id="rId3"/>
              </a:rPr>
              <a:t>http://www.exhib-it.com/pdf/April_How_To_Download.pdf</a:t>
            </a:r>
            <a:endParaRPr lang="fr-FR" b="1" dirty="0" smtClean="0">
              <a:solidFill>
                <a:srgbClr val="C00000"/>
              </a:solidFill>
            </a:endParaRPr>
          </a:p>
          <a:p>
            <a:endParaRPr lang="fr-FR" b="1" dirty="0" smtClean="0">
              <a:solidFill>
                <a:srgbClr val="C00000"/>
              </a:solidFill>
            </a:endParaRPr>
          </a:p>
          <a:p>
            <a:r>
              <a:rPr lang="fr-FR" b="0" dirty="0" smtClean="0">
                <a:solidFill>
                  <a:srgbClr val="C00000"/>
                </a:solidFill>
              </a:rPr>
              <a:t>We are not going to go through all the calculations needed</a:t>
            </a:r>
            <a:r>
              <a:rPr lang="fr-FR" b="0" baseline="0" dirty="0" smtClean="0">
                <a:solidFill>
                  <a:srgbClr val="C00000"/>
                </a:solidFill>
              </a:rPr>
              <a:t> </a:t>
            </a:r>
            <a:r>
              <a:rPr lang="fr-FR" b="0" dirty="0" smtClean="0">
                <a:solidFill>
                  <a:srgbClr val="C00000"/>
                </a:solidFill>
              </a:rPr>
              <a:t>on this worksheet. Once you know</a:t>
            </a:r>
            <a:r>
              <a:rPr lang="fr-FR" b="0" baseline="0" dirty="0" smtClean="0">
                <a:solidFill>
                  <a:srgbClr val="C00000"/>
                </a:solidFill>
              </a:rPr>
              <a:t> the shows that you would like to consider, take the time to do the math. </a:t>
            </a:r>
            <a:r>
              <a:rPr lang="en-US" b="0" i="0" baseline="0" dirty="0" smtClean="0"/>
              <a:t>Your ultimate goal is to complete the right hand column to the best of your ability with the knowledge that you have and can research so that you have comparable data.</a:t>
            </a:r>
          </a:p>
          <a:p>
            <a:pPr eaLnBrk="1" hangingPunct="1"/>
            <a:endParaRPr lang="en-US" b="1" i="0" baseline="0" dirty="0" smtClean="0"/>
          </a:p>
          <a:p>
            <a:pPr eaLnBrk="1" hangingPunct="1"/>
            <a:r>
              <a:rPr lang="en-US" b="0" i="0" baseline="0" dirty="0" smtClean="0"/>
              <a:t>This due diligence is important because it can help you develop a numbers based and objective evaluation. </a:t>
            </a:r>
          </a:p>
          <a:p>
            <a:pPr eaLnBrk="1" hangingPunct="1"/>
            <a:endParaRPr lang="en-US" b="1" i="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i="0" baseline="0" dirty="0" smtClean="0"/>
              <a:t>ENDS WITH: </a:t>
            </a:r>
            <a:r>
              <a:rPr lang="en-US" sz="1200" b="1" dirty="0" smtClean="0"/>
              <a:t>When you return to the office, step through this worksheet to help evaluate these key resources.</a:t>
            </a:r>
            <a:r>
              <a:rPr lang="en-US" b="1" dirty="0" smtClean="0"/>
              <a:t/>
            </a:r>
            <a:br>
              <a:rPr lang="en-US" b="1" dirty="0" smtClean="0"/>
            </a:br>
            <a:endParaRPr lang="en-US" b="1" dirty="0" smtClean="0"/>
          </a:p>
          <a:p>
            <a:pPr eaLnBrk="1" hangingPunct="1"/>
            <a:endParaRPr lang="en-US" b="1" i="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39</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30 seconds read slide</a:t>
            </a:r>
          </a:p>
          <a:p>
            <a:pPr eaLnBrk="1" hangingPunct="1"/>
            <a:endParaRPr lang="en-US" dirty="0" smtClean="0"/>
          </a:p>
          <a:p>
            <a:pPr eaLnBrk="1" hangingPunct="1"/>
            <a:r>
              <a:rPr lang="en-US" b="1" i="1" dirty="0" smtClean="0"/>
              <a:t>ENDS WITH – Let’s get</a:t>
            </a:r>
            <a:r>
              <a:rPr lang="en-US" b="1" i="1" baseline="0" dirty="0" smtClean="0"/>
              <a:t> to your pressing issues. </a:t>
            </a:r>
            <a:endParaRPr lang="en-US" b="1" i="1" dirty="0" smtClean="0"/>
          </a:p>
          <a:p>
            <a:pPr eaLnBrk="1" hangingPunct="1"/>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4</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1 minute</a:t>
            </a:r>
            <a:r>
              <a:rPr lang="en-US" b="1" baseline="0" dirty="0" smtClean="0"/>
              <a:t> </a:t>
            </a:r>
            <a:r>
              <a:rPr lang="en-US" dirty="0" smtClean="0"/>
              <a:t>– Thanks Laura!  If you attended our January webinar training – you were introduced to “Why tradeshow</a:t>
            </a:r>
            <a:r>
              <a:rPr lang="en-US" baseline="0" dirty="0" smtClean="0"/>
              <a:t> Marketing? B</a:t>
            </a:r>
            <a:r>
              <a:rPr lang="en-US" dirty="0" smtClean="0"/>
              <a:t>ecause innovation</a:t>
            </a:r>
            <a:r>
              <a:rPr lang="en-US" baseline="0" dirty="0" smtClean="0"/>
              <a:t> is a contact sport.”  The slide shown on your screen goes over what we covered.</a:t>
            </a:r>
            <a:r>
              <a:rPr lang="en-US" dirty="0" smtClean="0"/>
              <a:t/>
            </a:r>
            <a:br>
              <a:rPr lang="en-US" dirty="0" smtClean="0"/>
            </a:br>
            <a:r>
              <a:rPr lang="en-US" dirty="0" smtClean="0"/>
              <a:t>For </a:t>
            </a:r>
            <a:r>
              <a:rPr lang="en-US" baseline="0" dirty="0" smtClean="0"/>
              <a:t>those of you who used those takeaways and decided - YES – you want to make your tradeshow attendance more successful or you’ve decided to try them for the first time - Congratulations on that commitment!</a:t>
            </a:r>
          </a:p>
          <a:p>
            <a:pPr eaLnBrk="1" hangingPunct="1"/>
            <a:endParaRPr lang="en-US" baseline="0" dirty="0" smtClean="0"/>
          </a:p>
          <a:p>
            <a:pPr eaLnBrk="1" hangingPunct="1"/>
            <a:r>
              <a:rPr lang="en-US" b="1" i="1" baseline="0" dirty="0" smtClean="0"/>
              <a:t>ENDS WITH:</a:t>
            </a:r>
            <a:br>
              <a:rPr lang="en-US" b="1" i="1" baseline="0" dirty="0" smtClean="0"/>
            </a:br>
            <a:r>
              <a:rPr lang="en-US" b="1" i="1" baseline="0" dirty="0" smtClean="0"/>
              <a:t>If you would like the download for the January  </a:t>
            </a:r>
            <a:r>
              <a:rPr lang="en-US" b="1" i="1" baseline="0" dirty="0" smtClean="0">
                <a:solidFill>
                  <a:srgbClr val="C00000"/>
                </a:solidFill>
              </a:rPr>
              <a:t>webinar  to listen to  it, write down the  web address shown on the bottom of this slide.</a:t>
            </a:r>
            <a:br>
              <a:rPr lang="en-US" b="1" i="1" baseline="0" dirty="0" smtClean="0">
                <a:solidFill>
                  <a:srgbClr val="C00000"/>
                </a:solidFill>
              </a:rPr>
            </a:br>
            <a:r>
              <a:rPr lang="en-US" b="1" i="1" baseline="0" dirty="0" smtClean="0">
                <a:solidFill>
                  <a:srgbClr val="C00000"/>
                </a:solidFill>
              </a:rPr>
              <a:t>For this Webinar today, the audio files will be available within 3 business days after this webinar date and a link will be sent to your email address.</a:t>
            </a:r>
            <a:endParaRPr lang="en-US" b="1" i="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round/>
            <a:headEnd/>
            <a:tailEnd/>
          </a:ln>
        </p:spPr>
        <p:txBody>
          <a:bodyPr/>
          <a:lstStyle/>
          <a:p>
            <a:pPr>
              <a:tabLst>
                <a:tab pos="696913" algn="l"/>
                <a:tab pos="1395413" algn="l"/>
                <a:tab pos="2092325" algn="l"/>
                <a:tab pos="2790825" algn="l"/>
              </a:tabLst>
            </a:pPr>
            <a:fld id="{19E1682D-26C1-42F3-8F22-B49A58D6DF31}" type="slidenum">
              <a:rPr lang="en-US" smtClean="0">
                <a:solidFill>
                  <a:srgbClr val="000000"/>
                </a:solidFill>
                <a:latin typeface="Times New Roman" pitchFamily="18" charset="0"/>
                <a:cs typeface="Arial" charset="0"/>
              </a:rPr>
              <a:pPr>
                <a:tabLst>
                  <a:tab pos="696913" algn="l"/>
                  <a:tab pos="1395413" algn="l"/>
                  <a:tab pos="2092325" algn="l"/>
                  <a:tab pos="2790825" algn="l"/>
                </a:tabLst>
              </a:pPr>
              <a:t>40</a:t>
            </a:fld>
            <a:endParaRPr lang="en-US" dirty="0" smtClean="0">
              <a:solidFill>
                <a:srgbClr val="000000"/>
              </a:solidFill>
              <a:latin typeface="Times New Roman" pitchFamily="18" charset="0"/>
              <a:cs typeface="Arial" charset="0"/>
            </a:endParaRPr>
          </a:p>
        </p:txBody>
      </p:sp>
      <p:sp>
        <p:nvSpPr>
          <p:cNvPr id="10445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104452" name="Text Box 2"/>
          <p:cNvSpPr>
            <a:spLocks noGrp="1" noChangeArrowheads="1"/>
          </p:cNvSpPr>
          <p:nvPr>
            <p:ph type="body" idx="1"/>
          </p:nvPr>
        </p:nvSpPr>
        <p:spPr>
          <a:noFill/>
        </p:spPr>
        <p:txBody>
          <a:bodyPr lIns="93344" tIns="46499" rIns="93344" bIns="46499"/>
          <a:lstStyle/>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1" dirty="0" smtClean="0"/>
              <a:t>Laura – 15 min</a:t>
            </a:r>
            <a:r>
              <a:rPr lang="en-US" b="1" baseline="0" dirty="0" smtClean="0"/>
              <a:t> – ½ hour</a:t>
            </a:r>
            <a:endParaRPr lang="en-US" b="1"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endParaRPr lang="en-US" b="0"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0" dirty="0" smtClean="0"/>
              <a:t>The</a:t>
            </a:r>
            <a:r>
              <a:rPr lang="en-US" b="0" baseline="0" dirty="0" smtClean="0"/>
              <a:t> next 15 minutes to half hour will be our Q&amp;A session. We will be fielding questions through Go to Meeting Questions, so please ask away. DJ and I will take as many questions as we can live, then you can reach us after the webinar – we’ll get you our contact info at the end of today’s presentation. </a:t>
            </a:r>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endParaRPr lang="en-US" b="0" baseline="0"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0" baseline="0" dirty="0" smtClean="0"/>
              <a:t>_________________________________________________________</a:t>
            </a:r>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0" baseline="0" dirty="0" smtClean="0"/>
              <a:t>DJ – to field questions and if a marketing questions hand off to Laura. </a:t>
            </a:r>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endParaRPr lang="en-US" b="0" baseline="0"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0" baseline="0" dirty="0" smtClean="0"/>
              <a:t>Detach the dock on the control panel to see the questions. </a:t>
            </a:r>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endParaRPr lang="en-US" b="0" baseline="0"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0" baseline="0" dirty="0" smtClean="0"/>
              <a:t>If no questions then Laura and DJ to take turns giving example questions and then answering them.</a:t>
            </a:r>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endParaRPr lang="en-US" b="0" baseline="0"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0" baseline="0" dirty="0" smtClean="0"/>
              <a:t>DJ – technical tradeshows</a:t>
            </a:r>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endParaRPr lang="en-US" b="0" baseline="0"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0" baseline="0" dirty="0" smtClean="0"/>
              <a:t>Laura marketing planning, overall business planning, PR etc</a:t>
            </a:r>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endParaRPr lang="en-US" b="0" baseline="0" dirty="0" smtClean="0"/>
          </a:p>
          <a:p>
            <a:pPr eaLnBrk="1" hangingPunct="1">
              <a:spcBef>
                <a:spcPts val="429"/>
              </a:spcBef>
              <a:tabLst>
                <a:tab pos="0" algn="l"/>
                <a:tab pos="430328" algn="l"/>
                <a:tab pos="862208" algn="l"/>
                <a:tab pos="1292535" algn="l"/>
                <a:tab pos="1724416" algn="l"/>
                <a:tab pos="2156296" algn="l"/>
                <a:tab pos="2586624" algn="l"/>
                <a:tab pos="3018504" algn="l"/>
                <a:tab pos="3448831" algn="l"/>
                <a:tab pos="3880712" algn="l"/>
                <a:tab pos="4312592" algn="l"/>
                <a:tab pos="4742920" algn="l"/>
                <a:tab pos="5174801" algn="l"/>
                <a:tab pos="5605127" algn="l"/>
                <a:tab pos="6037008" algn="l"/>
                <a:tab pos="6468889" algn="l"/>
                <a:tab pos="6899216" algn="l"/>
                <a:tab pos="7331097" algn="l"/>
                <a:tab pos="7761423" algn="l"/>
                <a:tab pos="8193304" algn="l"/>
                <a:tab pos="8625185" algn="l"/>
              </a:tabLst>
            </a:pPr>
            <a:r>
              <a:rPr lang="en-US" b="1" i="1" baseline="0" dirty="0" smtClean="0"/>
              <a:t>ENDS WITH – Judging by the questions, you are already imagining how tradeshows can increase your business – that’s a great start. Now it’s time to start putting those ideas into action.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41</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 1 Minute (read through slide)</a:t>
            </a:r>
          </a:p>
          <a:p>
            <a:pPr eaLnBrk="1" hangingPunct="1"/>
            <a:endParaRPr lang="en-US" b="1"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0" i="1" dirty="0" smtClean="0"/>
              <a:t>ENDS WITH: </a:t>
            </a:r>
            <a:r>
              <a:rPr lang="en-US" b="0" i="1" dirty="0" smtClean="0">
                <a:solidFill>
                  <a:srgbClr val="C00000"/>
                </a:solidFill>
              </a:rPr>
              <a:t>10%</a:t>
            </a:r>
            <a:r>
              <a:rPr lang="en-US" b="0" i="1" dirty="0" smtClean="0"/>
              <a:t> discount on tradeshow tangible items and offer expires on 5/22/14</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42</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1 Minute (read through slide)</a:t>
            </a:r>
          </a:p>
          <a:p>
            <a:pPr eaLnBrk="1" hangingPunct="1"/>
            <a:endParaRPr lang="en-US" b="1" dirty="0" smtClean="0"/>
          </a:p>
          <a:p>
            <a:pPr eaLnBrk="1" hangingPunct="1"/>
            <a:r>
              <a:rPr lang="en-US" b="0" dirty="0" smtClean="0"/>
              <a:t>We also offer consulting</a:t>
            </a:r>
            <a:r>
              <a:rPr lang="en-US" b="0" baseline="0" dirty="0" smtClean="0"/>
              <a:t> on an overall business aspect. (list)</a:t>
            </a:r>
            <a:endParaRPr lang="en-US" b="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0" i="1" dirty="0" smtClean="0"/>
              <a:t>\</a:t>
            </a:r>
          </a:p>
          <a:p>
            <a:pPr eaLnBrk="1" hangingPunct="1"/>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dirty="0" smtClean="0"/>
              <a:t>END</a:t>
            </a:r>
            <a:r>
              <a:rPr lang="en-US" b="1" i="1" baseline="0" dirty="0" smtClean="0"/>
              <a:t> WITH </a:t>
            </a:r>
            <a:r>
              <a:rPr lang="en-US" b="1" i="1" dirty="0" smtClean="0"/>
              <a:t>Any tradeshow planning you do should fit into your overall business</a:t>
            </a:r>
            <a:r>
              <a:rPr lang="en-US" b="1" i="1" baseline="0" dirty="0" smtClean="0"/>
              <a:t> and marketing/PR strategies and help meet those goals and objectives.</a:t>
            </a:r>
            <a:endParaRPr lang="en-US" b="1" i="1"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43</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1 Minute (read through slide)</a:t>
            </a:r>
          </a:p>
          <a:p>
            <a:pPr eaLnBrk="1" hangingPunct="1"/>
            <a:endParaRPr lang="en-US" b="1" dirty="0" smtClean="0"/>
          </a:p>
          <a:p>
            <a:pPr eaLnBrk="1" hangingPunct="1"/>
            <a:r>
              <a:rPr lang="en-US" b="0" dirty="0" smtClean="0"/>
              <a:t>We also offer consulting</a:t>
            </a:r>
            <a:r>
              <a:rPr lang="en-US" b="0" baseline="0" dirty="0" smtClean="0"/>
              <a:t> on an overall business aspect. (list)</a:t>
            </a:r>
            <a:endParaRPr lang="en-US" b="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0" i="1" dirty="0" smtClean="0"/>
              <a:t>\</a:t>
            </a:r>
          </a:p>
          <a:p>
            <a:pPr eaLnBrk="1" hangingPunct="1"/>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dirty="0" smtClean="0"/>
              <a:t>END</a:t>
            </a:r>
            <a:r>
              <a:rPr lang="en-US" b="1" i="1" baseline="0" dirty="0" smtClean="0"/>
              <a:t> WITH </a:t>
            </a:r>
            <a:r>
              <a:rPr lang="en-US" b="1" i="1" dirty="0" smtClean="0"/>
              <a:t>Any tradeshow planning you do should fit into your overall business</a:t>
            </a:r>
            <a:r>
              <a:rPr lang="en-US" b="1" i="1" baseline="0" dirty="0" smtClean="0"/>
              <a:t> and marketing/PR strategies and help meet those goals and objectives.</a:t>
            </a:r>
            <a:endParaRPr lang="en-US" b="1" i="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44</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a:t>
            </a:r>
            <a:r>
              <a:rPr lang="en-US" b="1" baseline="0" dirty="0" smtClean="0"/>
              <a:t> – Minute</a:t>
            </a:r>
          </a:p>
          <a:p>
            <a:pPr eaLnBrk="1" hangingPunct="1"/>
            <a:endParaRPr lang="en-US" b="1" baseline="0" dirty="0" smtClean="0"/>
          </a:p>
          <a:p>
            <a:pPr eaLnBrk="1" hangingPunct="1"/>
            <a:r>
              <a:rPr lang="en-US" b="0" dirty="0" smtClean="0"/>
              <a:t>Thank</a:t>
            </a:r>
            <a:r>
              <a:rPr lang="en-US" b="0" baseline="0" dirty="0" smtClean="0"/>
              <a:t> you all for participating on this Webinar and being active with your questions today.  We really enjoyed the interaction and hope you learned a lot through this webinar.</a:t>
            </a:r>
          </a:p>
          <a:p>
            <a:pPr eaLnBrk="1" hangingPunct="1"/>
            <a:endParaRPr lang="en-US" b="0" baseline="0" dirty="0" smtClean="0"/>
          </a:p>
          <a:p>
            <a:pPr eaLnBrk="1" hangingPunct="1"/>
            <a:r>
              <a:rPr lang="en-US" b="0" baseline="0" dirty="0" smtClean="0"/>
              <a:t>I would again like to recognize our webinar sponsor, </a:t>
            </a:r>
            <a:r>
              <a:rPr lang="en-US" b="1" baseline="0" dirty="0" smtClean="0"/>
              <a:t>Nomadic Display</a:t>
            </a:r>
            <a:r>
              <a:rPr lang="en-US" b="0" baseline="0" dirty="0" smtClean="0"/>
              <a:t>, </a:t>
            </a:r>
            <a:r>
              <a:rPr lang="en-US" sz="1200" b="0" kern="1200" dirty="0" smtClean="0">
                <a:solidFill>
                  <a:schemeClr val="tx1"/>
                </a:solidFill>
                <a:latin typeface="Arial" charset="0"/>
                <a:ea typeface="+mn-ea"/>
                <a:cs typeface="+mn-cs"/>
              </a:rPr>
              <a:t>the world's leading producer of high-quality custom modular and portable trade show displays</a:t>
            </a:r>
            <a:r>
              <a:rPr lang="en-US" sz="1200" b="0" kern="1200" baseline="0" dirty="0" smtClean="0">
                <a:solidFill>
                  <a:schemeClr val="tx1"/>
                </a:solidFill>
                <a:latin typeface="Arial" charset="0"/>
                <a:ea typeface="+mn-ea"/>
                <a:cs typeface="+mn-cs"/>
              </a:rPr>
              <a:t> for sponsoring our 2014 Webinar series.</a:t>
            </a:r>
            <a:endParaRPr lang="en-US" sz="1200" b="0" kern="1200" dirty="0" smtClean="0">
              <a:solidFill>
                <a:schemeClr val="tx1"/>
              </a:solidFill>
              <a:latin typeface="Arial" charset="0"/>
              <a:ea typeface="+mn-ea"/>
              <a:cs typeface="+mn-cs"/>
            </a:endParaRPr>
          </a:p>
          <a:p>
            <a:pPr eaLnBrk="1" hangingPunct="1"/>
            <a:endParaRPr lang="en-US" sz="1200" b="0" kern="1200" dirty="0" smtClean="0">
              <a:solidFill>
                <a:schemeClr val="tx1"/>
              </a:solidFill>
              <a:latin typeface="Arial" charset="0"/>
              <a:ea typeface="+mn-ea"/>
              <a:cs typeface="+mn-cs"/>
            </a:endParaRPr>
          </a:p>
          <a:p>
            <a:pPr eaLnBrk="1" hangingPunct="1"/>
            <a:r>
              <a:rPr lang="en-US" sz="1200" b="0" kern="1200" dirty="0" smtClean="0">
                <a:solidFill>
                  <a:schemeClr val="tx1"/>
                </a:solidFill>
                <a:latin typeface="Arial" charset="0"/>
                <a:ea typeface="+mn-ea"/>
                <a:cs typeface="+mn-cs"/>
              </a:rPr>
              <a:t>Also, be</a:t>
            </a:r>
            <a:r>
              <a:rPr lang="en-US" sz="1200" b="0" kern="1200" baseline="0" dirty="0" smtClean="0">
                <a:solidFill>
                  <a:schemeClr val="tx1"/>
                </a:solidFill>
                <a:latin typeface="Arial" charset="0"/>
                <a:ea typeface="+mn-ea"/>
                <a:cs typeface="+mn-cs"/>
              </a:rPr>
              <a:t> sure to register for the remaining webinars in the series.</a:t>
            </a:r>
            <a:endParaRPr lang="en-US" sz="1200" b="0" kern="1200" dirty="0" smtClean="0">
              <a:solidFill>
                <a:schemeClr val="tx1"/>
              </a:solidFill>
              <a:latin typeface="Arial" charset="0"/>
              <a:ea typeface="+mn-ea"/>
              <a:cs typeface="+mn-cs"/>
            </a:endParaRPr>
          </a:p>
          <a:p>
            <a:pPr eaLnBrk="1" hangingPunct="1"/>
            <a:endParaRPr lang="en-US" sz="1200" b="0" kern="1200" dirty="0" smtClean="0">
              <a:solidFill>
                <a:schemeClr val="tx1"/>
              </a:solidFill>
              <a:latin typeface="Arial" charset="0"/>
              <a:ea typeface="+mn-ea"/>
              <a:cs typeface="+mn-cs"/>
            </a:endParaRPr>
          </a:p>
          <a:p>
            <a:pPr eaLnBrk="1" hangingPunct="1"/>
            <a:r>
              <a:rPr lang="en-US" b="0" baseline="0" dirty="0" smtClean="0"/>
              <a:t>July 22nd – Notable Exhibiting Trends: Maximizing Your Visual and Verbal Communications</a:t>
            </a:r>
          </a:p>
          <a:p>
            <a:pPr eaLnBrk="1" hangingPunct="1"/>
            <a:r>
              <a:rPr lang="en-US" b="0" baseline="0" dirty="0" smtClean="0"/>
              <a:t>And October 21 – Making the Most of Your Tradeshow Presence: How to Tie the Ribbon Around the Package. </a:t>
            </a:r>
          </a:p>
          <a:p>
            <a:pPr eaLnBrk="1" hangingPunct="1"/>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1" kern="1200" baseline="0" dirty="0" smtClean="0">
                <a:solidFill>
                  <a:schemeClr val="tx1"/>
                </a:solidFill>
                <a:latin typeface="Arial" charset="0"/>
                <a:ea typeface="+mn-ea"/>
                <a:cs typeface="+mn-cs"/>
              </a:rPr>
              <a:t>You will be receiving a follow up email with an attendee survey. We would appreciate your time in giving us feedback </a:t>
            </a:r>
            <a:r>
              <a:rPr lang="en-US" sz="1200" b="0" i="0" kern="1200" dirty="0" smtClean="0">
                <a:solidFill>
                  <a:schemeClr val="tx1"/>
                </a:solidFill>
                <a:latin typeface="Arial" charset="0"/>
                <a:ea typeface="+mn-ea"/>
                <a:cs typeface="+mn-cs"/>
              </a:rPr>
              <a:t>so we can continue to provide you with online education to meet your needs.</a:t>
            </a:r>
            <a:r>
              <a:rPr lang="en-US" sz="1200" b="0" i="0" kern="1200" baseline="0" dirty="0" smtClean="0">
                <a:solidFill>
                  <a:schemeClr val="tx1"/>
                </a:solidFill>
                <a:latin typeface="Arial" charset="0"/>
                <a:ea typeface="+mn-ea"/>
                <a:cs typeface="+mn-cs"/>
              </a:rPr>
              <a:t> T</a:t>
            </a:r>
            <a:r>
              <a:rPr lang="en-US" sz="1200" b="0" i="1" kern="1200" baseline="0" dirty="0" smtClean="0">
                <a:solidFill>
                  <a:schemeClr val="tx1"/>
                </a:solidFill>
                <a:latin typeface="Arial" charset="0"/>
                <a:ea typeface="+mn-ea"/>
                <a:cs typeface="+mn-cs"/>
              </a:rPr>
              <a:t>he email will also include a reminder about how to download your ebook copy of The Noise Behind Business How to Make Tradeshows Work, or if you would like the hard copy version, email us at info@exhib-it.com and we’ll tell you how to get a discount off retail. </a:t>
            </a:r>
            <a:endParaRPr lang="en-US" sz="1200" b="0" kern="1200" baseline="0" dirty="0" smtClean="0">
              <a:solidFill>
                <a:schemeClr val="tx1"/>
              </a:solidFill>
              <a:latin typeface="Arial" charset="0"/>
              <a:ea typeface="+mn-ea"/>
              <a:cs typeface="+mn-cs"/>
            </a:endParaRPr>
          </a:p>
          <a:p>
            <a:pPr eaLnBrk="1" hangingPunct="1"/>
            <a:endParaRPr lang="en-US" sz="1200" b="1" i="1" kern="1200" baseline="0" dirty="0" smtClean="0">
              <a:solidFill>
                <a:schemeClr val="tx1"/>
              </a:solidFill>
              <a:latin typeface="Arial" charset="0"/>
              <a:ea typeface="+mn-ea"/>
              <a:cs typeface="+mn-cs"/>
            </a:endParaRPr>
          </a:p>
          <a:p>
            <a:pPr eaLnBrk="1" hangingPunct="1"/>
            <a:r>
              <a:rPr lang="en-US" sz="1200" b="1" i="1" kern="1200" baseline="0" dirty="0" smtClean="0">
                <a:solidFill>
                  <a:schemeClr val="tx1"/>
                </a:solidFill>
                <a:latin typeface="Arial" charset="0"/>
                <a:ea typeface="+mn-ea"/>
                <a:cs typeface="+mn-cs"/>
              </a:rPr>
              <a:t>Ends with – That’s all we have time for today. We’d love to hear how you’ve integrated  what you’ve learned today  and especially  in the future about how you applied it to better your Business. All our best. </a:t>
            </a:r>
            <a:endParaRPr lang="en-US" sz="1200" b="1" i="1" kern="1200" dirty="0" smtClean="0">
              <a:solidFill>
                <a:schemeClr val="tx1"/>
              </a:solidFill>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5</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DJ -1</a:t>
            </a:r>
            <a:r>
              <a:rPr lang="en-US" b="1" baseline="0" dirty="0" smtClean="0"/>
              <a:t> Minute </a:t>
            </a:r>
            <a:r>
              <a:rPr lang="en-US" baseline="0" dirty="0" smtClean="0"/>
              <a:t>read slide</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smtClean="0"/>
              <a:t>ENDS WITH </a:t>
            </a:r>
            <a:r>
              <a:rPr lang="en-US" baseline="0" dirty="0" smtClean="0"/>
              <a:t>– </a:t>
            </a:r>
            <a:r>
              <a:rPr lang="en-US" sz="1200" b="1" dirty="0" smtClean="0"/>
              <a:t>and now I am turning</a:t>
            </a:r>
            <a:r>
              <a:rPr lang="en-US" sz="1200" b="1" baseline="0" dirty="0" smtClean="0"/>
              <a:t> this over to Laura to go over the Pre-Registration Survey Review.</a:t>
            </a:r>
            <a:endParaRPr lang="en-US" sz="1200" b="1"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6</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- 2 Minute Overview with details.</a:t>
            </a:r>
          </a:p>
          <a:p>
            <a:pPr eaLnBrk="1" hangingPunct="1"/>
            <a:r>
              <a:rPr lang="en-US" sz="1200" b="0" i="0" kern="1200" dirty="0" smtClean="0">
                <a:solidFill>
                  <a:schemeClr val="tx1"/>
                </a:solidFill>
                <a:latin typeface="Arial" charset="0"/>
                <a:ea typeface="+mn-ea"/>
                <a:cs typeface="+mn-cs"/>
              </a:rPr>
              <a:t>I’d like to thank all of you for taking the time to provide profile information during registration.  I thought you’d be interested to know that today’s group</a:t>
            </a:r>
          </a:p>
          <a:p>
            <a:pPr eaLnBrk="1" hangingPunct="1"/>
            <a:endParaRPr lang="en-US" sz="1200" b="0" i="0" kern="1200" dirty="0" smtClean="0">
              <a:solidFill>
                <a:schemeClr val="tx1"/>
              </a:solidFill>
              <a:latin typeface="Arial" charset="0"/>
              <a:ea typeface="+mn-ea"/>
              <a:cs typeface="+mn-cs"/>
            </a:endParaRPr>
          </a:p>
          <a:p>
            <a:pPr eaLnBrk="1" hangingPunct="1"/>
            <a:r>
              <a:rPr lang="en-US" sz="1200" b="0" i="0" kern="1200" dirty="0" smtClean="0">
                <a:solidFill>
                  <a:schemeClr val="tx1"/>
                </a:solidFill>
                <a:latin typeface="Arial" charset="0"/>
                <a:ea typeface="+mn-ea"/>
                <a:cs typeface="+mn-cs"/>
              </a:rPr>
              <a:t>Laura to summarize…</a:t>
            </a:r>
          </a:p>
          <a:p>
            <a:pPr eaLnBrk="1" hangingPunct="1"/>
            <a:endParaRPr lang="en-US" sz="1200" b="0" i="0" kern="1200" dirty="0" smtClean="0">
              <a:solidFill>
                <a:schemeClr val="tx1"/>
              </a:solidFill>
              <a:latin typeface="Arial" charset="0"/>
              <a:ea typeface="+mn-ea"/>
              <a:cs typeface="+mn-cs"/>
            </a:endParaRPr>
          </a:p>
          <a:p>
            <a:pPr eaLnBrk="1" hangingPunct="1"/>
            <a:r>
              <a:rPr lang="en-US" sz="1200" b="0" i="0" kern="1200" dirty="0" smtClean="0">
                <a:solidFill>
                  <a:schemeClr val="tx1"/>
                </a:solidFill>
                <a:latin typeface="Arial" charset="0"/>
                <a:ea typeface="+mn-ea"/>
                <a:cs typeface="+mn-cs"/>
              </a:rPr>
              <a:t>We</a:t>
            </a:r>
            <a:r>
              <a:rPr lang="en-US" sz="1200" b="0" i="0" kern="1200" baseline="0" dirty="0" smtClean="0">
                <a:solidFill>
                  <a:schemeClr val="tx1"/>
                </a:solidFill>
                <a:latin typeface="Arial" charset="0"/>
                <a:ea typeface="+mn-ea"/>
                <a:cs typeface="+mn-cs"/>
              </a:rPr>
              <a:t> appreciate your time and your responses </a:t>
            </a:r>
            <a:r>
              <a:rPr lang="en-US" sz="1200" b="0" i="0" kern="1200" dirty="0" smtClean="0">
                <a:solidFill>
                  <a:schemeClr val="tx1"/>
                </a:solidFill>
                <a:latin typeface="Arial" charset="0"/>
                <a:ea typeface="+mn-ea"/>
                <a:cs typeface="+mn-cs"/>
              </a:rPr>
              <a:t>enabled us to tailor today’s program to your demographic</a:t>
            </a:r>
          </a:p>
          <a:p>
            <a:pPr eaLnBrk="1" hangingPunct="1"/>
            <a:endParaRPr lang="en-US" b="0" dirty="0" smtClean="0"/>
          </a:p>
          <a:p>
            <a:pPr eaLnBrk="1" hangingPunct="1"/>
            <a:r>
              <a:rPr lang="en-US" b="1" i="1" baseline="0" dirty="0" smtClean="0"/>
              <a:t>ENDS WITH: </a:t>
            </a:r>
            <a:r>
              <a:rPr lang="en-US" b="0" i="1" baseline="0" dirty="0" smtClean="0"/>
              <a:t>“</a:t>
            </a:r>
            <a:r>
              <a:rPr lang="en-US" b="1" i="1" baseline="0" dirty="0" smtClean="0"/>
              <a:t>Let’s get to know a little bit about why you are here today and what your pressing issues 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7</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Laura – 3</a:t>
            </a:r>
            <a:r>
              <a:rPr lang="en-US" b="1" baseline="0" dirty="0" smtClean="0"/>
              <a:t> minutes –</a:t>
            </a:r>
            <a:br>
              <a:rPr lang="en-US" b="1" baseline="0" dirty="0" smtClean="0"/>
            </a:br>
            <a:r>
              <a:rPr lang="en-US" b="1" baseline="0" dirty="0" smtClean="0"/>
              <a:t/>
            </a:r>
            <a:br>
              <a:rPr lang="en-US" b="1" baseline="0" dirty="0" smtClean="0"/>
            </a:br>
            <a:r>
              <a:rPr lang="en-US" b="1" baseline="0" dirty="0" smtClean="0"/>
              <a:t>Direct attendees to Poll (Upper right hand of your screen) and answer questions and explain Live Poll to go over. *Ask them to PICK JUST ONE answer – the best that describes them today.</a:t>
            </a:r>
          </a:p>
          <a:p>
            <a:pPr eaLnBrk="1" hangingPunct="1"/>
            <a:endParaRPr lang="en-US" b="1" baseline="0" dirty="0" smtClean="0"/>
          </a:p>
          <a:p>
            <a:pPr eaLnBrk="1" hangingPunct="1"/>
            <a:r>
              <a:rPr lang="en-US" b="0" baseline="0" dirty="0" smtClean="0"/>
              <a:t>1 minute for responses and 1 minute for overview and discussion of results</a:t>
            </a:r>
          </a:p>
          <a:p>
            <a:pPr eaLnBrk="1" hangingPunct="1"/>
            <a:endParaRPr lang="en-US" b="0" baseline="0" dirty="0" smtClean="0"/>
          </a:p>
          <a:p>
            <a:pPr eaLnBrk="1" hangingPunct="1"/>
            <a:r>
              <a:rPr lang="en-US" b="1" baseline="0" dirty="0" smtClean="0"/>
              <a:t>NOTE Laura look at Poll within panel options for results and read from slide</a:t>
            </a:r>
          </a:p>
          <a:p>
            <a:pPr eaLnBrk="1" hangingPunct="1"/>
            <a:endParaRPr lang="en-US" b="0" baseline="0" dirty="0" smtClean="0"/>
          </a:p>
          <a:p>
            <a:pPr eaLnBrk="1" hangingPunct="1"/>
            <a:r>
              <a:rPr lang="en-US" b="0" baseline="0" dirty="0" smtClean="0"/>
              <a:t>1 minute and 50 seconds:</a:t>
            </a:r>
          </a:p>
          <a:p>
            <a:pPr eaLnBrk="1" hangingPunct="1"/>
            <a:endParaRPr lang="en-US" b="1" baseline="0" dirty="0" smtClean="0"/>
          </a:p>
          <a:p>
            <a:pPr eaLnBrk="1" hangingPunct="1"/>
            <a:r>
              <a:rPr lang="en-US" b="1" i="1" baseline="0" dirty="0" smtClean="0"/>
              <a:t>ENDS WITH: We’ll address each of these areas today and if you need more in depth information you can wait til the Q&amp;A session At the end of the webinar or call or email us afterwards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B692E382-4F7D-464C-9F43-951F39249925}" type="slidenum">
              <a:rPr lang="en-US" smtClean="0">
                <a:latin typeface="Arial" charset="0"/>
                <a:cs typeface="Arial" charset="0"/>
              </a:rPr>
              <a:pPr/>
              <a:t>8</a:t>
            </a:fld>
            <a:endParaRPr lang="en-US" dirty="0"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DJ – 1 minute</a:t>
            </a:r>
            <a:br>
              <a:rPr lang="en-US" b="1" dirty="0" smtClean="0"/>
            </a:br>
            <a:r>
              <a:rPr lang="en-US" b="1" dirty="0" smtClean="0"/>
              <a:t/>
            </a:r>
            <a:br>
              <a:rPr lang="en-US" b="1" dirty="0" smtClean="0"/>
            </a:br>
            <a:r>
              <a:rPr lang="en-US" b="1" dirty="0" smtClean="0"/>
              <a:t>This image depicts what it is like to be exhibiting in a trade show. So much is going on!</a:t>
            </a:r>
            <a:r>
              <a:rPr lang="en-US" b="1" baseline="0" dirty="0" smtClean="0"/>
              <a:t/>
            </a:r>
            <a:br>
              <a:rPr lang="en-US" b="1" baseline="0" dirty="0" smtClean="0"/>
            </a:br>
            <a:r>
              <a:rPr lang="en-US" b="1" baseline="0" dirty="0" smtClean="0"/>
              <a:t/>
            </a:r>
            <a:br>
              <a:rPr lang="en-US" b="1" baseline="0" dirty="0" smtClean="0"/>
            </a:br>
            <a:r>
              <a:rPr lang="en-US" sz="1200" kern="1200" dirty="0" smtClean="0">
                <a:solidFill>
                  <a:schemeClr val="tx1"/>
                </a:solidFill>
                <a:effectLst/>
                <a:latin typeface="Arial" charset="0"/>
                <a:ea typeface="+mn-ea"/>
                <a:cs typeface="+mn-cs"/>
              </a:rPr>
              <a:t>Shaking lots of hands indiscriminately does little to drive profits. Often the intent of a trade show is lost in the execution of the details. </a:t>
            </a:r>
            <a:r>
              <a:rPr lang="en-US" sz="1200" b="1" i="1" kern="1200" dirty="0" smtClean="0">
                <a:solidFill>
                  <a:schemeClr val="tx1"/>
                </a:solidFill>
                <a:effectLst/>
                <a:latin typeface="Arial" charset="0"/>
                <a:ea typeface="+mn-ea"/>
                <a:cs typeface="+mn-cs"/>
              </a:rPr>
              <a:t>The bottom line is results and a  </a:t>
            </a:r>
            <a:r>
              <a:rPr lang="en-US" sz="1200" kern="1200" dirty="0" smtClean="0">
                <a:solidFill>
                  <a:schemeClr val="tx1"/>
                </a:solidFill>
                <a:effectLst/>
                <a:latin typeface="Arial" charset="0"/>
                <a:ea typeface="+mn-ea"/>
                <a:cs typeface="+mn-cs"/>
              </a:rPr>
              <a:t>measurable return on your investment should always be expected. </a:t>
            </a:r>
            <a:endParaRPr lang="en-US" b="1" dirty="0" smtClean="0"/>
          </a:p>
          <a:p>
            <a:pPr eaLnBrk="1" hangingPunct="1"/>
            <a:r>
              <a:rPr lang="en-US" sz="1200" b="0" i="0" kern="1200" dirty="0" smtClean="0">
                <a:solidFill>
                  <a:schemeClr val="tx1"/>
                </a:solidFill>
                <a:effectLst/>
                <a:latin typeface="Arial" charset="0"/>
                <a:ea typeface="+mn-ea"/>
                <a:cs typeface="+mn-cs"/>
              </a:rPr>
              <a:t>There are so many steps and activities that have to be planned, coordinated and timed for successful trade show execution. </a:t>
            </a:r>
          </a:p>
          <a:p>
            <a:pPr eaLnBrk="1" hangingPunct="1"/>
            <a:endParaRPr lang="en-US" sz="1200" b="0" i="0" kern="1200" dirty="0" smtClean="0">
              <a:solidFill>
                <a:schemeClr val="tx1"/>
              </a:solidFill>
              <a:effectLst/>
              <a:latin typeface="Arial" charset="0"/>
              <a:ea typeface="+mn-ea"/>
              <a:cs typeface="+mn-cs"/>
            </a:endParaRPr>
          </a:p>
          <a:p>
            <a:pPr eaLnBrk="1" hangingPunct="1"/>
            <a:r>
              <a:rPr lang="en-US" sz="1200" b="1" i="0" kern="1200" dirty="0" smtClean="0">
                <a:solidFill>
                  <a:schemeClr val="tx1"/>
                </a:solidFill>
                <a:effectLst/>
                <a:latin typeface="Arial" charset="0"/>
                <a:ea typeface="+mn-ea"/>
                <a:cs typeface="+mn-cs"/>
              </a:rPr>
              <a:t>How do you make sure that your company doesn't get lost or overlooked in all the noise and commotion?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Arial" charset="0"/>
                <a:ea typeface="+mn-ea"/>
                <a:cs typeface="+mn-cs"/>
              </a:rPr>
              <a:t>And how can you make sure that your (not-small) investment of time and money will pay off for your company? That you won't end up sitting alone in your booth for hours, wishing that someone would stop in and talk to you? </a:t>
            </a:r>
            <a:r>
              <a:rPr lang="en-US" dirty="0" smtClean="0"/>
              <a:t/>
            </a:r>
            <a:br>
              <a:rPr lang="en-US" dirty="0" smtClean="0"/>
            </a:br>
            <a:r>
              <a:rPr lang="en-US" dirty="0" smtClean="0"/>
              <a:t/>
            </a:r>
            <a:br>
              <a:rPr lang="en-US" dirty="0" smtClean="0"/>
            </a:br>
            <a:r>
              <a:rPr lang="en-US" b="1" dirty="0" smtClean="0"/>
              <a:t>ENDS WITH </a:t>
            </a:r>
            <a:r>
              <a:rPr lang="en-US" dirty="0" smtClean="0"/>
              <a:t>- </a:t>
            </a:r>
            <a:r>
              <a:rPr lang="en-US" sz="1200" b="1" i="0" kern="1200" dirty="0" smtClean="0">
                <a:solidFill>
                  <a:schemeClr val="tx1"/>
                </a:solidFill>
                <a:effectLst/>
                <a:latin typeface="Arial" charset="0"/>
                <a:ea typeface="+mn-ea"/>
                <a:cs typeface="+mn-cs"/>
              </a:rPr>
              <a:t>The answer is in the pre-show preparation.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7100">
              <a:defRPr>
                <a:solidFill>
                  <a:schemeClr val="tx1"/>
                </a:solidFill>
                <a:latin typeface="Arial" charset="0"/>
                <a:cs typeface="Arial" charset="0"/>
              </a:defRPr>
            </a:lvl1pPr>
            <a:lvl2pPr marL="742950" indent="-285750" defTabSz="927100">
              <a:defRPr>
                <a:solidFill>
                  <a:schemeClr val="tx1"/>
                </a:solidFill>
                <a:latin typeface="Arial" charset="0"/>
                <a:cs typeface="Arial" charset="0"/>
              </a:defRPr>
            </a:lvl2pPr>
            <a:lvl3pPr marL="1143000" indent="-228600" defTabSz="927100">
              <a:defRPr>
                <a:solidFill>
                  <a:schemeClr val="tx1"/>
                </a:solidFill>
                <a:latin typeface="Arial" charset="0"/>
                <a:cs typeface="Arial" charset="0"/>
              </a:defRPr>
            </a:lvl3pPr>
            <a:lvl4pPr marL="1600200" indent="-228600" defTabSz="927100">
              <a:defRPr>
                <a:solidFill>
                  <a:schemeClr val="tx1"/>
                </a:solidFill>
                <a:latin typeface="Arial" charset="0"/>
                <a:cs typeface="Arial" charset="0"/>
              </a:defRPr>
            </a:lvl4pPr>
            <a:lvl5pPr marL="2057400" indent="-228600" defTabSz="927100">
              <a:defRPr>
                <a:solidFill>
                  <a:schemeClr val="tx1"/>
                </a:solidFill>
                <a:latin typeface="Arial" charset="0"/>
                <a:cs typeface="Arial" charset="0"/>
              </a:defRPr>
            </a:lvl5pPr>
            <a:lvl6pPr marL="2514600" indent="-228600" defTabSz="927100" eaLnBrk="0" fontAlgn="base" hangingPunct="0">
              <a:spcBef>
                <a:spcPct val="0"/>
              </a:spcBef>
              <a:spcAft>
                <a:spcPct val="0"/>
              </a:spcAft>
              <a:defRPr>
                <a:solidFill>
                  <a:schemeClr val="tx1"/>
                </a:solidFill>
                <a:latin typeface="Arial" charset="0"/>
                <a:cs typeface="Arial" charset="0"/>
              </a:defRPr>
            </a:lvl6pPr>
            <a:lvl7pPr marL="2971800" indent="-228600" defTabSz="927100" eaLnBrk="0" fontAlgn="base" hangingPunct="0">
              <a:spcBef>
                <a:spcPct val="0"/>
              </a:spcBef>
              <a:spcAft>
                <a:spcPct val="0"/>
              </a:spcAft>
              <a:defRPr>
                <a:solidFill>
                  <a:schemeClr val="tx1"/>
                </a:solidFill>
                <a:latin typeface="Arial" charset="0"/>
                <a:cs typeface="Arial" charset="0"/>
              </a:defRPr>
            </a:lvl7pPr>
            <a:lvl8pPr marL="3429000" indent="-228600" defTabSz="927100" eaLnBrk="0" fontAlgn="base" hangingPunct="0">
              <a:spcBef>
                <a:spcPct val="0"/>
              </a:spcBef>
              <a:spcAft>
                <a:spcPct val="0"/>
              </a:spcAft>
              <a:defRPr>
                <a:solidFill>
                  <a:schemeClr val="tx1"/>
                </a:solidFill>
                <a:latin typeface="Arial" charset="0"/>
                <a:cs typeface="Arial" charset="0"/>
              </a:defRPr>
            </a:lvl8pPr>
            <a:lvl9pPr marL="3886200" indent="-228600" defTabSz="927100" eaLnBrk="0" fontAlgn="base" hangingPunct="0">
              <a:spcBef>
                <a:spcPct val="0"/>
              </a:spcBef>
              <a:spcAft>
                <a:spcPct val="0"/>
              </a:spcAft>
              <a:defRPr>
                <a:solidFill>
                  <a:schemeClr val="tx1"/>
                </a:solidFill>
                <a:latin typeface="Arial" charset="0"/>
                <a:cs typeface="Arial" charset="0"/>
              </a:defRPr>
            </a:lvl9pPr>
          </a:lstStyle>
          <a:p>
            <a:fld id="{C68F6F09-C826-4C99-B5B7-8B01375902C1}" type="slidenum">
              <a:rPr lang="en-US" altLang="en-US" smtClean="0"/>
              <a:pPr/>
              <a:t>9</a:t>
            </a:fld>
            <a:endParaRPr lang="en-US" alt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dirty="0" smtClean="0"/>
              <a:t>DJ 30 seconds</a:t>
            </a:r>
            <a:br>
              <a:rPr lang="en-US" altLang="en-US" b="1" dirty="0" smtClean="0"/>
            </a:br>
            <a:r>
              <a:rPr lang="en-US" altLang="en-US" b="1" dirty="0" smtClean="0"/>
              <a:t/>
            </a:r>
            <a:br>
              <a:rPr lang="en-US" altLang="en-US" b="1" dirty="0" smtClean="0"/>
            </a:br>
            <a:r>
              <a:rPr lang="en-US" altLang="en-US" b="1" dirty="0" smtClean="0"/>
              <a:t>For your preshow preparation, it is all about *READ SLIDE*</a:t>
            </a:r>
          </a:p>
          <a:p>
            <a:pPr eaLnBrk="1" hangingPunct="1"/>
            <a:endParaRPr lang="en-US" altLang="en-US" b="1" dirty="0" smtClean="0"/>
          </a:p>
          <a:p>
            <a:pPr eaLnBrk="1" hangingPunct="1"/>
            <a:endParaRPr lang="en-US" altLang="en-US" b="1" i="1" dirty="0" smtClean="0"/>
          </a:p>
          <a:p>
            <a:pPr eaLnBrk="1" hangingPunct="1"/>
            <a:r>
              <a:rPr lang="en-US" altLang="en-US" b="1" i="1" dirty="0" smtClean="0"/>
              <a:t>ENDS WITH – Laura,</a:t>
            </a:r>
            <a:r>
              <a:rPr lang="en-US" altLang="en-US" b="1" i="1" baseline="0" dirty="0" smtClean="0"/>
              <a:t> let’s share with the attendees the next Strategy Guide to help them plan their strategy for their trade show ROI.</a:t>
            </a:r>
            <a:endParaRPr lang="en-US" altLang="en-US" b="1"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36951C-B3E1-4B24-A073-86E30460B2C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7D0729-D153-4ABD-8B44-39F58882A36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6567E3-660E-4664-919C-2B6E41A36CB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3FB046F-3CC6-4CA2-A994-8EEF149B790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7DF842A-3BB8-4BA0-BCF2-8CD7F3B391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E39D584-C9B4-4F08-8814-7D35F567E6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FE441D-0A5D-45E0-9371-A7B0840901A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722FD68-8984-465B-8878-E6E6B6496D7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29F5FDB-C46E-4DB4-8E81-C5CD24BED8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F900B4-BBCC-4386-AF5B-B48FC12192C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CA7E5F9-8705-4883-9A79-A7C73A4E5D1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F50296-726F-48A1-9311-A61F178D0D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396EFA4-59B9-4E62-82BB-E9B3C3465DD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599238CF-9134-4D97-847F-17339E2CB4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exhib-it.com/pdf/April_How_To_Download.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www.trade-show-advisor.com/" TargetMode="External"/><Relationship Id="rId3" Type="http://schemas.openxmlformats.org/officeDocument/2006/relationships/hyperlink" Target="http://www.eventmarketer.com/" TargetMode="External"/><Relationship Id="rId7" Type="http://schemas.openxmlformats.org/officeDocument/2006/relationships/hyperlink" Target="http://www.conventions.net/"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www.eventsinamerica.com/" TargetMode="External"/><Relationship Id="rId5" Type="http://schemas.openxmlformats.org/officeDocument/2006/relationships/hyperlink" Target="http://www.trade-show-expo.com/" TargetMode="External"/><Relationship Id="rId10" Type="http://schemas.openxmlformats.org/officeDocument/2006/relationships/hyperlink" Target="http://www.tradeshowexecutive.com/" TargetMode="External"/><Relationship Id="rId4" Type="http://schemas.openxmlformats.org/officeDocument/2006/relationships/hyperlink" Target="http://www.exhibitcitynews.com/" TargetMode="External"/><Relationship Id="rId9" Type="http://schemas.openxmlformats.org/officeDocument/2006/relationships/hyperlink" Target="http://www.edpa.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xhib-it.com/pdf/April_How_To_Download.pdf"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CEO@exhib-it.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mailto:Laura@marketingtogonow.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p:cNvSpPr>
            <a:spLocks noGrp="1"/>
          </p:cNvSpPr>
          <p:nvPr>
            <p:ph type="sldNum" sz="quarter" idx="12"/>
          </p:nvPr>
        </p:nvSpPr>
        <p:spPr>
          <a:noFill/>
          <a:ln>
            <a:miter lim="800000"/>
            <a:headEnd/>
            <a:tailEnd/>
          </a:ln>
        </p:spPr>
        <p:txBody>
          <a:bodyPr/>
          <a:lstStyle/>
          <a:p>
            <a:pPr marL="342900" indent="-342900"/>
            <a:fld id="{9AFEB23D-B055-4FC8-8459-9606311E5E44}" type="slidenum">
              <a:rPr lang="en-US" smtClean="0">
                <a:latin typeface="Arial" charset="0"/>
                <a:cs typeface="Arial" charset="0"/>
              </a:rPr>
              <a:pPr marL="342900" indent="-342900"/>
              <a:t>1</a:t>
            </a:fld>
            <a:endParaRPr lang="en-US" dirty="0" smtClean="0">
              <a:latin typeface="Arial"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228600" y="1371600"/>
            <a:ext cx="8458200" cy="710067"/>
          </a:xfrm>
          <a:prstGeom prst="rect">
            <a:avLst/>
          </a:prstGeom>
          <a:noFill/>
          <a:ln w="9525">
            <a:noFill/>
            <a:round/>
            <a:headEnd/>
            <a:tailEnd/>
          </a:ln>
          <a:effectLst/>
        </p:spPr>
        <p:txBody>
          <a:bodyPr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Strategy Guide</a:t>
            </a: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8956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r>
              <a:rPr lang="en-US" sz="4800" b="1" dirty="0">
                <a:solidFill>
                  <a:schemeClr val="bg1"/>
                </a:solidFill>
              </a:rPr>
              <a:t/>
            </a:r>
            <a:br>
              <a:rPr lang="en-US" sz="48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
        <p:nvSpPr>
          <p:cNvPr id="10" name="TextBox 9"/>
          <p:cNvSpPr txBox="1"/>
          <p:nvPr/>
        </p:nvSpPr>
        <p:spPr>
          <a:xfrm>
            <a:off x="152400" y="2133600"/>
            <a:ext cx="8839200" cy="4278094"/>
          </a:xfrm>
          <a:prstGeom prst="rect">
            <a:avLst/>
          </a:prstGeom>
          <a:noFill/>
        </p:spPr>
        <p:txBody>
          <a:bodyPr wrap="square" rtlCol="0">
            <a:spAutoFit/>
          </a:bodyPr>
          <a:lstStyle/>
          <a:p>
            <a:r>
              <a:rPr lang="en-US" sz="2800" b="1" dirty="0" smtClean="0">
                <a:solidFill>
                  <a:srgbClr val="4597A0"/>
                </a:solidFill>
              </a:rPr>
              <a:t>Action Items </a:t>
            </a:r>
            <a:r>
              <a:rPr lang="en-US" b="1" dirty="0" smtClean="0"/>
              <a:t>(Go to your “How to Guide” Distributed </a:t>
            </a:r>
            <a:r>
              <a:rPr lang="en-US" b="1" dirty="0"/>
              <a:t>U</a:t>
            </a:r>
            <a:r>
              <a:rPr lang="en-US" b="1" dirty="0" smtClean="0"/>
              <a:t>pon Registration)</a:t>
            </a:r>
          </a:p>
          <a:p>
            <a:endParaRPr lang="en-US" dirty="0" smtClean="0"/>
          </a:p>
          <a:p>
            <a:r>
              <a:rPr lang="en-US" sz="2400" b="1" dirty="0" smtClean="0"/>
              <a:t>Review the Strategy Objective Worksheet and Answer the Questions – NOW!</a:t>
            </a:r>
            <a:r>
              <a:rPr lang="en-US" b="1" dirty="0" smtClean="0"/>
              <a:t/>
            </a:r>
            <a:br>
              <a:rPr lang="en-US" b="1" dirty="0" smtClean="0"/>
            </a:br>
            <a:endParaRPr lang="en-US" b="1" dirty="0" smtClean="0"/>
          </a:p>
          <a:p>
            <a:r>
              <a:rPr lang="en-US" sz="2200" dirty="0" smtClean="0">
                <a:solidFill>
                  <a:srgbClr val="4597A0"/>
                </a:solidFill>
              </a:rPr>
              <a:t>1. </a:t>
            </a:r>
            <a:r>
              <a:rPr lang="en-US" dirty="0" smtClean="0"/>
              <a:t>_________________________________________________________________</a:t>
            </a:r>
          </a:p>
          <a:p>
            <a:r>
              <a:rPr lang="en-US" sz="2200" dirty="0" smtClean="0">
                <a:solidFill>
                  <a:srgbClr val="4597A0"/>
                </a:solidFill>
              </a:rPr>
              <a:t>2. </a:t>
            </a:r>
            <a:r>
              <a:rPr lang="en-US" dirty="0" smtClean="0"/>
              <a:t>_________________________________________________________________</a:t>
            </a:r>
          </a:p>
          <a:p>
            <a:r>
              <a:rPr lang="en-US" sz="2200" dirty="0" smtClean="0">
                <a:solidFill>
                  <a:srgbClr val="4597A0"/>
                </a:solidFill>
              </a:rPr>
              <a:t>3.</a:t>
            </a:r>
            <a:r>
              <a:rPr lang="en-US" dirty="0" smtClean="0"/>
              <a:t> _________________________________________________________________</a:t>
            </a:r>
          </a:p>
          <a:p>
            <a:r>
              <a:rPr lang="en-US" sz="2200" dirty="0" smtClean="0">
                <a:solidFill>
                  <a:srgbClr val="4597A0"/>
                </a:solidFill>
              </a:rPr>
              <a:t>4.</a:t>
            </a:r>
            <a:r>
              <a:rPr lang="en-US" dirty="0" smtClean="0"/>
              <a:t> _________________________________________________________________</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134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304800" y="1295400"/>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eaLnBrk="1" hangingPunct="1">
              <a:spcBef>
                <a:spcPct val="0"/>
              </a:spcBef>
              <a:buClr>
                <a:srgbClr val="663300"/>
              </a:buClr>
              <a:buFontTx/>
              <a:buNone/>
            </a:pPr>
            <a:endParaRPr lang="en-GB" altLang="en-US" sz="4800" b="1" dirty="0">
              <a:solidFill>
                <a:srgbClr val="7030A0"/>
              </a:solidFill>
            </a:endParaRPr>
          </a:p>
        </p:txBody>
      </p:sp>
      <p:sp>
        <p:nvSpPr>
          <p:cNvPr id="4099" name="Rectangle 9"/>
          <p:cNvSpPr>
            <a:spLocks noChangeArrowheads="1"/>
          </p:cNvSpPr>
          <p:nvPr/>
        </p:nvSpPr>
        <p:spPr bwMode="auto">
          <a:xfrm>
            <a:off x="152400" y="6096000"/>
            <a:ext cx="1676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457200" indent="-347663"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3200">
                <a:solidFill>
                  <a:schemeClr val="tx1"/>
                </a:solidFill>
                <a:latin typeface="Arial" charset="0"/>
              </a:defRPr>
            </a:lvl1pPr>
            <a:lvl2pPr marL="742950" indent="-28575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800">
                <a:solidFill>
                  <a:schemeClr val="tx1"/>
                </a:solidFill>
                <a:latin typeface="Arial" charset="0"/>
              </a:defRPr>
            </a:lvl2pPr>
            <a:lvl3pPr marL="11430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400">
                <a:solidFill>
                  <a:schemeClr val="tx1"/>
                </a:solidFill>
                <a:latin typeface="Arial" charset="0"/>
              </a:defRPr>
            </a:lvl3pPr>
            <a:lvl4pPr marL="16002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4pPr>
            <a:lvl5pPr marL="20574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9pPr>
          </a:lstStyle>
          <a:p>
            <a:pPr eaLnBrk="1" hangingPunct="1">
              <a:lnSpc>
                <a:spcPct val="90000"/>
              </a:lnSpc>
              <a:spcBef>
                <a:spcPts val="400"/>
              </a:spcBef>
              <a:buClr>
                <a:srgbClr val="008000"/>
              </a:buClr>
              <a:buFontTx/>
              <a:buNone/>
            </a:pPr>
            <a:endParaRPr lang="en-GB" altLang="en-US" sz="1800" b="1" dirty="0">
              <a:solidFill>
                <a:schemeClr val="accent2"/>
              </a:solidFill>
            </a:endParaRPr>
          </a:p>
        </p:txBody>
      </p:sp>
      <p:sp>
        <p:nvSpPr>
          <p:cNvPr id="4100" name="Text Box 10"/>
          <p:cNvSpPr txBox="1">
            <a:spLocks noChangeArrowheads="1"/>
          </p:cNvSpPr>
          <p:nvPr/>
        </p:nvSpPr>
        <p:spPr bwMode="auto">
          <a:xfrm>
            <a:off x="228600" y="1590675"/>
            <a:ext cx="84582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ct val="0"/>
              </a:spcBef>
              <a:buClr>
                <a:srgbClr val="000000"/>
              </a:buClr>
              <a:buFont typeface="ITC Avant Garde Gothic Demi" pitchFamily="34" charset="0"/>
              <a:buNone/>
            </a:pPr>
            <a:r>
              <a:rPr lang="en-US" altLang="en-US" sz="3600" b="1" dirty="0"/>
              <a:t>THE 5-STEP SHUFFLE </a:t>
            </a:r>
            <a:endParaRPr lang="en-GB" altLang="en-US" sz="3600" b="1" dirty="0">
              <a:solidFill>
                <a:srgbClr val="7030A0"/>
              </a:solidFill>
              <a:ea typeface="Arial Unicode MS" pitchFamily="34" charset="-128"/>
              <a:cs typeface="Arial Unicode MS" pitchFamily="34" charset="-128"/>
            </a:endParaRPr>
          </a:p>
        </p:txBody>
      </p:sp>
      <p:sp>
        <p:nvSpPr>
          <p:cNvPr id="6" name="Rectangle 1"/>
          <p:cNvSpPr>
            <a:spLocks noChangeArrowheads="1"/>
          </p:cNvSpPr>
          <p:nvPr/>
        </p:nvSpPr>
        <p:spPr bwMode="auto">
          <a:xfrm>
            <a:off x="2971800" y="76200"/>
            <a:ext cx="6553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r>
              <a:rPr lang="en-US" sz="4800" b="1" dirty="0">
                <a:solidFill>
                  <a:schemeClr val="bg1"/>
                </a:solidFill>
              </a:rPr>
              <a:t/>
            </a:r>
            <a:br>
              <a:rPr lang="en-US" sz="48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
        <p:nvSpPr>
          <p:cNvPr id="4102" name="Rectangle 1"/>
          <p:cNvSpPr>
            <a:spLocks noChangeArrowheads="1"/>
          </p:cNvSpPr>
          <p:nvPr/>
        </p:nvSpPr>
        <p:spPr bwMode="auto">
          <a:xfrm>
            <a:off x="1981200" y="2895600"/>
            <a:ext cx="5867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rgbClr val="762974"/>
                </a:solidFill>
              </a:rPr>
              <a:t>Step 1: </a:t>
            </a:r>
            <a:r>
              <a:rPr lang="en-US" altLang="en-US" b="1" dirty="0"/>
              <a:t/>
            </a:r>
            <a:br>
              <a:rPr lang="en-US" altLang="en-US" b="1" dirty="0"/>
            </a:br>
            <a:r>
              <a:rPr lang="en-US" altLang="en-US" b="1" dirty="0"/>
              <a:t/>
            </a:r>
            <a:br>
              <a:rPr lang="en-US" altLang="en-US" b="1" dirty="0"/>
            </a:br>
            <a:r>
              <a:rPr lang="en-US" altLang="en-US" b="1" dirty="0"/>
              <a:t>Research Your Marketing and Sales Objectives</a:t>
            </a:r>
            <a:r>
              <a:rPr lang="en-US" altLang="en-US" sz="1800" b="1" dirty="0"/>
              <a:t> </a:t>
            </a:r>
            <a:endParaRPr lang="en-US" altLang="en-US" sz="1800" dirty="0"/>
          </a:p>
        </p:txBody>
      </p:sp>
    </p:spTree>
    <p:extLst>
      <p:ext uri="{BB962C8B-B14F-4D97-AF65-F5344CB8AC3E}">
        <p14:creationId xmlns:p14="http://schemas.microsoft.com/office/powerpoint/2010/main" val="1650986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304800" y="1295400"/>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eaLnBrk="1" hangingPunct="1">
              <a:spcBef>
                <a:spcPct val="0"/>
              </a:spcBef>
              <a:buClr>
                <a:srgbClr val="663300"/>
              </a:buClr>
              <a:buFontTx/>
              <a:buNone/>
            </a:pPr>
            <a:endParaRPr lang="en-GB" altLang="en-US" sz="4800" b="1" dirty="0">
              <a:solidFill>
                <a:srgbClr val="7030A0"/>
              </a:solidFill>
            </a:endParaRPr>
          </a:p>
        </p:txBody>
      </p:sp>
      <p:sp>
        <p:nvSpPr>
          <p:cNvPr id="5123" name="Rectangle 9"/>
          <p:cNvSpPr>
            <a:spLocks noChangeArrowheads="1"/>
          </p:cNvSpPr>
          <p:nvPr/>
        </p:nvSpPr>
        <p:spPr bwMode="auto">
          <a:xfrm>
            <a:off x="152400" y="6096000"/>
            <a:ext cx="1676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457200" indent="-347663"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3200">
                <a:solidFill>
                  <a:schemeClr val="tx1"/>
                </a:solidFill>
                <a:latin typeface="Arial" charset="0"/>
              </a:defRPr>
            </a:lvl1pPr>
            <a:lvl2pPr marL="742950" indent="-28575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800">
                <a:solidFill>
                  <a:schemeClr val="tx1"/>
                </a:solidFill>
                <a:latin typeface="Arial" charset="0"/>
              </a:defRPr>
            </a:lvl2pPr>
            <a:lvl3pPr marL="11430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400">
                <a:solidFill>
                  <a:schemeClr val="tx1"/>
                </a:solidFill>
                <a:latin typeface="Arial" charset="0"/>
              </a:defRPr>
            </a:lvl3pPr>
            <a:lvl4pPr marL="16002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4pPr>
            <a:lvl5pPr marL="20574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9pPr>
          </a:lstStyle>
          <a:p>
            <a:pPr eaLnBrk="1" hangingPunct="1">
              <a:lnSpc>
                <a:spcPct val="90000"/>
              </a:lnSpc>
              <a:spcBef>
                <a:spcPts val="400"/>
              </a:spcBef>
              <a:buClr>
                <a:srgbClr val="008000"/>
              </a:buClr>
              <a:buFontTx/>
              <a:buNone/>
            </a:pPr>
            <a:endParaRPr lang="en-GB" altLang="en-US" sz="1800" b="1" dirty="0">
              <a:solidFill>
                <a:schemeClr val="accent2"/>
              </a:solidFill>
            </a:endParaRPr>
          </a:p>
        </p:txBody>
      </p:sp>
      <p:sp>
        <p:nvSpPr>
          <p:cNvPr id="5124" name="Text Box 10"/>
          <p:cNvSpPr txBox="1">
            <a:spLocks noChangeArrowheads="1"/>
          </p:cNvSpPr>
          <p:nvPr/>
        </p:nvSpPr>
        <p:spPr bwMode="auto">
          <a:xfrm>
            <a:off x="257175" y="1590675"/>
            <a:ext cx="84582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ct val="0"/>
              </a:spcBef>
              <a:buClr>
                <a:srgbClr val="000000"/>
              </a:buClr>
              <a:buFont typeface="ITC Avant Garde Gothic Demi" pitchFamily="34" charset="0"/>
              <a:buNone/>
            </a:pPr>
            <a:r>
              <a:rPr lang="en-US" altLang="en-US" sz="3600" b="1" dirty="0"/>
              <a:t>THE 5-STEP SHUFFLE </a:t>
            </a:r>
            <a:endParaRPr lang="en-GB" altLang="en-US" sz="3600" b="1" dirty="0">
              <a:solidFill>
                <a:srgbClr val="7030A0"/>
              </a:solidFill>
              <a:ea typeface="Arial Unicode MS" pitchFamily="34" charset="-128"/>
              <a:cs typeface="Arial Unicode MS" pitchFamily="34" charset="-128"/>
            </a:endParaRPr>
          </a:p>
        </p:txBody>
      </p:sp>
      <p:sp>
        <p:nvSpPr>
          <p:cNvPr id="6" name="Rectangle 1"/>
          <p:cNvSpPr>
            <a:spLocks noChangeArrowheads="1"/>
          </p:cNvSpPr>
          <p:nvPr/>
        </p:nvSpPr>
        <p:spPr bwMode="auto">
          <a:xfrm>
            <a:off x="3352800" y="76200"/>
            <a:ext cx="5943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br>
              <a:rPr lang="en-US" sz="32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
        <p:nvSpPr>
          <p:cNvPr id="5126" name="Rectangle 1"/>
          <p:cNvSpPr>
            <a:spLocks noChangeArrowheads="1"/>
          </p:cNvSpPr>
          <p:nvPr/>
        </p:nvSpPr>
        <p:spPr bwMode="auto">
          <a:xfrm>
            <a:off x="1981200" y="2895600"/>
            <a:ext cx="5867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rgbClr val="762974"/>
                </a:solidFill>
              </a:rPr>
              <a:t>Step 2: </a:t>
            </a:r>
            <a:r>
              <a:rPr lang="en-US" altLang="en-US" b="1" dirty="0"/>
              <a:t/>
            </a:r>
            <a:br>
              <a:rPr lang="en-US" altLang="en-US" b="1" dirty="0"/>
            </a:br>
            <a:r>
              <a:rPr lang="en-US" altLang="en-US" b="1" dirty="0"/>
              <a:t/>
            </a:r>
            <a:br>
              <a:rPr lang="en-US" altLang="en-US" b="1" dirty="0"/>
            </a:br>
            <a:r>
              <a:rPr lang="en-US" altLang="en-US" b="1" dirty="0"/>
              <a:t>Seek Feedback From Current and Prospective Customers </a:t>
            </a:r>
            <a:endParaRPr lang="en-US" altLang="en-US" sz="1800" dirty="0"/>
          </a:p>
        </p:txBody>
      </p:sp>
    </p:spTree>
    <p:extLst>
      <p:ext uri="{BB962C8B-B14F-4D97-AF65-F5344CB8AC3E}">
        <p14:creationId xmlns:p14="http://schemas.microsoft.com/office/powerpoint/2010/main" val="1927739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248575" y="1524000"/>
            <a:ext cx="8458200" cy="4280275"/>
          </a:xfrm>
          <a:prstGeom prst="rect">
            <a:avLst/>
          </a:prstGeom>
          <a:noFill/>
          <a:ln w="9525">
            <a:noFill/>
            <a:round/>
            <a:headEnd/>
            <a:tailEnd/>
          </a:ln>
          <a:effectLst/>
        </p:spPr>
        <p:txBody>
          <a:bodyPr wrap="square"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Live Poll</a:t>
            </a: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000" b="1" dirty="0" smtClean="0">
              <a:solidFill>
                <a:srgbClr val="762974"/>
              </a:solidFill>
              <a:ea typeface="Arial Unicode MS" pitchFamily="34" charset="-128"/>
              <a:cs typeface="Arial Unicode MS" pitchFamily="34" charset="-128"/>
            </a:endParaRP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a typeface="Arial Unicode MS" pitchFamily="34" charset="-128"/>
                <a:cs typeface="Arial Unicode MS" pitchFamily="34" charset="-128"/>
              </a:rPr>
              <a:t>Do You Currently Seek Feedback From Current and Prospective Customers Regarding Tradeshow Participation?</a:t>
            </a: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a typeface="Arial Unicode MS" pitchFamily="34" charset="-128"/>
                <a:cs typeface="Arial Unicode MS" pitchFamily="34" charset="-128"/>
              </a:rPr>
              <a:t>Answer </a:t>
            </a:r>
          </a:p>
          <a:p>
            <a:pPr marL="514350" indent="-514350" algn="ctr" defTabSz="457200">
              <a:buClr>
                <a:srgbClr val="000000"/>
              </a:buClr>
              <a:buFont typeface="ITC Avant Garde Gothic Demi" pitchFamily="34"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a typeface="Arial Unicode MS" pitchFamily="34" charset="-128"/>
                <a:cs typeface="Arial Unicode MS" pitchFamily="34" charset="-128"/>
              </a:rPr>
              <a:t>Yes</a:t>
            </a:r>
          </a:p>
          <a:p>
            <a:pPr marL="514350" indent="-514350" algn="ctr" defTabSz="457200">
              <a:buClr>
                <a:srgbClr val="000000"/>
              </a:buClr>
              <a:buFont typeface="ITC Avant Garde Gothic Demi" pitchFamily="34"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a typeface="Arial Unicode MS" pitchFamily="34" charset="-128"/>
                <a:cs typeface="Arial Unicode MS" pitchFamily="34" charset="-128"/>
              </a:rPr>
              <a:t>No</a:t>
            </a:r>
            <a:endParaRPr lang="en-GB" sz="3200" dirty="0">
              <a:ea typeface="Arial Unicode MS" pitchFamily="34" charset="-128"/>
              <a:cs typeface="Arial Unicode MS" pitchFamily="34" charset="-128"/>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Tree>
    <p:extLst>
      <p:ext uri="{BB962C8B-B14F-4D97-AF65-F5344CB8AC3E}">
        <p14:creationId xmlns:p14="http://schemas.microsoft.com/office/powerpoint/2010/main" val="15134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228600" y="1371600"/>
            <a:ext cx="8458200" cy="710067"/>
          </a:xfrm>
          <a:prstGeom prst="rect">
            <a:avLst/>
          </a:prstGeom>
          <a:noFill/>
          <a:ln w="9525">
            <a:noFill/>
            <a:round/>
            <a:headEnd/>
            <a:tailEnd/>
          </a:ln>
          <a:effectLst/>
        </p:spPr>
        <p:txBody>
          <a:bodyPr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Your Initial Show List</a:t>
            </a: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8956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r>
              <a:rPr lang="en-US" sz="4800" b="1" dirty="0">
                <a:solidFill>
                  <a:schemeClr val="bg1"/>
                </a:solidFill>
              </a:rPr>
              <a:t/>
            </a:r>
            <a:br>
              <a:rPr lang="en-US" sz="48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
        <p:nvSpPr>
          <p:cNvPr id="10" name="TextBox 9"/>
          <p:cNvSpPr txBox="1"/>
          <p:nvPr/>
        </p:nvSpPr>
        <p:spPr>
          <a:xfrm>
            <a:off x="152400" y="2133600"/>
            <a:ext cx="8839200" cy="5170646"/>
          </a:xfrm>
          <a:prstGeom prst="rect">
            <a:avLst/>
          </a:prstGeom>
          <a:noFill/>
        </p:spPr>
        <p:txBody>
          <a:bodyPr wrap="square" rtlCol="0">
            <a:spAutoFit/>
          </a:bodyPr>
          <a:lstStyle/>
          <a:p>
            <a:r>
              <a:rPr lang="en-US" sz="2800" b="1" dirty="0" smtClean="0">
                <a:solidFill>
                  <a:srgbClr val="4597A0"/>
                </a:solidFill>
              </a:rPr>
              <a:t>Action Items </a:t>
            </a:r>
            <a:r>
              <a:rPr lang="en-US" b="1" dirty="0" smtClean="0"/>
              <a:t>(Go to your “How to Guide” Distributed </a:t>
            </a:r>
            <a:r>
              <a:rPr lang="en-US" b="1" dirty="0"/>
              <a:t>U</a:t>
            </a:r>
            <a:r>
              <a:rPr lang="en-US" b="1" dirty="0" smtClean="0"/>
              <a:t>pon Registration)</a:t>
            </a:r>
          </a:p>
          <a:p>
            <a:endParaRPr lang="en-US" dirty="0" smtClean="0"/>
          </a:p>
          <a:p>
            <a:r>
              <a:rPr lang="en-US" sz="2400" b="1" dirty="0" smtClean="0"/>
              <a:t>Name </a:t>
            </a:r>
            <a:r>
              <a:rPr lang="en-US" sz="3600" b="1" dirty="0" smtClean="0">
                <a:solidFill>
                  <a:srgbClr val="762974"/>
                </a:solidFill>
              </a:rPr>
              <a:t>5</a:t>
            </a:r>
            <a:r>
              <a:rPr lang="en-US" sz="2400" b="1" dirty="0" smtClean="0"/>
              <a:t> tradeshows that you know of TODAY that you can attend in the next two</a:t>
            </a:r>
            <a:r>
              <a:rPr lang="en-US" sz="2400" b="1" dirty="0">
                <a:solidFill>
                  <a:srgbClr val="762974"/>
                </a:solidFill>
              </a:rPr>
              <a:t> </a:t>
            </a:r>
            <a:r>
              <a:rPr lang="en-US" sz="2400" b="1" dirty="0" smtClean="0"/>
              <a:t>years (compare this list to your final list after this training and using tools provided):</a:t>
            </a:r>
            <a:r>
              <a:rPr lang="en-US" b="1" dirty="0" smtClean="0"/>
              <a:t/>
            </a:r>
            <a:br>
              <a:rPr lang="en-US" b="1" dirty="0" smtClean="0"/>
            </a:br>
            <a:endParaRPr lang="en-US" b="1" dirty="0" smtClean="0"/>
          </a:p>
          <a:p>
            <a:r>
              <a:rPr lang="en-US" sz="2200" dirty="0" smtClean="0">
                <a:solidFill>
                  <a:srgbClr val="4597A0"/>
                </a:solidFill>
              </a:rPr>
              <a:t>1. </a:t>
            </a:r>
            <a:r>
              <a:rPr lang="en-US" dirty="0" smtClean="0"/>
              <a:t>_________________________________________________________________</a:t>
            </a:r>
          </a:p>
          <a:p>
            <a:r>
              <a:rPr lang="en-US" sz="2200" dirty="0" smtClean="0">
                <a:solidFill>
                  <a:srgbClr val="4597A0"/>
                </a:solidFill>
              </a:rPr>
              <a:t>2. </a:t>
            </a:r>
            <a:r>
              <a:rPr lang="en-US" dirty="0" smtClean="0"/>
              <a:t>_________________________________________________________________</a:t>
            </a:r>
          </a:p>
          <a:p>
            <a:r>
              <a:rPr lang="en-US" sz="2200" dirty="0" smtClean="0">
                <a:solidFill>
                  <a:srgbClr val="4597A0"/>
                </a:solidFill>
              </a:rPr>
              <a:t>3.</a:t>
            </a:r>
            <a:r>
              <a:rPr lang="en-US" dirty="0" smtClean="0"/>
              <a:t> _________________________________________________________________</a:t>
            </a:r>
          </a:p>
          <a:p>
            <a:r>
              <a:rPr lang="en-US" sz="2200" dirty="0" smtClean="0">
                <a:solidFill>
                  <a:srgbClr val="4597A0"/>
                </a:solidFill>
              </a:rPr>
              <a:t>4.</a:t>
            </a:r>
            <a:r>
              <a:rPr lang="en-US" dirty="0" smtClean="0"/>
              <a:t> _________________________________________________________________</a:t>
            </a:r>
          </a:p>
          <a:p>
            <a:r>
              <a:rPr lang="en-US" sz="2200" dirty="0" smtClean="0">
                <a:solidFill>
                  <a:srgbClr val="4597A0"/>
                </a:solidFill>
              </a:rPr>
              <a:t>5.</a:t>
            </a:r>
            <a:r>
              <a:rPr lang="en-US" dirty="0" smtClean="0"/>
              <a:t> _________________________________________________________________</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1341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304800" y="1295400"/>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eaLnBrk="1" hangingPunct="1">
              <a:spcBef>
                <a:spcPct val="0"/>
              </a:spcBef>
              <a:buClr>
                <a:srgbClr val="663300"/>
              </a:buClr>
              <a:buFontTx/>
              <a:buNone/>
            </a:pPr>
            <a:endParaRPr lang="en-GB" altLang="en-US" sz="4800" b="1" dirty="0">
              <a:solidFill>
                <a:srgbClr val="7030A0"/>
              </a:solidFill>
            </a:endParaRPr>
          </a:p>
        </p:txBody>
      </p:sp>
      <p:sp>
        <p:nvSpPr>
          <p:cNvPr id="6147" name="Rectangle 9"/>
          <p:cNvSpPr>
            <a:spLocks noChangeArrowheads="1"/>
          </p:cNvSpPr>
          <p:nvPr/>
        </p:nvSpPr>
        <p:spPr bwMode="auto">
          <a:xfrm>
            <a:off x="152400" y="6096000"/>
            <a:ext cx="1676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457200" indent="-347663"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3200">
                <a:solidFill>
                  <a:schemeClr val="tx1"/>
                </a:solidFill>
                <a:latin typeface="Arial" charset="0"/>
              </a:defRPr>
            </a:lvl1pPr>
            <a:lvl2pPr marL="742950" indent="-28575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800">
                <a:solidFill>
                  <a:schemeClr val="tx1"/>
                </a:solidFill>
                <a:latin typeface="Arial" charset="0"/>
              </a:defRPr>
            </a:lvl2pPr>
            <a:lvl3pPr marL="11430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400">
                <a:solidFill>
                  <a:schemeClr val="tx1"/>
                </a:solidFill>
                <a:latin typeface="Arial" charset="0"/>
              </a:defRPr>
            </a:lvl3pPr>
            <a:lvl4pPr marL="16002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4pPr>
            <a:lvl5pPr marL="20574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9pPr>
          </a:lstStyle>
          <a:p>
            <a:pPr eaLnBrk="1" hangingPunct="1">
              <a:lnSpc>
                <a:spcPct val="90000"/>
              </a:lnSpc>
              <a:spcBef>
                <a:spcPts val="400"/>
              </a:spcBef>
              <a:buClr>
                <a:srgbClr val="008000"/>
              </a:buClr>
              <a:buFontTx/>
              <a:buNone/>
            </a:pPr>
            <a:endParaRPr lang="en-GB" altLang="en-US" sz="1800" b="1" dirty="0">
              <a:solidFill>
                <a:schemeClr val="accent2"/>
              </a:solidFill>
            </a:endParaRPr>
          </a:p>
        </p:txBody>
      </p:sp>
      <p:sp>
        <p:nvSpPr>
          <p:cNvPr id="6148" name="Text Box 10"/>
          <p:cNvSpPr txBox="1">
            <a:spLocks noChangeArrowheads="1"/>
          </p:cNvSpPr>
          <p:nvPr/>
        </p:nvSpPr>
        <p:spPr bwMode="auto">
          <a:xfrm>
            <a:off x="228600" y="1590675"/>
            <a:ext cx="84582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ct val="0"/>
              </a:spcBef>
              <a:buClr>
                <a:srgbClr val="000000"/>
              </a:buClr>
              <a:buFont typeface="ITC Avant Garde Gothic Demi" pitchFamily="34" charset="0"/>
              <a:buNone/>
            </a:pPr>
            <a:r>
              <a:rPr lang="en-US" altLang="en-US" sz="3600" b="1" dirty="0"/>
              <a:t>THE 5-STEP SHUFFLE </a:t>
            </a:r>
            <a:endParaRPr lang="en-GB" altLang="en-US" sz="3600" b="1" dirty="0">
              <a:solidFill>
                <a:srgbClr val="7030A0"/>
              </a:solidFill>
              <a:ea typeface="Arial Unicode MS" pitchFamily="34" charset="-128"/>
              <a:cs typeface="Arial Unicode MS" pitchFamily="34" charset="-128"/>
            </a:endParaRPr>
          </a:p>
        </p:txBody>
      </p:sp>
      <p:sp>
        <p:nvSpPr>
          <p:cNvPr id="6" name="Rectangle 1"/>
          <p:cNvSpPr>
            <a:spLocks noChangeArrowheads="1"/>
          </p:cNvSpPr>
          <p:nvPr/>
        </p:nvSpPr>
        <p:spPr bwMode="auto">
          <a:xfrm>
            <a:off x="2895600" y="152400"/>
            <a:ext cx="6858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br>
              <a:rPr lang="en-US" sz="32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
        <p:nvSpPr>
          <p:cNvPr id="6150" name="Rectangle 1"/>
          <p:cNvSpPr>
            <a:spLocks noChangeArrowheads="1"/>
          </p:cNvSpPr>
          <p:nvPr/>
        </p:nvSpPr>
        <p:spPr bwMode="auto">
          <a:xfrm>
            <a:off x="1371600" y="3032125"/>
            <a:ext cx="6477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rgbClr val="762974"/>
                </a:solidFill>
              </a:rPr>
              <a:t>Step 3: </a:t>
            </a:r>
            <a:r>
              <a:rPr lang="en-US" altLang="en-US" b="1" dirty="0"/>
              <a:t/>
            </a:r>
            <a:br>
              <a:rPr lang="en-US" altLang="en-US" b="1" dirty="0"/>
            </a:br>
            <a:r>
              <a:rPr lang="en-US" altLang="en-US" b="1" dirty="0"/>
              <a:t/>
            </a:r>
            <a:br>
              <a:rPr lang="en-US" altLang="en-US" b="1" dirty="0"/>
            </a:br>
            <a:r>
              <a:rPr lang="en-US" altLang="en-US" b="1" dirty="0"/>
              <a:t>Create a Master List of </a:t>
            </a:r>
            <a:r>
              <a:rPr lang="en-US" altLang="en-US" b="1" dirty="0" smtClean="0"/>
              <a:t>Shows</a:t>
            </a:r>
          </a:p>
          <a:p>
            <a:pPr>
              <a:spcBef>
                <a:spcPct val="0"/>
              </a:spcBef>
              <a:buFontTx/>
              <a:buNone/>
            </a:pPr>
            <a:endParaRPr lang="en-US" altLang="en-US" sz="1800" b="1" dirty="0" smtClean="0"/>
          </a:p>
          <a:p>
            <a:pPr>
              <a:spcBef>
                <a:spcPct val="0"/>
              </a:spcBef>
              <a:buFontTx/>
              <a:buNone/>
            </a:pPr>
            <a:endParaRPr lang="en-US" altLang="en-US" sz="1800" dirty="0"/>
          </a:p>
        </p:txBody>
      </p:sp>
      <p:sp>
        <p:nvSpPr>
          <p:cNvPr id="7" name="Rectangle 6"/>
          <p:cNvSpPr/>
          <p:nvPr/>
        </p:nvSpPr>
        <p:spPr>
          <a:xfrm>
            <a:off x="1143000" y="5105400"/>
            <a:ext cx="7620000" cy="523220"/>
          </a:xfrm>
          <a:prstGeom prst="rect">
            <a:avLst/>
          </a:prstGeom>
        </p:spPr>
        <p:txBody>
          <a:bodyPr wrap="square">
            <a:spAutoFit/>
          </a:bodyPr>
          <a:lstStyle/>
          <a:p>
            <a:r>
              <a:rPr lang="en-US" sz="2800" b="1" dirty="0" smtClean="0">
                <a:solidFill>
                  <a:schemeClr val="accent1">
                    <a:lumMod val="50000"/>
                  </a:schemeClr>
                </a:solidFill>
              </a:rPr>
              <a:t>http</a:t>
            </a:r>
            <a:r>
              <a:rPr lang="en-US" sz="2800" b="1" dirty="0">
                <a:solidFill>
                  <a:schemeClr val="accent1">
                    <a:lumMod val="50000"/>
                  </a:schemeClr>
                </a:solidFill>
              </a:rPr>
              <a:t>://www.exhib-it.com/tsn_calendar</a:t>
            </a:r>
            <a:endParaRPr lang="en-US" sz="2800" b="1" dirty="0" smtClean="0">
              <a:solidFill>
                <a:schemeClr val="accent1">
                  <a:lumMod val="50000"/>
                </a:schemeClr>
              </a:solidFill>
            </a:endParaRPr>
          </a:p>
        </p:txBody>
      </p:sp>
    </p:spTree>
    <p:extLst>
      <p:ext uri="{BB962C8B-B14F-4D97-AF65-F5344CB8AC3E}">
        <p14:creationId xmlns:p14="http://schemas.microsoft.com/office/powerpoint/2010/main" val="102031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304800" y="1295400"/>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eaLnBrk="1" hangingPunct="1">
              <a:spcBef>
                <a:spcPct val="0"/>
              </a:spcBef>
              <a:buClr>
                <a:srgbClr val="663300"/>
              </a:buClr>
              <a:buFontTx/>
              <a:buNone/>
            </a:pPr>
            <a:endParaRPr lang="en-GB" altLang="en-US" sz="4800" b="1" dirty="0">
              <a:solidFill>
                <a:srgbClr val="7030A0"/>
              </a:solidFill>
            </a:endParaRPr>
          </a:p>
        </p:txBody>
      </p:sp>
      <p:sp>
        <p:nvSpPr>
          <p:cNvPr id="7171" name="Rectangle 9"/>
          <p:cNvSpPr>
            <a:spLocks noChangeArrowheads="1"/>
          </p:cNvSpPr>
          <p:nvPr/>
        </p:nvSpPr>
        <p:spPr bwMode="auto">
          <a:xfrm>
            <a:off x="152400" y="6096000"/>
            <a:ext cx="1676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457200" indent="-347663"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3200">
                <a:solidFill>
                  <a:schemeClr val="tx1"/>
                </a:solidFill>
                <a:latin typeface="Arial" charset="0"/>
              </a:defRPr>
            </a:lvl1pPr>
            <a:lvl2pPr marL="742950" indent="-28575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800">
                <a:solidFill>
                  <a:schemeClr val="tx1"/>
                </a:solidFill>
                <a:latin typeface="Arial" charset="0"/>
              </a:defRPr>
            </a:lvl2pPr>
            <a:lvl3pPr marL="11430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400">
                <a:solidFill>
                  <a:schemeClr val="tx1"/>
                </a:solidFill>
                <a:latin typeface="Arial" charset="0"/>
              </a:defRPr>
            </a:lvl3pPr>
            <a:lvl4pPr marL="16002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4pPr>
            <a:lvl5pPr marL="20574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9pPr>
          </a:lstStyle>
          <a:p>
            <a:pPr eaLnBrk="1" hangingPunct="1">
              <a:lnSpc>
                <a:spcPct val="90000"/>
              </a:lnSpc>
              <a:spcBef>
                <a:spcPts val="400"/>
              </a:spcBef>
              <a:buClr>
                <a:srgbClr val="008000"/>
              </a:buClr>
              <a:buFontTx/>
              <a:buNone/>
            </a:pPr>
            <a:endParaRPr lang="en-GB" altLang="en-US" sz="1800" b="1" dirty="0">
              <a:solidFill>
                <a:schemeClr val="accent2"/>
              </a:solidFill>
            </a:endParaRPr>
          </a:p>
        </p:txBody>
      </p:sp>
      <p:sp>
        <p:nvSpPr>
          <p:cNvPr id="7172" name="Text Box 10"/>
          <p:cNvSpPr txBox="1">
            <a:spLocks noChangeArrowheads="1"/>
          </p:cNvSpPr>
          <p:nvPr/>
        </p:nvSpPr>
        <p:spPr bwMode="auto">
          <a:xfrm>
            <a:off x="228600" y="1590675"/>
            <a:ext cx="84582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ct val="0"/>
              </a:spcBef>
              <a:buClr>
                <a:srgbClr val="000000"/>
              </a:buClr>
              <a:buFont typeface="ITC Avant Garde Gothic Demi" pitchFamily="34" charset="0"/>
              <a:buNone/>
            </a:pPr>
            <a:r>
              <a:rPr lang="en-US" altLang="en-US" sz="3600" b="1" dirty="0"/>
              <a:t>THE 5-STEP SHUFFLE </a:t>
            </a:r>
            <a:endParaRPr lang="en-GB" altLang="en-US" sz="3600" b="1" dirty="0">
              <a:solidFill>
                <a:srgbClr val="7030A0"/>
              </a:solidFill>
              <a:ea typeface="Arial Unicode MS" pitchFamily="34" charset="-128"/>
              <a:cs typeface="Arial Unicode MS" pitchFamily="34" charset="-128"/>
            </a:endParaRPr>
          </a:p>
        </p:txBody>
      </p:sp>
      <p:sp>
        <p:nvSpPr>
          <p:cNvPr id="6" name="Rectangle 1"/>
          <p:cNvSpPr>
            <a:spLocks noChangeArrowheads="1"/>
          </p:cNvSpPr>
          <p:nvPr/>
        </p:nvSpPr>
        <p:spPr bwMode="auto">
          <a:xfrm>
            <a:off x="2895600" y="76200"/>
            <a:ext cx="6781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a:t>
            </a:r>
            <a:r>
              <a:rPr lang="en-GB" sz="3200" b="1" dirty="0" smtClean="0">
                <a:solidFill>
                  <a:schemeClr val="accent3"/>
                </a:solidFill>
              </a:rPr>
              <a:t>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a:p>
            <a:pPr marL="342900" indent="-342900" algn="ctr" eaLnBrk="1" hangingPunct="1">
              <a:defRPr/>
            </a:pPr>
            <a:endParaRPr lang="en-US" sz="3200" dirty="0">
              <a:solidFill>
                <a:schemeClr val="bg1"/>
              </a:solidFill>
            </a:endParaRPr>
          </a:p>
        </p:txBody>
      </p:sp>
      <p:sp>
        <p:nvSpPr>
          <p:cNvPr id="7174" name="Rectangle 1"/>
          <p:cNvSpPr>
            <a:spLocks noChangeArrowheads="1"/>
          </p:cNvSpPr>
          <p:nvPr/>
        </p:nvSpPr>
        <p:spPr bwMode="auto">
          <a:xfrm>
            <a:off x="1981200" y="2895600"/>
            <a:ext cx="5867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rgbClr val="762974"/>
                </a:solidFill>
              </a:rPr>
              <a:t>Step 4</a:t>
            </a:r>
            <a:r>
              <a:rPr lang="en-US" altLang="en-US" b="1" dirty="0">
                <a:solidFill>
                  <a:srgbClr val="762974"/>
                </a:solidFill>
              </a:rPr>
              <a:t>: </a:t>
            </a:r>
            <a:r>
              <a:rPr lang="en-US" altLang="en-US" b="1" dirty="0"/>
              <a:t/>
            </a:r>
            <a:br>
              <a:rPr lang="en-US" altLang="en-US" b="1" dirty="0"/>
            </a:br>
            <a:r>
              <a:rPr lang="en-US" altLang="en-US" b="1" dirty="0"/>
              <a:t/>
            </a:r>
            <a:br>
              <a:rPr lang="en-US" altLang="en-US" b="1" dirty="0"/>
            </a:br>
            <a:r>
              <a:rPr lang="en-US" altLang="en-US" b="1" dirty="0"/>
              <a:t>Analyze the Lengthy List </a:t>
            </a:r>
            <a:endParaRPr lang="en-US" altLang="en-US" sz="1800" dirty="0"/>
          </a:p>
        </p:txBody>
      </p:sp>
    </p:spTree>
    <p:extLst>
      <p:ext uri="{BB962C8B-B14F-4D97-AF65-F5344CB8AC3E}">
        <p14:creationId xmlns:p14="http://schemas.microsoft.com/office/powerpoint/2010/main" val="3929034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304800" y="1295400"/>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eaLnBrk="1" hangingPunct="1">
              <a:spcBef>
                <a:spcPct val="0"/>
              </a:spcBef>
              <a:buClr>
                <a:srgbClr val="663300"/>
              </a:buClr>
              <a:buFontTx/>
              <a:buNone/>
            </a:pPr>
            <a:endParaRPr lang="en-GB" altLang="en-US" sz="4800" b="1" dirty="0">
              <a:solidFill>
                <a:srgbClr val="7030A0"/>
              </a:solidFill>
            </a:endParaRPr>
          </a:p>
        </p:txBody>
      </p:sp>
      <p:sp>
        <p:nvSpPr>
          <p:cNvPr id="8195" name="Rectangle 9"/>
          <p:cNvSpPr>
            <a:spLocks noChangeArrowheads="1"/>
          </p:cNvSpPr>
          <p:nvPr/>
        </p:nvSpPr>
        <p:spPr bwMode="auto">
          <a:xfrm>
            <a:off x="152400" y="6096000"/>
            <a:ext cx="1676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457200" indent="-347663"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3200">
                <a:solidFill>
                  <a:schemeClr val="tx1"/>
                </a:solidFill>
                <a:latin typeface="Arial" charset="0"/>
              </a:defRPr>
            </a:lvl1pPr>
            <a:lvl2pPr marL="742950" indent="-28575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800">
                <a:solidFill>
                  <a:schemeClr val="tx1"/>
                </a:solidFill>
                <a:latin typeface="Arial" charset="0"/>
              </a:defRPr>
            </a:lvl2pPr>
            <a:lvl3pPr marL="11430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400">
                <a:solidFill>
                  <a:schemeClr val="tx1"/>
                </a:solidFill>
                <a:latin typeface="Arial" charset="0"/>
              </a:defRPr>
            </a:lvl3pPr>
            <a:lvl4pPr marL="16002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4pPr>
            <a:lvl5pPr marL="20574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9pPr>
          </a:lstStyle>
          <a:p>
            <a:pPr eaLnBrk="1" hangingPunct="1">
              <a:lnSpc>
                <a:spcPct val="90000"/>
              </a:lnSpc>
              <a:spcBef>
                <a:spcPts val="400"/>
              </a:spcBef>
              <a:buClr>
                <a:srgbClr val="008000"/>
              </a:buClr>
              <a:buFontTx/>
              <a:buNone/>
            </a:pPr>
            <a:endParaRPr lang="en-GB" altLang="en-US" sz="1800" b="1" dirty="0">
              <a:solidFill>
                <a:schemeClr val="accent2"/>
              </a:solidFill>
            </a:endParaRPr>
          </a:p>
        </p:txBody>
      </p:sp>
      <p:sp>
        <p:nvSpPr>
          <p:cNvPr id="8196" name="Text Box 10"/>
          <p:cNvSpPr txBox="1">
            <a:spLocks noChangeArrowheads="1"/>
          </p:cNvSpPr>
          <p:nvPr/>
        </p:nvSpPr>
        <p:spPr bwMode="auto">
          <a:xfrm>
            <a:off x="228600" y="1590675"/>
            <a:ext cx="84582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ct val="0"/>
              </a:spcBef>
              <a:buClr>
                <a:srgbClr val="000000"/>
              </a:buClr>
              <a:buFont typeface="ITC Avant Garde Gothic Demi" pitchFamily="34" charset="0"/>
              <a:buNone/>
            </a:pPr>
            <a:r>
              <a:rPr lang="en-US" altLang="en-US" sz="3600" b="1" dirty="0"/>
              <a:t>THE 5-STEP SHUFFLE </a:t>
            </a:r>
            <a:endParaRPr lang="en-GB" altLang="en-US" sz="3600" b="1" dirty="0">
              <a:solidFill>
                <a:srgbClr val="7030A0"/>
              </a:solidFill>
              <a:ea typeface="Arial Unicode MS" pitchFamily="34" charset="-128"/>
              <a:cs typeface="Arial Unicode MS" pitchFamily="34" charset="-128"/>
            </a:endParaRPr>
          </a:p>
        </p:txBody>
      </p:sp>
      <p:sp>
        <p:nvSpPr>
          <p:cNvPr id="6" name="Rectangle 1"/>
          <p:cNvSpPr>
            <a:spLocks noChangeArrowheads="1"/>
          </p:cNvSpPr>
          <p:nvPr/>
        </p:nvSpPr>
        <p:spPr bwMode="auto">
          <a:xfrm>
            <a:off x="2971800" y="76200"/>
            <a:ext cx="6705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a:t>
            </a:r>
            <a:r>
              <a:rPr lang="en-GB" sz="3200" b="1" dirty="0" smtClean="0">
                <a:solidFill>
                  <a:schemeClr val="accent3"/>
                </a:solidFill>
              </a:rPr>
              <a:t>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a:p>
            <a:pPr marL="342900" indent="-342900" algn="ctr" eaLnBrk="1" hangingPunct="1">
              <a:defRPr/>
            </a:pPr>
            <a:endParaRPr lang="en-US" sz="3200" dirty="0">
              <a:solidFill>
                <a:schemeClr val="bg1"/>
              </a:solidFill>
            </a:endParaRPr>
          </a:p>
        </p:txBody>
      </p:sp>
      <p:sp>
        <p:nvSpPr>
          <p:cNvPr id="8198" name="Rectangle 1"/>
          <p:cNvSpPr>
            <a:spLocks noChangeArrowheads="1"/>
          </p:cNvSpPr>
          <p:nvPr/>
        </p:nvSpPr>
        <p:spPr bwMode="auto">
          <a:xfrm>
            <a:off x="1981200" y="2895600"/>
            <a:ext cx="5867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rgbClr val="762974"/>
                </a:solidFill>
              </a:rPr>
              <a:t>Step 5: </a:t>
            </a:r>
            <a:r>
              <a:rPr lang="en-US" altLang="en-US" b="1" dirty="0"/>
              <a:t/>
            </a:r>
            <a:br>
              <a:rPr lang="en-US" altLang="en-US" b="1" dirty="0"/>
            </a:br>
            <a:r>
              <a:rPr lang="en-US" altLang="en-US" b="1" dirty="0"/>
              <a:t/>
            </a:r>
            <a:br>
              <a:rPr lang="en-US" altLang="en-US" b="1" dirty="0"/>
            </a:br>
            <a:r>
              <a:rPr lang="en-US" altLang="en-US" b="1" dirty="0"/>
              <a:t>Create a Short List of Shows that Meet Your Expectations </a:t>
            </a:r>
            <a:endParaRPr lang="en-US" altLang="en-US" sz="1800" dirty="0"/>
          </a:p>
        </p:txBody>
      </p:sp>
    </p:spTree>
    <p:extLst>
      <p:ext uri="{BB962C8B-B14F-4D97-AF65-F5344CB8AC3E}">
        <p14:creationId xmlns:p14="http://schemas.microsoft.com/office/powerpoint/2010/main" val="4084209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ctrTitle"/>
          </p:nvPr>
        </p:nvSpPr>
        <p:spPr>
          <a:xfrm>
            <a:off x="2514600" y="76200"/>
            <a:ext cx="7620000" cy="1149350"/>
          </a:xfrm>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342900" indent="-342900" eaLnBrk="1" hangingPunct="1">
              <a:defRPr/>
            </a:pPr>
            <a:r>
              <a:rPr lang="en-GB" sz="3200" b="1" dirty="0">
                <a:solidFill>
                  <a:schemeClr val="accent3"/>
                </a:solidFill>
              </a:rPr>
              <a:t>Selecting the RIGHT Shows</a:t>
            </a:r>
            <a:r>
              <a:rPr lang="en-GB" sz="4800" b="1" dirty="0">
                <a:solidFill>
                  <a:schemeClr val="accent3"/>
                </a:solidFill>
              </a:rPr>
              <a:t/>
            </a:r>
            <a:br>
              <a:rPr lang="en-GB" sz="4800" b="1" dirty="0">
                <a:solidFill>
                  <a:schemeClr val="accent3"/>
                </a:solidFill>
              </a:rPr>
            </a:br>
            <a:r>
              <a:rPr lang="en-US" sz="2000" b="1" i="1" dirty="0">
                <a:solidFill>
                  <a:schemeClr val="bg1"/>
                </a:solidFill>
              </a:rPr>
              <a:t>How Tradeshow Due Diligence Pays Off</a:t>
            </a:r>
            <a:r>
              <a:rPr lang="en-US" sz="2000" i="1" dirty="0">
                <a:solidFill>
                  <a:schemeClr val="bg1"/>
                </a:solidFill>
              </a:rPr>
              <a:t/>
            </a:r>
            <a:br>
              <a:rPr lang="en-US" sz="2000" i="1" dirty="0">
                <a:solidFill>
                  <a:schemeClr val="bg1"/>
                </a:solidFill>
              </a:rPr>
            </a:br>
            <a:endParaRPr lang="en-GB" sz="2000" b="1" dirty="0" smtClean="0">
              <a:solidFill>
                <a:schemeClr val="accent3"/>
              </a:solidFill>
            </a:endParaRPr>
          </a:p>
        </p:txBody>
      </p:sp>
      <p:sp>
        <p:nvSpPr>
          <p:cNvPr id="3075" name="Subtitle 4"/>
          <p:cNvSpPr>
            <a:spLocks noGrp="1"/>
          </p:cNvSpPr>
          <p:nvPr>
            <p:ph type="subTitle" idx="1"/>
          </p:nvPr>
        </p:nvSpPr>
        <p:spPr>
          <a:xfrm>
            <a:off x="2425700" y="5867400"/>
            <a:ext cx="4419600" cy="533400"/>
          </a:xfrm>
        </p:spPr>
        <p:txBody>
          <a:bodyPr/>
          <a:lstStyle/>
          <a:p>
            <a:r>
              <a:rPr lang="en-US" altLang="en-US" sz="1100" b="1" dirty="0" smtClean="0"/>
              <a:t>Source: Center for Exhibition Industry Research</a:t>
            </a:r>
          </a:p>
        </p:txBody>
      </p:sp>
      <p:pic>
        <p:nvPicPr>
          <p:cNvPr id="8" name="Picture 7" descr="http://www.foliomag.com/files/images/CEIR_pie.jpg"/>
          <p:cNvPicPr/>
          <p:nvPr/>
        </p:nvPicPr>
        <p:blipFill rotWithShape="1">
          <a:blip r:embed="rId3" cstate="print"/>
          <a:srcRect/>
          <a:stretch/>
        </p:blipFill>
        <p:spPr bwMode="auto">
          <a:xfrm>
            <a:off x="2143125" y="1981200"/>
            <a:ext cx="5095875" cy="3733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Rectangle 1"/>
          <p:cNvSpPr/>
          <p:nvPr/>
        </p:nvSpPr>
        <p:spPr>
          <a:xfrm>
            <a:off x="1531589" y="1396425"/>
            <a:ext cx="6240811" cy="584775"/>
          </a:xfrm>
          <a:prstGeom prst="rect">
            <a:avLst/>
          </a:prstGeom>
        </p:spPr>
        <p:txBody>
          <a:bodyPr wrap="none">
            <a:spAutoFit/>
          </a:bodyPr>
          <a:lstStyle/>
          <a:p>
            <a:r>
              <a:rPr lang="en-GB" sz="3200" b="1" dirty="0">
                <a:solidFill>
                  <a:srgbClr val="762974"/>
                </a:solidFill>
              </a:rPr>
              <a:t>How the Exhibit Dollar is Spent</a:t>
            </a:r>
            <a:endParaRPr lang="en-US" sz="3200" dirty="0">
              <a:solidFill>
                <a:srgbClr val="762974"/>
              </a:solidFill>
            </a:endParaRPr>
          </a:p>
        </p:txBody>
      </p:sp>
    </p:spTree>
    <p:extLst>
      <p:ext uri="{BB962C8B-B14F-4D97-AF65-F5344CB8AC3E}">
        <p14:creationId xmlns:p14="http://schemas.microsoft.com/office/powerpoint/2010/main" val="3155394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304800" y="1295400"/>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eaLnBrk="1" hangingPunct="1">
              <a:spcBef>
                <a:spcPct val="0"/>
              </a:spcBef>
              <a:buClr>
                <a:srgbClr val="663300"/>
              </a:buClr>
              <a:buFontTx/>
              <a:buNone/>
            </a:pPr>
            <a:endParaRPr lang="en-GB" altLang="en-US" sz="4800" b="1" dirty="0">
              <a:solidFill>
                <a:srgbClr val="7030A0"/>
              </a:solidFill>
            </a:endParaRPr>
          </a:p>
        </p:txBody>
      </p:sp>
      <p:sp>
        <p:nvSpPr>
          <p:cNvPr id="6147" name="Rectangle 9"/>
          <p:cNvSpPr>
            <a:spLocks noChangeArrowheads="1"/>
          </p:cNvSpPr>
          <p:nvPr/>
        </p:nvSpPr>
        <p:spPr bwMode="auto">
          <a:xfrm>
            <a:off x="152400" y="6096000"/>
            <a:ext cx="1676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457200" indent="-347663"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3200">
                <a:solidFill>
                  <a:schemeClr val="tx1"/>
                </a:solidFill>
                <a:latin typeface="Arial" charset="0"/>
              </a:defRPr>
            </a:lvl1pPr>
            <a:lvl2pPr marL="742950" indent="-28575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800">
                <a:solidFill>
                  <a:schemeClr val="tx1"/>
                </a:solidFill>
                <a:latin typeface="Arial" charset="0"/>
              </a:defRPr>
            </a:lvl2pPr>
            <a:lvl3pPr marL="11430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400">
                <a:solidFill>
                  <a:schemeClr val="tx1"/>
                </a:solidFill>
                <a:latin typeface="Arial" charset="0"/>
              </a:defRPr>
            </a:lvl3pPr>
            <a:lvl4pPr marL="16002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4pPr>
            <a:lvl5pPr marL="20574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9pPr>
          </a:lstStyle>
          <a:p>
            <a:pPr eaLnBrk="1" hangingPunct="1">
              <a:lnSpc>
                <a:spcPct val="90000"/>
              </a:lnSpc>
              <a:spcBef>
                <a:spcPts val="400"/>
              </a:spcBef>
              <a:buClr>
                <a:srgbClr val="008000"/>
              </a:buClr>
              <a:buFontTx/>
              <a:buNone/>
            </a:pPr>
            <a:endParaRPr lang="en-GB" altLang="en-US" sz="1800" b="1" dirty="0">
              <a:solidFill>
                <a:schemeClr val="accent2"/>
              </a:solidFill>
            </a:endParaRPr>
          </a:p>
        </p:txBody>
      </p:sp>
      <p:sp>
        <p:nvSpPr>
          <p:cNvPr id="6148" name="Text Box 10"/>
          <p:cNvSpPr txBox="1">
            <a:spLocks noChangeArrowheads="1"/>
          </p:cNvSpPr>
          <p:nvPr/>
        </p:nvSpPr>
        <p:spPr bwMode="auto">
          <a:xfrm>
            <a:off x="304800" y="1690858"/>
            <a:ext cx="84582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marL="0" indent="0" algn="ctr" eaLnBrk="1" hangingPunct="1">
              <a:buNone/>
              <a:defRPr/>
            </a:pPr>
            <a:r>
              <a:rPr lang="en-GB" sz="3600" b="1" dirty="0">
                <a:solidFill>
                  <a:srgbClr val="762974"/>
                </a:solidFill>
              </a:rPr>
              <a:t>BUDGET Before You Select</a:t>
            </a:r>
            <a:endParaRPr lang="en-US" sz="3600" dirty="0">
              <a:solidFill>
                <a:srgbClr val="762974"/>
              </a:solidFill>
            </a:endParaRPr>
          </a:p>
        </p:txBody>
      </p:sp>
      <p:sp>
        <p:nvSpPr>
          <p:cNvPr id="6" name="Rectangle 1"/>
          <p:cNvSpPr>
            <a:spLocks noChangeArrowheads="1"/>
          </p:cNvSpPr>
          <p:nvPr/>
        </p:nvSpPr>
        <p:spPr bwMode="auto">
          <a:xfrm>
            <a:off x="2743200" y="76200"/>
            <a:ext cx="708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a:p>
            <a:pPr marL="342900" indent="-342900" algn="ctr" eaLnBrk="1" hangingPunct="1">
              <a:defRPr/>
            </a:pPr>
            <a:endParaRPr lang="en-US" sz="4800" dirty="0">
              <a:solidFill>
                <a:schemeClr val="bg1"/>
              </a:solidFill>
            </a:endParaRPr>
          </a:p>
        </p:txBody>
      </p:sp>
      <p:pic>
        <p:nvPicPr>
          <p:cNvPr id="7" name="Picture 6"/>
          <p:cNvPicPr/>
          <p:nvPr/>
        </p:nvPicPr>
        <p:blipFill rotWithShape="1">
          <a:blip r:embed="rId3" cstate="print"/>
          <a:srcRect/>
          <a:stretch/>
        </p:blipFill>
        <p:spPr bwMode="auto">
          <a:xfrm>
            <a:off x="457200" y="2438400"/>
            <a:ext cx="7620000" cy="361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2028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1" name="Rectangle 1"/>
          <p:cNvSpPr>
            <a:spLocks noChangeArrowheads="1"/>
          </p:cNvSpPr>
          <p:nvPr/>
        </p:nvSpPr>
        <p:spPr bwMode="auto">
          <a:xfrm>
            <a:off x="3429000" y="76200"/>
            <a:ext cx="5715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smtClean="0">
                <a:solidFill>
                  <a:schemeClr val="bg1"/>
                </a:solidFill>
              </a:rPr>
              <a:t>Selecting the RIGHT Shows</a:t>
            </a:r>
            <a:r>
              <a:rPr lang="en-US" b="1" dirty="0" smtClean="0">
                <a:solidFill>
                  <a:schemeClr val="bg1"/>
                </a:solidFill>
              </a:rPr>
              <a:t/>
            </a:r>
            <a:br>
              <a:rPr lang="en-US" b="1" dirty="0" smtClean="0">
                <a:solidFill>
                  <a:schemeClr val="bg1"/>
                </a:solidFill>
              </a:rPr>
            </a:br>
            <a:r>
              <a:rPr lang="en-US" sz="2000" b="1" i="1" dirty="0" smtClean="0">
                <a:solidFill>
                  <a:schemeClr val="bg1"/>
                </a:solidFill>
              </a:rPr>
              <a:t>How </a:t>
            </a:r>
            <a:r>
              <a:rPr lang="en-US" sz="2000" b="1" i="1" dirty="0">
                <a:solidFill>
                  <a:schemeClr val="bg1"/>
                </a:solidFill>
              </a:rPr>
              <a:t>Tradeshow Due </a:t>
            </a:r>
            <a:r>
              <a:rPr lang="en-US" sz="2000" b="1" i="1" dirty="0" smtClean="0">
                <a:solidFill>
                  <a:schemeClr val="bg1"/>
                </a:solidFill>
              </a:rPr>
              <a:t>Diligence Pays </a:t>
            </a:r>
            <a:r>
              <a:rPr lang="en-US" sz="2000" b="1" i="1" dirty="0">
                <a:solidFill>
                  <a:schemeClr val="bg1"/>
                </a:solidFill>
              </a:rPr>
              <a:t>Off</a:t>
            </a:r>
            <a:endParaRPr lang="en-US" sz="2000" i="1" dirty="0">
              <a:solidFill>
                <a:schemeClr val="bg1"/>
              </a:solidFill>
            </a:endParaRPr>
          </a:p>
        </p:txBody>
      </p:sp>
      <p:pic>
        <p:nvPicPr>
          <p:cNvPr id="8" name="Picture 2" descr="https://www.psychologytoday.com/files/u795/Pic%20Fast%20Lane%20Success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76400"/>
            <a:ext cx="5572587" cy="4179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381000" y="1447800"/>
            <a:ext cx="8458200" cy="710067"/>
          </a:xfrm>
          <a:prstGeom prst="rect">
            <a:avLst/>
          </a:prstGeom>
          <a:noFill/>
          <a:ln w="9525">
            <a:noFill/>
            <a:round/>
            <a:headEnd/>
            <a:tailEnd/>
          </a:ln>
          <a:effectLst/>
        </p:spPr>
        <p:txBody>
          <a:bodyPr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Effective Ways to Manage Costs</a:t>
            </a: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10" name="TextBox 9"/>
          <p:cNvSpPr txBox="1"/>
          <p:nvPr/>
        </p:nvSpPr>
        <p:spPr>
          <a:xfrm>
            <a:off x="0" y="2057400"/>
            <a:ext cx="8991600" cy="2154436"/>
          </a:xfrm>
          <a:prstGeom prst="rect">
            <a:avLst/>
          </a:prstGeom>
          <a:noFill/>
        </p:spPr>
        <p:txBody>
          <a:bodyPr wrap="square" rtlCol="0">
            <a:spAutoFit/>
          </a:bodyPr>
          <a:lstStyle/>
          <a:p>
            <a:r>
              <a:rPr lang="en-US" sz="2800" b="1" dirty="0" smtClean="0">
                <a:solidFill>
                  <a:srgbClr val="4597A0"/>
                </a:solidFill>
              </a:rPr>
              <a:t>Action Items </a:t>
            </a:r>
            <a:r>
              <a:rPr lang="en-US" b="1" dirty="0" smtClean="0"/>
              <a:t>(Go to your “How to Guide” Distributed </a:t>
            </a:r>
            <a:r>
              <a:rPr lang="en-US" b="1" dirty="0"/>
              <a:t>U</a:t>
            </a:r>
            <a:r>
              <a:rPr lang="en-US" b="1" dirty="0" smtClean="0"/>
              <a:t>pon Registration)</a:t>
            </a:r>
          </a:p>
          <a:p>
            <a:endParaRPr lang="en-US" dirty="0" smtClean="0"/>
          </a:p>
          <a:p>
            <a:r>
              <a:rPr lang="en-US" sz="2400" b="1" dirty="0" smtClean="0"/>
              <a:t>Write down the following URL to </a:t>
            </a:r>
          </a:p>
          <a:p>
            <a:r>
              <a:rPr lang="en-US" sz="2400" b="1" dirty="0" smtClean="0"/>
              <a:t>access the Budget Checklist tool:</a:t>
            </a:r>
            <a:r>
              <a:rPr lang="en-US" b="1" dirty="0" smtClean="0"/>
              <a:t/>
            </a:r>
            <a:br>
              <a:rPr lang="en-US" b="1" dirty="0" smtClean="0"/>
            </a:br>
            <a:endParaRPr lang="en-US" dirty="0" smtClean="0"/>
          </a:p>
          <a:p>
            <a:r>
              <a:rPr lang="fr-FR" b="1" dirty="0" smtClean="0">
                <a:solidFill>
                  <a:srgbClr val="C00000"/>
                </a:solidFill>
                <a:hlinkClick r:id="rId3"/>
              </a:rPr>
              <a:t>http</a:t>
            </a:r>
            <a:r>
              <a:rPr lang="fr-FR" b="1" dirty="0">
                <a:solidFill>
                  <a:srgbClr val="C00000"/>
                </a:solidFill>
                <a:hlinkClick r:id="rId3"/>
              </a:rPr>
              <a:t>://www.exhib-it.com/pdf/April_How_To_Download.pdf</a:t>
            </a:r>
            <a:endParaRPr lang="en-US" b="1" dirty="0" smtClean="0"/>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652271"/>
            <a:ext cx="2493963" cy="3119130"/>
          </a:xfrm>
          <a:prstGeom prst="rect">
            <a:avLst/>
          </a:prstGeom>
          <a:noFill/>
          <a:ln w="38227">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34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0" y="1295400"/>
            <a:ext cx="9144000" cy="1325620"/>
          </a:xfrm>
          <a:prstGeom prst="rect">
            <a:avLst/>
          </a:prstGeom>
          <a:noFill/>
          <a:ln w="9525">
            <a:noFill/>
            <a:round/>
            <a:headEnd/>
            <a:tailEnd/>
          </a:ln>
          <a:effectLst/>
        </p:spPr>
        <p:txBody>
          <a:bodyPr wrap="square"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Live Poll </a:t>
            </a: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Name Your Biggest Budget Issues</a:t>
            </a: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6" name="Rectangle 5"/>
          <p:cNvSpPr/>
          <p:nvPr/>
        </p:nvSpPr>
        <p:spPr>
          <a:xfrm>
            <a:off x="533400" y="2667000"/>
            <a:ext cx="8610600" cy="2492990"/>
          </a:xfrm>
          <a:prstGeom prst="rect">
            <a:avLst/>
          </a:prstGeom>
        </p:spPr>
        <p:txBody>
          <a:bodyPr wrap="square">
            <a:spAutoFit/>
          </a:bodyPr>
          <a:lstStyle/>
          <a:p>
            <a:pPr marL="914400" lvl="1" indent="-457200">
              <a:lnSpc>
                <a:spcPct val="130000"/>
              </a:lnSpc>
              <a:buClr>
                <a:schemeClr val="accent5">
                  <a:lumMod val="50000"/>
                </a:schemeClr>
              </a:buClr>
              <a:buSzPct val="120000"/>
              <a:buAutoNum type="arabicPeriod"/>
            </a:pPr>
            <a:r>
              <a:rPr lang="en-US" sz="2400" dirty="0" smtClean="0"/>
              <a:t>The Unknown – Starting from scratch</a:t>
            </a:r>
          </a:p>
          <a:p>
            <a:pPr marL="914400" lvl="1" indent="-457200">
              <a:lnSpc>
                <a:spcPct val="130000"/>
              </a:lnSpc>
              <a:buClr>
                <a:schemeClr val="accent5">
                  <a:lumMod val="50000"/>
                </a:schemeClr>
              </a:buClr>
              <a:buSzPct val="120000"/>
              <a:buAutoNum type="arabicPeriod"/>
            </a:pPr>
            <a:r>
              <a:rPr lang="en-US" sz="2400" dirty="0" smtClean="0"/>
              <a:t>Past tradeshow overruns/unexpected costs</a:t>
            </a:r>
          </a:p>
          <a:p>
            <a:pPr marL="914400" lvl="1" indent="-457200">
              <a:lnSpc>
                <a:spcPct val="130000"/>
              </a:lnSpc>
              <a:buClr>
                <a:schemeClr val="accent5">
                  <a:lumMod val="50000"/>
                </a:schemeClr>
              </a:buClr>
              <a:buSzPct val="120000"/>
              <a:buAutoNum type="arabicPeriod"/>
            </a:pPr>
            <a:r>
              <a:rPr lang="en-US" sz="2400" dirty="0" smtClean="0"/>
              <a:t>Buy in from management on final budget number</a:t>
            </a:r>
          </a:p>
          <a:p>
            <a:pPr marL="914400" lvl="1" indent="-457200">
              <a:lnSpc>
                <a:spcPct val="130000"/>
              </a:lnSpc>
              <a:buClr>
                <a:schemeClr val="accent5">
                  <a:lumMod val="50000"/>
                </a:schemeClr>
              </a:buClr>
              <a:buSzPct val="120000"/>
              <a:buAutoNum type="arabicPeriod"/>
            </a:pPr>
            <a:r>
              <a:rPr lang="en-US" sz="2400" dirty="0" smtClean="0"/>
              <a:t>Shrinking marketing budget overall</a:t>
            </a:r>
          </a:p>
          <a:p>
            <a:pPr marL="914400" lvl="1" indent="-457200">
              <a:lnSpc>
                <a:spcPct val="130000"/>
              </a:lnSpc>
              <a:buClr>
                <a:schemeClr val="accent5">
                  <a:lumMod val="50000"/>
                </a:schemeClr>
              </a:buClr>
              <a:buSzPct val="120000"/>
              <a:buAutoNum type="arabicPeriod"/>
            </a:pPr>
            <a:r>
              <a:rPr lang="en-US" sz="2400" dirty="0" smtClean="0"/>
              <a:t>Other</a:t>
            </a:r>
          </a:p>
        </p:txBody>
      </p:sp>
    </p:spTree>
    <p:extLst>
      <p:ext uri="{BB962C8B-B14F-4D97-AF65-F5344CB8AC3E}">
        <p14:creationId xmlns:p14="http://schemas.microsoft.com/office/powerpoint/2010/main" val="151341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228600" y="1499733"/>
            <a:ext cx="8763000" cy="710067"/>
          </a:xfrm>
          <a:prstGeom prst="rect">
            <a:avLst/>
          </a:prstGeom>
          <a:noFill/>
          <a:ln w="9525">
            <a:noFill/>
            <a:round/>
            <a:headEnd/>
            <a:tailEnd/>
          </a:ln>
          <a:effectLst/>
        </p:spPr>
        <p:txBody>
          <a:bodyPr wrap="square"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Visualizing </a:t>
            </a:r>
            <a:r>
              <a:rPr lang="en-GB" sz="4000" b="1" dirty="0">
                <a:solidFill>
                  <a:srgbClr val="762974"/>
                </a:solidFill>
                <a:ea typeface="Arial Unicode MS" pitchFamily="34" charset="-128"/>
                <a:cs typeface="Arial Unicode MS" pitchFamily="34" charset="-128"/>
              </a:rPr>
              <a:t>Y</a:t>
            </a:r>
            <a:r>
              <a:rPr lang="en-GB" sz="4000" b="1" dirty="0" smtClean="0">
                <a:solidFill>
                  <a:srgbClr val="762974"/>
                </a:solidFill>
                <a:ea typeface="Arial Unicode MS" pitchFamily="34" charset="-128"/>
                <a:cs typeface="Arial Unicode MS" pitchFamily="34" charset="-128"/>
              </a:rPr>
              <a:t>our Budget</a:t>
            </a: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10" name="TextBox 9"/>
          <p:cNvSpPr txBox="1"/>
          <p:nvPr/>
        </p:nvSpPr>
        <p:spPr>
          <a:xfrm>
            <a:off x="152400" y="2743200"/>
            <a:ext cx="8839200" cy="3662541"/>
          </a:xfrm>
          <a:prstGeom prst="rect">
            <a:avLst/>
          </a:prstGeom>
          <a:noFill/>
        </p:spPr>
        <p:txBody>
          <a:bodyPr wrap="square" rtlCol="0">
            <a:spAutoFit/>
          </a:bodyPr>
          <a:lstStyle/>
          <a:p>
            <a:r>
              <a:rPr lang="en-US" sz="2800" b="1" dirty="0" smtClean="0">
                <a:solidFill>
                  <a:srgbClr val="4597A0"/>
                </a:solidFill>
              </a:rPr>
              <a:t>Action Items </a:t>
            </a:r>
            <a:r>
              <a:rPr lang="en-US" b="1" dirty="0" smtClean="0"/>
              <a:t>(Go to your “How to Guide” Distributed </a:t>
            </a:r>
            <a:r>
              <a:rPr lang="en-US" b="1" dirty="0"/>
              <a:t>U</a:t>
            </a:r>
            <a:r>
              <a:rPr lang="en-US" b="1" dirty="0" smtClean="0"/>
              <a:t>pon Registration)</a:t>
            </a:r>
          </a:p>
          <a:p>
            <a:endParaRPr lang="en-US" dirty="0" smtClean="0"/>
          </a:p>
          <a:p>
            <a:r>
              <a:rPr lang="en-US" sz="2400" b="1" dirty="0" smtClean="0"/>
              <a:t>Name </a:t>
            </a:r>
            <a:r>
              <a:rPr lang="en-US" sz="3600" b="1" dirty="0" smtClean="0">
                <a:solidFill>
                  <a:srgbClr val="762974"/>
                </a:solidFill>
              </a:rPr>
              <a:t>3</a:t>
            </a:r>
            <a:r>
              <a:rPr lang="en-US" sz="2400" b="1" dirty="0" smtClean="0"/>
              <a:t> pieces of information you/your team need to start working on now – because you know they are missing or not in the format you need - for your tradeshow budget.</a:t>
            </a:r>
            <a:r>
              <a:rPr lang="en-US" b="1" dirty="0" smtClean="0"/>
              <a:t/>
            </a:r>
            <a:br>
              <a:rPr lang="en-US" b="1" dirty="0" smtClean="0"/>
            </a:br>
            <a:endParaRPr lang="en-US" b="1" dirty="0" smtClean="0"/>
          </a:p>
          <a:p>
            <a:r>
              <a:rPr lang="en-US" sz="2200" dirty="0" smtClean="0">
                <a:solidFill>
                  <a:srgbClr val="4597A0"/>
                </a:solidFill>
              </a:rPr>
              <a:t>1. </a:t>
            </a:r>
            <a:r>
              <a:rPr lang="en-US" dirty="0" smtClean="0"/>
              <a:t>_________________________________________________________________</a:t>
            </a:r>
          </a:p>
          <a:p>
            <a:r>
              <a:rPr lang="en-US" sz="2200" dirty="0" smtClean="0">
                <a:solidFill>
                  <a:srgbClr val="4597A0"/>
                </a:solidFill>
              </a:rPr>
              <a:t>2. </a:t>
            </a:r>
            <a:r>
              <a:rPr lang="en-US" dirty="0" smtClean="0"/>
              <a:t>_________________________________________________________________</a:t>
            </a:r>
          </a:p>
          <a:p>
            <a:r>
              <a:rPr lang="en-US" sz="2200" dirty="0" smtClean="0">
                <a:solidFill>
                  <a:srgbClr val="4597A0"/>
                </a:solidFill>
              </a:rPr>
              <a:t>3.</a:t>
            </a:r>
            <a:r>
              <a:rPr lang="en-US" dirty="0" smtClean="0"/>
              <a:t> _________________________________________________________________</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pic>
        <p:nvPicPr>
          <p:cNvPr id="13316" name="Picture 4" descr="http://ferc4rl0.blog.com/files/2011/05/busi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946" y="4021817"/>
            <a:ext cx="2515258" cy="17187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314" name="Picture 2" descr="http://www.ragan.com/Resource.ashx?sn=thumbs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5643" y="2116816"/>
            <a:ext cx="3210357" cy="2146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8" name="Picture 6" descr="https://encrypted-tbn3.gstatic.com/images?q=tbn:ANd9GcRTGQLfwgAr4kQm0C4EOt-T4uyJXqjtFfO20-55N2UWfotZ8Foev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0590" y="4267200"/>
            <a:ext cx="2305653" cy="15343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Rectangle 1"/>
          <p:cNvSpPr/>
          <p:nvPr/>
        </p:nvSpPr>
        <p:spPr>
          <a:xfrm>
            <a:off x="2635770" y="1299384"/>
            <a:ext cx="3688830" cy="707886"/>
          </a:xfrm>
          <a:prstGeom prst="rect">
            <a:avLst/>
          </a:prstGeom>
        </p:spPr>
        <p:txBody>
          <a:bodyPr wrap="none">
            <a:spAutoFit/>
          </a:bodyPr>
          <a:lstStyle/>
          <a:p>
            <a:pPr marL="342900" indent="-342900" algn="ctr" eaLnBrk="1" hangingPunct="1">
              <a:defRPr/>
            </a:pPr>
            <a:r>
              <a:rPr lang="en-GB" sz="4000" b="1" dirty="0">
                <a:solidFill>
                  <a:srgbClr val="762974"/>
                </a:solidFill>
              </a:rPr>
              <a:t>Getting Buy In</a:t>
            </a:r>
            <a:endParaRPr lang="en-US" sz="4000" dirty="0">
              <a:solidFill>
                <a:srgbClr val="762974"/>
              </a:solidFill>
            </a:endParaRPr>
          </a:p>
        </p:txBody>
      </p:sp>
      <p:sp>
        <p:nvSpPr>
          <p:cNvPr id="3" name="Rectangle 2"/>
          <p:cNvSpPr/>
          <p:nvPr/>
        </p:nvSpPr>
        <p:spPr>
          <a:xfrm>
            <a:off x="3306672" y="98048"/>
            <a:ext cx="6065928" cy="892552"/>
          </a:xfrm>
          <a:prstGeom prst="rect">
            <a:avLst/>
          </a:prstGeom>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152400" y="1676401"/>
            <a:ext cx="8763000" cy="954107"/>
          </a:xfrm>
          <a:prstGeom prst="rect">
            <a:avLst/>
          </a:prstGeom>
          <a:noFill/>
        </p:spPr>
        <p:txBody>
          <a:bodyPr wrap="square" rtlCol="0">
            <a:spAutoFit/>
          </a:bodyPr>
          <a:lstStyle/>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3505200" y="76200"/>
            <a:ext cx="5791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3" name="Subtitle 2"/>
          <p:cNvSpPr>
            <a:spLocks noGrp="1"/>
          </p:cNvSpPr>
          <p:nvPr>
            <p:ph type="subTitle" idx="1"/>
          </p:nvPr>
        </p:nvSpPr>
        <p:spPr>
          <a:xfrm>
            <a:off x="2362200" y="5638800"/>
            <a:ext cx="6400800" cy="762000"/>
          </a:xfrm>
        </p:spPr>
        <p:txBody>
          <a:bodyPr/>
          <a:lstStyle/>
          <a:p>
            <a:pPr algn="l"/>
            <a:r>
              <a:rPr lang="en-US" sz="3600" dirty="0" smtClean="0">
                <a:solidFill>
                  <a:srgbClr val="762974"/>
                </a:solidFill>
              </a:rPr>
              <a:t>Measuring Success</a:t>
            </a:r>
            <a:endParaRPr lang="en-US" sz="3600" dirty="0">
              <a:solidFill>
                <a:srgbClr val="762974"/>
              </a:solidFill>
            </a:endParaRPr>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176" y="1981201"/>
            <a:ext cx="4300624" cy="3695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905000" y="1094931"/>
            <a:ext cx="5638800" cy="646331"/>
          </a:xfrm>
          <a:prstGeom prst="rect">
            <a:avLst/>
          </a:prstGeom>
        </p:spPr>
        <p:txBody>
          <a:bodyPr wrap="squar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1" name="Rectangle 1"/>
          <p:cNvSpPr>
            <a:spLocks noChangeArrowheads="1"/>
          </p:cNvSpPr>
          <p:nvPr/>
        </p:nvSpPr>
        <p:spPr bwMode="auto">
          <a:xfrm>
            <a:off x="24384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4" name="Rectangle 3"/>
          <p:cNvSpPr/>
          <p:nvPr/>
        </p:nvSpPr>
        <p:spPr>
          <a:xfrm>
            <a:off x="152400" y="2676942"/>
            <a:ext cx="8686800" cy="2123658"/>
          </a:xfrm>
          <a:prstGeom prst="rect">
            <a:avLst/>
          </a:prstGeom>
        </p:spPr>
        <p:txBody>
          <a:bodyPr wrap="square">
            <a:spAutoFit/>
          </a:bodyPr>
          <a:lstStyle/>
          <a:p>
            <a:r>
              <a:rPr lang="en-US" sz="4400" b="1" dirty="0" smtClean="0">
                <a:solidFill>
                  <a:srgbClr val="C00000"/>
                </a:solidFill>
              </a:rPr>
              <a:t>1.</a:t>
            </a:r>
            <a:r>
              <a:rPr lang="en-US" sz="4400" dirty="0" smtClean="0"/>
              <a:t>	Does </a:t>
            </a:r>
            <a:r>
              <a:rPr lang="en-US" sz="4400" dirty="0"/>
              <a:t>exhibiting support </a:t>
            </a:r>
            <a:r>
              <a:rPr lang="en-US" sz="4400" dirty="0" smtClean="0"/>
              <a:t>the 	larger </a:t>
            </a:r>
            <a:r>
              <a:rPr lang="en-US" sz="4400" dirty="0"/>
              <a:t>business goals </a:t>
            </a:r>
            <a:r>
              <a:rPr lang="en-US" sz="4400" dirty="0" smtClean="0"/>
              <a:t>	and 	objectives </a:t>
            </a:r>
            <a:r>
              <a:rPr lang="en-US" sz="4400" dirty="0"/>
              <a:t>of the </a:t>
            </a:r>
            <a:r>
              <a:rPr lang="en-US" sz="4400" dirty="0" smtClean="0"/>
              <a:t>enterprise</a:t>
            </a:r>
            <a:r>
              <a:rPr lang="en-US" sz="4400" dirty="0"/>
              <a:t>? </a:t>
            </a:r>
          </a:p>
        </p:txBody>
      </p:sp>
      <p:sp>
        <p:nvSpPr>
          <p:cNvPr id="2" name="Rectangle 1"/>
          <p:cNvSpPr/>
          <p:nvPr/>
        </p:nvSpPr>
        <p:spPr>
          <a:xfrm>
            <a:off x="2590800" y="1143000"/>
            <a:ext cx="4869667" cy="646331"/>
          </a:xfrm>
          <a:prstGeom prst="rect">
            <a:avLst/>
          </a:prstGeom>
        </p:spPr>
        <p:txBody>
          <a:bodyPr wrap="non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extLst>
      <p:ext uri="{BB962C8B-B14F-4D97-AF65-F5344CB8AC3E}">
        <p14:creationId xmlns:p14="http://schemas.microsoft.com/office/powerpoint/2010/main" val="248946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685800" y="1086534"/>
            <a:ext cx="8763000" cy="646331"/>
          </a:xfrm>
          <a:prstGeom prst="rect">
            <a:avLst/>
          </a:prstGeom>
          <a:noFill/>
        </p:spPr>
        <p:txBody>
          <a:bodyPr wrap="square" rtlCol="0">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
        <p:nvSpPr>
          <p:cNvPr id="11" name="Rectangle 1"/>
          <p:cNvSpPr>
            <a:spLocks noChangeArrowheads="1"/>
          </p:cNvSpPr>
          <p:nvPr/>
        </p:nvSpPr>
        <p:spPr bwMode="auto">
          <a:xfrm>
            <a:off x="23622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2" name="Subtitle 1"/>
          <p:cNvSpPr>
            <a:spLocks noGrp="1"/>
          </p:cNvSpPr>
          <p:nvPr>
            <p:ph type="subTitle" idx="1"/>
          </p:nvPr>
        </p:nvSpPr>
        <p:spPr>
          <a:xfrm>
            <a:off x="228600" y="2209800"/>
            <a:ext cx="8839200" cy="1752600"/>
          </a:xfrm>
        </p:spPr>
        <p:txBody>
          <a:bodyPr/>
          <a:lstStyle/>
          <a:p>
            <a:pPr algn="l"/>
            <a:r>
              <a:rPr lang="en-US" sz="4400" b="1" dirty="0" smtClean="0">
                <a:solidFill>
                  <a:srgbClr val="C00000"/>
                </a:solidFill>
              </a:rPr>
              <a:t>2.</a:t>
            </a:r>
            <a:r>
              <a:rPr lang="en-US" sz="4400" dirty="0" smtClean="0">
                <a:solidFill>
                  <a:srgbClr val="C00000"/>
                </a:solidFill>
              </a:rPr>
              <a:t>	</a:t>
            </a:r>
            <a:r>
              <a:rPr lang="en-US" sz="4400" dirty="0" smtClean="0"/>
              <a:t>Does </a:t>
            </a:r>
            <a:r>
              <a:rPr lang="en-US" sz="4400" dirty="0"/>
              <a:t>exhibiting </a:t>
            </a:r>
            <a:r>
              <a:rPr lang="en-US" sz="4400" dirty="0" smtClean="0"/>
              <a:t>have 	the 	support </a:t>
            </a:r>
            <a:r>
              <a:rPr lang="en-US" sz="4400" dirty="0"/>
              <a:t>of </a:t>
            </a:r>
            <a:r>
              <a:rPr lang="en-US" sz="4400" dirty="0" smtClean="0"/>
              <a:t>senior management</a:t>
            </a:r>
            <a:r>
              <a:rPr lang="en-US" sz="4400" dirty="0"/>
              <a:t>, </a:t>
            </a:r>
            <a:r>
              <a:rPr lang="en-US" sz="4400" dirty="0" smtClean="0"/>
              <a:t>	and have </a:t>
            </a:r>
            <a:r>
              <a:rPr lang="en-US" sz="4400" dirty="0"/>
              <a:t>they made </a:t>
            </a:r>
            <a:r>
              <a:rPr lang="en-US" sz="4400" dirty="0" smtClean="0"/>
              <a:t>this 	known </a:t>
            </a:r>
            <a:r>
              <a:rPr lang="en-US" sz="4400" dirty="0"/>
              <a:t>within the </a:t>
            </a:r>
            <a:r>
              <a:rPr lang="en-US" sz="4400" dirty="0" smtClean="0"/>
              <a:t>organization</a:t>
            </a:r>
            <a:r>
              <a:rPr lang="en-US" sz="4400" dirty="0"/>
              <a:t>? </a:t>
            </a:r>
          </a:p>
          <a:p>
            <a:endParaRPr lang="en-US" dirty="0"/>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685800" y="1066800"/>
            <a:ext cx="8763000" cy="646331"/>
          </a:xfrm>
          <a:prstGeom prst="rect">
            <a:avLst/>
          </a:prstGeom>
          <a:noFill/>
        </p:spPr>
        <p:txBody>
          <a:bodyPr wrap="square" rtlCol="0">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
        <p:nvSpPr>
          <p:cNvPr id="11" name="Rectangle 1"/>
          <p:cNvSpPr>
            <a:spLocks noChangeArrowheads="1"/>
          </p:cNvSpPr>
          <p:nvPr/>
        </p:nvSpPr>
        <p:spPr bwMode="auto">
          <a:xfrm>
            <a:off x="24384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2" name="Subtitle 1"/>
          <p:cNvSpPr>
            <a:spLocks noGrp="1"/>
          </p:cNvSpPr>
          <p:nvPr>
            <p:ph type="subTitle" idx="1"/>
          </p:nvPr>
        </p:nvSpPr>
        <p:spPr>
          <a:xfrm>
            <a:off x="-228600" y="2514600"/>
            <a:ext cx="8763000" cy="1752600"/>
          </a:xfrm>
        </p:spPr>
        <p:txBody>
          <a:bodyPr/>
          <a:lstStyle/>
          <a:p>
            <a:r>
              <a:rPr lang="en-US" sz="4400" b="1" dirty="0" smtClean="0">
                <a:solidFill>
                  <a:srgbClr val="C00000"/>
                </a:solidFill>
              </a:rPr>
              <a:t>3. 	</a:t>
            </a:r>
            <a:r>
              <a:rPr lang="en-US" sz="4400" dirty="0" smtClean="0"/>
              <a:t>Is </a:t>
            </a:r>
            <a:r>
              <a:rPr lang="en-US" sz="4400" dirty="0"/>
              <a:t>there a defined outcome </a:t>
            </a:r>
            <a:r>
              <a:rPr lang="en-US" sz="4400" dirty="0" smtClean="0"/>
              <a:t>	expected </a:t>
            </a:r>
            <a:r>
              <a:rPr lang="en-US" sz="4400" dirty="0"/>
              <a:t>from exhibiting? </a:t>
            </a: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152400" y="2779693"/>
            <a:ext cx="8763000" cy="954107"/>
          </a:xfrm>
          <a:prstGeom prst="rect">
            <a:avLst/>
          </a:prstGeom>
          <a:noFill/>
        </p:spPr>
        <p:txBody>
          <a:bodyPr wrap="square" rtlCol="0">
            <a:spAutoFit/>
          </a:bodyPr>
          <a:lstStyle/>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23622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2" name="Subtitle 1"/>
          <p:cNvSpPr>
            <a:spLocks noGrp="1"/>
          </p:cNvSpPr>
          <p:nvPr>
            <p:ph type="subTitle" idx="1"/>
          </p:nvPr>
        </p:nvSpPr>
        <p:spPr>
          <a:xfrm>
            <a:off x="304800" y="2438400"/>
            <a:ext cx="8915400" cy="1752600"/>
          </a:xfrm>
        </p:spPr>
        <p:txBody>
          <a:bodyPr/>
          <a:lstStyle/>
          <a:p>
            <a:pPr algn="l"/>
            <a:r>
              <a:rPr lang="en-US" sz="4400" b="1" dirty="0" smtClean="0">
                <a:solidFill>
                  <a:srgbClr val="C00000"/>
                </a:solidFill>
              </a:rPr>
              <a:t>4. 	</a:t>
            </a:r>
            <a:r>
              <a:rPr lang="en-US" sz="4400" dirty="0" smtClean="0"/>
              <a:t>Has </a:t>
            </a:r>
            <a:r>
              <a:rPr lang="en-US" sz="4400" dirty="0"/>
              <a:t>the outcome been </a:t>
            </a:r>
            <a:r>
              <a:rPr lang="en-US" sz="4400" dirty="0" smtClean="0"/>
              <a:t>	quantified </a:t>
            </a:r>
            <a:r>
              <a:rPr lang="en-US" sz="4400" dirty="0"/>
              <a:t>through metrics?</a:t>
            </a:r>
          </a:p>
        </p:txBody>
      </p:sp>
      <p:sp>
        <p:nvSpPr>
          <p:cNvPr id="3" name="Rectangle 2"/>
          <p:cNvSpPr/>
          <p:nvPr/>
        </p:nvSpPr>
        <p:spPr>
          <a:xfrm>
            <a:off x="2521733" y="1066800"/>
            <a:ext cx="4869667" cy="646331"/>
          </a:xfrm>
          <a:prstGeom prst="rect">
            <a:avLst/>
          </a:prstGeom>
        </p:spPr>
        <p:txBody>
          <a:bodyPr wrap="non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228600" y="2017693"/>
            <a:ext cx="8763000" cy="954107"/>
          </a:xfrm>
          <a:prstGeom prst="rect">
            <a:avLst/>
          </a:prstGeom>
          <a:noFill/>
        </p:spPr>
        <p:txBody>
          <a:bodyPr wrap="square" rtlCol="0">
            <a:spAutoFit/>
          </a:bodyPr>
          <a:lstStyle/>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23622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2" name="Subtitle 1"/>
          <p:cNvSpPr>
            <a:spLocks noGrp="1"/>
          </p:cNvSpPr>
          <p:nvPr>
            <p:ph type="subTitle" idx="1"/>
          </p:nvPr>
        </p:nvSpPr>
        <p:spPr>
          <a:xfrm>
            <a:off x="304800" y="2743200"/>
            <a:ext cx="8763000" cy="1752600"/>
          </a:xfrm>
        </p:spPr>
        <p:txBody>
          <a:bodyPr/>
          <a:lstStyle/>
          <a:p>
            <a:pPr algn="l"/>
            <a:r>
              <a:rPr lang="en-US" sz="4400" b="1" dirty="0" smtClean="0">
                <a:solidFill>
                  <a:srgbClr val="C00000"/>
                </a:solidFill>
              </a:rPr>
              <a:t>5. </a:t>
            </a:r>
            <a:r>
              <a:rPr lang="en-US" sz="4400" b="1" dirty="0">
                <a:solidFill>
                  <a:srgbClr val="C00000"/>
                </a:solidFill>
              </a:rPr>
              <a:t>	</a:t>
            </a:r>
            <a:r>
              <a:rPr lang="en-US" sz="4400" dirty="0"/>
              <a:t>Are the metrics approved and </a:t>
            </a:r>
            <a:r>
              <a:rPr lang="en-US" sz="4400" dirty="0" smtClean="0"/>
              <a:t>	supported </a:t>
            </a:r>
            <a:r>
              <a:rPr lang="en-US" sz="4400" dirty="0"/>
              <a:t>by all constituents? </a:t>
            </a:r>
          </a:p>
        </p:txBody>
      </p:sp>
      <p:sp>
        <p:nvSpPr>
          <p:cNvPr id="3" name="Rectangle 2"/>
          <p:cNvSpPr/>
          <p:nvPr/>
        </p:nvSpPr>
        <p:spPr>
          <a:xfrm>
            <a:off x="2750333" y="1066800"/>
            <a:ext cx="4869667" cy="646331"/>
          </a:xfrm>
          <a:prstGeom prst="rect">
            <a:avLst/>
          </a:prstGeom>
        </p:spPr>
        <p:txBody>
          <a:bodyPr wrap="non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1" name="Rectangle 1"/>
          <p:cNvSpPr>
            <a:spLocks noChangeArrowheads="1"/>
          </p:cNvSpPr>
          <p:nvPr/>
        </p:nvSpPr>
        <p:spPr bwMode="auto">
          <a:xfrm>
            <a:off x="3429000" y="98048"/>
            <a:ext cx="5715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br>
              <a:rPr lang="en-US" sz="32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
        <p:nvSpPr>
          <p:cNvPr id="7" name="TextBox 6"/>
          <p:cNvSpPr txBox="1"/>
          <p:nvPr/>
        </p:nvSpPr>
        <p:spPr>
          <a:xfrm>
            <a:off x="762000" y="1524000"/>
            <a:ext cx="7772400" cy="4770537"/>
          </a:xfrm>
          <a:prstGeom prst="rect">
            <a:avLst/>
          </a:prstGeom>
          <a:noFill/>
        </p:spPr>
        <p:txBody>
          <a:bodyPr wrap="square" rtlCol="0">
            <a:spAutoFit/>
          </a:bodyPr>
          <a:lstStyle/>
          <a:p>
            <a:r>
              <a:rPr lang="en-US" sz="3600" b="1" dirty="0" smtClean="0">
                <a:solidFill>
                  <a:srgbClr val="762974"/>
                </a:solidFill>
              </a:rPr>
              <a:t>Housekeeping Items</a:t>
            </a:r>
          </a:p>
          <a:p>
            <a:endParaRPr lang="en-US" sz="3600" b="1" dirty="0" smtClean="0">
              <a:solidFill>
                <a:srgbClr val="762974"/>
              </a:solidFill>
            </a:endParaRPr>
          </a:p>
          <a:p>
            <a:pPr>
              <a:buFont typeface="Arial" pitchFamily="34" charset="0"/>
              <a:buChar char="•"/>
            </a:pPr>
            <a:r>
              <a:rPr lang="en-US" sz="2400" dirty="0" smtClean="0"/>
              <a:t>Tech Issues: Go to Webinar Tech Support </a:t>
            </a:r>
            <a:br>
              <a:rPr lang="en-US" sz="2400" dirty="0" smtClean="0"/>
            </a:br>
            <a:r>
              <a:rPr lang="en-US" sz="2400" dirty="0" smtClean="0"/>
              <a:t> (855) 352-9003</a:t>
            </a:r>
          </a:p>
          <a:p>
            <a:pPr>
              <a:buFont typeface="Arial" pitchFamily="34" charset="0"/>
              <a:buChar char="•"/>
            </a:pPr>
            <a:r>
              <a:rPr lang="en-US" sz="2400" dirty="0" smtClean="0"/>
              <a:t>Use your How to Guide for taking notes today</a:t>
            </a:r>
          </a:p>
          <a:p>
            <a:pPr>
              <a:buFont typeface="Arial" pitchFamily="34" charset="0"/>
              <a:buChar char="•"/>
            </a:pPr>
            <a:r>
              <a:rPr lang="en-US" sz="2400" dirty="0" smtClean="0"/>
              <a:t>Later this week you’ll receive presentation slides in pdf</a:t>
            </a:r>
            <a:br>
              <a:rPr lang="en-US" sz="2400" dirty="0" smtClean="0"/>
            </a:br>
            <a:r>
              <a:rPr lang="en-US" sz="2400" dirty="0" smtClean="0"/>
              <a:t>  format in a follow up email</a:t>
            </a:r>
          </a:p>
          <a:p>
            <a:pPr>
              <a:buFont typeface="Arial" pitchFamily="34" charset="0"/>
              <a:buChar char="•"/>
            </a:pPr>
            <a:r>
              <a:rPr lang="en-US" sz="2400" dirty="0" smtClean="0"/>
              <a:t>Submit questions through Go to Meeting Q&amp;A panel on</a:t>
            </a:r>
            <a:br>
              <a:rPr lang="en-US" sz="2400" dirty="0" smtClean="0"/>
            </a:br>
            <a:r>
              <a:rPr lang="en-US" sz="2400" dirty="0" smtClean="0"/>
              <a:t> the upper right corner of your screen</a:t>
            </a:r>
          </a:p>
          <a:p>
            <a:endParaRPr lang="en-US" sz="3200" b="1" dirty="0" smtClean="0"/>
          </a:p>
          <a:p>
            <a:endParaRPr lang="en-US" sz="3200" b="1" dirty="0"/>
          </a:p>
        </p:txBody>
      </p:sp>
    </p:spTree>
    <p:extLst>
      <p:ext uri="{BB962C8B-B14F-4D97-AF65-F5344CB8AC3E}">
        <p14:creationId xmlns:p14="http://schemas.microsoft.com/office/powerpoint/2010/main" val="806999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152400" y="1676401"/>
            <a:ext cx="8763000" cy="954107"/>
          </a:xfrm>
          <a:prstGeom prst="rect">
            <a:avLst/>
          </a:prstGeom>
          <a:noFill/>
        </p:spPr>
        <p:txBody>
          <a:bodyPr wrap="square" rtlCol="0">
            <a:spAutoFit/>
          </a:bodyPr>
          <a:lstStyle/>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23622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2" name="Subtitle 1"/>
          <p:cNvSpPr>
            <a:spLocks noGrp="1"/>
          </p:cNvSpPr>
          <p:nvPr>
            <p:ph type="subTitle" idx="1"/>
          </p:nvPr>
        </p:nvSpPr>
        <p:spPr>
          <a:xfrm>
            <a:off x="228600" y="2438400"/>
            <a:ext cx="8839200" cy="1752600"/>
          </a:xfrm>
        </p:spPr>
        <p:txBody>
          <a:bodyPr/>
          <a:lstStyle/>
          <a:p>
            <a:pPr algn="l"/>
            <a:r>
              <a:rPr lang="en-US" sz="4400" b="1" dirty="0" smtClean="0">
                <a:solidFill>
                  <a:srgbClr val="C00000"/>
                </a:solidFill>
              </a:rPr>
              <a:t>6. 	</a:t>
            </a:r>
            <a:r>
              <a:rPr lang="en-US" sz="4400" dirty="0" smtClean="0"/>
              <a:t>Is </a:t>
            </a:r>
            <a:r>
              <a:rPr lang="en-US" sz="4400" dirty="0"/>
              <a:t>the budget sufficient to </a:t>
            </a:r>
            <a:r>
              <a:rPr lang="en-US" sz="4400" dirty="0" smtClean="0"/>
              <a:t>	achieve </a:t>
            </a:r>
            <a:r>
              <a:rPr lang="en-US" sz="4400" dirty="0"/>
              <a:t>the desired outcome, </a:t>
            </a:r>
            <a:r>
              <a:rPr lang="en-US" sz="4400" dirty="0" smtClean="0"/>
              <a:t>	or </a:t>
            </a:r>
            <a:r>
              <a:rPr lang="en-US" sz="4400" dirty="0"/>
              <a:t>should the metrics be </a:t>
            </a:r>
            <a:r>
              <a:rPr lang="en-US" sz="4400" dirty="0" smtClean="0"/>
              <a:t>	adjusted </a:t>
            </a:r>
            <a:r>
              <a:rPr lang="en-US" sz="4400" dirty="0"/>
              <a:t>accordingly? </a:t>
            </a:r>
          </a:p>
        </p:txBody>
      </p:sp>
      <p:sp>
        <p:nvSpPr>
          <p:cNvPr id="3" name="Rectangle 2"/>
          <p:cNvSpPr/>
          <p:nvPr/>
        </p:nvSpPr>
        <p:spPr>
          <a:xfrm>
            <a:off x="2674133" y="1066800"/>
            <a:ext cx="4869667" cy="646331"/>
          </a:xfrm>
          <a:prstGeom prst="rect">
            <a:avLst/>
          </a:prstGeom>
        </p:spPr>
        <p:txBody>
          <a:bodyPr wrap="non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248575" y="1524000"/>
            <a:ext cx="8458200" cy="4403386"/>
          </a:xfrm>
          <a:prstGeom prst="rect">
            <a:avLst/>
          </a:prstGeom>
          <a:noFill/>
          <a:ln w="9525">
            <a:noFill/>
            <a:round/>
            <a:headEnd/>
            <a:tailEnd/>
          </a:ln>
          <a:effectLst/>
        </p:spPr>
        <p:txBody>
          <a:bodyPr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Live Poll</a:t>
            </a: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000" b="1" dirty="0" smtClean="0">
              <a:solidFill>
                <a:srgbClr val="762974"/>
              </a:solidFill>
              <a:ea typeface="Arial Unicode MS" pitchFamily="34" charset="-128"/>
              <a:cs typeface="Arial Unicode MS" pitchFamily="34" charset="-128"/>
            </a:endParaRP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Do you have measurable metrics for tradeshows ROI </a:t>
            </a: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in place today?</a:t>
            </a: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000" b="1" dirty="0" smtClean="0">
              <a:solidFill>
                <a:srgbClr val="762974"/>
              </a:solidFill>
              <a:ea typeface="Arial Unicode MS" pitchFamily="34" charset="-128"/>
              <a:cs typeface="Arial Unicode MS" pitchFamily="34" charset="-128"/>
            </a:endParaRP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6" name="Rectangle 5"/>
          <p:cNvSpPr/>
          <p:nvPr/>
        </p:nvSpPr>
        <p:spPr>
          <a:xfrm>
            <a:off x="2362200" y="4724400"/>
            <a:ext cx="4572000" cy="1052596"/>
          </a:xfrm>
          <a:prstGeom prst="rect">
            <a:avLst/>
          </a:prstGeom>
        </p:spPr>
        <p:txBody>
          <a:bodyPr wrap="square">
            <a:spAutoFit/>
          </a:bodyPr>
          <a:lstStyle/>
          <a:p>
            <a:pPr marL="914400" lvl="1" indent="-457200">
              <a:lnSpc>
                <a:spcPct val="130000"/>
              </a:lnSpc>
              <a:buClr>
                <a:schemeClr val="accent5">
                  <a:lumMod val="50000"/>
                </a:schemeClr>
              </a:buClr>
              <a:buSzPct val="120000"/>
              <a:buAutoNum type="arabicPeriod"/>
            </a:pPr>
            <a:r>
              <a:rPr lang="en-US" sz="2400" dirty="0" smtClean="0"/>
              <a:t>Yes</a:t>
            </a:r>
          </a:p>
          <a:p>
            <a:pPr marL="914400" lvl="1" indent="-457200">
              <a:lnSpc>
                <a:spcPct val="130000"/>
              </a:lnSpc>
              <a:buClr>
                <a:schemeClr val="accent5">
                  <a:lumMod val="50000"/>
                </a:schemeClr>
              </a:buClr>
              <a:buSzPct val="120000"/>
              <a:buAutoNum type="arabicPeriod"/>
            </a:pPr>
            <a:r>
              <a:rPr lang="en-US" sz="2400" dirty="0" smtClean="0"/>
              <a:t>No</a:t>
            </a:r>
          </a:p>
        </p:txBody>
      </p:sp>
    </p:spTree>
    <p:extLst>
      <p:ext uri="{BB962C8B-B14F-4D97-AF65-F5344CB8AC3E}">
        <p14:creationId xmlns:p14="http://schemas.microsoft.com/office/powerpoint/2010/main" val="151341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152400" y="1676401"/>
            <a:ext cx="8763000" cy="954107"/>
          </a:xfrm>
          <a:prstGeom prst="rect">
            <a:avLst/>
          </a:prstGeom>
          <a:noFill/>
        </p:spPr>
        <p:txBody>
          <a:bodyPr wrap="square" rtlCol="0">
            <a:spAutoFit/>
          </a:bodyPr>
          <a:lstStyle/>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24384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2" name="Subtitle 1"/>
          <p:cNvSpPr>
            <a:spLocks noGrp="1"/>
          </p:cNvSpPr>
          <p:nvPr>
            <p:ph type="subTitle" idx="1"/>
          </p:nvPr>
        </p:nvSpPr>
        <p:spPr>
          <a:xfrm>
            <a:off x="304800" y="2209800"/>
            <a:ext cx="8839200" cy="1752600"/>
          </a:xfrm>
        </p:spPr>
        <p:txBody>
          <a:bodyPr/>
          <a:lstStyle/>
          <a:p>
            <a:pPr algn="l"/>
            <a:r>
              <a:rPr lang="en-US" sz="4400" b="1" dirty="0" smtClean="0">
                <a:solidFill>
                  <a:srgbClr val="C00000"/>
                </a:solidFill>
              </a:rPr>
              <a:t>7. 	</a:t>
            </a:r>
            <a:r>
              <a:rPr lang="en-US" sz="4400" dirty="0" smtClean="0"/>
              <a:t>Is </a:t>
            </a:r>
            <a:r>
              <a:rPr lang="en-US" sz="4400" dirty="0"/>
              <a:t>there sufficient time to plan </a:t>
            </a:r>
            <a:r>
              <a:rPr lang="en-US" sz="4400" dirty="0" smtClean="0"/>
              <a:t>	and </a:t>
            </a:r>
            <a:r>
              <a:rPr lang="en-US" sz="4400" dirty="0"/>
              <a:t>execute a successful </a:t>
            </a:r>
            <a:r>
              <a:rPr lang="en-US" sz="4400" dirty="0" smtClean="0"/>
              <a:t>	tradeshow </a:t>
            </a:r>
            <a:r>
              <a:rPr lang="en-US" sz="4400" dirty="0"/>
              <a:t>project?</a:t>
            </a:r>
          </a:p>
        </p:txBody>
      </p:sp>
      <p:sp>
        <p:nvSpPr>
          <p:cNvPr id="3" name="Rectangle 2"/>
          <p:cNvSpPr/>
          <p:nvPr/>
        </p:nvSpPr>
        <p:spPr>
          <a:xfrm>
            <a:off x="2597933" y="1143000"/>
            <a:ext cx="4869667" cy="646331"/>
          </a:xfrm>
          <a:prstGeom prst="rect">
            <a:avLst/>
          </a:prstGeom>
        </p:spPr>
        <p:txBody>
          <a:bodyPr wrap="non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685800" y="1087118"/>
            <a:ext cx="8763000" cy="646331"/>
          </a:xfrm>
          <a:prstGeom prst="rect">
            <a:avLst/>
          </a:prstGeom>
          <a:noFill/>
        </p:spPr>
        <p:txBody>
          <a:bodyPr wrap="square" rtlCol="0">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
        <p:nvSpPr>
          <p:cNvPr id="11" name="Rectangle 1"/>
          <p:cNvSpPr>
            <a:spLocks noChangeArrowheads="1"/>
          </p:cNvSpPr>
          <p:nvPr/>
        </p:nvSpPr>
        <p:spPr bwMode="auto">
          <a:xfrm>
            <a:off x="2362200" y="1524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3" name="Rectangle 2"/>
          <p:cNvSpPr/>
          <p:nvPr/>
        </p:nvSpPr>
        <p:spPr>
          <a:xfrm>
            <a:off x="381000" y="2743200"/>
            <a:ext cx="8686800" cy="1446550"/>
          </a:xfrm>
          <a:prstGeom prst="rect">
            <a:avLst/>
          </a:prstGeom>
        </p:spPr>
        <p:txBody>
          <a:bodyPr wrap="square">
            <a:spAutoFit/>
          </a:bodyPr>
          <a:lstStyle/>
          <a:p>
            <a:r>
              <a:rPr lang="en-US" sz="4400" b="1" dirty="0" smtClean="0">
                <a:solidFill>
                  <a:srgbClr val="C00000"/>
                </a:solidFill>
              </a:rPr>
              <a:t>8. 	</a:t>
            </a:r>
            <a:r>
              <a:rPr lang="en-US" sz="4400" dirty="0" smtClean="0"/>
              <a:t>Are </a:t>
            </a:r>
            <a:r>
              <a:rPr lang="en-US" sz="4400" dirty="0"/>
              <a:t>the required staff and </a:t>
            </a:r>
            <a:r>
              <a:rPr lang="en-US" sz="4400" dirty="0" smtClean="0"/>
              <a:t>	resources </a:t>
            </a:r>
            <a:r>
              <a:rPr lang="en-US" sz="4400" dirty="0"/>
              <a:t>available? </a:t>
            </a: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152400" y="1676401"/>
            <a:ext cx="8763000" cy="954107"/>
          </a:xfrm>
          <a:prstGeom prst="rect">
            <a:avLst/>
          </a:prstGeom>
          <a:noFill/>
        </p:spPr>
        <p:txBody>
          <a:bodyPr wrap="square" rtlCol="0">
            <a:spAutoFit/>
          </a:bodyPr>
          <a:lstStyle/>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24384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2" name="Subtitle 1"/>
          <p:cNvSpPr>
            <a:spLocks noGrp="1"/>
          </p:cNvSpPr>
          <p:nvPr>
            <p:ph type="subTitle" idx="1"/>
          </p:nvPr>
        </p:nvSpPr>
        <p:spPr>
          <a:xfrm>
            <a:off x="152400" y="2153454"/>
            <a:ext cx="9372600" cy="1752600"/>
          </a:xfrm>
        </p:spPr>
        <p:txBody>
          <a:bodyPr/>
          <a:lstStyle/>
          <a:p>
            <a:pPr algn="l"/>
            <a:r>
              <a:rPr lang="en-US" sz="4400" b="1" dirty="0" smtClean="0">
                <a:solidFill>
                  <a:srgbClr val="C00000"/>
                </a:solidFill>
              </a:rPr>
              <a:t>9. 	</a:t>
            </a:r>
            <a:r>
              <a:rPr lang="en-US" sz="4400" dirty="0" smtClean="0"/>
              <a:t>Is </a:t>
            </a:r>
            <a:r>
              <a:rPr lang="en-US" sz="4400" dirty="0"/>
              <a:t>exhibiting the most efficient </a:t>
            </a:r>
            <a:r>
              <a:rPr lang="en-US" sz="4400" dirty="0" smtClean="0"/>
              <a:t>	strategy </a:t>
            </a:r>
            <a:r>
              <a:rPr lang="en-US" sz="4400" dirty="0"/>
              <a:t>to achieve the </a:t>
            </a:r>
            <a:r>
              <a:rPr lang="en-US" sz="4400" dirty="0" smtClean="0"/>
              <a:t>outcome 	or </a:t>
            </a:r>
            <a:r>
              <a:rPr lang="en-US" sz="4400" dirty="0"/>
              <a:t>would other </a:t>
            </a:r>
            <a:r>
              <a:rPr lang="en-US" sz="4400" dirty="0" smtClean="0"/>
              <a:t>marketing 	mediums </a:t>
            </a:r>
            <a:r>
              <a:rPr lang="en-US" sz="4400" dirty="0"/>
              <a:t>be more </a:t>
            </a:r>
            <a:r>
              <a:rPr lang="en-US" sz="4400" dirty="0" smtClean="0"/>
              <a:t>effective</a:t>
            </a:r>
            <a:r>
              <a:rPr lang="en-US" sz="4400" dirty="0"/>
              <a:t>?</a:t>
            </a:r>
          </a:p>
        </p:txBody>
      </p:sp>
      <p:sp>
        <p:nvSpPr>
          <p:cNvPr id="3" name="Rectangle 2"/>
          <p:cNvSpPr/>
          <p:nvPr/>
        </p:nvSpPr>
        <p:spPr>
          <a:xfrm>
            <a:off x="2674133" y="1143000"/>
            <a:ext cx="4869667" cy="646331"/>
          </a:xfrm>
          <a:prstGeom prst="rect">
            <a:avLst/>
          </a:prstGeom>
        </p:spPr>
        <p:txBody>
          <a:bodyPr wrap="non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152400" y="1676401"/>
            <a:ext cx="8763000" cy="954107"/>
          </a:xfrm>
          <a:prstGeom prst="rect">
            <a:avLst/>
          </a:prstGeom>
          <a:noFill/>
        </p:spPr>
        <p:txBody>
          <a:bodyPr wrap="square" rtlCol="0">
            <a:spAutoFit/>
          </a:bodyPr>
          <a:lstStyle/>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24384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3" name="Rectangle 2"/>
          <p:cNvSpPr/>
          <p:nvPr/>
        </p:nvSpPr>
        <p:spPr>
          <a:xfrm>
            <a:off x="76200" y="2286000"/>
            <a:ext cx="8915400" cy="2123658"/>
          </a:xfrm>
          <a:prstGeom prst="rect">
            <a:avLst/>
          </a:prstGeom>
        </p:spPr>
        <p:txBody>
          <a:bodyPr wrap="square">
            <a:spAutoFit/>
          </a:bodyPr>
          <a:lstStyle/>
          <a:p>
            <a:r>
              <a:rPr lang="en-US" sz="4400" b="1" dirty="0" smtClean="0">
                <a:solidFill>
                  <a:srgbClr val="C00000"/>
                </a:solidFill>
              </a:rPr>
              <a:t>10.   </a:t>
            </a:r>
            <a:r>
              <a:rPr lang="en-US" sz="4400" dirty="0" smtClean="0"/>
              <a:t>Are </a:t>
            </a:r>
            <a:r>
              <a:rPr lang="en-US" sz="4400" dirty="0"/>
              <a:t>the resources aligned </a:t>
            </a:r>
            <a:r>
              <a:rPr lang="en-US" sz="4400" dirty="0" smtClean="0"/>
              <a:t>to 	  follow </a:t>
            </a:r>
            <a:r>
              <a:rPr lang="en-US" sz="4400" dirty="0"/>
              <a:t>up and report back on </a:t>
            </a:r>
            <a:r>
              <a:rPr lang="en-US" sz="4400" dirty="0" smtClean="0"/>
              <a:t>	  the </a:t>
            </a:r>
            <a:r>
              <a:rPr lang="en-US" sz="4400" dirty="0"/>
              <a:t>metrics? </a:t>
            </a:r>
          </a:p>
        </p:txBody>
      </p:sp>
      <p:sp>
        <p:nvSpPr>
          <p:cNvPr id="2" name="Rectangle 1"/>
          <p:cNvSpPr/>
          <p:nvPr/>
        </p:nvSpPr>
        <p:spPr>
          <a:xfrm>
            <a:off x="2826533" y="1066800"/>
            <a:ext cx="4869667" cy="646331"/>
          </a:xfrm>
          <a:prstGeom prst="rect">
            <a:avLst/>
          </a:prstGeom>
        </p:spPr>
        <p:txBody>
          <a:bodyPr wrap="none">
            <a:spAutoFit/>
          </a:bodyPr>
          <a:lstStyle/>
          <a:p>
            <a:pPr marL="342900" indent="-342900" algn="ctr" eaLnBrk="1" hangingPunct="1">
              <a:defRPr/>
            </a:pPr>
            <a:r>
              <a:rPr lang="en-GB" sz="3600" b="1" dirty="0">
                <a:solidFill>
                  <a:srgbClr val="762974"/>
                </a:solidFill>
              </a:rPr>
              <a:t>10 Point LITMUS Test</a:t>
            </a:r>
            <a:endParaRPr lang="en-US" sz="3600" dirty="0">
              <a:solidFill>
                <a:srgbClr val="762974"/>
              </a:solidFill>
            </a:endParaRPr>
          </a:p>
        </p:txBody>
      </p:sp>
    </p:spTree>
    <p:extLst>
      <p:ext uri="{BB962C8B-B14F-4D97-AF65-F5344CB8AC3E}">
        <p14:creationId xmlns:p14="http://schemas.microsoft.com/office/powerpoint/2010/main" val="3644142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228600" y="1371600"/>
            <a:ext cx="8763000" cy="710067"/>
          </a:xfrm>
          <a:prstGeom prst="rect">
            <a:avLst/>
          </a:prstGeom>
          <a:noFill/>
          <a:ln w="9525">
            <a:noFill/>
            <a:round/>
            <a:headEnd/>
            <a:tailEnd/>
          </a:ln>
          <a:effectLst/>
        </p:spPr>
        <p:txBody>
          <a:bodyPr wrap="square"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Visualizing the Buy-in</a:t>
            </a: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971800" y="1524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10" name="TextBox 9"/>
          <p:cNvSpPr txBox="1"/>
          <p:nvPr/>
        </p:nvSpPr>
        <p:spPr>
          <a:xfrm>
            <a:off x="152400" y="2286000"/>
            <a:ext cx="8839200" cy="4585871"/>
          </a:xfrm>
          <a:prstGeom prst="rect">
            <a:avLst/>
          </a:prstGeom>
          <a:noFill/>
        </p:spPr>
        <p:txBody>
          <a:bodyPr wrap="square" rtlCol="0">
            <a:spAutoFit/>
          </a:bodyPr>
          <a:lstStyle/>
          <a:p>
            <a:r>
              <a:rPr lang="en-US" sz="2800" b="1" dirty="0" smtClean="0">
                <a:solidFill>
                  <a:srgbClr val="4597A0"/>
                </a:solidFill>
              </a:rPr>
              <a:t>Action Items </a:t>
            </a:r>
            <a:r>
              <a:rPr lang="en-US" b="1" dirty="0" smtClean="0"/>
              <a:t>(Go to your “How to Guide” Distributed </a:t>
            </a:r>
            <a:r>
              <a:rPr lang="en-US" b="1" dirty="0"/>
              <a:t>U</a:t>
            </a:r>
            <a:r>
              <a:rPr lang="en-US" b="1" dirty="0" smtClean="0"/>
              <a:t>pon Registration)</a:t>
            </a:r>
          </a:p>
          <a:p>
            <a:endParaRPr lang="en-US" dirty="0" smtClean="0"/>
          </a:p>
          <a:p>
            <a:r>
              <a:rPr lang="en-US" sz="2400" b="1" dirty="0" smtClean="0"/>
              <a:t>Name </a:t>
            </a:r>
            <a:r>
              <a:rPr lang="en-US" sz="4000" b="1" dirty="0" smtClean="0">
                <a:solidFill>
                  <a:srgbClr val="762974"/>
                </a:solidFill>
              </a:rPr>
              <a:t>5</a:t>
            </a:r>
            <a:r>
              <a:rPr lang="en-US" sz="2400" b="1" dirty="0" smtClean="0"/>
              <a:t> people you/your team need to buy in and sign off on your due diligence.</a:t>
            </a:r>
            <a:r>
              <a:rPr lang="en-US" b="1" dirty="0" smtClean="0"/>
              <a:t/>
            </a:r>
            <a:br>
              <a:rPr lang="en-US" b="1" dirty="0" smtClean="0"/>
            </a:br>
            <a:endParaRPr lang="en-US" b="1" dirty="0" smtClean="0"/>
          </a:p>
          <a:p>
            <a:r>
              <a:rPr lang="en-US" sz="2200" dirty="0" smtClean="0">
                <a:solidFill>
                  <a:srgbClr val="4597A0"/>
                </a:solidFill>
              </a:rPr>
              <a:t>1. </a:t>
            </a:r>
            <a:r>
              <a:rPr lang="en-US" dirty="0" smtClean="0"/>
              <a:t>_________________________________________________________________</a:t>
            </a:r>
          </a:p>
          <a:p>
            <a:r>
              <a:rPr lang="en-US" sz="2200" dirty="0" smtClean="0">
                <a:solidFill>
                  <a:srgbClr val="4597A0"/>
                </a:solidFill>
              </a:rPr>
              <a:t>2. </a:t>
            </a:r>
            <a:r>
              <a:rPr lang="en-US" dirty="0" smtClean="0"/>
              <a:t>_________________________________________________________________</a:t>
            </a:r>
          </a:p>
          <a:p>
            <a:r>
              <a:rPr lang="en-US" sz="2200" dirty="0" smtClean="0">
                <a:solidFill>
                  <a:srgbClr val="4597A0"/>
                </a:solidFill>
              </a:rPr>
              <a:t>3.</a:t>
            </a:r>
            <a:r>
              <a:rPr lang="en-US" dirty="0" smtClean="0"/>
              <a:t> _________________________________________________________________</a:t>
            </a:r>
          </a:p>
          <a:p>
            <a:r>
              <a:rPr lang="en-US" sz="2200" dirty="0" smtClean="0">
                <a:solidFill>
                  <a:srgbClr val="4597A0"/>
                </a:solidFill>
              </a:rPr>
              <a:t>4. </a:t>
            </a:r>
            <a:r>
              <a:rPr lang="en-US" dirty="0" smtClean="0"/>
              <a:t>_________________________________________________________________</a:t>
            </a:r>
          </a:p>
          <a:p>
            <a:r>
              <a:rPr lang="en-US" sz="2200" dirty="0" smtClean="0">
                <a:solidFill>
                  <a:srgbClr val="4597A0"/>
                </a:solidFill>
              </a:rPr>
              <a:t>5.</a:t>
            </a:r>
            <a:r>
              <a:rPr lang="en-US" dirty="0" smtClean="0"/>
              <a:t> _________________________________________________________________</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381000" y="1194933"/>
            <a:ext cx="8458200" cy="710067"/>
          </a:xfrm>
          <a:prstGeom prst="rect">
            <a:avLst/>
          </a:prstGeom>
          <a:noFill/>
          <a:ln w="9525">
            <a:noFill/>
            <a:round/>
            <a:headEnd/>
            <a:tailEnd/>
          </a:ln>
          <a:effectLst/>
        </p:spPr>
        <p:txBody>
          <a:bodyPr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Tradeshow Industry Resources</a:t>
            </a: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971800" y="1524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10" name="TextBox 9"/>
          <p:cNvSpPr txBox="1"/>
          <p:nvPr/>
        </p:nvSpPr>
        <p:spPr>
          <a:xfrm>
            <a:off x="266131" y="1752600"/>
            <a:ext cx="8686800" cy="4465325"/>
          </a:xfrm>
          <a:prstGeom prst="rect">
            <a:avLst/>
          </a:prstGeom>
          <a:noFill/>
        </p:spPr>
        <p:txBody>
          <a:bodyPr wrap="square" rtlCol="0">
            <a:spAutoFit/>
          </a:bodyPr>
          <a:lstStyle/>
          <a:p>
            <a:r>
              <a:rPr lang="en-US" sz="2800" b="1" dirty="0" smtClean="0">
                <a:solidFill>
                  <a:schemeClr val="accent1">
                    <a:lumMod val="50000"/>
                  </a:schemeClr>
                </a:solidFill>
              </a:rPr>
              <a:t>Action Items </a:t>
            </a:r>
            <a:r>
              <a:rPr lang="en-US" b="1" dirty="0" smtClean="0"/>
              <a:t>(Go to your How to Guide Distributed </a:t>
            </a:r>
            <a:r>
              <a:rPr lang="en-US" b="1" dirty="0"/>
              <a:t>U</a:t>
            </a:r>
            <a:r>
              <a:rPr lang="en-US" b="1" dirty="0" smtClean="0"/>
              <a:t>pon Registration)</a:t>
            </a:r>
          </a:p>
          <a:p>
            <a:pPr>
              <a:spcBef>
                <a:spcPts val="528"/>
              </a:spcBef>
              <a:spcAft>
                <a:spcPts val="0"/>
              </a:spcAft>
            </a:pPr>
            <a:r>
              <a:rPr lang="en-US" b="1" dirty="0" smtClean="0">
                <a:solidFill>
                  <a:schemeClr val="tx1"/>
                </a:solidFill>
                <a:latin typeface="Arial"/>
                <a:cs typeface="+mn-cs"/>
              </a:rPr>
              <a:t>Center for Exhibition Industry Research </a:t>
            </a:r>
            <a:r>
              <a:rPr lang="en-US" dirty="0" smtClean="0">
                <a:solidFill>
                  <a:schemeClr val="tx1"/>
                </a:solidFill>
                <a:latin typeface="Arial"/>
                <a:cs typeface="+mn-cs"/>
              </a:rPr>
              <a:t>(</a:t>
            </a:r>
            <a:r>
              <a:rPr lang="en-US" b="1" dirty="0" smtClean="0">
                <a:solidFill>
                  <a:schemeClr val="tx1"/>
                </a:solidFill>
                <a:latin typeface="Arial"/>
                <a:cs typeface="+mn-cs"/>
              </a:rPr>
              <a:t>CEIR</a:t>
            </a:r>
            <a:r>
              <a:rPr lang="en-US" dirty="0" smtClean="0">
                <a:solidFill>
                  <a:schemeClr val="tx1"/>
                </a:solidFill>
                <a:latin typeface="Arial"/>
                <a:cs typeface="+mn-cs"/>
              </a:rPr>
              <a:t>): </a:t>
            </a:r>
            <a:r>
              <a:rPr lang="en-US" b="1" dirty="0" smtClean="0">
                <a:solidFill>
                  <a:srgbClr val="C00000"/>
                </a:solidFill>
                <a:latin typeface="Arial"/>
                <a:cs typeface="+mn-cs"/>
              </a:rPr>
              <a:t>www.ceir.org </a:t>
            </a:r>
            <a:br>
              <a:rPr lang="en-US" b="1" dirty="0" smtClean="0">
                <a:solidFill>
                  <a:srgbClr val="C00000"/>
                </a:solidFill>
                <a:latin typeface="Arial"/>
                <a:cs typeface="+mn-cs"/>
              </a:rPr>
            </a:br>
            <a:r>
              <a:rPr lang="en-US" b="1" dirty="0" smtClean="0">
                <a:solidFill>
                  <a:schemeClr val="tx1"/>
                </a:solidFill>
                <a:latin typeface="Arial"/>
                <a:cs typeface="+mn-cs"/>
              </a:rPr>
              <a:t>Exhibitor Magazine</a:t>
            </a:r>
            <a:r>
              <a:rPr lang="en-US" dirty="0" smtClean="0">
                <a:solidFill>
                  <a:schemeClr val="tx1"/>
                </a:solidFill>
                <a:latin typeface="Arial"/>
                <a:cs typeface="+mn-cs"/>
              </a:rPr>
              <a:t>: </a:t>
            </a:r>
            <a:r>
              <a:rPr lang="en-US" b="1" dirty="0" smtClean="0">
                <a:solidFill>
                  <a:srgbClr val="C00000"/>
                </a:solidFill>
                <a:latin typeface="Arial"/>
                <a:cs typeface="+mn-cs"/>
              </a:rPr>
              <a:t>www.exhibitoronline.com</a:t>
            </a:r>
            <a:r>
              <a:rPr lang="en-US" b="1" dirty="0" smtClean="0">
                <a:solidFill>
                  <a:schemeClr val="tx1"/>
                </a:solidFill>
                <a:latin typeface="Arial"/>
                <a:cs typeface="+mn-cs"/>
              </a:rPr>
              <a:t> </a:t>
            </a:r>
            <a:br>
              <a:rPr lang="en-US" b="1" dirty="0" smtClean="0">
                <a:solidFill>
                  <a:schemeClr val="tx1"/>
                </a:solidFill>
                <a:latin typeface="Arial"/>
                <a:cs typeface="+mn-cs"/>
              </a:rPr>
            </a:br>
            <a:r>
              <a:rPr lang="en-US" b="1" dirty="0" smtClean="0">
                <a:solidFill>
                  <a:schemeClr val="tx1"/>
                </a:solidFill>
                <a:latin typeface="Arial"/>
                <a:cs typeface="+mn-cs"/>
              </a:rPr>
              <a:t>Exhibit and Event Marketers Assn: </a:t>
            </a:r>
            <a:r>
              <a:rPr lang="en-US" b="1" dirty="0" smtClean="0">
                <a:solidFill>
                  <a:srgbClr val="C00000"/>
                </a:solidFill>
                <a:latin typeface="Arial"/>
                <a:cs typeface="+mn-cs"/>
              </a:rPr>
              <a:t>www.e2ma.org</a:t>
            </a:r>
            <a:r>
              <a:rPr lang="en-US" b="1" dirty="0" smtClean="0">
                <a:solidFill>
                  <a:schemeClr val="tx1"/>
                </a:solidFill>
                <a:latin typeface="Arial"/>
                <a:cs typeface="+mn-cs"/>
              </a:rPr>
              <a:t/>
            </a:r>
            <a:br>
              <a:rPr lang="en-US" b="1" dirty="0" smtClean="0">
                <a:solidFill>
                  <a:schemeClr val="tx1"/>
                </a:solidFill>
                <a:latin typeface="Arial"/>
                <a:cs typeface="+mn-cs"/>
              </a:rPr>
            </a:br>
            <a:r>
              <a:rPr lang="en-US" b="1" dirty="0" smtClean="0">
                <a:solidFill>
                  <a:schemeClr val="tx1"/>
                </a:solidFill>
                <a:latin typeface="Arial"/>
                <a:cs typeface="+mn-cs"/>
              </a:rPr>
              <a:t>Trade Show News Network </a:t>
            </a:r>
            <a:r>
              <a:rPr lang="en-US" dirty="0" smtClean="0">
                <a:solidFill>
                  <a:schemeClr val="tx1"/>
                </a:solidFill>
                <a:latin typeface="Arial"/>
                <a:cs typeface="+mn-cs"/>
              </a:rPr>
              <a:t>(</a:t>
            </a:r>
            <a:r>
              <a:rPr lang="en-US" b="1" dirty="0" smtClean="0">
                <a:solidFill>
                  <a:schemeClr val="tx1"/>
                </a:solidFill>
                <a:latin typeface="Arial"/>
                <a:cs typeface="+mn-cs"/>
              </a:rPr>
              <a:t>TSNN</a:t>
            </a:r>
            <a:r>
              <a:rPr lang="en-US" dirty="0" smtClean="0">
                <a:solidFill>
                  <a:schemeClr val="tx1"/>
                </a:solidFill>
                <a:latin typeface="Arial"/>
                <a:cs typeface="+mn-cs"/>
              </a:rPr>
              <a:t>): </a:t>
            </a:r>
            <a:r>
              <a:rPr lang="en-US" b="1" dirty="0" smtClean="0">
                <a:solidFill>
                  <a:srgbClr val="C00000"/>
                </a:solidFill>
                <a:latin typeface="Arial"/>
                <a:cs typeface="+mn-cs"/>
              </a:rPr>
              <a:t>www.tsnn.com</a:t>
            </a:r>
            <a:r>
              <a:rPr lang="en-US" b="1" dirty="0" smtClean="0">
                <a:solidFill>
                  <a:schemeClr val="tx1"/>
                </a:solidFill>
                <a:latin typeface="Arial"/>
                <a:cs typeface="+mn-cs"/>
              </a:rPr>
              <a:t> </a:t>
            </a:r>
            <a:br>
              <a:rPr lang="en-US" b="1" dirty="0" smtClean="0">
                <a:solidFill>
                  <a:schemeClr val="tx1"/>
                </a:solidFill>
                <a:latin typeface="Arial"/>
                <a:cs typeface="+mn-cs"/>
              </a:rPr>
            </a:br>
            <a:r>
              <a:rPr lang="en-US" b="1" dirty="0" smtClean="0">
                <a:solidFill>
                  <a:schemeClr val="tx1"/>
                </a:solidFill>
                <a:latin typeface="Arial"/>
                <a:cs typeface="+mn-cs"/>
              </a:rPr>
              <a:t>Event Marketer Magazine</a:t>
            </a:r>
            <a:r>
              <a:rPr lang="en-US" dirty="0" smtClean="0">
                <a:solidFill>
                  <a:schemeClr val="tx1"/>
                </a:solidFill>
                <a:latin typeface="Arial"/>
                <a:cs typeface="+mn-cs"/>
              </a:rPr>
              <a:t>: </a:t>
            </a:r>
            <a:r>
              <a:rPr lang="en-US" b="1" dirty="0" smtClean="0">
                <a:solidFill>
                  <a:srgbClr val="C00000"/>
                </a:solidFill>
                <a:latin typeface="Arial"/>
                <a:cs typeface="+mn-cs"/>
                <a:hlinkClick r:id="rId3"/>
              </a:rPr>
              <a:t>www.eventmarketer.com</a:t>
            </a:r>
            <a:r>
              <a:rPr lang="en-US" b="1" dirty="0" smtClean="0">
                <a:solidFill>
                  <a:srgbClr val="C00000"/>
                </a:solidFill>
                <a:latin typeface="Arial"/>
                <a:cs typeface="+mn-cs"/>
              </a:rPr>
              <a:t/>
            </a:r>
            <a:br>
              <a:rPr lang="en-US" b="1" dirty="0" smtClean="0">
                <a:solidFill>
                  <a:srgbClr val="C00000"/>
                </a:solidFill>
                <a:latin typeface="Arial"/>
                <a:cs typeface="+mn-cs"/>
              </a:rPr>
            </a:br>
            <a:r>
              <a:rPr lang="en-US" dirty="0">
                <a:latin typeface="Arial"/>
              </a:rPr>
              <a:t>Exhibit City News: </a:t>
            </a:r>
            <a:r>
              <a:rPr lang="en-US" b="1" dirty="0" smtClean="0">
                <a:solidFill>
                  <a:srgbClr val="C00000"/>
                </a:solidFill>
                <a:latin typeface="Arial"/>
                <a:hlinkClick r:id="rId4"/>
              </a:rPr>
              <a:t>www.exhibitcitynews.com</a:t>
            </a:r>
            <a:r>
              <a:rPr lang="en-US" b="1" dirty="0" smtClean="0">
                <a:solidFill>
                  <a:srgbClr val="C00000"/>
                </a:solidFill>
                <a:latin typeface="Arial"/>
              </a:rPr>
              <a:t/>
            </a:r>
            <a:br>
              <a:rPr lang="en-US" b="1" dirty="0" smtClean="0">
                <a:solidFill>
                  <a:srgbClr val="C00000"/>
                </a:solidFill>
                <a:latin typeface="Arial"/>
              </a:rPr>
            </a:br>
            <a:r>
              <a:rPr lang="en-US" dirty="0" smtClean="0">
                <a:solidFill>
                  <a:schemeClr val="tx1"/>
                </a:solidFill>
                <a:latin typeface="Arial"/>
                <a:cs typeface="+mn-cs"/>
              </a:rPr>
              <a:t>Trade Show Expo: </a:t>
            </a:r>
            <a:r>
              <a:rPr lang="en-US" b="1" dirty="0" smtClean="0">
                <a:solidFill>
                  <a:srgbClr val="C00000"/>
                </a:solidFill>
                <a:latin typeface="Arial"/>
                <a:cs typeface="+mn-cs"/>
                <a:hlinkClick r:id="rId5"/>
              </a:rPr>
              <a:t>www.trade-show-expo.com</a:t>
            </a:r>
            <a:r>
              <a:rPr lang="en-US" b="1" dirty="0" smtClean="0">
                <a:solidFill>
                  <a:srgbClr val="C00000"/>
                </a:solidFill>
                <a:latin typeface="Arial"/>
                <a:cs typeface="+mn-cs"/>
              </a:rPr>
              <a:t/>
            </a:r>
            <a:br>
              <a:rPr lang="en-US" b="1" dirty="0" smtClean="0">
                <a:solidFill>
                  <a:srgbClr val="C00000"/>
                </a:solidFill>
                <a:latin typeface="Arial"/>
                <a:cs typeface="+mn-cs"/>
              </a:rPr>
            </a:br>
            <a:r>
              <a:rPr lang="en-US" dirty="0" smtClean="0">
                <a:solidFill>
                  <a:schemeClr val="tx1"/>
                </a:solidFill>
                <a:latin typeface="Arial"/>
                <a:cs typeface="+mn-cs"/>
              </a:rPr>
              <a:t>Events in America</a:t>
            </a:r>
            <a:r>
              <a:rPr lang="en-US" b="1" dirty="0" smtClean="0">
                <a:solidFill>
                  <a:schemeClr val="tx1"/>
                </a:solidFill>
                <a:latin typeface="Arial"/>
                <a:cs typeface="+mn-cs"/>
              </a:rPr>
              <a:t>: </a:t>
            </a:r>
            <a:r>
              <a:rPr lang="en-US" b="1" dirty="0" smtClean="0">
                <a:solidFill>
                  <a:srgbClr val="C00000"/>
                </a:solidFill>
                <a:latin typeface="Arial"/>
                <a:cs typeface="+mn-cs"/>
                <a:hlinkClick r:id="rId6"/>
              </a:rPr>
              <a:t>www.eventsinamerica.com</a:t>
            </a:r>
            <a:r>
              <a:rPr lang="en-US" b="1" dirty="0" smtClean="0">
                <a:solidFill>
                  <a:srgbClr val="C00000"/>
                </a:solidFill>
                <a:latin typeface="Arial"/>
                <a:cs typeface="+mn-cs"/>
              </a:rPr>
              <a:t/>
            </a:r>
            <a:br>
              <a:rPr lang="en-US" b="1" dirty="0" smtClean="0">
                <a:solidFill>
                  <a:srgbClr val="C00000"/>
                </a:solidFill>
                <a:latin typeface="Arial"/>
                <a:cs typeface="+mn-cs"/>
              </a:rPr>
            </a:br>
            <a:r>
              <a:rPr lang="en-US" dirty="0" smtClean="0">
                <a:latin typeface="Arial"/>
                <a:cs typeface="+mn-cs"/>
              </a:rPr>
              <a:t>Conventions.net: </a:t>
            </a:r>
            <a:r>
              <a:rPr lang="en-US" b="1" dirty="0" smtClean="0">
                <a:solidFill>
                  <a:srgbClr val="C00000"/>
                </a:solidFill>
                <a:latin typeface="Arial"/>
                <a:cs typeface="+mn-cs"/>
                <a:hlinkClick r:id="rId7"/>
              </a:rPr>
              <a:t>www.conventions.net</a:t>
            </a:r>
            <a:r>
              <a:rPr lang="en-US" b="1" dirty="0" smtClean="0">
                <a:solidFill>
                  <a:srgbClr val="C00000"/>
                </a:solidFill>
                <a:latin typeface="Arial"/>
                <a:cs typeface="+mn-cs"/>
              </a:rPr>
              <a:t/>
            </a:r>
            <a:br>
              <a:rPr lang="en-US" b="1" dirty="0" smtClean="0">
                <a:solidFill>
                  <a:srgbClr val="C00000"/>
                </a:solidFill>
                <a:latin typeface="Arial"/>
                <a:cs typeface="+mn-cs"/>
              </a:rPr>
            </a:br>
            <a:r>
              <a:rPr lang="en-US" dirty="0" smtClean="0">
                <a:latin typeface="Arial"/>
                <a:cs typeface="+mn-cs"/>
              </a:rPr>
              <a:t>Trade Show Advisor: </a:t>
            </a:r>
            <a:r>
              <a:rPr lang="en-US" b="1" dirty="0" smtClean="0">
                <a:solidFill>
                  <a:srgbClr val="C00000"/>
                </a:solidFill>
                <a:latin typeface="Arial"/>
                <a:cs typeface="+mn-cs"/>
                <a:hlinkClick r:id="rId8"/>
              </a:rPr>
              <a:t>www.trade-show-advisor.com</a:t>
            </a:r>
            <a:r>
              <a:rPr lang="en-US" b="1" dirty="0" smtClean="0">
                <a:solidFill>
                  <a:srgbClr val="C00000"/>
                </a:solidFill>
                <a:latin typeface="Arial"/>
                <a:cs typeface="+mn-cs"/>
              </a:rPr>
              <a:t/>
            </a:r>
            <a:br>
              <a:rPr lang="en-US" b="1" dirty="0" smtClean="0">
                <a:solidFill>
                  <a:srgbClr val="C00000"/>
                </a:solidFill>
                <a:latin typeface="Arial"/>
                <a:cs typeface="+mn-cs"/>
              </a:rPr>
            </a:br>
            <a:r>
              <a:rPr lang="en-US" dirty="0" smtClean="0">
                <a:latin typeface="Arial"/>
              </a:rPr>
              <a:t>Exhibit </a:t>
            </a:r>
            <a:r>
              <a:rPr lang="en-US" dirty="0">
                <a:latin typeface="Arial"/>
              </a:rPr>
              <a:t>Designers &amp; Producers Association (EDPA):  </a:t>
            </a:r>
            <a:r>
              <a:rPr lang="en-US" b="1" dirty="0" smtClean="0">
                <a:solidFill>
                  <a:srgbClr val="C00000"/>
                </a:solidFill>
                <a:latin typeface="Arial"/>
                <a:hlinkClick r:id="rId9"/>
              </a:rPr>
              <a:t>www.edpa.com</a:t>
            </a:r>
            <a:r>
              <a:rPr lang="en-US" b="1" dirty="0" smtClean="0">
                <a:solidFill>
                  <a:srgbClr val="C00000"/>
                </a:solidFill>
                <a:latin typeface="Arial"/>
              </a:rPr>
              <a:t/>
            </a:r>
            <a:br>
              <a:rPr lang="en-US" b="1" dirty="0" smtClean="0">
                <a:solidFill>
                  <a:srgbClr val="C00000"/>
                </a:solidFill>
                <a:latin typeface="Arial"/>
              </a:rPr>
            </a:br>
            <a:r>
              <a:rPr lang="en-US" dirty="0" smtClean="0">
                <a:latin typeface="Arial"/>
              </a:rPr>
              <a:t>Tradeshow </a:t>
            </a:r>
            <a:r>
              <a:rPr lang="en-US" dirty="0">
                <a:latin typeface="Arial"/>
              </a:rPr>
              <a:t>Executive: </a:t>
            </a:r>
            <a:r>
              <a:rPr lang="en-US" b="1" dirty="0" smtClean="0">
                <a:solidFill>
                  <a:srgbClr val="C00000"/>
                </a:solidFill>
                <a:latin typeface="Arial"/>
                <a:hlinkClick r:id="rId10"/>
              </a:rPr>
              <a:t>www.tradeshowexecutive.com</a:t>
            </a:r>
            <a:r>
              <a:rPr lang="en-US" b="1" dirty="0" smtClean="0">
                <a:solidFill>
                  <a:srgbClr val="C00000"/>
                </a:solidFill>
                <a:latin typeface="Arial"/>
              </a:rPr>
              <a:t/>
            </a:r>
            <a:br>
              <a:rPr lang="en-US" b="1" dirty="0" smtClean="0">
                <a:solidFill>
                  <a:srgbClr val="C00000"/>
                </a:solidFill>
                <a:latin typeface="Arial"/>
              </a:rPr>
            </a:br>
            <a:r>
              <a:rPr lang="en-US" b="1" dirty="0" smtClean="0">
                <a:solidFill>
                  <a:srgbClr val="C00000"/>
                </a:solidFill>
                <a:latin typeface="Arial"/>
              </a:rPr>
              <a:t/>
            </a:r>
            <a:br>
              <a:rPr lang="en-US" b="1" dirty="0" smtClean="0">
                <a:solidFill>
                  <a:srgbClr val="C00000"/>
                </a:solidFill>
                <a:latin typeface="Arial"/>
              </a:rPr>
            </a:br>
            <a:r>
              <a:rPr lang="en-US" b="1" dirty="0" smtClean="0">
                <a:latin typeface="Arial"/>
                <a:ea typeface="+mn-ea"/>
                <a:cs typeface="+mn-cs"/>
              </a:rPr>
              <a:t>FREE Education Whitepaper Downloads: </a:t>
            </a:r>
            <a:r>
              <a:rPr lang="en-US" b="1" i="1" dirty="0" smtClean="0">
                <a:solidFill>
                  <a:srgbClr val="C00000"/>
                </a:solidFill>
              </a:rPr>
              <a:t>www.EXHIB-IT.com/white-papers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3077" name="Text Box 10"/>
          <p:cNvSpPr txBox="1">
            <a:spLocks noChangeArrowheads="1"/>
          </p:cNvSpPr>
          <p:nvPr/>
        </p:nvSpPr>
        <p:spPr bwMode="auto">
          <a:xfrm>
            <a:off x="-228600" y="1371600"/>
            <a:ext cx="9753600" cy="1325620"/>
          </a:xfrm>
          <a:prstGeom prst="rect">
            <a:avLst/>
          </a:prstGeom>
          <a:noFill/>
          <a:ln w="9525">
            <a:noFill/>
            <a:round/>
            <a:headEnd/>
            <a:tailEnd/>
          </a:ln>
          <a:effectLst/>
        </p:spPr>
        <p:txBody>
          <a:bodyPr wrap="square" lIns="90000" tIns="46800" rIns="90000" bIns="46800">
            <a:spAutoFit/>
          </a:bodyPr>
          <a:lstStyle/>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smtClean="0">
                <a:solidFill>
                  <a:srgbClr val="762974"/>
                </a:solidFill>
                <a:ea typeface="Arial Unicode MS" pitchFamily="34" charset="-128"/>
                <a:cs typeface="Arial Unicode MS" pitchFamily="34" charset="-128"/>
              </a:rPr>
              <a:t>Show, Space &amp; Booth Staff Selection</a:t>
            </a:r>
          </a:p>
          <a:p>
            <a:pPr marL="342900" indent="-342900" algn="ctr" defTabSz="457200">
              <a:buClr>
                <a:srgbClr val="000000"/>
              </a:buClr>
              <a:buFont typeface="ITC Avant Garde Gothic Dem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000" b="1" dirty="0">
              <a:solidFill>
                <a:srgbClr val="762974"/>
              </a:solidFill>
              <a:ea typeface="Arial Unicode MS" pitchFamily="34" charset="-128"/>
              <a:cs typeface="Arial Unicode MS" pitchFamily="34" charset="-128"/>
            </a:endParaRPr>
          </a:p>
        </p:txBody>
      </p:sp>
      <p:sp>
        <p:nvSpPr>
          <p:cNvPr id="8" name="Rectangle 1"/>
          <p:cNvSpPr>
            <a:spLocks noChangeArrowheads="1"/>
          </p:cNvSpPr>
          <p:nvPr/>
        </p:nvSpPr>
        <p:spPr bwMode="auto">
          <a:xfrm>
            <a:off x="2971800" y="1524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10" name="TextBox 9"/>
          <p:cNvSpPr txBox="1"/>
          <p:nvPr/>
        </p:nvSpPr>
        <p:spPr>
          <a:xfrm>
            <a:off x="152400" y="2286000"/>
            <a:ext cx="8839200" cy="4801314"/>
          </a:xfrm>
          <a:prstGeom prst="rect">
            <a:avLst/>
          </a:prstGeom>
          <a:noFill/>
        </p:spPr>
        <p:txBody>
          <a:bodyPr wrap="square" rtlCol="0">
            <a:spAutoFit/>
          </a:bodyPr>
          <a:lstStyle/>
          <a:p>
            <a:r>
              <a:rPr lang="en-US" sz="2800" b="1" dirty="0" smtClean="0">
                <a:solidFill>
                  <a:srgbClr val="4597A0"/>
                </a:solidFill>
              </a:rPr>
              <a:t>Action Items </a:t>
            </a:r>
            <a:r>
              <a:rPr lang="en-US" b="1" dirty="0" smtClean="0"/>
              <a:t>(Go to your “How to Guide” Distributed </a:t>
            </a:r>
            <a:r>
              <a:rPr lang="en-US" b="1" dirty="0"/>
              <a:t>U</a:t>
            </a:r>
            <a:r>
              <a:rPr lang="en-US" b="1" dirty="0" smtClean="0"/>
              <a:t>pon Registration)</a:t>
            </a:r>
          </a:p>
          <a:p>
            <a:r>
              <a:rPr lang="fr-FR" sz="2400" b="1" dirty="0">
                <a:solidFill>
                  <a:srgbClr val="C00000"/>
                </a:solidFill>
                <a:hlinkClick r:id="rId3"/>
              </a:rPr>
              <a:t>http://www.exhib-it.com/pdf/April_How_To_Download.pdf</a:t>
            </a:r>
            <a:endParaRPr lang="en-US" sz="2400" b="1" dirty="0"/>
          </a:p>
          <a:p>
            <a:endParaRPr lang="en-US" sz="2400" b="1" dirty="0" smtClean="0"/>
          </a:p>
          <a:p>
            <a:r>
              <a:rPr lang="en-US" sz="2400" b="1" dirty="0" smtClean="0"/>
              <a:t>When you return to the office, step through this worksheet to help evaluate these key resources.</a:t>
            </a:r>
            <a:r>
              <a:rPr lang="en-US" b="1" dirty="0" smtClean="0"/>
              <a:t/>
            </a:r>
            <a:br>
              <a:rPr lang="en-US" b="1" dirty="0" smtClean="0"/>
            </a:br>
            <a:endParaRPr lang="en-US" b="1" dirty="0" smtClean="0"/>
          </a:p>
          <a:p>
            <a:r>
              <a:rPr lang="en-US" sz="2200" dirty="0" smtClean="0">
                <a:solidFill>
                  <a:srgbClr val="4597A0"/>
                </a:solidFill>
              </a:rPr>
              <a:t>1. </a:t>
            </a:r>
            <a:r>
              <a:rPr lang="en-US" dirty="0" smtClean="0"/>
              <a:t>_________________________________________________________________</a:t>
            </a:r>
          </a:p>
          <a:p>
            <a:r>
              <a:rPr lang="en-US" sz="2200" dirty="0" smtClean="0">
                <a:solidFill>
                  <a:srgbClr val="4597A0"/>
                </a:solidFill>
              </a:rPr>
              <a:t>2. </a:t>
            </a:r>
            <a:r>
              <a:rPr lang="en-US" dirty="0" smtClean="0"/>
              <a:t>_________________________________________________________________</a:t>
            </a:r>
          </a:p>
          <a:p>
            <a:r>
              <a:rPr lang="en-US" sz="2200" dirty="0" smtClean="0">
                <a:solidFill>
                  <a:srgbClr val="4597A0"/>
                </a:solidFill>
              </a:rPr>
              <a:t>3.</a:t>
            </a:r>
            <a:r>
              <a:rPr lang="en-US" dirty="0" smtClean="0"/>
              <a:t> _________________________________________________________________</a:t>
            </a:r>
          </a:p>
          <a:p>
            <a:r>
              <a:rPr lang="en-US" sz="2200" dirty="0" smtClean="0">
                <a:solidFill>
                  <a:srgbClr val="4597A0"/>
                </a:solidFill>
              </a:rPr>
              <a:t>4. </a:t>
            </a:r>
            <a:r>
              <a:rPr lang="en-US" dirty="0" smtClean="0"/>
              <a:t>_________________________________________________________________</a:t>
            </a:r>
          </a:p>
          <a:p>
            <a:r>
              <a:rPr lang="en-US" sz="2200" dirty="0" smtClean="0">
                <a:solidFill>
                  <a:srgbClr val="4597A0"/>
                </a:solidFill>
              </a:rPr>
              <a:t>5.</a:t>
            </a:r>
            <a:r>
              <a:rPr lang="en-US" dirty="0" smtClean="0"/>
              <a:t> _________________________________________________________________</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8" name="Rectangle 1"/>
          <p:cNvSpPr>
            <a:spLocks noChangeArrowheads="1"/>
          </p:cNvSpPr>
          <p:nvPr/>
        </p:nvSpPr>
        <p:spPr bwMode="auto">
          <a:xfrm>
            <a:off x="2971800" y="1524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96" name="Text Box 10"/>
          <p:cNvSpPr txBox="1">
            <a:spLocks noChangeArrowheads="1"/>
          </p:cNvSpPr>
          <p:nvPr/>
        </p:nvSpPr>
        <p:spPr bwMode="auto">
          <a:xfrm>
            <a:off x="228600" y="1470443"/>
            <a:ext cx="8915400" cy="1756508"/>
          </a:xfrm>
          <a:prstGeom prst="rect">
            <a:avLst/>
          </a:prstGeom>
          <a:noFill/>
          <a:ln w="9525">
            <a:noFill/>
            <a:round/>
            <a:headEnd/>
            <a:tailEnd/>
          </a:ln>
          <a:effectLst/>
        </p:spPr>
        <p:txBody>
          <a:bodyPr wrap="square" lIns="90000" tIns="46800" rIns="90000" bIns="46800">
            <a:spAutoFit/>
          </a:bodyPr>
          <a:lstStyle/>
          <a:p>
            <a:pPr algn="ctr"/>
            <a:r>
              <a:rPr lang="en-US" sz="3600" b="1" dirty="0" smtClean="0">
                <a:solidFill>
                  <a:srgbClr val="762974"/>
                </a:solidFill>
              </a:rPr>
              <a:t>Go to Your </a:t>
            </a:r>
            <a:r>
              <a:rPr lang="en-US" sz="3600" b="1" dirty="0" smtClean="0">
                <a:solidFill>
                  <a:schemeClr val="accent1">
                    <a:lumMod val="50000"/>
                  </a:schemeClr>
                </a:solidFill>
              </a:rPr>
              <a:t>“How to Guide” </a:t>
            </a:r>
            <a:r>
              <a:rPr lang="en-US" sz="3600" b="1" dirty="0" smtClean="0">
                <a:solidFill>
                  <a:srgbClr val="762974"/>
                </a:solidFill>
              </a:rPr>
              <a:t>and Write Down The Ten Things You Will Do Next With the Knowledge You Gained Today</a:t>
            </a:r>
          </a:p>
        </p:txBody>
      </p:sp>
      <p:pic>
        <p:nvPicPr>
          <p:cNvPr id="2" name="Picture 1" descr="lis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352418"/>
            <a:ext cx="4038600" cy="2685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470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170895" y="1905000"/>
            <a:ext cx="8915400" cy="5201424"/>
          </a:xfrm>
          <a:prstGeom prst="rect">
            <a:avLst/>
          </a:prstGeom>
          <a:noFill/>
        </p:spPr>
        <p:txBody>
          <a:bodyPr wrap="square" rtlCol="0">
            <a:spAutoFit/>
          </a:bodyPr>
          <a:lstStyle/>
          <a:p>
            <a:pPr marL="457200" indent="-457200">
              <a:buClr>
                <a:schemeClr val="accent5">
                  <a:lumMod val="50000"/>
                </a:schemeClr>
              </a:buClr>
              <a:buSzPct val="120000"/>
              <a:buFont typeface="+mj-lt"/>
              <a:buAutoNum type="arabicPeriod"/>
            </a:pPr>
            <a:r>
              <a:rPr lang="en-US" sz="2400" dirty="0" smtClean="0"/>
              <a:t>Sellers/buyers collide successfully face to face at tradeshows</a:t>
            </a:r>
          </a:p>
          <a:p>
            <a:pPr marL="457200" indent="-457200">
              <a:buClr>
                <a:schemeClr val="accent5">
                  <a:lumMod val="50000"/>
                </a:schemeClr>
              </a:buClr>
              <a:buSzPct val="120000"/>
              <a:buFont typeface="+mj-lt"/>
              <a:buAutoNum type="arabicPeriod"/>
            </a:pPr>
            <a:r>
              <a:rPr lang="en-US" sz="2400" dirty="0" smtClean="0"/>
              <a:t>Trust tradeshows for your innovation – historically the worlds new innovations from GPS to tablet computers have been introduced through this venue</a:t>
            </a:r>
          </a:p>
          <a:p>
            <a:pPr marL="457200" indent="-457200">
              <a:buClr>
                <a:schemeClr val="accent5">
                  <a:lumMod val="50000"/>
                </a:schemeClr>
              </a:buClr>
              <a:buSzPct val="120000"/>
              <a:buFont typeface="+mj-lt"/>
              <a:buAutoNum type="arabicPeriod"/>
            </a:pPr>
            <a:r>
              <a:rPr lang="en-US" sz="2400" dirty="0" smtClean="0"/>
              <a:t>By harnessing the power of the Tradeshow Ecosystem you can get your piece of the pie – over 30 tradeshows occur per day with over 30 million attendees</a:t>
            </a:r>
          </a:p>
          <a:p>
            <a:pPr marL="457200" indent="-457200">
              <a:buClr>
                <a:schemeClr val="accent5">
                  <a:lumMod val="50000"/>
                </a:schemeClr>
              </a:buClr>
              <a:buSzPct val="120000"/>
              <a:buFont typeface="+mj-lt"/>
              <a:buAutoNum type="arabicPeriod"/>
            </a:pPr>
            <a:r>
              <a:rPr lang="en-US" sz="2400" dirty="0" smtClean="0"/>
              <a:t>Your budget due diligence is supported through industry stats</a:t>
            </a:r>
          </a:p>
          <a:p>
            <a:pPr marL="514350" indent="-514350">
              <a:buClr>
                <a:schemeClr val="accent5">
                  <a:lumMod val="50000"/>
                </a:schemeClr>
              </a:buClr>
              <a:buSzPct val="120000"/>
              <a:buFont typeface="+mj-lt"/>
              <a:buAutoNum type="arabicPeriod"/>
            </a:pPr>
            <a:r>
              <a:rPr lang="en-US" sz="2400" b="1" dirty="0" smtClean="0">
                <a:solidFill>
                  <a:srgbClr val="762974"/>
                </a:solidFill>
              </a:rPr>
              <a:t>There are </a:t>
            </a:r>
            <a:r>
              <a:rPr lang="en-US" sz="3600" b="1" dirty="0" smtClean="0">
                <a:solidFill>
                  <a:srgbClr val="762974"/>
                </a:solidFill>
              </a:rPr>
              <a:t>23</a:t>
            </a:r>
            <a:r>
              <a:rPr lang="en-US" sz="2400" dirty="0" smtClean="0"/>
              <a:t> Proven ways to Exhibit for Success</a:t>
            </a:r>
          </a:p>
          <a:p>
            <a:pPr>
              <a:buClr>
                <a:schemeClr val="accent5">
                  <a:lumMod val="50000"/>
                </a:schemeClr>
              </a:buClr>
              <a:buSzPct val="120000"/>
            </a:pPr>
            <a:r>
              <a:rPr lang="en-US" sz="2400" b="1" i="1" dirty="0" smtClean="0">
                <a:solidFill>
                  <a:srgbClr val="C00000"/>
                </a:solidFill>
              </a:rPr>
              <a:t/>
            </a:r>
            <a:br>
              <a:rPr lang="en-US" sz="2400" b="1" i="1" dirty="0" smtClean="0">
                <a:solidFill>
                  <a:srgbClr val="C00000"/>
                </a:solidFill>
              </a:rPr>
            </a:br>
            <a:r>
              <a:rPr lang="en-US" sz="2400" b="1" i="1" dirty="0" smtClean="0">
                <a:solidFill>
                  <a:srgbClr val="C00000"/>
                </a:solidFill>
              </a:rPr>
              <a:t>Webinar:  </a:t>
            </a:r>
            <a:r>
              <a:rPr lang="en-US" sz="2000" b="1" i="1" dirty="0" smtClean="0">
                <a:solidFill>
                  <a:srgbClr val="C00000"/>
                </a:solidFill>
              </a:rPr>
              <a:t>http</a:t>
            </a:r>
            <a:r>
              <a:rPr lang="en-US" sz="2000" b="1" i="1" dirty="0">
                <a:solidFill>
                  <a:srgbClr val="C00000"/>
                </a:solidFill>
              </a:rPr>
              <a:t>://www.exhib-it.com/noise-behind-business-webinar </a:t>
            </a:r>
            <a:endParaRPr lang="en-US" sz="2000" dirty="0" smtClean="0"/>
          </a:p>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3429000" y="98048"/>
            <a:ext cx="5715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br>
              <a:rPr lang="en-US" sz="32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
        <p:nvSpPr>
          <p:cNvPr id="2" name="Rectangle 1"/>
          <p:cNvSpPr/>
          <p:nvPr/>
        </p:nvSpPr>
        <p:spPr>
          <a:xfrm>
            <a:off x="1879722" y="1219200"/>
            <a:ext cx="5968878" cy="707886"/>
          </a:xfrm>
          <a:prstGeom prst="rect">
            <a:avLst/>
          </a:prstGeom>
        </p:spPr>
        <p:txBody>
          <a:bodyPr wrap="none">
            <a:spAutoFit/>
          </a:bodyPr>
          <a:lstStyle/>
          <a:p>
            <a:r>
              <a:rPr lang="en-US" sz="4000" b="1" dirty="0">
                <a:solidFill>
                  <a:srgbClr val="762974"/>
                </a:solidFill>
              </a:rPr>
              <a:t>January Training Recap</a:t>
            </a:r>
            <a:endParaRPr lang="en-US" sz="4000" dirty="0"/>
          </a:p>
        </p:txBody>
      </p:sp>
    </p:spTree>
    <p:extLst>
      <p:ext uri="{BB962C8B-B14F-4D97-AF65-F5344CB8AC3E}">
        <p14:creationId xmlns:p14="http://schemas.microsoft.com/office/powerpoint/2010/main" val="806999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4"/>
          <p:cNvSpPr txBox="1">
            <a:spLocks noChangeArrowheads="1"/>
          </p:cNvSpPr>
          <p:nvPr/>
        </p:nvSpPr>
        <p:spPr bwMode="auto">
          <a:xfrm>
            <a:off x="990600" y="2847975"/>
            <a:ext cx="7391400" cy="1202510"/>
          </a:xfrm>
          <a:prstGeom prst="rect">
            <a:avLst/>
          </a:prstGeom>
          <a:noFill/>
          <a:ln w="9525">
            <a:noFill/>
            <a:round/>
            <a:headEnd/>
            <a:tailEnd/>
          </a:ln>
        </p:spPr>
        <p:txBody>
          <a:bodyPr lIns="90000" tIns="46800" rIns="90000" bIns="46800">
            <a:spAutoFit/>
          </a:bodyPr>
          <a:lstStyle/>
          <a:p>
            <a:pPr marL="342900" indent="-342900"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200" b="1" dirty="0">
                <a:solidFill>
                  <a:srgbClr val="762974"/>
                </a:solidFill>
              </a:rPr>
              <a:t>Questions?</a:t>
            </a:r>
          </a:p>
        </p:txBody>
      </p:sp>
      <p:sp>
        <p:nvSpPr>
          <p:cNvPr id="2" name="Rectangle 1"/>
          <p:cNvSpPr/>
          <p:nvPr/>
        </p:nvSpPr>
        <p:spPr>
          <a:xfrm>
            <a:off x="3586068" y="76200"/>
            <a:ext cx="5557932" cy="892552"/>
          </a:xfrm>
          <a:prstGeom prst="rect">
            <a:avLst/>
          </a:prstGeom>
        </p:spPr>
        <p:txBody>
          <a:bodyPr wrap="non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pic>
        <p:nvPicPr>
          <p:cNvPr id="12" name="Picture 11" descr="SpecialOffersButton-LGbur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038600"/>
            <a:ext cx="1676400" cy="1676400"/>
          </a:xfrm>
          <a:prstGeom prst="rect">
            <a:avLst/>
          </a:prstGeom>
        </p:spPr>
      </p:pic>
      <p:grpSp>
        <p:nvGrpSpPr>
          <p:cNvPr id="10" name="Group 9"/>
          <p:cNvGrpSpPr/>
          <p:nvPr/>
        </p:nvGrpSpPr>
        <p:grpSpPr>
          <a:xfrm>
            <a:off x="76200" y="1575933"/>
            <a:ext cx="9067800" cy="3620990"/>
            <a:chOff x="76200" y="1575933"/>
            <a:chExt cx="9067800" cy="3620990"/>
          </a:xfrm>
        </p:grpSpPr>
        <p:sp>
          <p:nvSpPr>
            <p:cNvPr id="11" name="Text Box 10"/>
            <p:cNvSpPr txBox="1">
              <a:spLocks noChangeArrowheads="1"/>
            </p:cNvSpPr>
            <p:nvPr/>
          </p:nvSpPr>
          <p:spPr bwMode="auto">
            <a:xfrm>
              <a:off x="76200" y="1575933"/>
              <a:ext cx="8915400" cy="710067"/>
            </a:xfrm>
            <a:prstGeom prst="rect">
              <a:avLst/>
            </a:prstGeom>
            <a:noFill/>
            <a:ln w="9525">
              <a:noFill/>
              <a:round/>
              <a:headEnd/>
              <a:tailEnd/>
            </a:ln>
            <a:effectLst/>
          </p:spPr>
          <p:txBody>
            <a:bodyPr wrap="square" lIns="90000" tIns="46800" rIns="90000" bIns="46800">
              <a:spAutoFit/>
            </a:bodyPr>
            <a:lstStyle/>
            <a:p>
              <a:pPr algn="ctr"/>
              <a:r>
                <a:rPr lang="en-US" sz="4000" b="1" dirty="0" smtClean="0">
                  <a:solidFill>
                    <a:srgbClr val="762974"/>
                  </a:solidFill>
                </a:rPr>
                <a:t>Consulting &amp; Exhibit Services</a:t>
              </a:r>
            </a:p>
          </p:txBody>
        </p:sp>
        <p:sp>
          <p:nvSpPr>
            <p:cNvPr id="13" name="TextBox 12"/>
            <p:cNvSpPr txBox="1"/>
            <p:nvPr/>
          </p:nvSpPr>
          <p:spPr>
            <a:xfrm>
              <a:off x="304800" y="2667000"/>
              <a:ext cx="8839200" cy="2529923"/>
            </a:xfrm>
            <a:prstGeom prst="rect">
              <a:avLst/>
            </a:prstGeom>
            <a:noFill/>
          </p:spPr>
          <p:txBody>
            <a:bodyPr wrap="square" rtlCol="0">
              <a:spAutoFit/>
            </a:bodyPr>
            <a:lstStyle/>
            <a:p>
              <a:pPr lvl="0">
                <a:lnSpc>
                  <a:spcPct val="130000"/>
                </a:lnSpc>
              </a:pPr>
              <a:r>
                <a:rPr lang="en-US" sz="2200" dirty="0" smtClean="0"/>
                <a:t>Follow up consulting services that include: </a:t>
              </a:r>
            </a:p>
            <a:p>
              <a:pPr marL="346075" lvl="0" indent="-342900">
                <a:lnSpc>
                  <a:spcPct val="130000"/>
                </a:lnSpc>
                <a:buFont typeface="Arial" pitchFamily="34" charset="0"/>
                <a:buChar char="•"/>
              </a:pPr>
              <a:r>
                <a:rPr lang="en-US" sz="2200" dirty="0" smtClean="0"/>
                <a:t>Review of your trade </a:t>
              </a:r>
              <a:r>
                <a:rPr lang="en-US" sz="2200" dirty="0"/>
                <a:t>show plan and </a:t>
              </a:r>
              <a:r>
                <a:rPr lang="en-US" sz="2200" dirty="0" smtClean="0"/>
                <a:t>make recommendations</a:t>
              </a:r>
              <a:endParaRPr lang="en-US" sz="2200" b="1" dirty="0">
                <a:solidFill>
                  <a:srgbClr val="C00000"/>
                </a:solidFill>
              </a:endParaRPr>
            </a:p>
            <a:p>
              <a:pPr marL="346075" lvl="0" indent="-342900">
                <a:lnSpc>
                  <a:spcPct val="130000"/>
                </a:lnSpc>
                <a:buFont typeface="Arial" pitchFamily="34" charset="0"/>
                <a:buChar char="•"/>
              </a:pPr>
              <a:r>
                <a:rPr lang="en-US" sz="2200" dirty="0" smtClean="0"/>
                <a:t>Create a new tradeshow plan</a:t>
              </a:r>
              <a:endParaRPr lang="en-US" sz="2200" dirty="0"/>
            </a:p>
            <a:p>
              <a:pPr marL="346075" lvl="0" indent="-342900">
                <a:lnSpc>
                  <a:spcPct val="130000"/>
                </a:lnSpc>
                <a:buFont typeface="Arial" pitchFamily="34" charset="0"/>
                <a:buChar char="•"/>
              </a:pPr>
              <a:r>
                <a:rPr lang="en-US" sz="2200" dirty="0" smtClean="0"/>
                <a:t>Trade Show Consulting Services</a:t>
              </a:r>
              <a:endParaRPr lang="en-US" sz="2200" b="1" dirty="0" smtClean="0">
                <a:solidFill>
                  <a:srgbClr val="C00000"/>
                </a:solidFill>
              </a:endParaRPr>
            </a:p>
            <a:p>
              <a:pPr marL="346075" lvl="1" indent="-342900">
                <a:buFont typeface="Arial" pitchFamily="34" charset="0"/>
                <a:buChar char="•"/>
              </a:pPr>
              <a:r>
                <a:rPr lang="en-US" sz="2200" dirty="0" smtClean="0"/>
                <a:t>Discount on design and print business collateral</a:t>
              </a:r>
            </a:p>
            <a:p>
              <a:pPr marL="346075" lvl="1" indent="-342900">
                <a:buFont typeface="Arial" pitchFamily="34" charset="0"/>
                <a:buChar char="•"/>
              </a:pPr>
              <a:r>
                <a:rPr lang="en-US" sz="2200" dirty="0" smtClean="0"/>
                <a:t>Discount </a:t>
              </a:r>
              <a:r>
                <a:rPr lang="en-US" sz="2200" dirty="0"/>
                <a:t>on tradeshow tangible </a:t>
              </a:r>
              <a:r>
                <a:rPr lang="en-US" sz="2200" dirty="0" smtClean="0"/>
                <a:t>items</a:t>
              </a:r>
              <a:endParaRPr lang="en-US" sz="2200"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3" name="AutoShape 2"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s://encrypted-tbn2.gstatic.com/images?q=tbn:ANd9GcRPWwTIfbpZ4xI020pO376DD9KAyjkFqCsue47cFLw2-VZ7L75R0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84" t="8875" r="15766" b="28442"/>
          <a:stretch/>
        </p:blipFill>
        <p:spPr bwMode="auto">
          <a:xfrm>
            <a:off x="7543800" y="4330764"/>
            <a:ext cx="1343197" cy="123183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28600" y="1600200"/>
            <a:ext cx="8915400" cy="3939757"/>
            <a:chOff x="-4457700" y="1905000"/>
            <a:chExt cx="8915400" cy="3939757"/>
          </a:xfrm>
        </p:grpSpPr>
        <p:sp>
          <p:nvSpPr>
            <p:cNvPr id="12" name="Text Box 10"/>
            <p:cNvSpPr txBox="1">
              <a:spLocks noChangeArrowheads="1"/>
            </p:cNvSpPr>
            <p:nvPr/>
          </p:nvSpPr>
          <p:spPr bwMode="auto">
            <a:xfrm>
              <a:off x="-4457700" y="1905000"/>
              <a:ext cx="8915400" cy="710067"/>
            </a:xfrm>
            <a:prstGeom prst="rect">
              <a:avLst/>
            </a:prstGeom>
            <a:noFill/>
            <a:ln w="9525">
              <a:noFill/>
              <a:round/>
              <a:headEnd/>
              <a:tailEnd/>
            </a:ln>
            <a:effectLst/>
          </p:spPr>
          <p:txBody>
            <a:bodyPr wrap="square" lIns="90000" tIns="46800" rIns="90000" bIns="46800">
              <a:spAutoFit/>
            </a:bodyPr>
            <a:lstStyle/>
            <a:p>
              <a:pPr algn="ctr"/>
              <a:r>
                <a:rPr lang="en-US" sz="4000" b="1" dirty="0" smtClean="0">
                  <a:solidFill>
                    <a:srgbClr val="762974"/>
                  </a:solidFill>
                </a:rPr>
                <a:t>Additional Services</a:t>
              </a:r>
            </a:p>
          </p:txBody>
        </p:sp>
        <p:sp>
          <p:nvSpPr>
            <p:cNvPr id="13" name="TextBox 12"/>
            <p:cNvSpPr txBox="1"/>
            <p:nvPr/>
          </p:nvSpPr>
          <p:spPr>
            <a:xfrm>
              <a:off x="-4152900" y="3197879"/>
              <a:ext cx="7804951" cy="2646878"/>
            </a:xfrm>
            <a:prstGeom prst="rect">
              <a:avLst/>
            </a:prstGeom>
            <a:noFill/>
          </p:spPr>
          <p:txBody>
            <a:bodyPr wrap="square" rtlCol="0">
              <a:spAutoFit/>
            </a:bodyPr>
            <a:lstStyle/>
            <a:p>
              <a:pPr marL="285750" lvl="1" indent="-285750">
                <a:lnSpc>
                  <a:spcPct val="130000"/>
                </a:lnSpc>
                <a:buFont typeface="Arial"/>
                <a:buChar char="•"/>
              </a:pPr>
              <a:r>
                <a:rPr lang="en-US" sz="2000" dirty="0" smtClean="0"/>
                <a:t>Strategic planning for your overall business </a:t>
              </a:r>
            </a:p>
            <a:p>
              <a:pPr marL="285750" lvl="1" indent="-285750">
                <a:lnSpc>
                  <a:spcPct val="130000"/>
                </a:lnSpc>
                <a:buFont typeface="Arial"/>
                <a:buChar char="•"/>
              </a:pPr>
              <a:r>
                <a:rPr lang="en-US" sz="2000" dirty="0" smtClean="0"/>
                <a:t>Marketing/PR Strategy for your overall business </a:t>
              </a:r>
            </a:p>
            <a:p>
              <a:pPr marL="285750" lvl="1" indent="-285750">
                <a:lnSpc>
                  <a:spcPct val="130000"/>
                </a:lnSpc>
                <a:buFont typeface="Arial"/>
                <a:buChar char="•"/>
              </a:pPr>
              <a:r>
                <a:rPr lang="en-US" sz="2000" dirty="0" smtClean="0"/>
                <a:t>Marketing/PR Planning for your overall business</a:t>
              </a:r>
            </a:p>
            <a:p>
              <a:pPr marL="285750" lvl="1" indent="-285750">
                <a:lnSpc>
                  <a:spcPct val="130000"/>
                </a:lnSpc>
                <a:buFont typeface="Arial"/>
                <a:buChar char="•"/>
              </a:pPr>
              <a:r>
                <a:rPr lang="en-US" sz="2000" dirty="0" smtClean="0"/>
                <a:t>Copywriting for tradeshow collateral or PR </a:t>
              </a:r>
            </a:p>
            <a:p>
              <a:pPr marL="285750" lvl="1" indent="-285750">
                <a:lnSpc>
                  <a:spcPct val="130000"/>
                </a:lnSpc>
                <a:buFont typeface="Arial"/>
                <a:buChar char="•"/>
              </a:pPr>
              <a:r>
                <a:rPr lang="en-US" sz="2000" dirty="0" smtClean="0"/>
                <a:t>PR media distribution and follow up</a:t>
              </a:r>
            </a:p>
            <a:p>
              <a:pPr lvl="0"/>
              <a:r>
                <a:rPr lang="en-US" dirty="0" smtClean="0"/>
                <a:t/>
              </a:r>
              <a:br>
                <a:rPr lang="en-US" dirty="0" smtClean="0"/>
              </a:br>
              <a:endParaRPr lang="en-US" dirty="0"/>
            </a:p>
          </p:txBody>
        </p:sp>
      </p:grpSp>
    </p:spTree>
    <p:extLst>
      <p:ext uri="{BB962C8B-B14F-4D97-AF65-F5344CB8AC3E}">
        <p14:creationId xmlns:p14="http://schemas.microsoft.com/office/powerpoint/2010/main" val="94397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3" name="AutoShape 2"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s://encrypted-tbn2.gstatic.com/images?q=tbn:ANd9GcRPWwTIfbpZ4xI020pO376DD9KAyjkFqCsue47cFLw2-VZ7L75R0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84" t="8875" r="15766" b="28442"/>
          <a:stretch/>
        </p:blipFill>
        <p:spPr bwMode="auto">
          <a:xfrm>
            <a:off x="8105603" y="4800600"/>
            <a:ext cx="1038397" cy="95230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76200" y="1447800"/>
            <a:ext cx="8915400" cy="6008846"/>
            <a:chOff x="76200" y="1447800"/>
            <a:chExt cx="8915400" cy="6008846"/>
          </a:xfrm>
        </p:grpSpPr>
        <p:sp>
          <p:nvSpPr>
            <p:cNvPr id="15" name="Text Box 10"/>
            <p:cNvSpPr txBox="1">
              <a:spLocks noChangeArrowheads="1"/>
            </p:cNvSpPr>
            <p:nvPr/>
          </p:nvSpPr>
          <p:spPr bwMode="auto">
            <a:xfrm>
              <a:off x="76200" y="1447800"/>
              <a:ext cx="8915400" cy="710067"/>
            </a:xfrm>
            <a:prstGeom prst="rect">
              <a:avLst/>
            </a:prstGeom>
            <a:noFill/>
            <a:ln w="9525">
              <a:noFill/>
              <a:round/>
              <a:headEnd/>
              <a:tailEnd/>
            </a:ln>
            <a:effectLst/>
          </p:spPr>
          <p:txBody>
            <a:bodyPr wrap="square" lIns="90000" tIns="46800" rIns="90000" bIns="46800">
              <a:spAutoFit/>
            </a:bodyPr>
            <a:lstStyle/>
            <a:p>
              <a:pPr algn="ctr"/>
              <a:r>
                <a:rPr lang="en-US" sz="4000" b="1" dirty="0" smtClean="0">
                  <a:solidFill>
                    <a:srgbClr val="762974"/>
                  </a:solidFill>
                </a:rPr>
                <a:t>Additional Resources</a:t>
              </a:r>
            </a:p>
          </p:txBody>
        </p:sp>
        <p:sp>
          <p:nvSpPr>
            <p:cNvPr id="16" name="TextBox 15"/>
            <p:cNvSpPr txBox="1"/>
            <p:nvPr/>
          </p:nvSpPr>
          <p:spPr>
            <a:xfrm>
              <a:off x="348448" y="2286000"/>
              <a:ext cx="8338352" cy="5170646"/>
            </a:xfrm>
            <a:prstGeom prst="rect">
              <a:avLst/>
            </a:prstGeom>
            <a:noFill/>
          </p:spPr>
          <p:txBody>
            <a:bodyPr wrap="square" rtlCol="0">
              <a:spAutoFit/>
            </a:bodyPr>
            <a:lstStyle/>
            <a:p>
              <a:pPr lvl="0"/>
              <a:r>
                <a:rPr lang="en-US" sz="2400" b="1" dirty="0" smtClean="0"/>
                <a:t>Sales Training Resources </a:t>
              </a:r>
              <a:r>
                <a:rPr lang="en-US" sz="2400" dirty="0" smtClean="0"/>
                <a:t>– Ask us! We partner with nationally recognized experts to make your tradeshow sales more effective. </a:t>
              </a:r>
            </a:p>
            <a:p>
              <a:pPr lvl="0"/>
              <a:endParaRPr lang="en-US" sz="2400" dirty="0" smtClean="0"/>
            </a:p>
            <a:p>
              <a:pPr lvl="0"/>
              <a:r>
                <a:rPr lang="en-US" sz="2400" dirty="0" smtClean="0"/>
                <a:t>Our sales expert for this web series is Alice Heiman, LLC </a:t>
              </a:r>
            </a:p>
            <a:p>
              <a:pPr lvl="0"/>
              <a:endParaRPr lang="en-US" sz="2400" b="1" dirty="0" smtClean="0"/>
            </a:p>
            <a:p>
              <a:pPr lvl="0"/>
              <a:r>
                <a:rPr lang="en-US" sz="2400" b="1" dirty="0" smtClean="0"/>
                <a:t>Specialty Items </a:t>
              </a:r>
              <a:r>
                <a:rPr lang="en-US" sz="2400" dirty="0" smtClean="0"/>
                <a:t>– Ask us! Our vendors are on the cutting edge including the latest in desired “green” promotions.</a:t>
              </a:r>
            </a:p>
            <a:p>
              <a:pPr lvl="0"/>
              <a:endParaRPr lang="en-US" sz="2400" dirty="0" smtClean="0"/>
            </a:p>
            <a:p>
              <a:pPr lvl="0"/>
              <a:r>
                <a:rPr lang="en-US" sz="2400" dirty="0" smtClean="0"/>
                <a:t>Our specialty partner for this web series is OCG Creative </a:t>
              </a:r>
            </a:p>
            <a:p>
              <a:pPr lvl="0"/>
              <a:endParaRPr lang="en-US" dirty="0" smtClean="0"/>
            </a:p>
            <a:p>
              <a:pPr lvl="0"/>
              <a:endParaRPr lang="en-US" dirty="0" smtClean="0"/>
            </a:p>
            <a:p>
              <a:pPr lvl="0"/>
              <a:endParaRPr lang="en-US" b="1" dirty="0" smtClean="0"/>
            </a:p>
            <a:p>
              <a:pPr lvl="0"/>
              <a:endParaRPr lang="en-US" b="1" dirty="0" smtClean="0"/>
            </a:p>
            <a:p>
              <a:endParaRPr lang="en-US" dirty="0"/>
            </a:p>
          </p:txBody>
        </p:sp>
      </p:grpSp>
    </p:spTree>
    <p:extLst>
      <p:ext uri="{BB962C8B-B14F-4D97-AF65-F5344CB8AC3E}">
        <p14:creationId xmlns:p14="http://schemas.microsoft.com/office/powerpoint/2010/main" val="943978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8" name="Rectangle 1"/>
          <p:cNvSpPr>
            <a:spLocks noChangeArrowheads="1"/>
          </p:cNvSpPr>
          <p:nvPr/>
        </p:nvSpPr>
        <p:spPr bwMode="auto">
          <a:xfrm>
            <a:off x="2971800" y="76200"/>
            <a:ext cx="6705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GB" sz="3200" b="1" dirty="0">
                <a:solidFill>
                  <a:schemeClr val="accent3"/>
                </a:solidFill>
              </a:rPr>
              <a:t>Selecting the RIGHT Shows</a:t>
            </a:r>
          </a:p>
          <a:p>
            <a:pPr marL="342900" indent="-342900" algn="ctr" eaLnBrk="1" hangingPunct="1">
              <a:defRPr/>
            </a:pPr>
            <a:r>
              <a:rPr lang="en-US" sz="2000" b="1" i="1" dirty="0">
                <a:solidFill>
                  <a:schemeClr val="bg1"/>
                </a:solidFill>
              </a:rPr>
              <a:t>How Tradeshow Due Diligence Pays Off</a:t>
            </a:r>
            <a:endParaRPr lang="en-US" sz="2000" i="1" dirty="0">
              <a:solidFill>
                <a:schemeClr val="bg1"/>
              </a:solidFill>
            </a:endParaRPr>
          </a:p>
        </p:txBody>
      </p:sp>
      <p:sp>
        <p:nvSpPr>
          <p:cNvPr id="3" name="AutoShape 2"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QERUPEA4REBUQFRQVFBgVFxAYEBoXFBsVFxUVFRUZJyYfFxkjHhQUIjAhIycpLCwsFR8xNTAqNSctLCkBCQoKDgwOGg8PGjUkHyU0KTQyNSo1NSw1NSwpNCwsLjUvLi80LDEsLiwtNC4sNCw1LjQsLyosLCwuKjQvLCwsLf/AABEIAKABOwMBIgACEQEDEQH/xAAcAAEBAAMBAQEBAAAAAAAAAAAABwUGCAQDAgH/xABGEAABAwICBgUJBQYFBAMAAAABAAIDBBEFEgYHEyExQSJRVGGRFhcycXKBk7HRFDNCobIjNVJic8E0goOSohV0s/AIJWP/xAAbAQEAAgMBAQAAAAAAAAAAAAAABAUDBgcCAf/EADkRAAEDAgIHBQYGAgMBAAAAAAEAAgMEEQUhEhQWMUFRkRNSU4HRBjNhcbHBIjQ1gqHwMkIV4fEk/9oADAMBAAIRAxEAPwC4osRpLpHHQQGeS532Y0ek5x4AdXMk8gFKa3WvWvcSx0cQ5Naxp8S65Kjy1DIjYq3oMHqa5pfGABzOXqraihfnPr+0N+HD9E859f2hvw4fosOvR8irL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L859f2hvw4fonnPr+0N+HD9E16PkU2VrO83qfRXRFC/OfX9ob8OH6J5z6/tDfhw/RNej5FNlazvN6n0V0RQvzn1/aG/Dh+iec+v7Q34cP0TXo+RTZWs7zep9FdEUcwbW5UxvH2lrJ2H0rNDZAOtpG4+oj3hVugrmTxtmidmZI0Oae4/IqRFOyX/ABVTX4XUUJHajI8RmF6ERFmVYi0/HdZMFJO+neAXR5b7+tod/dbTXVjYY3yvNmxtc53qaLlcc6R46+rqpqpzjeaRzvd+EeACIrzromOemZfdlkdbvJYL/kpoqRro+9p/Yk/U1TdUVV70rq+Ai2Hx+f1KIiKMrpERERERERERERERERERERERERERERERERERERERERERERERERERERERERERERFWNTWJudFNTuJIic17O4SZswHvbf3lSdUvUr6dT7MPzkU2i955LWfagf8AxfuH3VUREVyuaKba+NIvs2GmFps6rds/8g3v/sPevBoPqepX4fTyVURMskYkf/qEvaPc1zR7lr2uF5xDGqTDGm4aY2O7jK4F59zfkrtHGGgNAADQAB3DgERSvXR97T+xJ+pqm6pGuj72n9iT9TVN1Q1XvSur4D+nxef1KIiKOrpF6KCgfPI2GJhe+Q2aB/7uHO/cvOt+1ORtNXKTbM2Ho+9zQ4j8vFZImabw1Qq+pNLTvmAuQFlMM1NNyg1NU7MeLYg2w7szr38AvTVamYCP2VVM0/ziNw8AGr5a1Iq4uYad04pgzpiEvDs9zcyFnSy2y25cVpuiWmM1HUNdJPM+Em0rHOe8ZTza1xNnDjutwsrB4gjdoFq1Cndi1XCamOYcfwi3Dha31Xi0l0XmoJNnMAQ65Y9t8jgONuojdcHhdYhb/p5p9S19OIYo59o2Rrml7GtaBvDrm9+B6uQWp6O4A+um+zxOY1xa5133y2bx4AqHNEA/RZmtkw+ukkpe1qm6Jbe9xbdxWMRbZU6tKplQ2mbs5HPZnLml2zY2+W73EC28cBclZSbU3UBl21ELnfw9MD1B1v7L4KeU/wCqyOxiiba8oz/vl5qfovRiGHyU8joZmGN7DYg/PvHeF+sNwySpkEMEZke7gB+ZJ4Ad5WGxvZWHaM0NO+W+/C3zXlRb/DqcqC27qiBh6umfE2WuaR6G1FBYzMBYTYPYbxk9RPEHuIWR0EjRchQocUpJ39nHICf7u5rBoi2jR7V1VVjBK0Nijd6LpCRmHW1oBJHfuC8MY55s0KTPUxU7dOVwA+K1dFv1VqdqWtvHPDIRy6bSfUSLeK0itoXwSOilYY3sNnNPEf8AvWvT4ns/yCxU1fT1VxC8G393LcND9XTa+n+0GpdEc7mWDA70Q03vcda1LFqMQzywBxcIZJI7kWvkcW3ty4LbtD8ExGanz0VcIIs7hlzW6Qtc+i7u58lqGKQvZPKyV+0kbLIJHfxPDjnPAc78lmka0RNIGar6OaZ1dKx0gc0Xs0bxmN+X3XmRbLo5oBU1zdowNjj4B8hIBtxygAk+vgs6/U1Pbo1UBPURIB42KxtgkcLgKVNi1HC8sfIAR/eCnq2XQnQ8Yi6RpmMWya07mh18xI6xbgsXjuj81FJsqhmUne0g3Y4dbXc1u+pf72o9iP5uXqCO8oa4LHidWWUL54HcrEZ8QtS0w0dFBUfZhKZf2bX3LQ30i4Wtc/wrCLc9bn7x/wBCL5yrTF5naGyEBZcKmfPSRySG5IzRERYVZIiIiIiIiIqXqV9Op9mH5yKaKl6lfTqfZh+cim0XvfJaz7T/AJL9w+6qiwGm2lseGUj6qTeQLRt5uefRaFl8QxBlPG6aZ4YyNpc5x3AAKEwxzaWYnmdnjoKQ943cmj/9H29w/O5XNFl9Tei0tXUP0grrl8jn7AHne7XSeyBdrfeepfrSvXn9mrJqeFudkLsgcLEEgDNv9q6++sfT8sLMDwZuaZ9oTsuEYtYRstwdbifwgL84T/8AHam2LPtVRM6Yi8mzLRHmO+zbi5A4X52uiL066Pvaf2JP1NU3VI10fe0/sSfqapuqGq96V1fAf0+Lz+pRERR1dIvdguMyUkzaiF1nM6/RIPFrhzBXhW96s9HqStErKiMvkjLXN6b29E3B3NIvYj/kFkia5zwG71BxCeKCnc+Zt28QORy+C2vB9bVJKAKjNSv55g50V+6Ro4e0As86jocQaXZaaqB/E0xucP8AO3eD71LdYmhhpJtrBCRTvDbWzEMcBZzXE3Iva9z1nqWv6N0cz6mP7KHbUOBDmXFhfeXEfh677rKw1lzXdnI261AYLBLFrdHKWjfnw+BI3W81ten+rxtGz7VTFxiuA9rt5ZfcCHc23sN+8XHHl5dU37wH9KT+ypGsKdrMNqS8jfHlHtOc0M/5EKb6p/3gP6Un9l5kiaydujxWejrparCpxKbloIvzFluetDS2WijjipiGS1Bd07AljGWuWg7sxLwBe9t61jV7pzUfamU9RO+dk5LQZLF7XW6JDgL2JFrHr8cvrkwh72Q1LWkthzsfbkH5C1x7rtIv3haZq9w501fDlBIicJHnkGs37/WbD3r1NJIJw0bsliw6ipJMKfLIAXWdc8QRu+y3LXLhjdlDVAdIP2TjzLXBzm39Raf9y9+qXBmx0hqbDPUOdv5hjDlDfVcOPh1Lz65qwNpYYb9KSfMB/LGx+Y+L2eKy+rCqD8OiAO+MyMd3HMXfJw8VlDW6z5KvdNL/AMKBw07eW/6rRtIcfxWWqe+JtZBHG9zYmxxPDcrSQHOu05y619+7fZUPDA7EcODKuIsfKxzJA5pacwJAeGnhvAcOpaLjGtDEKeeSB0NIDG9zd7J7kAnKfT33FjfvWRh0qxp8TZ2UFK9kgzNLWyl1uRy7S+/1I17dI3cT8LL7PSzGCItiazdZ2kATl8T5rRtEsFFRXRU0g3ZztB3RgucPflt71UtZWk0lBTMbTZWSTOyNdYEMa0Xc5rTuJ9EC+7f3Kd6va+2KRySZQZXyg23NzSh9gOO65A963bXDhjpKaKZjS4QPdntya8WzHuu0D3rDB+GF7m71Y4qDNiNPFP8A4kDLhck3+wWp6K6y56eUmsnmqYnA3BEbpA612lno891ibb14dONLYsRkZJFSyQljS1znmO7he7Rlbe1ulz5rH6NYA+uqG07DluCXOsSGgC9yPXYe8L2aWaFyYdkMk0T9qXBgbnz9GxcSCNw3jnzUftJXxG+YVwKTD4K5pYdGS2TRkDvVI1Sf4D/Wk+TFKNJv8bVf9zUf+R6q+qT/AAH+tJ8mKX4zTbXEZ4gbGSslZf2pXC/5rLN7hirsMIGK1JPx+oWyx605zT/ZaWhbHIGtZE6NznhoFhfZFu8gXtvO/jdZDQduLfaWPnNS6Ek7QTloFiDva11nA3twW0YtJHg1A6Smpg7Z5GgcC5ziG55HjeRvufALTdF9Oq+tr4YnyMZGXEvZFGAMoBJzOdmdbhzCkZtc0PdnyCqmhs8Ur6WAaGd3PNzuvlyPHjmsprojGwp3cxK5vuLCT+gLwalvvaj2I/m5ZDXT/h6f+s7/AMblj9S33tR7EfzcvD/zQUmnJOAyfP7hYnW5+8f9CL5yLTFuetz94/6EXzkWmKFU+9ctnwT8hF8vuUREUdW6IiIiIiAIiKgaqsWipW1U9RKyGNrYrueQBcGQ2HWe5TnE8UZS9AtE054Rb8rCeG1tvv8AyDf124HFfaNpKP8AqAqKlwAMUEOVrN9+juByDdwY2/erOkhLHaTsvgtH9ocSjqITDCNIAi7huBzyvxK33F8YqdKao01MTT4fTm8sjtzbD8b+txt0We893pxXTFsUbMA0bidI43a+Zu8kn03B3M9bzuHLu8+H6LYtiUTKJlIzBqC93NAc1zgeJeCdpK499geareh2g1NhcWypo+k4DaSOsZXn+Y8h3DcFZrRlh9WurGPCo9rIRNVSj9pJxDb7yyO/LrPE/kt5RERSjXR97T+xJ+pqm6pGuj72n9iT9TVN1Q1XvSur4D+nxef1KIiKOrpF7sFxqSjmbPC6zm9e9rgeLXDmCvCi+gkG4XiSNsjSx4uDvVfw7XDSvaBURTQO52aZI/cW9LxaF6JtbWHxj9mZpD1MglafF4aPzUYRTRXPtmAtXf7LUpddrnAcslsmmenUuJOa3JsIIzmbHcF7ncA+QjduBNmjcL8Ty9+qb94D+lJ/ZaYto1c4rFTVm1nlbEwRvGZxs25tYLGyQvma53NTqmijpcOlihGWifmSqRpnpp/0+eBj4trDOyTaAW2gylgBbfcRZxu08evrx7daOGwMJgjkud+SOAsJPeSAz33Wr61NIKerkpzTVEc2zZLmyG9rmO1/XY+C0dSpqp0chAzVDhuBQ1dIyR5LTne3GxNsisppLpJLiE5qJgGADLHGDdrGXva/4nE7yee7kAvfobppJhzzZu1iktnZex3cHMPJw8D4Ea4igds/T075rbP+Pp9W1XR/B/f54qvT6wMJqLSVMfTbwEtPI947szQ4Ee9YTS/WqJonUtBHIwPBa+V4yEMO4iJnG5G7MbW5C/CeIpBrHkZABVEfs3TteC5znAbgTkv7E4sILSWlti0jcRbhbqsqngGt2MsEddG9rgLGRjc7HDrcwdJp9QI9XBStFgindEbhWdfhkFcwNkyI3EbwrC7WfhlO0mnY95PFsVO6O55XLwwfmplpLpJLiE5qJgGADLHGDdrGXva/4nE7yfVyAWLRZJal0g0dwUWhwOCkk7W5c7mVQ9BdYNNQ0uwmExcZHu6DMzbHLbfcb9y0nEsR2lVLUx5miSeSVlxZwDnuc0kcjvC8SLG6ZzmBnJSoMMihqH1AJu/ffdnmq5hmtekmh2dcx0bi2zxs3yQu67ZQSAeojd1lY2XWRRUhDcNor53N2khYY25Lguyg2e91r2BsAd/cpqiza4+24X5qtHs3TBxs52if9b5KgafadUmIU7YohOJI5Gvbmjs07nNcCb7tzr+4LH6u9LIcPdM6o2lpGsDcjS43BcTe3DiFp6LwahxkElswpceDRMpHUgcdFxvwvw9FsOnekEVdV7eDPk2UbOm0tN2l5O48ukFryIsMjy9xcVY0lM2lhbC03A5oiIvCkovbFTRxxiepc8McS2NjLGaVw4hl9zWjm4+revEtu0Q0bGIYk7atvBRxxttyyhoLW/5nFxPcCplJCJHEu3Ba37QYlJRwtbFk518+QG/zzWKoqWoqBmpsFa9nWXVT3e94Ibf1BYHHsWMJEFPC6KqfcPaHZzF3NPEPI697R3ndedYk9ZDQObhdPtJDZlmWzMYQbuYz8RG4WHC9+Sl2gupmbZyV9e58MmSQxRk/tM1j05uoX/DxN7mytexZvDQtAOI1RBa6VxB33JWmYZhDYRmPSeeLj38bKr6lYG7WpflGbJEL2Ga15N11NmH0h/C97f8AaSFTdSvp1Psw/ORV9OXawdI55rb8XbE3CYzC3RadE2+Y+qqiIitVoSIiIilGuj72n9iT9TVN1SNdH3tP7En6mqbqhqveldXwH9Pi8/qUREUdXSIiIiIiIiIi9WG4ZJUyCGCMyPdwA/Mk8AO8r6ATkF5c5rQXONgF5UVIw/Uy8i89W1h/hY0u/wCRI+S+tZqXNrw1gJ6nssP9zSbeCkarLa9lTHH8PDtHtP4NutlMkWRxzR+ajk2VRHkJ3tPFjh1tdz+Y5rHKOQQbFXEcjZGh7DcHkiLfNHNVMlTE2eacQNkAc1obmeWngTvAbfjzXh010EGGsZJ9p2u1fkDSzK7cC4m9yLbvzWY08gbpWyVc3F6N03YB93XtuO/52stRRblopq1lrYxO+UQRuvk6OZ7rbiQ24AFxxJ5cF9dL9XAoKc1P2vaAOY0NMeUkuNtxBPefcgp5C3StkjsXo2zdgX/ivbcd/K9rLSERFgVoiIiIiIiIiIiIiIiIiIiIi3HVxpaykqXNmNm1DWtJ72XyO79ziCPUeS05fmSMOFnAEd6kQTGJ1+CqMWwxuIRaF7OG4/3gV01BWMeMzJGuB5giy0/WJp5FRwOhjeJJ5QWsY03O/wDE7qb3qLRue0ZWVFQwdTZJAPmvnFTtaSQCSeJJJcfWTvU91cy34RmtSg9lagvtK4BvwzPlkv7TxlrQCbneSesneT4lU/Ur6dT7MPzkU0VL1K+nU+zD85FGoyTLc/FXftHG2PDwxu4FoHyAKqiIiuFzdERERSjXR97T+xJ+pqm6pGuj72n9iT9TVN1Q1XvSur4D+nxef1KIiKOrpERERERERFb9W2jraWkbMWja1AD3HmGnexvcLWPrPcoguh8UJjw+XJuLKV+W38sZt8lYULQXFx4LUfamZ7YY4mnJxN/K3qpZpTrPqZ5XMo5jTwNJa1zA3ayW3Zy5wOVp5AWNuJ5Dy4DrIrKeQGWd9THfpMkyl1ueV9gQfXcdy1RosAOoBf1YHVMhdcFWkWB0bYRG5gOW/j1XQGP4THidFZtjtGCSF3MOIuw9172PcSongejc1Y90cDAXRi7g5zW2F7c+9WbVy8nDacn+F49we8D8gFJmaRzUFZVOpTGC6adnTbmGVsr7WFx1BS6gMcGSO471r2DyVELqilgzLb6N91wbHqrRjVLKaKSKmOSUwlkZBDSHWsCHciOtRuq0MrjPHSyudJI5r5GNfOXtsLBxu4kA7grDpJib6ehmqY8ueOIubcXbmsOI5hRuTT6rdUNq3Oh2kbHRt/ZnJlcbm7c28+9ZKosyDiVCwJlSS90LGutfN28GxtbPmrNg9BJBQxwgBsscAbxFtoG9fD0lFNI9H62law1ssjhI4kB07pAXtG9xbci/SPirVh+Jvfh7Kl2UyOphKbCzc2TNw6r8rqI41pXU4js21BjdkJyBjMpu+w37zfgF8qi0RgXPwXvAmzuq3u0GkX/ETw37vNfHBNG561xbTxF+X0juDG+tx3D1cVsM2qWta3MNg8/wtec3/IAfmqNK1uEYa4xR5zBHew/HK6zbuPHe4jfyHqU9wXWPXtqGuqH7WNzgHs2TWta0neWEDMCO8m9t6wmnijAEhzKs24vX1j3uo2jQbz3n+f4/ladW0T4XmKWN0b2mxa4WIXtwHRqauc5tO1riwAuu5rdxNuapmt3BWvpRVBozwOaCeZY85bH1OLT7z1rC6mPvp/6bP1LEacNmDDuKnNxl0uHOqoxZzciDuvcfYrXqbV7VyTuphGwOjDS8lw2bc+9oLhfeeoXK8ekmik1A5rZ9n+0zFpY4EHLbNu3EWzDlzVL1h6cvw9zIaaOIyzAyPc8EtDRZrei0gucbEbzuDFMNJNJZcQmbPM1jSyNsYDM2TcS5zgDcgknrPAL1NFDGCAc1iwyvxCseyRzAIje5+XnzWKREUFbSiIiIiIiIiIiIiIiIipepX06n2YfnIpoqXqV9Op9mH5yKbRe98lrPtP8Akv3D7qqIiK5XNERERFKNdH3tP7En6mqbqka6Pvaf2JP1NU3VDVe9K6vgP6fF5/UoiIo6ukREREREREXQOieItrKGJ25149nIP5mjK8H18fU4Ln5Z7RPTCXD5C5g2kb7bSMmwNubT+F3fb190qlmEbs9xVDjuHOrYB2f+Tcx8eYXw0m0akoZjFI05bnZv/C5vIg9duI5Lx4XhUlTI2GFhe9x4DgO9x5Adar9PrOw6oZad+yvxZNG4j/cA5h8V/XaxsLpmnZSsP8sETyT4ADxKkGkYTpB2SqG+0FUyPs3wHtN3HrayzUWzwyhGd3QpIruPWWi5t3udwHW4Lnx0peS93pPLnO9biXH8yVsemenkuJERhhgp2HMI7gve4cHSkbt3JouAd9zutrQWKqma6zW7gpuAYfLAH1E/+T//AHP5lXzTb911H9A/2UDVY0p1h0U1DNTx1BdI+IsaNnOLu3brltvfdSdeq1wJbZYfZiJ8bJQ8EZjfkr5hf7oj/wCyH/iUJw2YMkjeeDHMcfUCCfkqnRaw6FmHspnVBEjaYRkbOc9PZ5bXDbce9SVnAeoL7VOBay393L5gEL2y1IeCLnjlxcui9I8UfT0slTDGJnRtDg0kgFtxmNxfg259ynUOuKpe4MZh8LnOIa0CWS5JNgB0esr76Ga0I4om01dmAjGVkoBcMo3BsjRvuOFwDccbcTk4MbwOCT7VHJTtk3kZRKXAn+GMDon1AKX2hkAcxwHNa8KSOjc+Kqhc4/6kXsf+v5WC0v0wrpaaSnqcL+zskygvvMQLOa4WJblO8dfNfTUx99P/AE2fqKw2nmnpxEthha+Onjdm6W58jxcBxb+FgubA7yTc2sAvrq10lgoZJn1MhjD2Na3oyOuQSeDQVFLwahud7K8bSuZhEtotEusbZniOBzC+uuB3/wBg0dVNF+b5lpC2bWJj0NbWCameZGCGNhJa9vSDpSRZwB4OHitZUWpN5Sr3BWllDGCLGx+pRERYFboiIiIiIiIiIiIiIiIqXqV9Op9mH5yKaKl6lfTqfZh+cim0XvfJaz7T/kv3D7qqIiK5XNERERFKNdH3tP7En6mqbqk66GnaUxtuLJB4Fv1Cmyoar3pXV8B/T4/P6lERFHV0iIiIiIiIiIiIiIiIiIiIiIiIiIiIiIiIiIiIiIiIiIiIiIiIiIiIiIiIiIiIipepX06n2YfnIpoqXqV9Op9mL5yKbRe88lrPtP8Akv3D7qqIiK5XNERERFrOnujH26lLWD9rF04u882f5h+YChMsRY4sc0tc02cCCHAjiCDwK6cWNxLRymqTmnpopT1uaM3+7ios1M2U33FXuHY5PQs7NoDm8jw+S5yRdAeQVB2GHwKeQVB2GHwKwag3mr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LoDyCoOww+BTyCoOww+BTUG802sm8MdSuf0XQHkFQdhh8CnkFQdhh8CmoN5ptZN4Y6lc/ougPIKg7DD4FPIKg7DD4FNQbzTaybwx1K5/RdAeQVB2GHwKeQVB2GHwKag3mm1k3hjqVz+i6A8gqDsMPgU8gqDsMPgU1BvNNrJvDHUrn9F0B5BUHYYfAp5BUHYYfApqDeabWTeGOpXP6tGqvRx9LTvlmaWPqC0hp3ODGg5bjkTmJt6lsFDolSQOzxUcLHDgcoLh6ieCy6kw07Yt29UuJYvPiFg+waOA5oiIpCqERER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348448" y="1295400"/>
            <a:ext cx="8262152" cy="6709529"/>
          </a:xfrm>
          <a:prstGeom prst="rect">
            <a:avLst/>
          </a:prstGeom>
          <a:noFill/>
        </p:spPr>
        <p:txBody>
          <a:bodyPr wrap="square" rtlCol="0">
            <a:spAutoFit/>
          </a:bodyPr>
          <a:lstStyle/>
          <a:p>
            <a:pPr lvl="0" algn="ctr"/>
            <a:r>
              <a:rPr lang="en-US" sz="4400" b="1" dirty="0" smtClean="0">
                <a:solidFill>
                  <a:srgbClr val="762974"/>
                </a:solidFill>
              </a:rPr>
              <a:t>Contact Us</a:t>
            </a:r>
          </a:p>
          <a:p>
            <a:endParaRPr lang="en-US" sz="2400" b="1" dirty="0" smtClean="0">
              <a:solidFill>
                <a:srgbClr val="762974"/>
              </a:solidFill>
            </a:endParaRPr>
          </a:p>
          <a:p>
            <a:pPr lvl="0"/>
            <a:r>
              <a:rPr lang="en-US" sz="2400" dirty="0" smtClean="0"/>
              <a:t>DJ – </a:t>
            </a:r>
            <a:r>
              <a:rPr lang="en-US" sz="2400" dirty="0" smtClean="0">
                <a:hlinkClick r:id="rId3"/>
              </a:rPr>
              <a:t>CEO@exhib-it.com</a:t>
            </a:r>
            <a:r>
              <a:rPr lang="en-US" sz="2400" dirty="0" smtClean="0"/>
              <a:t> or 505-999-1878</a:t>
            </a:r>
          </a:p>
          <a:p>
            <a:pPr lvl="0"/>
            <a:r>
              <a:rPr lang="en-US" sz="2400" dirty="0" smtClean="0"/>
              <a:t>Laura– </a:t>
            </a:r>
            <a:r>
              <a:rPr lang="en-US" sz="2400" dirty="0" smtClean="0">
                <a:hlinkClick r:id="rId4"/>
              </a:rPr>
              <a:t>Laura@marketingtogonow.com</a:t>
            </a:r>
            <a:r>
              <a:rPr lang="en-US" sz="2400" dirty="0" smtClean="0"/>
              <a:t> or 775-830-3993</a:t>
            </a:r>
          </a:p>
          <a:p>
            <a:pPr lvl="0"/>
            <a:endParaRPr lang="en-US" dirty="0" smtClean="0"/>
          </a:p>
          <a:p>
            <a:pPr lvl="0"/>
            <a:r>
              <a:rPr lang="en-US" sz="3200" b="1" dirty="0" smtClean="0">
                <a:solidFill>
                  <a:srgbClr val="5E225D"/>
                </a:solidFill>
              </a:rPr>
              <a:t>Upcoming Webinars</a:t>
            </a:r>
          </a:p>
          <a:p>
            <a:pPr marL="230188" lvl="0" indent="-230188">
              <a:buFont typeface="Arial" pitchFamily="34" charset="0"/>
              <a:buChar char="•"/>
            </a:pPr>
            <a:r>
              <a:rPr lang="en-US" b="1" dirty="0" smtClean="0"/>
              <a:t>Notable Exhibiting Trends: </a:t>
            </a:r>
            <a:r>
              <a:rPr lang="en-US" dirty="0" smtClean="0"/>
              <a:t>Maximizing Your Visual and Verbal Communications </a:t>
            </a:r>
            <a:r>
              <a:rPr lang="en-US" b="1" dirty="0" smtClean="0"/>
              <a:t>(July 22)</a:t>
            </a:r>
          </a:p>
          <a:p>
            <a:pPr marL="230188" lvl="0" indent="-230188">
              <a:buFont typeface="Arial" pitchFamily="34" charset="0"/>
              <a:buChar char="•"/>
            </a:pPr>
            <a:r>
              <a:rPr lang="en-US" b="1" dirty="0" smtClean="0"/>
              <a:t>Making the Most of Your Tradeshow Presence:</a:t>
            </a:r>
            <a:r>
              <a:rPr lang="en-US" dirty="0" smtClean="0"/>
              <a:t> How to Tie the Ribbon Around the Package </a:t>
            </a:r>
            <a:r>
              <a:rPr lang="en-US" b="1" dirty="0" smtClean="0"/>
              <a:t>(October 21)</a:t>
            </a:r>
          </a:p>
          <a:p>
            <a:pPr marL="230188" lvl="0" indent="-230188">
              <a:buFont typeface="Arial" pitchFamily="34" charset="0"/>
              <a:buChar char="•"/>
            </a:pPr>
            <a:endParaRPr lang="en-US" dirty="0" smtClean="0"/>
          </a:p>
          <a:p>
            <a:pPr marL="230188" indent="-230188" algn="ctr"/>
            <a:r>
              <a:rPr lang="en-US" sz="4800" b="1" dirty="0">
                <a:solidFill>
                  <a:srgbClr val="762974"/>
                </a:solidFill>
              </a:rPr>
              <a:t>Thank </a:t>
            </a:r>
            <a:r>
              <a:rPr lang="en-US" sz="4800" b="1" dirty="0" smtClean="0">
                <a:solidFill>
                  <a:srgbClr val="762974"/>
                </a:solidFill>
              </a:rPr>
              <a:t>You!</a:t>
            </a:r>
            <a:endParaRPr lang="en-US" sz="4800" b="1" dirty="0">
              <a:solidFill>
                <a:srgbClr val="762974"/>
              </a:solidFill>
            </a:endParaRPr>
          </a:p>
          <a:p>
            <a:pPr marL="230188" lvl="0" indent="-230188"/>
            <a:endParaRPr lang="en-US" dirty="0" smtClean="0"/>
          </a:p>
          <a:p>
            <a:pPr lvl="0"/>
            <a:endParaRPr lang="en-US" dirty="0" smtClean="0"/>
          </a:p>
          <a:p>
            <a:pPr lvl="0"/>
            <a:endParaRPr lang="en-US" dirty="0" smtClean="0"/>
          </a:p>
          <a:p>
            <a:pPr lvl="0"/>
            <a:endParaRPr lang="en-US" dirty="0" smtClean="0"/>
          </a:p>
          <a:p>
            <a:pPr lvl="0"/>
            <a:endParaRPr lang="en-US" b="1" dirty="0" smtClean="0"/>
          </a:p>
          <a:p>
            <a:pPr lvl="0"/>
            <a:endParaRPr lang="en-US" b="1" dirty="0" smtClean="0"/>
          </a:p>
          <a:p>
            <a:endParaRPr lang="en-US" dirty="0"/>
          </a:p>
        </p:txBody>
      </p:sp>
    </p:spTree>
    <p:extLst>
      <p:ext uri="{BB962C8B-B14F-4D97-AF65-F5344CB8AC3E}">
        <p14:creationId xmlns:p14="http://schemas.microsoft.com/office/powerpoint/2010/main" val="94397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533400" y="2743200"/>
            <a:ext cx="8915400" cy="2800767"/>
          </a:xfrm>
          <a:prstGeom prst="rect">
            <a:avLst/>
          </a:prstGeom>
          <a:noFill/>
        </p:spPr>
        <p:txBody>
          <a:bodyPr wrap="square" rtlCol="0">
            <a:spAutoFit/>
          </a:bodyPr>
          <a:lstStyle/>
          <a:p>
            <a:pPr marL="457200" indent="-457200">
              <a:buClr>
                <a:schemeClr val="accent5">
                  <a:lumMod val="50000"/>
                </a:schemeClr>
              </a:buClr>
              <a:buSzPct val="120000"/>
              <a:buAutoNum type="arabicPeriod"/>
            </a:pPr>
            <a:r>
              <a:rPr lang="en-US" sz="2400" dirty="0" smtClean="0"/>
              <a:t>Learn the process for selecting the </a:t>
            </a:r>
            <a:r>
              <a:rPr lang="en-US" sz="2400" b="1" dirty="0" smtClean="0">
                <a:solidFill>
                  <a:srgbClr val="762974"/>
                </a:solidFill>
              </a:rPr>
              <a:t>RIGHT</a:t>
            </a:r>
            <a:r>
              <a:rPr lang="en-US" sz="2400" dirty="0" smtClean="0"/>
              <a:t> </a:t>
            </a:r>
            <a:r>
              <a:rPr lang="en-US" sz="2400" dirty="0"/>
              <a:t>s</a:t>
            </a:r>
            <a:r>
              <a:rPr lang="en-US" sz="2400" dirty="0" smtClean="0"/>
              <a:t>hows</a:t>
            </a:r>
          </a:p>
          <a:p>
            <a:pPr marL="457200" indent="-457200">
              <a:buClr>
                <a:schemeClr val="accent5">
                  <a:lumMod val="50000"/>
                </a:schemeClr>
              </a:buClr>
              <a:buSzPct val="120000"/>
              <a:buAutoNum type="arabicPeriod"/>
            </a:pPr>
            <a:r>
              <a:rPr lang="en-US" sz="2400" dirty="0" smtClean="0"/>
              <a:t>Why you should budget before you </a:t>
            </a:r>
            <a:r>
              <a:rPr lang="en-US" sz="2400" dirty="0"/>
              <a:t>s</a:t>
            </a:r>
            <a:r>
              <a:rPr lang="en-US" sz="2400" dirty="0" smtClean="0"/>
              <a:t>elect a </a:t>
            </a:r>
            <a:r>
              <a:rPr lang="en-US" sz="2400" dirty="0"/>
              <a:t>s</a:t>
            </a:r>
            <a:r>
              <a:rPr lang="en-US" sz="2400" dirty="0" smtClean="0"/>
              <a:t>how</a:t>
            </a:r>
          </a:p>
          <a:p>
            <a:pPr marL="457200" indent="-457200">
              <a:buClr>
                <a:schemeClr val="accent5">
                  <a:lumMod val="50000"/>
                </a:schemeClr>
              </a:buClr>
              <a:buSzPct val="120000"/>
              <a:buAutoNum type="arabicPeriod"/>
            </a:pPr>
            <a:r>
              <a:rPr lang="en-US" sz="2400" dirty="0" smtClean="0"/>
              <a:t>Get buy in from all the relevant players in the </a:t>
            </a:r>
            <a:r>
              <a:rPr lang="en-US" sz="2400" dirty="0"/>
              <a:t>c</a:t>
            </a:r>
            <a:r>
              <a:rPr lang="en-US" sz="2400" dirty="0" smtClean="0"/>
              <a:t>ompany</a:t>
            </a:r>
          </a:p>
          <a:p>
            <a:pPr marL="457200" indent="-457200">
              <a:buClr>
                <a:schemeClr val="accent5">
                  <a:lumMod val="50000"/>
                </a:schemeClr>
              </a:buClr>
              <a:buSzPct val="120000"/>
              <a:buAutoNum type="arabicPeriod"/>
            </a:pPr>
            <a:r>
              <a:rPr lang="en-US" sz="2400" dirty="0" smtClean="0"/>
              <a:t>Know and understand the 10 Point </a:t>
            </a:r>
            <a:r>
              <a:rPr lang="en-US" sz="2400" dirty="0"/>
              <a:t>L</a:t>
            </a:r>
            <a:r>
              <a:rPr lang="en-US" sz="2400" dirty="0" smtClean="0"/>
              <a:t>itmus </a:t>
            </a:r>
            <a:r>
              <a:rPr lang="en-US" sz="2400" dirty="0"/>
              <a:t>T</a:t>
            </a:r>
            <a:r>
              <a:rPr lang="en-US" sz="2400" dirty="0" smtClean="0"/>
              <a:t>est</a:t>
            </a:r>
          </a:p>
          <a:p>
            <a:pPr marL="457200" indent="-457200">
              <a:buClr>
                <a:schemeClr val="accent5">
                  <a:lumMod val="50000"/>
                </a:schemeClr>
              </a:buClr>
              <a:buSzPct val="120000"/>
              <a:buAutoNum type="arabicPeriod"/>
            </a:pPr>
            <a:r>
              <a:rPr lang="en-US" sz="2400" dirty="0" smtClean="0"/>
              <a:t>How to tie in technology with your objectives</a:t>
            </a:r>
          </a:p>
          <a:p>
            <a:pPr>
              <a:buFont typeface="Arial" pitchFamily="34" charset="0"/>
              <a:buChar char="•"/>
            </a:pPr>
            <a:endParaRPr lang="en-US" sz="2400" dirty="0" smtClean="0"/>
          </a:p>
          <a:p>
            <a:endParaRPr lang="en-US" sz="3200" b="1" dirty="0"/>
          </a:p>
        </p:txBody>
      </p:sp>
      <p:sp>
        <p:nvSpPr>
          <p:cNvPr id="11" name="Rectangle 1"/>
          <p:cNvSpPr>
            <a:spLocks noChangeArrowheads="1"/>
          </p:cNvSpPr>
          <p:nvPr/>
        </p:nvSpPr>
        <p:spPr bwMode="auto">
          <a:xfrm>
            <a:off x="3429000" y="76200"/>
            <a:ext cx="5791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br>
              <a:rPr lang="en-US" sz="32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a:p>
            <a:pPr marL="342900" indent="-342900" algn="ctr" eaLnBrk="1" hangingPunct="1">
              <a:defRPr/>
            </a:pPr>
            <a:endParaRPr lang="en-US" sz="3600" dirty="0">
              <a:solidFill>
                <a:schemeClr val="bg1"/>
              </a:solidFill>
            </a:endParaRPr>
          </a:p>
        </p:txBody>
      </p:sp>
      <p:sp>
        <p:nvSpPr>
          <p:cNvPr id="2" name="Rectangle 1"/>
          <p:cNvSpPr/>
          <p:nvPr/>
        </p:nvSpPr>
        <p:spPr>
          <a:xfrm>
            <a:off x="1808962" y="1676400"/>
            <a:ext cx="5353838" cy="769441"/>
          </a:xfrm>
          <a:prstGeom prst="rect">
            <a:avLst/>
          </a:prstGeom>
        </p:spPr>
        <p:txBody>
          <a:bodyPr wrap="none">
            <a:spAutoFit/>
          </a:bodyPr>
          <a:lstStyle/>
          <a:p>
            <a:r>
              <a:rPr lang="en-US" sz="4400" b="1" dirty="0">
                <a:solidFill>
                  <a:srgbClr val="762974"/>
                </a:solidFill>
              </a:rPr>
              <a:t>Today’s Takeaways</a:t>
            </a:r>
            <a:endParaRPr lang="en-US" sz="4400" dirty="0"/>
          </a:p>
        </p:txBody>
      </p:sp>
    </p:spTree>
    <p:extLst>
      <p:ext uri="{BB962C8B-B14F-4D97-AF65-F5344CB8AC3E}">
        <p14:creationId xmlns:p14="http://schemas.microsoft.com/office/powerpoint/2010/main" val="806999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304800" y="1371600"/>
            <a:ext cx="8839200" cy="5727753"/>
          </a:xfrm>
          <a:prstGeom prst="rect">
            <a:avLst/>
          </a:prstGeom>
          <a:noFill/>
        </p:spPr>
        <p:txBody>
          <a:bodyPr wrap="square" rtlCol="0">
            <a:spAutoFit/>
          </a:bodyPr>
          <a:lstStyle/>
          <a:p>
            <a:pPr algn="ctr"/>
            <a:r>
              <a:rPr lang="en-US" sz="4000" b="1" dirty="0" smtClean="0">
                <a:solidFill>
                  <a:srgbClr val="762974"/>
                </a:solidFill>
              </a:rPr>
              <a:t>Pre Registration Survey Review</a:t>
            </a:r>
            <a:r>
              <a:rPr lang="en-US" sz="3200" b="1" dirty="0" smtClean="0">
                <a:solidFill>
                  <a:srgbClr val="762974"/>
                </a:solidFill>
              </a:rPr>
              <a:t/>
            </a:r>
            <a:br>
              <a:rPr lang="en-US" sz="3200" b="1" dirty="0" smtClean="0">
                <a:solidFill>
                  <a:srgbClr val="762974"/>
                </a:solidFill>
              </a:rPr>
            </a:br>
            <a:endParaRPr lang="en-US" sz="2400" dirty="0" smtClean="0"/>
          </a:p>
          <a:p>
            <a:pPr marL="914400" lvl="1" indent="-457200">
              <a:lnSpc>
                <a:spcPct val="130000"/>
              </a:lnSpc>
              <a:buClr>
                <a:schemeClr val="accent5">
                  <a:lumMod val="50000"/>
                </a:schemeClr>
              </a:buClr>
              <a:buSzPct val="120000"/>
              <a:buAutoNum type="arabicPeriod"/>
            </a:pPr>
            <a:r>
              <a:rPr lang="en-US" dirty="0" smtClean="0"/>
              <a:t>Industry</a:t>
            </a:r>
          </a:p>
          <a:p>
            <a:pPr marL="914400" lvl="1" indent="-457200">
              <a:lnSpc>
                <a:spcPct val="130000"/>
              </a:lnSpc>
              <a:buClr>
                <a:schemeClr val="accent5">
                  <a:lumMod val="50000"/>
                </a:schemeClr>
              </a:buClr>
              <a:buSzPct val="120000"/>
              <a:buAutoNum type="arabicPeriod"/>
            </a:pPr>
            <a:r>
              <a:rPr lang="en-US" dirty="0" smtClean="0"/>
              <a:t>Number of employees</a:t>
            </a:r>
          </a:p>
          <a:p>
            <a:pPr marL="914400" lvl="1" indent="-457200">
              <a:lnSpc>
                <a:spcPct val="130000"/>
              </a:lnSpc>
              <a:buClr>
                <a:schemeClr val="accent5">
                  <a:lumMod val="50000"/>
                </a:schemeClr>
              </a:buClr>
              <a:buSzPct val="120000"/>
              <a:buAutoNum type="arabicPeriod"/>
            </a:pPr>
            <a:r>
              <a:rPr lang="en-US" dirty="0" smtClean="0"/>
              <a:t>Gross revenue per year</a:t>
            </a:r>
          </a:p>
          <a:p>
            <a:pPr marL="914400" lvl="1" indent="-457200">
              <a:lnSpc>
                <a:spcPct val="130000"/>
              </a:lnSpc>
              <a:buClr>
                <a:schemeClr val="accent5">
                  <a:lumMod val="50000"/>
                </a:schemeClr>
              </a:buClr>
              <a:buSzPct val="120000"/>
              <a:buAutoNum type="arabicPeriod"/>
            </a:pPr>
            <a:r>
              <a:rPr lang="en-US" dirty="0" smtClean="0"/>
              <a:t>How many tradeshows have you exhibited in? </a:t>
            </a:r>
          </a:p>
          <a:p>
            <a:pPr marL="914400" lvl="1" indent="-457200">
              <a:lnSpc>
                <a:spcPct val="130000"/>
              </a:lnSpc>
              <a:buClr>
                <a:schemeClr val="accent5">
                  <a:lumMod val="50000"/>
                </a:schemeClr>
              </a:buClr>
              <a:buSzPct val="120000"/>
              <a:buAutoNum type="arabicPeriod"/>
            </a:pPr>
            <a:r>
              <a:rPr lang="en-US" dirty="0" smtClean="0"/>
              <a:t>Scope of tradeshows (local, regional, national, international)</a:t>
            </a:r>
          </a:p>
          <a:p>
            <a:pPr marL="914400" lvl="1" indent="-457200">
              <a:lnSpc>
                <a:spcPct val="130000"/>
              </a:lnSpc>
              <a:buClr>
                <a:schemeClr val="accent5">
                  <a:lumMod val="50000"/>
                </a:schemeClr>
              </a:buClr>
              <a:buSzPct val="120000"/>
              <a:buAutoNum type="arabicPeriod"/>
            </a:pPr>
            <a:r>
              <a:rPr lang="en-US" dirty="0" smtClean="0"/>
              <a:t>Have you been happy with the results of your tradeshow experience as an exhibitor?</a:t>
            </a:r>
          </a:p>
          <a:p>
            <a:pPr marL="914400" lvl="1" indent="-457200">
              <a:lnSpc>
                <a:spcPct val="130000"/>
              </a:lnSpc>
              <a:buClr>
                <a:schemeClr val="accent5">
                  <a:lumMod val="50000"/>
                </a:schemeClr>
              </a:buClr>
              <a:buSzPct val="120000"/>
              <a:buAutoNum type="arabicPeriod"/>
            </a:pPr>
            <a:r>
              <a:rPr lang="en-US" dirty="0" smtClean="0"/>
              <a:t>Biggest tradeshow challenge</a:t>
            </a:r>
          </a:p>
          <a:p>
            <a:pPr marL="914400" lvl="1" indent="-457200">
              <a:lnSpc>
                <a:spcPct val="130000"/>
              </a:lnSpc>
              <a:buClr>
                <a:schemeClr val="accent5">
                  <a:lumMod val="50000"/>
                </a:schemeClr>
              </a:buClr>
              <a:buSzPct val="120000"/>
              <a:buAutoNum type="arabicPeriod"/>
            </a:pPr>
            <a:r>
              <a:rPr lang="en-US" dirty="0" smtClean="0"/>
              <a:t>Biggest tradeshow triumph</a:t>
            </a:r>
          </a:p>
          <a:p>
            <a:pPr marL="914400" lvl="1" indent="-457200">
              <a:lnSpc>
                <a:spcPct val="130000"/>
              </a:lnSpc>
              <a:buClr>
                <a:schemeClr val="accent5">
                  <a:lumMod val="50000"/>
                </a:schemeClr>
              </a:buClr>
              <a:buSzPct val="120000"/>
              <a:buAutoNum type="arabicPeriod"/>
            </a:pPr>
            <a:r>
              <a:rPr lang="en-US" dirty="0" smtClean="0"/>
              <a:t>Who coordinates tradeshow activity at your company? (marketing manager, sales manager, special events manager or other)</a:t>
            </a:r>
          </a:p>
          <a:p>
            <a:endParaRPr lang="en-US" sz="3200" b="1" dirty="0"/>
          </a:p>
        </p:txBody>
      </p:sp>
      <p:sp>
        <p:nvSpPr>
          <p:cNvPr id="11" name="Rectangle 1"/>
          <p:cNvSpPr>
            <a:spLocks noChangeArrowheads="1"/>
          </p:cNvSpPr>
          <p:nvPr/>
        </p:nvSpPr>
        <p:spPr bwMode="auto">
          <a:xfrm>
            <a:off x="3200400" y="77450"/>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r>
              <a:rPr lang="en-US" sz="4800" b="1" dirty="0">
                <a:solidFill>
                  <a:schemeClr val="bg1"/>
                </a:solidFill>
              </a:rPr>
              <a:t/>
            </a:r>
            <a:br>
              <a:rPr lang="en-US" sz="48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a:p>
            <a:pPr marL="342900" indent="-342900" algn="ctr" eaLnBrk="1" hangingPunct="1">
              <a:defRPr/>
            </a:pPr>
            <a:endParaRPr lang="en-US" sz="3600" dirty="0">
              <a:solidFill>
                <a:schemeClr val="bg1"/>
              </a:solidFill>
            </a:endParaRPr>
          </a:p>
        </p:txBody>
      </p:sp>
    </p:spTree>
    <p:extLst>
      <p:ext uri="{BB962C8B-B14F-4D97-AF65-F5344CB8AC3E}">
        <p14:creationId xmlns:p14="http://schemas.microsoft.com/office/powerpoint/2010/main" val="382240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10" name="TextBox 9"/>
          <p:cNvSpPr txBox="1"/>
          <p:nvPr/>
        </p:nvSpPr>
        <p:spPr>
          <a:xfrm>
            <a:off x="304800" y="1219200"/>
            <a:ext cx="8839200" cy="4573560"/>
          </a:xfrm>
          <a:prstGeom prst="rect">
            <a:avLst/>
          </a:prstGeom>
          <a:noFill/>
        </p:spPr>
        <p:txBody>
          <a:bodyPr wrap="square" rtlCol="0">
            <a:spAutoFit/>
          </a:bodyPr>
          <a:lstStyle/>
          <a:p>
            <a:pPr algn="ctr"/>
            <a:r>
              <a:rPr lang="en-US" sz="4000" b="1" dirty="0" smtClean="0">
                <a:solidFill>
                  <a:srgbClr val="762974"/>
                </a:solidFill>
              </a:rPr>
              <a:t>Live Poll</a:t>
            </a:r>
          </a:p>
          <a:p>
            <a:pPr algn="ctr"/>
            <a:r>
              <a:rPr lang="en-US" sz="4000" b="1" dirty="0" smtClean="0">
                <a:solidFill>
                  <a:srgbClr val="762974"/>
                </a:solidFill>
              </a:rPr>
              <a:t>Which best describes you?</a:t>
            </a:r>
            <a:br>
              <a:rPr lang="en-US" sz="4000" b="1" dirty="0" smtClean="0">
                <a:solidFill>
                  <a:srgbClr val="762974"/>
                </a:solidFill>
              </a:rPr>
            </a:br>
            <a:endParaRPr lang="en-US" sz="2400" dirty="0" smtClean="0"/>
          </a:p>
          <a:p>
            <a:pPr marL="914400" lvl="1" indent="-457200">
              <a:lnSpc>
                <a:spcPct val="130000"/>
              </a:lnSpc>
              <a:buClr>
                <a:schemeClr val="accent5">
                  <a:lumMod val="50000"/>
                </a:schemeClr>
              </a:buClr>
              <a:buSzPct val="120000"/>
              <a:buAutoNum type="arabicPeriod"/>
            </a:pPr>
            <a:r>
              <a:rPr lang="en-US" sz="2400" dirty="0" smtClean="0"/>
              <a:t>I am new and want guidance on show selection</a:t>
            </a:r>
          </a:p>
          <a:p>
            <a:pPr marL="914400" lvl="1" indent="-457200">
              <a:lnSpc>
                <a:spcPct val="130000"/>
              </a:lnSpc>
              <a:buClr>
                <a:schemeClr val="accent5">
                  <a:lumMod val="50000"/>
                </a:schemeClr>
              </a:buClr>
              <a:buSzPct val="120000"/>
              <a:buAutoNum type="arabicPeriod"/>
            </a:pPr>
            <a:r>
              <a:rPr lang="en-US" sz="2400" dirty="0" smtClean="0"/>
              <a:t>I need hints on how to get “buy in” for exhibiting</a:t>
            </a:r>
          </a:p>
          <a:p>
            <a:pPr marL="914400" lvl="1" indent="-457200">
              <a:lnSpc>
                <a:spcPct val="130000"/>
              </a:lnSpc>
              <a:buClr>
                <a:schemeClr val="accent5">
                  <a:lumMod val="50000"/>
                </a:schemeClr>
              </a:buClr>
              <a:buSzPct val="120000"/>
              <a:buAutoNum type="arabicPeriod"/>
            </a:pPr>
            <a:r>
              <a:rPr lang="en-US" sz="2400" dirty="0" smtClean="0"/>
              <a:t>I need sufficient budget due diligence for management who is asking for justification for tradeshows</a:t>
            </a:r>
          </a:p>
          <a:p>
            <a:pPr marL="914400" lvl="1" indent="-457200">
              <a:lnSpc>
                <a:spcPct val="130000"/>
              </a:lnSpc>
              <a:buClr>
                <a:schemeClr val="accent5">
                  <a:lumMod val="50000"/>
                </a:schemeClr>
              </a:buClr>
              <a:buSzPct val="120000"/>
              <a:buFontTx/>
              <a:buAutoNum type="arabicPeriod"/>
            </a:pPr>
            <a:r>
              <a:rPr lang="en-US" sz="2400" dirty="0" smtClean="0"/>
              <a:t>I need to know how to tie in technology</a:t>
            </a:r>
          </a:p>
          <a:p>
            <a:pPr marL="914400" lvl="1" indent="-457200">
              <a:lnSpc>
                <a:spcPct val="130000"/>
              </a:lnSpc>
              <a:buClr>
                <a:schemeClr val="accent5">
                  <a:lumMod val="50000"/>
                </a:schemeClr>
              </a:buClr>
              <a:buSzPct val="120000"/>
              <a:buAutoNum type="arabicPeriod"/>
            </a:pPr>
            <a:r>
              <a:rPr lang="en-US" sz="2400" dirty="0" smtClean="0"/>
              <a:t>I want to identify our ROI objectives</a:t>
            </a:r>
            <a:endParaRPr lang="en-US" sz="3200" dirty="0"/>
          </a:p>
        </p:txBody>
      </p:sp>
      <p:sp>
        <p:nvSpPr>
          <p:cNvPr id="11" name="Rectangle 1"/>
          <p:cNvSpPr>
            <a:spLocks noChangeArrowheads="1"/>
          </p:cNvSpPr>
          <p:nvPr/>
        </p:nvSpPr>
        <p:spPr bwMode="auto">
          <a:xfrm>
            <a:off x="2438400" y="76200"/>
            <a:ext cx="7772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1" hangingPunct="1">
              <a:defRPr/>
            </a:pPr>
            <a:r>
              <a:rPr lang="en-GB" sz="3200" b="1" dirty="0" smtClean="0">
                <a:solidFill>
                  <a:schemeClr val="accent3"/>
                </a:solidFill>
              </a:rPr>
              <a:t>Why Tradeshow Marketing? </a:t>
            </a:r>
          </a:p>
          <a:p>
            <a:pPr marL="342900" indent="-342900" algn="ctr" eaLnBrk="1" hangingPunct="1">
              <a:defRPr/>
            </a:pPr>
            <a:r>
              <a:rPr lang="en-GB" sz="2000" b="1" i="1" dirty="0" smtClean="0">
                <a:solidFill>
                  <a:schemeClr val="bg1"/>
                </a:solidFill>
              </a:rPr>
              <a:t>Because Innovation is a Contact Sport</a:t>
            </a:r>
            <a:endParaRPr lang="en-US" sz="2000"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304800" y="1295400"/>
            <a:ext cx="1066800" cy="228600"/>
          </a:xfrm>
          <a:prstGeom prst="rect">
            <a:avLst/>
          </a:prstGeom>
          <a:noFill/>
          <a:ln w="9525">
            <a:noFill/>
            <a:round/>
            <a:headEnd/>
            <a:tailEnd/>
          </a:ln>
          <a:effectLst/>
        </p:spPr>
        <p:txBody>
          <a:bodyPr lIns="90000" tIns="46800" rIns="90000" bIns="46800" anchor="ctr"/>
          <a:lstStyle/>
          <a:p>
            <a:pPr marL="342900" indent="-342900" algn="ctr" defTabSz="457200" eaLnBrk="1" hangingPunct="1">
              <a:buClr>
                <a:srgbClr val="6633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800" b="1" dirty="0">
              <a:solidFill>
                <a:srgbClr val="7030A0"/>
              </a:solidFill>
            </a:endParaRPr>
          </a:p>
        </p:txBody>
      </p:sp>
      <p:sp>
        <p:nvSpPr>
          <p:cNvPr id="3076" name="Rectangle 9"/>
          <p:cNvSpPr>
            <a:spLocks noChangeArrowheads="1"/>
          </p:cNvSpPr>
          <p:nvPr/>
        </p:nvSpPr>
        <p:spPr bwMode="auto">
          <a:xfrm>
            <a:off x="152400" y="6096000"/>
            <a:ext cx="1676400" cy="1447800"/>
          </a:xfrm>
          <a:prstGeom prst="rect">
            <a:avLst/>
          </a:prstGeom>
          <a:noFill/>
          <a:ln w="9525">
            <a:noFill/>
            <a:round/>
            <a:headEnd/>
            <a:tailEnd/>
          </a:ln>
          <a:effectLst/>
        </p:spPr>
        <p:txBody>
          <a:bodyPr lIns="90000" tIns="46800" rIns="90000" bIns="46800"/>
          <a:lstStyle/>
          <a:p>
            <a:pPr marL="457200" indent="-347663" defTabSz="457200" eaLnBrk="1" hangingPunct="1">
              <a:lnSpc>
                <a:spcPct val="90000"/>
              </a:lnSpc>
              <a:spcBef>
                <a:spcPts val="400"/>
              </a:spcBef>
              <a:buClr>
                <a:srgbClr val="008000"/>
              </a:buCl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pPr>
            <a:endParaRPr lang="en-GB" b="1" dirty="0">
              <a:solidFill>
                <a:schemeClr val="accent2"/>
              </a:solidFill>
            </a:endParaRPr>
          </a:p>
        </p:txBody>
      </p:sp>
      <p:sp>
        <p:nvSpPr>
          <p:cNvPr id="6" name="Rectangle 1"/>
          <p:cNvSpPr>
            <a:spLocks noChangeArrowheads="1"/>
          </p:cNvSpPr>
          <p:nvPr/>
        </p:nvSpPr>
        <p:spPr bwMode="auto">
          <a:xfrm>
            <a:off x="3276600" y="98048"/>
            <a:ext cx="6172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br>
              <a:rPr lang="en-US" sz="32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pic>
        <p:nvPicPr>
          <p:cNvPr id="1026" name="Picture 2" descr="http://static.ddmcdn.com/gif/trade-show-int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578219"/>
            <a:ext cx="5128334" cy="3679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6575" y="5094829"/>
            <a:ext cx="8226425" cy="1139825"/>
          </a:xfrm>
        </p:spPr>
        <p:txBody>
          <a:bodyPr/>
          <a:lstStyle/>
          <a:p>
            <a:r>
              <a:rPr lang="en-US" sz="3600" dirty="0" smtClean="0"/>
              <a:t>Don’t Get </a:t>
            </a:r>
            <a:r>
              <a:rPr lang="en-US" sz="3600" b="1" dirty="0" smtClean="0">
                <a:solidFill>
                  <a:srgbClr val="762974"/>
                </a:solidFill>
              </a:rPr>
              <a:t>LOST</a:t>
            </a:r>
            <a:r>
              <a:rPr lang="en-US" sz="3600" dirty="0" smtClean="0"/>
              <a:t> in the </a:t>
            </a:r>
            <a:r>
              <a:rPr lang="en-US" sz="3600" b="1" dirty="0" smtClean="0">
                <a:solidFill>
                  <a:srgbClr val="762974"/>
                </a:solidFill>
              </a:rPr>
              <a:t>NOISE!</a:t>
            </a:r>
            <a:endParaRPr lang="en-US" sz="3600" b="1" dirty="0">
              <a:solidFill>
                <a:srgbClr val="762974"/>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304800" y="1295400"/>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eaLnBrk="1" hangingPunct="1">
              <a:spcBef>
                <a:spcPct val="0"/>
              </a:spcBef>
              <a:buClr>
                <a:srgbClr val="663300"/>
              </a:buClr>
              <a:buFontTx/>
              <a:buNone/>
            </a:pPr>
            <a:endParaRPr lang="en-GB" altLang="en-US" sz="4800" b="1" dirty="0">
              <a:solidFill>
                <a:srgbClr val="7030A0"/>
              </a:solidFill>
            </a:endParaRPr>
          </a:p>
        </p:txBody>
      </p:sp>
      <p:sp>
        <p:nvSpPr>
          <p:cNvPr id="3075" name="Rectangle 9"/>
          <p:cNvSpPr>
            <a:spLocks noChangeArrowheads="1"/>
          </p:cNvSpPr>
          <p:nvPr/>
        </p:nvSpPr>
        <p:spPr bwMode="auto">
          <a:xfrm>
            <a:off x="152400" y="6096000"/>
            <a:ext cx="1676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457200" indent="-347663"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3200">
                <a:solidFill>
                  <a:schemeClr val="tx1"/>
                </a:solidFill>
                <a:latin typeface="Arial" charset="0"/>
              </a:defRPr>
            </a:lvl1pPr>
            <a:lvl2pPr marL="742950" indent="-28575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800">
                <a:solidFill>
                  <a:schemeClr val="tx1"/>
                </a:solidFill>
                <a:latin typeface="Arial" charset="0"/>
              </a:defRPr>
            </a:lvl2pPr>
            <a:lvl3pPr marL="11430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400">
                <a:solidFill>
                  <a:schemeClr val="tx1"/>
                </a:solidFill>
                <a:latin typeface="Arial" charset="0"/>
              </a:defRPr>
            </a:lvl3pPr>
            <a:lvl4pPr marL="16002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4pPr>
            <a:lvl5pPr marL="2057400" indent="-228600" defTabSz="457200">
              <a:spcBef>
                <a:spcPct val="20000"/>
              </a:spcBef>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581025" algn="l"/>
                <a:tab pos="1038225" algn="l"/>
                <a:tab pos="1495425" algn="l"/>
                <a:tab pos="1952625" algn="l"/>
                <a:tab pos="2409825" algn="l"/>
                <a:tab pos="2867025" algn="l"/>
                <a:tab pos="3324225" algn="l"/>
                <a:tab pos="3781425" algn="l"/>
                <a:tab pos="4238625" algn="l"/>
                <a:tab pos="4695825" algn="l"/>
                <a:tab pos="5153025" algn="l"/>
                <a:tab pos="5610225" algn="l"/>
                <a:tab pos="6067425" algn="l"/>
                <a:tab pos="6524625" algn="l"/>
                <a:tab pos="6981825" algn="l"/>
                <a:tab pos="7439025" algn="l"/>
                <a:tab pos="7896225" algn="l"/>
                <a:tab pos="8353425" algn="l"/>
                <a:tab pos="8810625" algn="l"/>
                <a:tab pos="9267825" algn="l"/>
              </a:tabLst>
              <a:defRPr sz="2000">
                <a:solidFill>
                  <a:schemeClr val="tx1"/>
                </a:solidFill>
                <a:latin typeface="Arial" charset="0"/>
              </a:defRPr>
            </a:lvl9pPr>
          </a:lstStyle>
          <a:p>
            <a:pPr eaLnBrk="1" hangingPunct="1">
              <a:lnSpc>
                <a:spcPct val="90000"/>
              </a:lnSpc>
              <a:spcBef>
                <a:spcPts val="400"/>
              </a:spcBef>
              <a:buClr>
                <a:srgbClr val="008000"/>
              </a:buClr>
              <a:buFontTx/>
              <a:buNone/>
            </a:pPr>
            <a:endParaRPr lang="en-GB" altLang="en-US" sz="1800" b="1" dirty="0">
              <a:solidFill>
                <a:schemeClr val="accent2"/>
              </a:solidFill>
            </a:endParaRPr>
          </a:p>
        </p:txBody>
      </p:sp>
      <p:sp>
        <p:nvSpPr>
          <p:cNvPr id="3076" name="Text Box 10"/>
          <p:cNvSpPr txBox="1">
            <a:spLocks noChangeArrowheads="1"/>
          </p:cNvSpPr>
          <p:nvPr/>
        </p:nvSpPr>
        <p:spPr bwMode="auto">
          <a:xfrm>
            <a:off x="228600" y="1590675"/>
            <a:ext cx="8458200" cy="397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ct val="0"/>
              </a:spcBef>
              <a:buClr>
                <a:srgbClr val="000000"/>
              </a:buClr>
              <a:buFont typeface="ITC Avant Garde Gothic Demi" pitchFamily="34" charset="0"/>
              <a:buNone/>
            </a:pPr>
            <a:r>
              <a:rPr lang="en-GB" altLang="en-US" sz="3600" b="1" dirty="0">
                <a:ea typeface="Arial Unicode MS" pitchFamily="34" charset="-128"/>
                <a:cs typeface="Arial Unicode MS" pitchFamily="34" charset="-128"/>
              </a:rPr>
              <a:t>Selecting the </a:t>
            </a:r>
            <a:r>
              <a:rPr lang="en-GB" altLang="en-US" sz="3600" b="1" dirty="0">
                <a:solidFill>
                  <a:srgbClr val="762974"/>
                </a:solidFill>
                <a:ea typeface="Arial Unicode MS" pitchFamily="34" charset="-128"/>
                <a:cs typeface="Arial Unicode MS" pitchFamily="34" charset="-128"/>
              </a:rPr>
              <a:t>RIGHT</a:t>
            </a:r>
            <a:r>
              <a:rPr lang="en-GB" altLang="en-US" sz="3600" b="1" dirty="0">
                <a:solidFill>
                  <a:srgbClr val="167C27"/>
                </a:solidFill>
                <a:ea typeface="Arial Unicode MS" pitchFamily="34" charset="-128"/>
                <a:cs typeface="Arial Unicode MS" pitchFamily="34" charset="-128"/>
              </a:rPr>
              <a:t> </a:t>
            </a:r>
            <a:r>
              <a:rPr lang="en-GB" altLang="en-US" sz="3600" b="1" dirty="0">
                <a:ea typeface="Arial Unicode MS" pitchFamily="34" charset="-128"/>
                <a:cs typeface="Arial Unicode MS" pitchFamily="34" charset="-128"/>
              </a:rPr>
              <a:t>show means matching your exhibiting objectives with the</a:t>
            </a:r>
            <a:r>
              <a:rPr lang="en-GB" altLang="en-US" sz="3600" b="1" dirty="0">
                <a:solidFill>
                  <a:srgbClr val="7030A0"/>
                </a:solidFill>
                <a:ea typeface="Arial Unicode MS" pitchFamily="34" charset="-128"/>
                <a:cs typeface="Arial Unicode MS" pitchFamily="34" charset="-128"/>
              </a:rPr>
              <a:t> </a:t>
            </a:r>
            <a:r>
              <a:rPr lang="en-GB" altLang="en-US" sz="3600" b="1" dirty="0">
                <a:solidFill>
                  <a:srgbClr val="762974"/>
                </a:solidFill>
                <a:ea typeface="Arial Unicode MS" pitchFamily="34" charset="-128"/>
                <a:cs typeface="Arial Unicode MS" pitchFamily="34" charset="-128"/>
              </a:rPr>
              <a:t>RIGHT</a:t>
            </a:r>
            <a:r>
              <a:rPr lang="en-GB" altLang="en-US" sz="3600" b="1" dirty="0">
                <a:solidFill>
                  <a:srgbClr val="167C27"/>
                </a:solidFill>
                <a:ea typeface="Arial Unicode MS" pitchFamily="34" charset="-128"/>
                <a:cs typeface="Arial Unicode MS" pitchFamily="34" charset="-128"/>
              </a:rPr>
              <a:t> </a:t>
            </a:r>
            <a:r>
              <a:rPr lang="en-GB" altLang="en-US" sz="3600" b="1" dirty="0">
                <a:ea typeface="Arial Unicode MS" pitchFamily="34" charset="-128"/>
                <a:cs typeface="Arial Unicode MS" pitchFamily="34" charset="-128"/>
              </a:rPr>
              <a:t>target audiences, the</a:t>
            </a:r>
            <a:r>
              <a:rPr lang="en-GB" altLang="en-US" sz="3600" b="1" dirty="0">
                <a:solidFill>
                  <a:srgbClr val="7030A0"/>
                </a:solidFill>
                <a:ea typeface="Arial Unicode MS" pitchFamily="34" charset="-128"/>
                <a:cs typeface="Arial Unicode MS" pitchFamily="34" charset="-128"/>
              </a:rPr>
              <a:t> </a:t>
            </a:r>
            <a:r>
              <a:rPr lang="en-GB" altLang="en-US" sz="3600" b="1" dirty="0">
                <a:solidFill>
                  <a:srgbClr val="762974"/>
                </a:solidFill>
                <a:ea typeface="Arial Unicode MS" pitchFamily="34" charset="-128"/>
                <a:cs typeface="Arial Unicode MS" pitchFamily="34" charset="-128"/>
              </a:rPr>
              <a:t>RIGHT</a:t>
            </a:r>
            <a:r>
              <a:rPr lang="en-GB" altLang="en-US" sz="3600" b="1" dirty="0">
                <a:solidFill>
                  <a:srgbClr val="167C27"/>
                </a:solidFill>
                <a:ea typeface="Arial Unicode MS" pitchFamily="34" charset="-128"/>
                <a:cs typeface="Arial Unicode MS" pitchFamily="34" charset="-128"/>
              </a:rPr>
              <a:t> </a:t>
            </a:r>
            <a:r>
              <a:rPr lang="en-GB" altLang="en-US" sz="3600" b="1" dirty="0">
                <a:ea typeface="Arial Unicode MS" pitchFamily="34" charset="-128"/>
                <a:cs typeface="Arial Unicode MS" pitchFamily="34" charset="-128"/>
              </a:rPr>
              <a:t>timing to meet buyers’ purchasing patterns with the </a:t>
            </a:r>
            <a:r>
              <a:rPr lang="en-GB" altLang="en-US" sz="3600" b="1" dirty="0">
                <a:solidFill>
                  <a:srgbClr val="762974"/>
                </a:solidFill>
                <a:ea typeface="Arial Unicode MS" pitchFamily="34" charset="-128"/>
                <a:cs typeface="Arial Unicode MS" pitchFamily="34" charset="-128"/>
              </a:rPr>
              <a:t>ABILITY</a:t>
            </a:r>
            <a:r>
              <a:rPr lang="en-GB" altLang="en-US" sz="3600" b="1" dirty="0">
                <a:solidFill>
                  <a:srgbClr val="167C27"/>
                </a:solidFill>
                <a:ea typeface="Arial Unicode MS" pitchFamily="34" charset="-128"/>
                <a:cs typeface="Arial Unicode MS" pitchFamily="34" charset="-128"/>
              </a:rPr>
              <a:t> </a:t>
            </a:r>
            <a:r>
              <a:rPr lang="en-GB" altLang="en-US" sz="3600" b="1" dirty="0">
                <a:ea typeface="Arial Unicode MS" pitchFamily="34" charset="-128"/>
                <a:cs typeface="Arial Unicode MS" pitchFamily="34" charset="-128"/>
              </a:rPr>
              <a:t>to show and demonstrate your new products/services</a:t>
            </a:r>
            <a:r>
              <a:rPr lang="en-GB" altLang="en-US" sz="3600" b="1" dirty="0">
                <a:solidFill>
                  <a:srgbClr val="7030A0"/>
                </a:solidFill>
                <a:ea typeface="Arial Unicode MS" pitchFamily="34" charset="-128"/>
                <a:cs typeface="Arial Unicode MS" pitchFamily="34" charset="-128"/>
              </a:rPr>
              <a:t>.</a:t>
            </a:r>
          </a:p>
        </p:txBody>
      </p:sp>
      <p:sp>
        <p:nvSpPr>
          <p:cNvPr id="6" name="Rectangle 1"/>
          <p:cNvSpPr>
            <a:spLocks noChangeArrowheads="1"/>
          </p:cNvSpPr>
          <p:nvPr/>
        </p:nvSpPr>
        <p:spPr bwMode="auto">
          <a:xfrm>
            <a:off x="2895600" y="76200"/>
            <a:ext cx="6934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defRPr/>
            </a:pPr>
            <a:r>
              <a:rPr lang="en-US" sz="3200" b="1" dirty="0">
                <a:solidFill>
                  <a:schemeClr val="bg1"/>
                </a:solidFill>
              </a:rPr>
              <a:t>Selecting the RIGHT Shows</a:t>
            </a:r>
            <a:br>
              <a:rPr lang="en-US" sz="3200" b="1" dirty="0">
                <a:solidFill>
                  <a:schemeClr val="bg1"/>
                </a:solidFill>
              </a:rPr>
            </a:br>
            <a:r>
              <a:rPr lang="en-US" sz="2000" b="1" i="1" dirty="0">
                <a:solidFill>
                  <a:schemeClr val="bg1"/>
                </a:solidFill>
              </a:rPr>
              <a:t>How Tradeshow Due Diligence Pays Off</a:t>
            </a:r>
            <a:endParaRPr lang="en-US" sz="2000" i="1" dirty="0">
              <a:solidFill>
                <a:schemeClr val="bg1"/>
              </a:solidFill>
            </a:endParaRPr>
          </a:p>
        </p:txBody>
      </p:sp>
    </p:spTree>
    <p:extLst>
      <p:ext uri="{BB962C8B-B14F-4D97-AF65-F5344CB8AC3E}">
        <p14:creationId xmlns:p14="http://schemas.microsoft.com/office/powerpoint/2010/main" val="316359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7043</TotalTime>
  <Words>4884</Words>
  <Application>Microsoft Office PowerPoint</Application>
  <PresentationFormat>On-screen Show (4:3)</PresentationFormat>
  <Paragraphs>715</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Get LOST in the NOISE!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Selecting the RIGHT Shows How Tradeshow Due Diligence Pays Off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EXHIB-IT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Caitlin Thompson</dc:creator>
  <cp:lastModifiedBy>DJ Heckes</cp:lastModifiedBy>
  <cp:revision>454</cp:revision>
  <cp:lastPrinted>2013-01-21T22:28:15Z</cp:lastPrinted>
  <dcterms:created xsi:type="dcterms:W3CDTF">2008-11-28T18:29:28Z</dcterms:created>
  <dcterms:modified xsi:type="dcterms:W3CDTF">2014-04-07T17:34:15Z</dcterms:modified>
</cp:coreProperties>
</file>