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98" r:id="rId5"/>
    <p:sldId id="282" r:id="rId6"/>
    <p:sldId id="288" r:id="rId7"/>
    <p:sldId id="289" r:id="rId8"/>
    <p:sldId id="291" r:id="rId9"/>
    <p:sldId id="283" r:id="rId10"/>
    <p:sldId id="284" r:id="rId11"/>
    <p:sldId id="285" r:id="rId12"/>
    <p:sldId id="286" r:id="rId13"/>
    <p:sldId id="290" r:id="rId14"/>
    <p:sldId id="261" r:id="rId15"/>
    <p:sldId id="258" r:id="rId16"/>
    <p:sldId id="262" r:id="rId17"/>
    <p:sldId id="272" r:id="rId18"/>
    <p:sldId id="276" r:id="rId19"/>
    <p:sldId id="275" r:id="rId20"/>
    <p:sldId id="277" r:id="rId21"/>
    <p:sldId id="274" r:id="rId22"/>
    <p:sldId id="273" r:id="rId23"/>
    <p:sldId id="263" r:id="rId24"/>
    <p:sldId id="297" r:id="rId25"/>
    <p:sldId id="269" r:id="rId26"/>
    <p:sldId id="264" r:id="rId27"/>
    <p:sldId id="257" r:id="rId28"/>
    <p:sldId id="26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BAB"/>
    <a:srgbClr val="FF5353"/>
    <a:srgbClr val="FFC5C5"/>
    <a:srgbClr val="B92431"/>
    <a:srgbClr val="FEF2F0"/>
    <a:srgbClr val="FFF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90" autoAdjust="0"/>
  </p:normalViewPr>
  <p:slideViewPr>
    <p:cSldViewPr>
      <p:cViewPr>
        <p:scale>
          <a:sx n="160" d="100"/>
          <a:sy n="160" d="100"/>
        </p:scale>
        <p:origin x="-35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2F0"/>
            </a:gs>
            <a:gs pos="45000">
              <a:schemeClr val="accent5">
                <a:lumMod val="13000"/>
                <a:lumOff val="87000"/>
              </a:schemeClr>
            </a:gs>
            <a:gs pos="70000">
              <a:schemeClr val="accent6">
                <a:lumMod val="32000"/>
                <a:lumOff val="68000"/>
              </a:schemeClr>
            </a:gs>
            <a:gs pos="100000">
              <a:schemeClr val="accent6">
                <a:lumMod val="69000"/>
                <a:lumOff val="3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BAC3D7-EEBC-4796-8B09-FB6274DC5330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C6E6FE-4532-40BB-9128-B01B601BC3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2F0"/>
            </a:gs>
            <a:gs pos="45000">
              <a:schemeClr val="accent5">
                <a:lumMod val="13000"/>
                <a:lumOff val="87000"/>
              </a:schemeClr>
            </a:gs>
            <a:gs pos="70000">
              <a:schemeClr val="accent6">
                <a:lumMod val="32000"/>
                <a:lumOff val="68000"/>
              </a:schemeClr>
            </a:gs>
            <a:gs pos="100000">
              <a:schemeClr val="accent6">
                <a:lumMod val="69000"/>
                <a:lumOff val="3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BAC3D7-EEBC-4796-8B09-FB6274DC533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5/13/2014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C6E6FE-4532-40BB-9128-B01B601BC3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9" Type="http://schemas.openxmlformats.org/officeDocument/2006/relationships/image" Target="../media/image51.jpeg"/><Relationship Id="rId21" Type="http://schemas.openxmlformats.org/officeDocument/2006/relationships/image" Target="../media/image33.jpeg"/><Relationship Id="rId34" Type="http://schemas.openxmlformats.org/officeDocument/2006/relationships/image" Target="../media/image46.jpeg"/><Relationship Id="rId42" Type="http://schemas.openxmlformats.org/officeDocument/2006/relationships/image" Target="../media/image54.jpeg"/><Relationship Id="rId47" Type="http://schemas.openxmlformats.org/officeDocument/2006/relationships/image" Target="../media/image59.jpeg"/><Relationship Id="rId50" Type="http://schemas.openxmlformats.org/officeDocument/2006/relationships/image" Target="../media/image6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29" Type="http://schemas.openxmlformats.org/officeDocument/2006/relationships/image" Target="../media/image41.jpeg"/><Relationship Id="rId11" Type="http://schemas.openxmlformats.org/officeDocument/2006/relationships/image" Target="../media/image23.jpeg"/><Relationship Id="rId24" Type="http://schemas.openxmlformats.org/officeDocument/2006/relationships/image" Target="../media/image36.jpeg"/><Relationship Id="rId32" Type="http://schemas.openxmlformats.org/officeDocument/2006/relationships/image" Target="../media/image44.jpeg"/><Relationship Id="rId37" Type="http://schemas.openxmlformats.org/officeDocument/2006/relationships/image" Target="../media/image49.jpeg"/><Relationship Id="rId40" Type="http://schemas.openxmlformats.org/officeDocument/2006/relationships/image" Target="../media/image52.jpeg"/><Relationship Id="rId45" Type="http://schemas.openxmlformats.org/officeDocument/2006/relationships/image" Target="../media/image57.jpeg"/><Relationship Id="rId53" Type="http://schemas.openxmlformats.org/officeDocument/2006/relationships/image" Target="../media/image65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31" Type="http://schemas.openxmlformats.org/officeDocument/2006/relationships/image" Target="../media/image43.jpeg"/><Relationship Id="rId44" Type="http://schemas.openxmlformats.org/officeDocument/2006/relationships/image" Target="../media/image56.jpeg"/><Relationship Id="rId52" Type="http://schemas.openxmlformats.org/officeDocument/2006/relationships/image" Target="../media/image64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Relationship Id="rId35" Type="http://schemas.openxmlformats.org/officeDocument/2006/relationships/image" Target="../media/image47.jpeg"/><Relationship Id="rId43" Type="http://schemas.openxmlformats.org/officeDocument/2006/relationships/image" Target="../media/image55.jpeg"/><Relationship Id="rId48" Type="http://schemas.openxmlformats.org/officeDocument/2006/relationships/image" Target="../media/image60.jpeg"/><Relationship Id="rId8" Type="http://schemas.openxmlformats.org/officeDocument/2006/relationships/image" Target="../media/image20.jpeg"/><Relationship Id="rId51" Type="http://schemas.openxmlformats.org/officeDocument/2006/relationships/image" Target="../media/image63.jpeg"/><Relationship Id="rId3" Type="http://schemas.openxmlformats.org/officeDocument/2006/relationships/image" Target="../media/image15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38" Type="http://schemas.openxmlformats.org/officeDocument/2006/relationships/image" Target="../media/image50.jpeg"/><Relationship Id="rId46" Type="http://schemas.openxmlformats.org/officeDocument/2006/relationships/image" Target="../media/image58.jpeg"/><Relationship Id="rId20" Type="http://schemas.openxmlformats.org/officeDocument/2006/relationships/image" Target="../media/image32.jpeg"/><Relationship Id="rId41" Type="http://schemas.openxmlformats.org/officeDocument/2006/relationships/image" Target="../media/image53.jpeg"/><Relationship Id="rId54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36" Type="http://schemas.openxmlformats.org/officeDocument/2006/relationships/image" Target="../media/image48.jpeg"/><Relationship Id="rId4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jpeg"/><Relationship Id="rId3" Type="http://schemas.openxmlformats.org/officeDocument/2006/relationships/image" Target="../media/image84.png"/><Relationship Id="rId21" Type="http://schemas.openxmlformats.org/officeDocument/2006/relationships/image" Target="../media/image102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jpeg"/><Relationship Id="rId2" Type="http://schemas.openxmlformats.org/officeDocument/2006/relationships/image" Target="../media/image1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jpe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Belkasoft Acquisition and Analysis Suite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Belkasoft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42328"/>
            <a:ext cx="686031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Problems Solved: Physical Damage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May slow down or prevent acquisition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Physical damage prevents imaging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77966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74" y="2389392"/>
            <a:ext cx="3353569" cy="2235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6075" y="2154277"/>
            <a:ext cx="7608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Real-time diagnostics and reporting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Advanced options to skip bad sectors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and heads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Skipped areas can be analyzed later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Forward (linear) and backward (reverse) modes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Imaging of specified sectors only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Receive data from undamaged areas really fast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Damaged areas can be analyzed later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Important for field investigations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Problems Solved: HPA/DCO Areas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HPA/DCO areas are “invisible” to most imagers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HPA/DCO </a:t>
            </a:r>
            <a:r>
              <a:rPr lang="en-US" dirty="0" smtClean="0">
                <a:solidFill>
                  <a:prstClr val="black"/>
                </a:solidFill>
              </a:rPr>
              <a:t>areas can be of any size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Device may be clipped with HPA/DCO techniques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75" y="2440508"/>
            <a:ext cx="760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Instantly resets HPA/DCO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Acquires data from HPA/DCO areas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065893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74" y="2389392"/>
            <a:ext cx="3353569" cy="22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12053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92431"/>
                </a:solidFill>
              </a:rPr>
              <a:t>Step 3: Discovering and Analyzing Evidence</a:t>
            </a:r>
            <a:endParaRPr lang="en-US" sz="2800" b="1" dirty="0">
              <a:solidFill>
                <a:srgbClr val="B9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14:flythroug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Belkasoft Evidence Center: Searches Everywhere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encrypted-tbn0.google.com/images?q=tbn:ANd9GcSxu_2DFyiRWuG6fRLXaBFJHr0jW4QLXs59eFNJ-eLXMlzkBx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42001"/>
            <a:ext cx="745972" cy="745973"/>
          </a:xfrm>
          <a:prstGeom prst="rect">
            <a:avLst/>
          </a:prstGeom>
          <a:noFill/>
        </p:spPr>
      </p:pic>
      <p:pic>
        <p:nvPicPr>
          <p:cNvPr id="11" name="Picture 4" descr="https://encrypted-tbn0.google.com/images?q=tbn:ANd9GcQI-l-3VK0hjIqF8mp-LWQ1lN9sKR5cPdba2Gfe12Uz42aVU2hY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216" y="3842000"/>
            <a:ext cx="634870" cy="745973"/>
          </a:xfrm>
          <a:prstGeom prst="rect">
            <a:avLst/>
          </a:prstGeom>
          <a:noFill/>
        </p:spPr>
      </p:pic>
      <p:pic>
        <p:nvPicPr>
          <p:cNvPr id="13" name="Picture 6" descr="https://encrypted-tbn3.google.com/images?q=tbn:ANd9GcR9R6_oDMr088q0eECHRB5xtxqOtRwRcxrkodmen7gkk_aeX_ScZ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4826" y="3751523"/>
            <a:ext cx="836450" cy="836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3" y="699542"/>
            <a:ext cx="8631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Looks in:</a:t>
            </a:r>
            <a:br>
              <a:rPr lang="en-US" b="1" dirty="0" smtClean="0">
                <a:solidFill>
                  <a:srgbClr val="B92431"/>
                </a:solidFill>
              </a:rPr>
            </a:br>
            <a:endParaRPr lang="en-US" b="1" dirty="0" smtClean="0">
              <a:solidFill>
                <a:srgbClr val="B92431"/>
              </a:solidFill>
            </a:endParaRP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Storage devices	</a:t>
            </a:r>
            <a:r>
              <a:rPr lang="en-US" dirty="0" smtClean="0"/>
              <a:t>Hard drives and removable media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Disk images		</a:t>
            </a:r>
            <a:r>
              <a:rPr lang="en-US" dirty="0" smtClean="0"/>
              <a:t>EnCase</a:t>
            </a:r>
            <a:r>
              <a:rPr lang="ru-RU" dirty="0" smtClean="0"/>
              <a:t> </a:t>
            </a:r>
            <a:r>
              <a:rPr lang="en-US" dirty="0"/>
              <a:t>(including Ex01</a:t>
            </a:r>
            <a:r>
              <a:rPr lang="en-US" dirty="0" smtClean="0"/>
              <a:t>), FTK, raw (DD), SMART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Mobile devices</a:t>
            </a:r>
            <a:r>
              <a:rPr lang="en-US" b="1" dirty="0">
                <a:solidFill>
                  <a:srgbClr val="B92431"/>
                </a:solidFill>
              </a:rPr>
              <a:t>	</a:t>
            </a:r>
            <a:r>
              <a:rPr lang="en-US" dirty="0" smtClean="0"/>
              <a:t>iPhone/</a:t>
            </a:r>
            <a:r>
              <a:rPr lang="en-US" dirty="0" err="1" smtClean="0"/>
              <a:t>iPad</a:t>
            </a:r>
            <a:r>
              <a:rPr lang="en-US" dirty="0" smtClean="0"/>
              <a:t>, Android and Blackberry backups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92431"/>
                </a:solidFill>
              </a:rPr>
              <a:t>Mobile </a:t>
            </a:r>
            <a:r>
              <a:rPr lang="en-US" b="1" dirty="0" smtClean="0">
                <a:solidFill>
                  <a:srgbClr val="B92431"/>
                </a:solidFill>
              </a:rPr>
              <a:t>dumps</a:t>
            </a:r>
            <a:r>
              <a:rPr lang="en-US" b="1" dirty="0">
                <a:solidFill>
                  <a:srgbClr val="B92431"/>
                </a:solidFill>
              </a:rPr>
              <a:t>	</a:t>
            </a:r>
            <a:r>
              <a:rPr lang="en-US" b="1" dirty="0" smtClean="0">
                <a:solidFill>
                  <a:srgbClr val="B92431"/>
                </a:solidFill>
              </a:rPr>
              <a:t>	</a:t>
            </a:r>
            <a:r>
              <a:rPr lang="en-US" dirty="0" smtClean="0"/>
              <a:t>UFED dumps, chip-off dumps</a:t>
            </a:r>
            <a:endParaRPr lang="en-US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Virtual machines	</a:t>
            </a:r>
            <a:r>
              <a:rPr lang="en-US" dirty="0" err="1" smtClean="0"/>
              <a:t>VMWare</a:t>
            </a:r>
            <a:r>
              <a:rPr lang="en-US" dirty="0" smtClean="0"/>
              <a:t>, Virtual PC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Volatile memory	</a:t>
            </a:r>
            <a:r>
              <a:rPr lang="en-US" dirty="0" smtClean="0"/>
              <a:t>Live RAM dumps</a:t>
            </a:r>
          </a:p>
          <a:p>
            <a:pPr lvl="6">
              <a:buClr>
                <a:srgbClr val="B92431"/>
              </a:buClr>
            </a:pPr>
            <a:r>
              <a:rPr lang="en-US" dirty="0" smtClean="0"/>
              <a:t>Fragmented memory set analysis with </a:t>
            </a:r>
            <a:r>
              <a:rPr lang="en-US" dirty="0" err="1" smtClean="0"/>
              <a:t>BelkaCarving</a:t>
            </a:r>
            <a:r>
              <a:rPr lang="en-US" dirty="0" smtClean="0"/>
              <a:t>™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Virtual memory	</a:t>
            </a:r>
            <a:r>
              <a:rPr lang="en-US" dirty="0" smtClean="0"/>
              <a:t>Hibernation files and Page files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Unallocated space	</a:t>
            </a:r>
            <a:r>
              <a:rPr lang="en-US" dirty="0"/>
              <a:t>File </a:t>
            </a:r>
            <a:r>
              <a:rPr lang="en-US" dirty="0" smtClean="0"/>
              <a:t>carving discovers destroyed evidence</a:t>
            </a:r>
            <a:endParaRPr lang="en-US" b="1" dirty="0" smtClean="0">
              <a:solidFill>
                <a:srgbClr val="B92431"/>
              </a:solidFill>
            </a:endParaRP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B92431"/>
                </a:solidFill>
              </a:rPr>
              <a:t>Network traffic	</a:t>
            </a:r>
            <a:r>
              <a:rPr lang="en-US" dirty="0" smtClean="0"/>
              <a:t>PCAP files</a:t>
            </a:r>
          </a:p>
        </p:txBody>
      </p:sp>
    </p:spTree>
    <p:extLst>
      <p:ext uri="{BB962C8B-B14F-4D97-AF65-F5344CB8AC3E}">
        <p14:creationId xmlns:p14="http://schemas.microsoft.com/office/powerpoint/2010/main" val="26731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579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Belkasoft Evidence Center: Data types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444" y="855808"/>
            <a:ext cx="466562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B92431"/>
                </a:solidFill>
              </a:rPr>
              <a:t>Can find and analyze: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Office documents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Emails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Mobile device backups</a:t>
            </a:r>
            <a:endParaRPr lang="en-US" sz="1600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Social network chats (Facebook, Twitter etc.)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Browsing history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Instant messenger chats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Pictures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Videos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System Files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SQLite databases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Chats in multi-player online games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Data from P2P and file sharing apps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Encrypted files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84210" y="804482"/>
            <a:ext cx="3193085" cy="3707111"/>
            <a:chOff x="4029896" y="842015"/>
            <a:chExt cx="4191334" cy="495352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8231" y="1346031"/>
              <a:ext cx="43909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9221" y="1346031"/>
              <a:ext cx="53149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1012" y="1346031"/>
              <a:ext cx="351148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37619" y="1346031"/>
              <a:ext cx="46762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9896" y="1352406"/>
              <a:ext cx="387692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20877" y="1346031"/>
              <a:ext cx="39705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22457" y="1346031"/>
              <a:ext cx="20812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allod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9896" y="3393970"/>
              <a:ext cx="515106" cy="360000"/>
            </a:xfrm>
            <a:prstGeom prst="rect">
              <a:avLst/>
            </a:prstGeom>
          </p:spPr>
        </p:pic>
        <p:pic>
          <p:nvPicPr>
            <p:cNvPr id="19" name="Picture 18" descr="bebo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0631" y="2858239"/>
              <a:ext cx="360000" cy="360000"/>
            </a:xfrm>
            <a:prstGeom prst="rect">
              <a:avLst/>
            </a:prstGeom>
          </p:spPr>
        </p:pic>
        <p:pic>
          <p:nvPicPr>
            <p:cNvPr id="20" name="Picture 19" descr="counterstrike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42264" y="3362295"/>
              <a:ext cx="360000" cy="360000"/>
            </a:xfrm>
            <a:prstGeom prst="rect">
              <a:avLst/>
            </a:prstGeom>
          </p:spPr>
        </p:pic>
        <p:pic>
          <p:nvPicPr>
            <p:cNvPr id="21" name="Picture 20" descr="facebook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9896" y="2883579"/>
              <a:ext cx="360000" cy="360000"/>
            </a:xfrm>
            <a:prstGeom prst="rect">
              <a:avLst/>
            </a:prstGeom>
          </p:spPr>
        </p:pic>
        <p:pic>
          <p:nvPicPr>
            <p:cNvPr id="22" name="Picture 21" descr="gmail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4558" y="1850087"/>
              <a:ext cx="482474" cy="360000"/>
            </a:xfrm>
            <a:prstGeom prst="rect">
              <a:avLst/>
            </a:prstGeom>
          </p:spPr>
        </p:pic>
        <p:pic>
          <p:nvPicPr>
            <p:cNvPr id="23" name="Picture 22" descr="googleplus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7045" y="285823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e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29896" y="2373188"/>
              <a:ext cx="360000" cy="360000"/>
            </a:xfrm>
            <a:prstGeom prst="rect">
              <a:avLst/>
            </a:prstGeom>
          </p:spPr>
        </p:pic>
        <p:pic>
          <p:nvPicPr>
            <p:cNvPr id="25" name="Picture 24" descr="karos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2303" y="3362295"/>
              <a:ext cx="830769" cy="360000"/>
            </a:xfrm>
            <a:prstGeom prst="rect">
              <a:avLst/>
            </a:prstGeom>
          </p:spPr>
        </p:pic>
        <p:pic>
          <p:nvPicPr>
            <p:cNvPr id="26" name="Picture 25" descr="lineage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0369" y="336229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myspace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18838" y="2858239"/>
              <a:ext cx="360000" cy="360000"/>
            </a:xfrm>
            <a:prstGeom prst="rect">
              <a:avLst/>
            </a:prstGeom>
          </p:spPr>
        </p:pic>
        <p:pic>
          <p:nvPicPr>
            <p:cNvPr id="28" name="Picture 27" descr="orkut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75826" y="2858239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 descr="outlook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8082" y="1850087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secondlife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4967" y="3362295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 descr="torrent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29896" y="3904362"/>
              <a:ext cx="360000" cy="360000"/>
            </a:xfrm>
            <a:prstGeom prst="rect">
              <a:avLst/>
            </a:prstGeom>
          </p:spPr>
        </p:pic>
        <p:pic>
          <p:nvPicPr>
            <p:cNvPr id="32" name="Picture 31" descr="twitter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27621" y="2858239"/>
              <a:ext cx="577627" cy="360000"/>
            </a:xfrm>
            <a:prstGeom prst="rect">
              <a:avLst/>
            </a:prstGeom>
          </p:spPr>
        </p:pic>
        <p:pic>
          <p:nvPicPr>
            <p:cNvPr id="33" name="Picture 32" descr="vkontakte.jp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22427" y="2858239"/>
              <a:ext cx="361607" cy="360000"/>
            </a:xfrm>
            <a:prstGeom prst="rect">
              <a:avLst/>
            </a:prstGeom>
          </p:spPr>
        </p:pic>
        <p:pic>
          <p:nvPicPr>
            <p:cNvPr id="34" name="Picture 33" descr="world_of_tanks.jp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46280" y="3362255"/>
              <a:ext cx="360000" cy="360000"/>
            </a:xfrm>
            <a:prstGeom prst="rect">
              <a:avLst/>
            </a:prstGeom>
          </p:spPr>
        </p:pic>
        <p:pic>
          <p:nvPicPr>
            <p:cNvPr id="35" name="Picture 34" descr="wow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67668" y="3362295"/>
              <a:ext cx="360000" cy="360000"/>
            </a:xfrm>
            <a:prstGeom prst="rect">
              <a:avLst/>
            </a:prstGeom>
          </p:spPr>
        </p:pic>
        <p:pic>
          <p:nvPicPr>
            <p:cNvPr id="36" name="Picture 2" descr="https://encrypted-tbn1.google.com/images?q=tbn:ANd9GcSdWttfxPWfPwAP_8UYFZwRcbYd8VGtCsBQDtE0eEjJunKD3jLrXw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029896" y="842015"/>
              <a:ext cx="374078" cy="360000"/>
            </a:xfrm>
            <a:prstGeom prst="rect">
              <a:avLst/>
            </a:prstGeom>
            <a:noFill/>
          </p:spPr>
        </p:pic>
        <p:pic>
          <p:nvPicPr>
            <p:cNvPr id="37" name="Picture 4" descr="https://encrypted-tbn3.google.com/images?q=tbn:ANd9GcSSA93aftYlVg3_rxvF0ABJaNWjSg_UXoXJOF3QfEPnhG7smb64qBhAR10Trw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559708" y="842015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38" name="Picture 6" descr="https://encrypted-tbn3.google.com/images?q=tbn:ANd9GcS21PkQM3wLR62yxybMJRPep_i68aFZ0zmEQjlWtNz0bE9tUYl1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038808" y="842015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39" name="Picture 8" descr="https://encrypted-tbn0.google.com/images?q=tbn:ANd9GcQEB1_7YxD3LtnfNtTil0qco2m4T0XtISRdsccv-qOWcUqm3Mojb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809296" y="842015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0" name="Picture 10" descr="https://encrypted-tbn2.google.com/images?q=tbn:ANd9GcQtOxzP14OwIbBIdvv1kFeXsovu836krCgIzQnMPIPJFtDbNjHE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310120" y="842015"/>
              <a:ext cx="338276" cy="360000"/>
            </a:xfrm>
            <a:prstGeom prst="rect">
              <a:avLst/>
            </a:prstGeom>
            <a:noFill/>
          </p:spPr>
        </p:pic>
        <p:pic>
          <p:nvPicPr>
            <p:cNvPr id="41" name="Picture 12" descr="https://encrypted-tbn0.google.com/images?q=tbn:ANd9GcSXBMB5DrsPtIE3NRGmrtNIdZ_P4432zuCeC-1Nn9jmnDRxXw1r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7789222" y="842015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2" name="Picture 14" descr="https://encrypted-tbn2.google.com/images?q=tbn:ANd9GcTmoUhJDEFjsdxFhzPXcYXhSWK5G9zyXF-DiteFdwnxqjZlt6o-P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733508" y="1850087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3" name="Picture 16" descr="https://encrypted-tbn0.google.com/images?q=tbn:ANd9GcQN2z6ie9kD2XipcLJKEEg3wozr8S5m94YX8Ej5_GwRssYLd5P-uw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260182" y="1850087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4" name="Picture 18" descr="https://encrypted-tbn1.google.com/images?q=tbn:ANd9GcQ3AaI9yGm2ZOUw7KxRYlpvuWPKwcskvX5iyJ7RTaOSABIEMhpW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659132" y="1850087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5" name="Picture 20" descr="https://encrypted-tbn1.google.com/images?q=tbn:ANd9GcRkxSqI7DwUzlQCxj5ON9TyZ5COnVuQ5xzLYeBi3qhGCwhqjVhs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861230" y="1850087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6" name="Picture 22" descr="https://encrypted-tbn0.google.com/images?q=tbn:ANd9GcTFMDE1VmYI8ZTDtceZUsXbSdqeXibgGX8rOq0HWe5oomAF6oJ1aw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029896" y="1862798"/>
              <a:ext cx="447652" cy="360000"/>
            </a:xfrm>
            <a:prstGeom prst="rect">
              <a:avLst/>
            </a:prstGeom>
            <a:noFill/>
          </p:spPr>
        </p:pic>
        <p:pic>
          <p:nvPicPr>
            <p:cNvPr id="47" name="Picture 24" descr="https://encrypted-tbn0.google.com/images?q=tbn:ANd9GcSJ3BgCpPUbDCkTbvgLQxsjs3b0Rk4oJxK150GGxqXRPH6V0-zC0g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5376954" y="2354183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8" name="Picture 26" descr="https://encrypted-tbn2.google.com/images?q=tbn:ANd9GcTyz3UQgPgP47l_JO7LeP9U673Bvs1RkloHKXnymmtiUx4QT0Yj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6043028" y="2354183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49" name="Picture 28" descr="https://encrypted-tbn2.google.com/images?q=tbn:ANd9GcSI21l8RJ-HV113LYCaS3D_7979hmvjPy3FrCGuP47sTjFBK7ea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6709102" y="2354183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0" name="Picture 30" descr="https://encrypted-tbn3.google.com/images?q=tbn:ANd9GcSxuHT7y_-PMV7AbrBwwqmNo-OwGfQAKJkXHz_KxVeVw-F5cNjD1g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710880" y="2354183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1" name="Picture 32" descr="https://encrypted-tbn0.google.com/images?q=tbn:ANd9GcQqF4sltFzKWYCy2hnr7mJsBAmL38s8hlXmueunQs6olflQcf_w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958720" y="3848419"/>
              <a:ext cx="374400" cy="360000"/>
            </a:xfrm>
            <a:prstGeom prst="rect">
              <a:avLst/>
            </a:prstGeom>
            <a:noFill/>
          </p:spPr>
        </p:pic>
        <p:pic>
          <p:nvPicPr>
            <p:cNvPr id="52" name="Picture 34" descr="https://encrypted-tbn3.google.com/images?q=tbn:ANd9GcTyO_y5IqKs_eaClZ2wzMHttQDb18PTOfR7NReVCr1pDl91uUvD5g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5830017" y="3848419"/>
              <a:ext cx="829459" cy="360000"/>
            </a:xfrm>
            <a:prstGeom prst="rect">
              <a:avLst/>
            </a:prstGeom>
            <a:noFill/>
          </p:spPr>
        </p:pic>
        <p:pic>
          <p:nvPicPr>
            <p:cNvPr id="53" name="Picture 36" descr="https://encrypted-tbn3.google.com/images?q=tbn:ANd9GcRxAP34jvywInktc_GYDdyEtKtEfGZIFfnRQH4vX7AW8kN9-YIIkg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029896" y="4414752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38" descr="https://encrypted-tbn0.google.com/images?q=tbn:ANd9GcSBxL2JX11oISRch0LzQqDZB911NtylUw1dypr4qpPDwKr-4wu0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4968926" y="4418279"/>
              <a:ext cx="463366" cy="360000"/>
            </a:xfrm>
            <a:prstGeom prst="rect">
              <a:avLst/>
            </a:prstGeom>
            <a:noFill/>
          </p:spPr>
        </p:pic>
        <p:pic>
          <p:nvPicPr>
            <p:cNvPr id="55" name="Picture 40" descr="https://encrypted-tbn2.google.com/images?q=tbn:ANd9GcQapvuSd2rY_XWF2sZZJ1pVLOmU5lhshcZFArLJsaMj9IpB0VGuAA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5917014" y="4418279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6" name="Picture 42" descr="https://encrypted-tbn0.google.com/images?q=tbn:ANd9GcSkLfEwhUgc80Td8FxZGba9ElTpHEzlUvYp-iiAp6b02-Vfvq80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029896" y="4925143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7" name="Picture 44" descr="https://encrypted-tbn3.google.com/images?q=tbn:ANd9GcTn_wOfex_2ppExjrzge2Aw7HGFZajjYo5h8oFiM4uZccIYVHhy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5927526" y="4931482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8" name="Picture 46" descr="https://encrypted-tbn2.google.com/images?q=tbn:ANd9GcSJMJcR49CNxd3HbzgKwrNwo8NXGTwYWXgE2QhUAoW8APwCDMWH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4995902" y="4931482"/>
              <a:ext cx="335999" cy="360000"/>
            </a:xfrm>
            <a:prstGeom prst="rect">
              <a:avLst/>
            </a:prstGeom>
            <a:noFill/>
          </p:spPr>
        </p:pic>
        <p:pic>
          <p:nvPicPr>
            <p:cNvPr id="59" name="Picture 48" descr="https://encrypted-tbn1.google.com/images?q=tbn:ANd9GcTLYyOI5Fkhm3QE72ojMJ6Eqe5lnqbCwZTMQ4boy1Wcc6pwfThK7w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4029897" y="5435538"/>
              <a:ext cx="423243" cy="360000"/>
            </a:xfrm>
            <a:prstGeom prst="rect">
              <a:avLst/>
            </a:prstGeom>
            <a:noFill/>
          </p:spPr>
        </p:pic>
        <p:pic>
          <p:nvPicPr>
            <p:cNvPr id="60" name="Picture 50" descr="https://encrypted-tbn3.google.com/images?q=tbn:ANd9GcTo5wJtAAYcBFko3p_zRB7_1TX9I0FgXlT_I-uQdu_lL3C2zO3EfQ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5023072" y="5435538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61" name="Picture 52" descr="https://encrypted-tbn2.google.com/images?q=tbn:ANd9GcSkk-nCXK3N4vMkq-TsM4p8TCCCdvP_BytSO8MhfZI_ldF7vZdN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5866087" y="5435538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62" name="Picture 54" descr="https://encrypted-tbn3.google.com/images?q=tbn:ANd9GcTIrCKkAqnzQtk4MwVUqP1OBvueZL88sGqRLassMUoK4epfle9b6Q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6709102" y="5435538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64" name="Picture 34" descr="https://encrypted-tbn3.google.com/images?q=tbn:ANd9GcTyO_y5IqKs_eaClZ2wzMHttQDb18PTOfR7NReVCr1pDl91uUvD5g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5815028" y="3914223"/>
              <a:ext cx="829459" cy="36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1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Analyze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7560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Automated Evidence Analysis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B92431"/>
                </a:solidFill>
              </a:rPr>
              <a:t>Picture analysis</a:t>
            </a:r>
            <a:r>
              <a:rPr lang="en-US" dirty="0" smtClean="0"/>
              <a:t>		Detects faces, scanned text and pornography</a:t>
            </a:r>
          </a:p>
          <a:p>
            <a:r>
              <a:rPr lang="en-US" b="1" dirty="0" smtClean="0">
                <a:solidFill>
                  <a:srgbClr val="B92431"/>
                </a:solidFill>
              </a:rPr>
              <a:t>Authenticity analysis</a:t>
            </a:r>
            <a:r>
              <a:rPr lang="en-US" dirty="0" smtClean="0"/>
              <a:t>	Detects altered pictures with Forgery detection</a:t>
            </a:r>
          </a:p>
          <a:p>
            <a:r>
              <a:rPr lang="en-US" b="1" dirty="0" smtClean="0">
                <a:solidFill>
                  <a:srgbClr val="B92431"/>
                </a:solidFill>
              </a:rPr>
              <a:t>Geolocation analysis</a:t>
            </a:r>
            <a:r>
              <a:rPr lang="en-US" dirty="0" smtClean="0"/>
              <a:t>	Determines EXIF and GPS coordinates for images</a:t>
            </a:r>
            <a:endParaRPr lang="ru-RU" dirty="0" smtClean="0"/>
          </a:p>
          <a:p>
            <a:r>
              <a:rPr lang="en-US" b="1" dirty="0" smtClean="0">
                <a:solidFill>
                  <a:srgbClr val="B92431"/>
                </a:solidFill>
              </a:rPr>
              <a:t>Video analysis</a:t>
            </a:r>
            <a:r>
              <a:rPr lang="en-US" dirty="0"/>
              <a:t>	</a:t>
            </a:r>
            <a:r>
              <a:rPr lang="en-US" dirty="0" smtClean="0"/>
              <a:t>	Extracts key frames from videos</a:t>
            </a:r>
            <a:endParaRPr lang="en-US" dirty="0"/>
          </a:p>
          <a:p>
            <a:r>
              <a:rPr lang="en-US" b="1" dirty="0">
                <a:solidFill>
                  <a:srgbClr val="B92431"/>
                </a:solidFill>
              </a:rPr>
              <a:t>Encryption detection</a:t>
            </a:r>
            <a:r>
              <a:rPr lang="en-US" dirty="0"/>
              <a:t>	Discovers encrypted files and </a:t>
            </a:r>
            <a:r>
              <a:rPr lang="en-US" dirty="0" smtClean="0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1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Evidence in Images and Videos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9"/>
            <a:ext cx="492578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Automated Image Content Analysis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Automatically discovers scanned text and human faces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Automated detection of pornographic content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Extracts EXIF data and GPS coordinates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Speeds up content analysis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347" y="2838564"/>
            <a:ext cx="4925781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Speeds Up Video Analysis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Lengthy videos are represented as series of key frames and displayed as galleries of still images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Key frames automatically analyzed for all supported evidence types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11621"/>
            <a:ext cx="3327231" cy="2883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1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SQLite Evidence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9"/>
            <a:ext cx="6784425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Cleared Skype Histories and Deleted SQLite Records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Native SQLite support recovers more evidence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SQLite is used in:</a:t>
            </a:r>
          </a:p>
          <a:p>
            <a:pPr marL="742950" lvl="1" indent="-285750">
              <a:spcAft>
                <a:spcPts val="200"/>
              </a:spcAft>
              <a:buClr>
                <a:srgbClr val="B92431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most system and user-level Android and </a:t>
            </a:r>
            <a:r>
              <a:rPr lang="en-US" sz="1600" dirty="0"/>
              <a:t>iOS </a:t>
            </a:r>
            <a:r>
              <a:rPr lang="en-US" sz="1600" dirty="0" smtClean="0"/>
              <a:t>apps</a:t>
            </a:r>
          </a:p>
          <a:p>
            <a:pPr marL="742950" lvl="1" indent="-285750">
              <a:spcAft>
                <a:spcPts val="200"/>
              </a:spcAft>
              <a:buClr>
                <a:srgbClr val="B92431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Skype</a:t>
            </a:r>
            <a:r>
              <a:rPr lang="en-US" sz="1600" dirty="0"/>
              <a:t>, Yahoo Messenger, </a:t>
            </a:r>
            <a:r>
              <a:rPr lang="en-US" sz="1600" dirty="0" err="1"/>
              <a:t>eBuddy</a:t>
            </a:r>
            <a:r>
              <a:rPr lang="en-US" sz="1600" dirty="0"/>
              <a:t>, </a:t>
            </a:r>
            <a:r>
              <a:rPr lang="en-US" sz="1600" dirty="0" err="1"/>
              <a:t>PhotoBox</a:t>
            </a:r>
            <a:r>
              <a:rPr lang="en-US" sz="1600" dirty="0"/>
              <a:t>, Picasa </a:t>
            </a:r>
            <a:r>
              <a:rPr lang="en-US" sz="1600" dirty="0" smtClean="0"/>
              <a:t>Explorer</a:t>
            </a:r>
          </a:p>
          <a:p>
            <a:pPr marL="742950" lvl="1" indent="-285750">
              <a:spcAft>
                <a:spcPts val="200"/>
              </a:spcAft>
              <a:buClr>
                <a:srgbClr val="B92431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Major Web browsers: Mozilla, Chrome, Safari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Support for damaged and destroyed SQLite databases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‘freelist’ analysis recovers deleted records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Cleared Skype histories and conversation logs can be recovered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92003"/>
            <a:ext cx="2559900" cy="12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1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Evidence in Smartphones and Tablets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9"/>
            <a:ext cx="8166141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Android, BlackBerry, Apple iOS Backups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Locates Android, BlackBerry and iTunes backups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Extracts information from mobile backups for many popular applications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Parses and analyzes evidence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GPS coordinates and geolocation information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Evidence from mobile devices automatically added to the Timeline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SQLite analysis recovers cleared histories with </a:t>
            </a:r>
            <a:r>
              <a:rPr lang="en-US" sz="1600" dirty="0" err="1"/>
              <a:t>freelist</a:t>
            </a:r>
            <a:r>
              <a:rPr lang="en-US" sz="1600" dirty="0"/>
              <a:t> </a:t>
            </a:r>
            <a:r>
              <a:rPr lang="en-US" sz="1600" dirty="0" smtClean="0"/>
              <a:t>support</a:t>
            </a:r>
          </a:p>
          <a:p>
            <a:endParaRPr lang="en-US" sz="1600" b="1" dirty="0" smtClean="0">
              <a:solidFill>
                <a:srgbClr val="B92431"/>
              </a:solidFill>
            </a:endParaRPr>
          </a:p>
          <a:p>
            <a:r>
              <a:rPr lang="en-US" sz="1600" b="1" dirty="0" smtClean="0">
                <a:solidFill>
                  <a:srgbClr val="B92431"/>
                </a:solidFill>
              </a:rPr>
              <a:t>Industry standard dumps</a:t>
            </a:r>
            <a:endParaRPr lang="en-US" sz="1600" b="1" dirty="0">
              <a:solidFill>
                <a:srgbClr val="B92431"/>
              </a:solidFill>
            </a:endParaRPr>
          </a:p>
          <a:p>
            <a:endParaRPr lang="en-US" sz="1600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UFED dumps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Chip-off dumps</a:t>
            </a:r>
            <a:endParaRPr lang="en-US" sz="1600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7783"/>
            <a:ext cx="1796819" cy="1347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6" y="3383518"/>
            <a:ext cx="1296144" cy="129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90" y="3497625"/>
            <a:ext cx="1798614" cy="10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1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Jumplists and Thumbnails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9"/>
            <a:ext cx="67844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Looking for Evidence in Obscure Places</a:t>
            </a:r>
          </a:p>
          <a:p>
            <a:endParaRPr lang="en-US" dirty="0"/>
          </a:p>
          <a:p>
            <a:pPr>
              <a:spcAft>
                <a:spcPts val="200"/>
              </a:spcAft>
              <a:buClr>
                <a:srgbClr val="B92431"/>
              </a:buClr>
            </a:pPr>
            <a:r>
              <a:rPr lang="en-US" sz="1600" b="1" dirty="0" smtClean="0"/>
              <a:t>Jumplists: little known, rarely cleaned, kept forever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on files being viewed, opened, or launched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Even for deleted files or data stored on remote or external devices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Definite proof of access</a:t>
            </a:r>
            <a:r>
              <a:rPr lang="en-US" sz="1600" dirty="0" smtClean="0"/>
              <a:t>: information contains full file name, path and meta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66" y="3003798"/>
            <a:ext cx="2075897" cy="1605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315" y="3386269"/>
            <a:ext cx="614991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buClr>
                <a:srgbClr val="B92431"/>
              </a:buClr>
            </a:pPr>
            <a:r>
              <a:rPr lang="en-US" sz="1600" b="1" dirty="0" smtClean="0"/>
              <a:t>Thumbnails: not just pictures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Cached preview images of many file formats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JPEG, GIF, DOC/DOCX, XLS/XLSX, PDF, and hundreds of others</a:t>
            </a:r>
          </a:p>
        </p:txBody>
      </p:sp>
    </p:spTree>
    <p:extLst>
      <p:ext uri="{BB962C8B-B14F-4D97-AF65-F5344CB8AC3E}">
        <p14:creationId xmlns:p14="http://schemas.microsoft.com/office/powerpoint/2010/main" val="29656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Computer Acquisition Step By Step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896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Acquisition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Capturing volatile memory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Imaging disks</a:t>
            </a:r>
          </a:p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Discovery and analysis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Discovering existing evidence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Carving destroyed evidence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Analyzing data</a:t>
            </a:r>
          </a:p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Management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Reporting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Sharing evidence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Managing cases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Preparing for the next case</a:t>
            </a:r>
            <a:endParaRPr lang="en-US" dirty="0" smtClean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7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The Complete Cycle of Forensic Process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3" y="827997"/>
            <a:ext cx="1507083" cy="81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52" y="1707654"/>
            <a:ext cx="969671" cy="96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9996" y="2859782"/>
            <a:ext cx="1078848" cy="72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05" y="3751561"/>
            <a:ext cx="1256840" cy="8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14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Destroyed Evidence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8"/>
            <a:ext cx="737405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Discover Destroyed Evidence with Data Carving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Finds </a:t>
            </a:r>
            <a:r>
              <a:rPr lang="en-US" b="1" dirty="0" smtClean="0"/>
              <a:t>destroyed evidence </a:t>
            </a:r>
            <a:r>
              <a:rPr lang="en-US" dirty="0" smtClean="0"/>
              <a:t>on hard drives and Live RAM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Recovers evidence from </a:t>
            </a:r>
            <a:r>
              <a:rPr lang="en-US" b="1" dirty="0" smtClean="0"/>
              <a:t>formatted </a:t>
            </a:r>
            <a:r>
              <a:rPr lang="en-US" dirty="0" smtClean="0"/>
              <a:t>volumes and </a:t>
            </a:r>
            <a:r>
              <a:rPr lang="en-US" b="1" dirty="0" smtClean="0"/>
              <a:t>repartitioned </a:t>
            </a:r>
            <a:r>
              <a:rPr lang="en-US" dirty="0" smtClean="0"/>
              <a:t>hard drives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200"/>
              </a:spcAft>
              <a:buClr>
                <a:srgbClr val="B92431"/>
              </a:buClr>
            </a:pPr>
            <a:r>
              <a:rPr lang="en-US" b="1" dirty="0" smtClean="0">
                <a:solidFill>
                  <a:srgbClr val="C00000"/>
                </a:solidFill>
              </a:rPr>
              <a:t>Allocated/unallocated disk space analysis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Carving </a:t>
            </a:r>
            <a:r>
              <a:rPr lang="en-US" dirty="0" smtClean="0"/>
              <a:t>for physical disks, </a:t>
            </a:r>
            <a:br>
              <a:rPr lang="en-US" dirty="0" smtClean="0"/>
            </a:br>
            <a:r>
              <a:rPr lang="en-US" dirty="0" smtClean="0"/>
              <a:t>forensic drive images, memory dumps, </a:t>
            </a:r>
            <a:br>
              <a:rPr lang="en-US" dirty="0" smtClean="0"/>
            </a:br>
            <a:r>
              <a:rPr lang="en-US" dirty="0" smtClean="0"/>
              <a:t>hibernation and page files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Fully automated operation </a:t>
            </a:r>
            <a:r>
              <a:rPr lang="en-US" dirty="0" smtClean="0"/>
              <a:t>requires </a:t>
            </a:r>
            <a:br>
              <a:rPr lang="en-US" dirty="0" smtClean="0"/>
            </a:br>
            <a:r>
              <a:rPr lang="en-US" b="1" dirty="0" smtClean="0"/>
              <a:t>no special skills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5462"/>
            <a:ext cx="3299108" cy="2277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6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Analyzing Ephemeral Evidence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811668"/>
            <a:ext cx="7374053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Live RAM Analysis</a:t>
            </a:r>
          </a:p>
          <a:p>
            <a:endParaRPr lang="en-US" dirty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Evidence Center analyzes Belkasoft and third-party RAM dumps</a:t>
            </a:r>
          </a:p>
          <a:p>
            <a:pPr marL="742950" lvl="1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Hibernation and page file also supported</a:t>
            </a:r>
            <a:endParaRPr lang="en-US" sz="1600" u="sng" dirty="0" smtClean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Instant </a:t>
            </a:r>
            <a:r>
              <a:rPr lang="en-US" sz="1600" dirty="0"/>
              <a:t>access to </a:t>
            </a:r>
            <a:r>
              <a:rPr lang="en-US" sz="1600" b="1" dirty="0"/>
              <a:t>TrueCrypt</a:t>
            </a:r>
            <a:r>
              <a:rPr lang="en-US" sz="1600" dirty="0"/>
              <a:t>, </a:t>
            </a:r>
            <a:r>
              <a:rPr lang="en-US" sz="1600" b="1" dirty="0"/>
              <a:t>PGP</a:t>
            </a:r>
            <a:r>
              <a:rPr lang="en-US" sz="1600" dirty="0"/>
              <a:t>, </a:t>
            </a:r>
            <a:r>
              <a:rPr lang="en-US" sz="1600" b="1" dirty="0"/>
              <a:t>BitLocker</a:t>
            </a:r>
            <a:r>
              <a:rPr lang="en-US" sz="1600" dirty="0"/>
              <a:t> </a:t>
            </a:r>
            <a:r>
              <a:rPr lang="en-US" sz="1600" dirty="0" smtClean="0"/>
              <a:t>and other encrypted </a:t>
            </a:r>
            <a:r>
              <a:rPr lang="en-US" sz="1600" dirty="0"/>
              <a:t>volumes </a:t>
            </a:r>
            <a:r>
              <a:rPr lang="en-US" sz="1600" dirty="0" smtClean="0"/>
              <a:t>with binary encryption keys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Recent </a:t>
            </a:r>
            <a:r>
              <a:rPr lang="en-US" sz="1600" b="1" dirty="0" smtClean="0"/>
              <a:t>social network communications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Data from </a:t>
            </a:r>
            <a:r>
              <a:rPr lang="en-US" sz="1600" b="1" dirty="0" smtClean="0"/>
              <a:t>browsing sessions with enforced privacy settings</a:t>
            </a:r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Registries and pictures</a:t>
            </a:r>
          </a:p>
          <a:p>
            <a:pPr>
              <a:spcAft>
                <a:spcPts val="200"/>
              </a:spcAft>
              <a:buClr>
                <a:srgbClr val="B92431"/>
              </a:buClr>
            </a:pPr>
            <a:endParaRPr lang="en-US" sz="1600" dirty="0" smtClean="0"/>
          </a:p>
          <a:p>
            <a:pPr marL="285750" indent="-285750">
              <a:spcAft>
                <a:spcPts val="200"/>
              </a:spcAft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sz="1600" dirty="0" err="1" smtClean="0"/>
              <a:t>BelkaCarving</a:t>
            </a:r>
            <a:r>
              <a:rPr lang="en-US" sz="1600" dirty="0" smtClean="0"/>
              <a:t>™ recovers fragmented data from memory dumps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6" y="3075806"/>
            <a:ext cx="21335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Convenient Presentation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1203598"/>
            <a:ext cx="8238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Present and Share Evidence. Create and Submit Reports</a:t>
            </a:r>
          </a:p>
          <a:p>
            <a:endParaRPr lang="en-US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 events during a certain time period displayed in single visual timeline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Printable reports admissible as court evidence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Collected evidence can be exported and shared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47" y="3291830"/>
            <a:ext cx="1180670" cy="125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91830"/>
            <a:ext cx="1296144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49555"/>
            <a:ext cx="1222496" cy="1196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314" y="3033600"/>
            <a:ext cx="3197589" cy="151216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Sharing and Archiving Evidence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Evidence can be shared with colleagues and coworkers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Free tool available for viewing shared evidence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Case Management enables long-term archiving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Unlimited database size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Easy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Sharing and Archiving Evidence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277" y="39033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What You Get: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75" y="4227934"/>
            <a:ext cx="760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Evidence presented to colleagues or archived for future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60" y="3203518"/>
            <a:ext cx="1219200" cy="88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73" y="1995686"/>
            <a:ext cx="1257574" cy="10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Sharing Evidence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15" y="1203598"/>
            <a:ext cx="44217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Evidence Reader:</a:t>
            </a:r>
          </a:p>
          <a:p>
            <a:r>
              <a:rPr lang="en-US" b="1" dirty="0" smtClean="0">
                <a:solidFill>
                  <a:srgbClr val="B92431"/>
                </a:solidFill>
              </a:rPr>
              <a:t>Share Collected Evidence</a:t>
            </a:r>
          </a:p>
          <a:p>
            <a:endParaRPr lang="en-US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Evidence collected with Evidence Center can be saved or shared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Offers extra value </a:t>
            </a:r>
            <a:r>
              <a:rPr lang="en-US" dirty="0"/>
              <a:t>at no extra charge</a:t>
            </a:r>
            <a:endParaRPr lang="en-US" dirty="0" smtClean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Export to Evidence Reader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Free to all licensed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96" y="789527"/>
            <a:ext cx="4174000" cy="3416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6" y="1953918"/>
            <a:ext cx="2882652" cy="2541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9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Integrate with EnCase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https://encrypted-tbn1.google.com/images?q=tbn:ANd9GcQh0SR8X9T2HKN4a9IKp7ISc6kKrTs-X3hSjgEJ7fdzM13mry-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9862"/>
            <a:ext cx="1944216" cy="1000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27560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Full EnCase Integration</a:t>
            </a:r>
          </a:p>
          <a:p>
            <a:endParaRPr lang="en-US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Integrated with EnCase 7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Launches via </a:t>
            </a:r>
            <a:r>
              <a:rPr lang="en-US" dirty="0" err="1" smtClean="0"/>
              <a:t>EnScript</a:t>
            </a:r>
            <a:r>
              <a:rPr lang="en-US" dirty="0" smtClean="0"/>
              <a:t> module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Processes E01s &amp; Ex01s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Imports discovered evidence back into EnCase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Guidance approved for EnCase </a:t>
            </a:r>
            <a:r>
              <a:rPr lang="en-US" dirty="0" err="1" smtClean="0"/>
              <a:t>AppCentral</a:t>
            </a:r>
            <a:endParaRPr lang="en-US" dirty="0" smtClean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B92431"/>
                </a:solidFill>
              </a:rPr>
              <a:t>Available in EnCase </a:t>
            </a:r>
            <a:r>
              <a:rPr lang="en-US" u="sng" dirty="0" err="1" smtClean="0">
                <a:solidFill>
                  <a:srgbClr val="B92431"/>
                </a:solidFill>
              </a:rPr>
              <a:t>AppCentral</a:t>
            </a:r>
            <a:endParaRPr lang="ru-RU" u="sng" dirty="0" smtClean="0">
              <a:solidFill>
                <a:srgbClr val="B9243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Our Customers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63" y="3934122"/>
            <a:ext cx="1267145" cy="5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409" y="1564530"/>
            <a:ext cx="726381" cy="8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11910"/>
            <a:ext cx="2159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7296" y="3934122"/>
            <a:ext cx="24495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2" y="1453730"/>
            <a:ext cx="1619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642" y="3664580"/>
            <a:ext cx="1187343" cy="8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2366" y="835878"/>
            <a:ext cx="3461634" cy="52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8162" y="2730009"/>
            <a:ext cx="710660" cy="77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9214" y="2611944"/>
            <a:ext cx="11811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06165" y="3661052"/>
            <a:ext cx="1211139" cy="9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894791"/>
            <a:ext cx="1549522" cy="32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23410" y="915567"/>
            <a:ext cx="2968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53703" y="2619187"/>
            <a:ext cx="1304925" cy="9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2771558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2680" y="1444836"/>
            <a:ext cx="9667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13074" y="2747746"/>
            <a:ext cx="659606" cy="7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3851" y="2873462"/>
            <a:ext cx="1358426" cy="6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53158" y="2892511"/>
            <a:ext cx="9239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3850" y="1476834"/>
            <a:ext cx="1224133" cy="12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dhs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049055" y="1476834"/>
            <a:ext cx="1047142" cy="1044000"/>
          </a:xfrm>
          <a:prstGeom prst="rect">
            <a:avLst/>
          </a:prstGeom>
        </p:spPr>
      </p:pic>
      <p:pic>
        <p:nvPicPr>
          <p:cNvPr id="31" name="Picture 30" descr="United_States_Army_logo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93293" y="1476834"/>
            <a:ext cx="1017092" cy="10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Hands On Experience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20359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Free Demo Version</a:t>
            </a:r>
          </a:p>
          <a:p>
            <a:endParaRPr lang="en-US" dirty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Downloadable evaluation version </a:t>
            </a:r>
            <a:r>
              <a:rPr lang="en-US" b="1" u="sng" dirty="0" smtClean="0">
                <a:solidFill>
                  <a:srgbClr val="B92431"/>
                </a:solidFill>
              </a:rPr>
              <a:t>belkasoft.com/get </a:t>
            </a:r>
            <a:endParaRPr lang="en-US" dirty="0" smtClean="0"/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Request your FREE LE demo at </a:t>
            </a:r>
            <a:r>
              <a:rPr lang="en-US" b="1" u="sng" dirty="0" smtClean="0">
                <a:solidFill>
                  <a:srgbClr val="B92431"/>
                </a:solidFill>
              </a:rPr>
              <a:t>belkasoft.com/trial</a:t>
            </a:r>
            <a:endParaRPr lang="en-US" b="1" u="sng" dirty="0">
              <a:solidFill>
                <a:srgbClr val="B92431"/>
              </a:solidFill>
            </a:endParaRPr>
          </a:p>
        </p:txBody>
      </p:sp>
      <p:pic>
        <p:nvPicPr>
          <p:cNvPr id="11" name="Picture 10" descr="L:\Work\20M\Marketing\Media\Коробочки\Текущие\2013.10.24 eng shadow 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57924"/>
            <a:ext cx="1341398" cy="17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Computer Acquisition Step By Step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896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/>
              <a:t>Ready-to-use portable memory dumping tool</a:t>
            </a:r>
          </a:p>
          <a:p>
            <a:pPr marL="1257300" lvl="2" indent="-34290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High-capacity USB pen drive</a:t>
            </a:r>
          </a:p>
          <a:p>
            <a:pPr marL="1257300" lvl="2" indent="-34290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Kernel mode RAM acquisition software</a:t>
            </a:r>
          </a:p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/>
              <a:t>Disk imaging hardware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Disk cloning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Secure erase</a:t>
            </a:r>
          </a:p>
          <a:p>
            <a:pPr marL="800100" lvl="1" indent="-342900">
              <a:buClr>
                <a:srgbClr val="B92431"/>
              </a:buClr>
              <a:buFont typeface="+mj-lt"/>
              <a:buAutoNum type="arabicPeriod"/>
            </a:pPr>
            <a:r>
              <a:rPr lang="en-US" b="1" dirty="0" smtClean="0"/>
              <a:t>Evidence discovery and analysis software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Analysis and reporting</a:t>
            </a:r>
          </a:p>
          <a:p>
            <a:pPr marL="1200150" lvl="2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Evidence sharing, archiving and management tools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7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What’s Inside?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27" y="1105920"/>
            <a:ext cx="1114409" cy="752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2" y="2067694"/>
            <a:ext cx="1588915" cy="1059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26" y="3507854"/>
            <a:ext cx="1269209" cy="876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12053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92431"/>
                </a:solidFill>
              </a:rPr>
              <a:t>Step 1: Live RAM Acquisition</a:t>
            </a:r>
            <a:endParaRPr lang="en-US" sz="2800" b="1" dirty="0">
              <a:solidFill>
                <a:srgbClr val="B9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Acquiring Information Never Stored on the Disk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RAM contains information never stored on a hard drive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1-16Gb of important data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decryption keys for encrypted volumes</a:t>
            </a:r>
          </a:p>
          <a:p>
            <a:pPr marL="742950" lvl="1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Facebook chats, </a:t>
            </a:r>
            <a:r>
              <a:rPr lang="en-US" dirty="0" err="1" smtClean="0">
                <a:solidFill>
                  <a:prstClr val="black"/>
                </a:solidFill>
              </a:rPr>
              <a:t>InPrivate</a:t>
            </a:r>
            <a:r>
              <a:rPr lang="en-US" dirty="0" smtClean="0">
                <a:solidFill>
                  <a:prstClr val="black"/>
                </a:solidFill>
              </a:rPr>
              <a:t> browsing history, </a:t>
            </a:r>
            <a:r>
              <a:rPr lang="en-US" dirty="0" err="1" smtClean="0">
                <a:solidFill>
                  <a:prstClr val="black"/>
                </a:solidFill>
              </a:rPr>
              <a:t>etc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Getting The Most Out of a Computer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75" y="2944564"/>
            <a:ext cx="760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Portable software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run from a thumb drive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Dumps all available memory contents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Very small executable (~150Kb)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56994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808312"/>
            <a:ext cx="2529858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Overcoming Memory Protection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Malware can detect user-mode memory dumping, block acquisition or fake content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Certain games do this as well</a:t>
            </a:r>
          </a:p>
          <a:p>
            <a:pPr>
              <a:buClr>
                <a:srgbClr val="B92431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Malicious software can prevent memory dumping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75" y="2944564"/>
            <a:ext cx="760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Capturer tool runs in kernel mode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Transparent to other software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32-bit and 64 -bit kernel-mode drivers supplied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56994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0" y="2808312"/>
            <a:ext cx="2529858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99541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www.belkasoft.com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12053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92431"/>
                </a:solidFill>
              </a:rPr>
              <a:t>Step 2: Disk Acquisition</a:t>
            </a:r>
            <a:endParaRPr lang="en-US" sz="2800" b="1" dirty="0">
              <a:solidFill>
                <a:srgbClr val="B92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Problems solved: Unknown Device Condition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Many imaging products stall on damaged devices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Other imagers may take hours to show an issue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You are not in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Devices Being Acquired Are in Unknown Condition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29295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74" y="2389392"/>
            <a:ext cx="3353569" cy="2235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6075" y="2667565"/>
            <a:ext cx="76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Detailed real-time acquisition information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Remote diagnostics (RDC, Ethernet)</a:t>
            </a:r>
          </a:p>
        </p:txBody>
      </p:sp>
    </p:spTree>
    <p:extLst>
      <p:ext uri="{BB962C8B-B14F-4D97-AF65-F5344CB8AC3E}">
        <p14:creationId xmlns:p14="http://schemas.microsoft.com/office/powerpoint/2010/main" val="4175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9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6" y="9219"/>
            <a:ext cx="1763688" cy="7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4127"/>
            <a:ext cx="9144000" cy="4005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root\Documents\swrus\Belkasoft\newsletter_png\img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" y="4705397"/>
            <a:ext cx="971600" cy="4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4774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www.belkasoft.com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61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Problems Solved: HDD Passwords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075" y="1347614"/>
            <a:ext cx="7608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ATA passwords effectively prevent all disk access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 Maximum Security mode, Secure Erase follows unsuccessful unlock attempts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Few duplicators can deal with ATA passwords</a:t>
            </a:r>
          </a:p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Possible loss of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921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ATA password may lock the device</a:t>
            </a:r>
            <a:endParaRPr lang="en-US" b="1" dirty="0">
              <a:solidFill>
                <a:srgbClr val="B924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75" y="3282538"/>
            <a:ext cx="544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9243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Automatic acquisition of password-protected disks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907923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92431"/>
                </a:solidFill>
              </a:rPr>
              <a:t>Our solution</a:t>
            </a:r>
            <a:endParaRPr lang="en-US" b="1" dirty="0">
              <a:solidFill>
                <a:srgbClr val="B9243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74" y="2389392"/>
            <a:ext cx="3353569" cy="22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flythrough hasBounce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4727</TotalTime>
  <Words>1036</Words>
  <Application>Microsoft Office PowerPoint</Application>
  <PresentationFormat>On-screen Show (16:9)</PresentationFormat>
  <Paragraphs>251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Slipstream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root</cp:lastModifiedBy>
  <cp:revision>300</cp:revision>
  <dcterms:created xsi:type="dcterms:W3CDTF">2013-11-13T12:37:51Z</dcterms:created>
  <dcterms:modified xsi:type="dcterms:W3CDTF">2014-05-13T09:37:28Z</dcterms:modified>
</cp:coreProperties>
</file>