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64" r:id="rId4"/>
    <p:sldId id="257" r:id="rId5"/>
    <p:sldId id="259" r:id="rId6"/>
    <p:sldId id="263" r:id="rId7"/>
    <p:sldId id="262" r:id="rId8"/>
    <p:sldId id="271" r:id="rId9"/>
    <p:sldId id="265" r:id="rId10"/>
    <p:sldId id="258" r:id="rId11"/>
    <p:sldId id="273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4" autoAdjust="0"/>
    <p:restoredTop sz="90115" autoAdjust="0"/>
  </p:normalViewPr>
  <p:slideViewPr>
    <p:cSldViewPr>
      <p:cViewPr>
        <p:scale>
          <a:sx n="70" d="100"/>
          <a:sy n="70" d="100"/>
        </p:scale>
        <p:origin x="-136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90AF6-FF2C-4A7E-A345-6256768DF72A}" type="datetimeFigureOut">
              <a:rPr lang="en-US" smtClean="0"/>
              <a:t>8/29/2014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33477-AC3C-4CF9-97B5-B8F5D2479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3477-AC3C-4CF9-97B5-B8F5D2479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68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3477-AC3C-4CF9-97B5-B8F5D2479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19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3477-AC3C-4CF9-97B5-B8F5D2479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8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3477-AC3C-4CF9-97B5-B8F5D2479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23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3477-AC3C-4CF9-97B5-B8F5D24798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2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3477-AC3C-4CF9-97B5-B8F5D2479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98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2E9D7-D312-44FD-998B-3632D98B46BD}" type="slidenum">
              <a:rPr lang="en-US" altLang="en-US" smtClean="0">
                <a:latin typeface="Times New Roman" pitchFamily="18" charset="0"/>
              </a:rPr>
              <a:pPr/>
              <a:t>9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3477-AC3C-4CF9-97B5-B8F5D2479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93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4585C-88D8-40A6-8146-5F6C713761EF}" type="slidenum">
              <a:rPr lang="en-US" altLang="en-US" smtClean="0">
                <a:latin typeface="Times New Roman" pitchFamily="18" charset="0"/>
              </a:rPr>
              <a:pPr/>
              <a:t>12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B691-BC75-4740-815B-32A4E7F1F4D1}" type="datetimeFigureOut">
              <a:rPr lang="en-US" smtClean="0"/>
              <a:t>8/29/2014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3FF-9CE6-4473-98D8-38465DAC1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1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fade/>
      </p:transition>
    </mc:Choice>
    <mc:Fallback xmlns=""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B691-BC75-4740-815B-32A4E7F1F4D1}" type="datetimeFigureOut">
              <a:rPr lang="en-US" smtClean="0"/>
              <a:t>8/29/2014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3FF-9CE6-4473-98D8-38465DAC1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fade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B691-BC75-4740-815B-32A4E7F1F4D1}" type="datetimeFigureOut">
              <a:rPr lang="en-US" smtClean="0"/>
              <a:t>8/29/2014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3FF-9CE6-4473-98D8-38465DAC1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8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fade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B691-BC75-4740-815B-32A4E7F1F4D1}" type="datetimeFigureOut">
              <a:rPr lang="en-US" smtClean="0"/>
              <a:t>8/29/2014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3FF-9CE6-4473-98D8-38465DAC1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fade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B691-BC75-4740-815B-32A4E7F1F4D1}" type="datetimeFigureOut">
              <a:rPr lang="en-US" smtClean="0"/>
              <a:t>8/29/2014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3FF-9CE6-4473-98D8-38465DAC1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fade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B691-BC75-4740-815B-32A4E7F1F4D1}" type="datetimeFigureOut">
              <a:rPr lang="en-US" smtClean="0"/>
              <a:t>8/29/2014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3FF-9CE6-4473-98D8-38465DAC1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fade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B691-BC75-4740-815B-32A4E7F1F4D1}" type="datetimeFigureOut">
              <a:rPr lang="en-US" smtClean="0"/>
              <a:t>8/29/2014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3FF-9CE6-4473-98D8-38465DAC1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fade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B691-BC75-4740-815B-32A4E7F1F4D1}" type="datetimeFigureOut">
              <a:rPr lang="en-US" smtClean="0"/>
              <a:t>8/29/2014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3FF-9CE6-4473-98D8-38465DAC1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fade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B691-BC75-4740-815B-32A4E7F1F4D1}" type="datetimeFigureOut">
              <a:rPr lang="en-US" smtClean="0"/>
              <a:t>8/29/2014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3FF-9CE6-4473-98D8-38465DAC1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8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fade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B691-BC75-4740-815B-32A4E7F1F4D1}" type="datetimeFigureOut">
              <a:rPr lang="en-US" smtClean="0"/>
              <a:t>8/29/2014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3FF-9CE6-4473-98D8-38465DAC1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fade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B691-BC75-4740-815B-32A4E7F1F4D1}" type="datetimeFigureOut">
              <a:rPr lang="en-US" smtClean="0"/>
              <a:t>8/29/2014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3FF-9CE6-4473-98D8-38465DAC1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fade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39000" smoothness="5"/>
                    </a14:imgEffect>
                    <a14:imgEffect>
                      <a14:sharpenSoften amount="100000"/>
                    </a14:imgEffect>
                    <a14:imgEffect>
                      <a14:brightnessContrast bright="-2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B691-BC75-4740-815B-32A4E7F1F4D1}" type="datetimeFigureOut">
              <a:rPr lang="en-US" smtClean="0"/>
              <a:t>8/29/2014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F3FF-9CE6-4473-98D8-38465DAC1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5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>
        <p:fade/>
      </p:transition>
    </mc:Choice>
    <mc:Fallback xmlns="">
      <p:transition spd="slow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2940"/>
            <a:ext cx="9144000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general public is unaware of the negative impact that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Brake Dust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from vehicles has on our global environment.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608027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hy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is this a problem?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" name="Picture 2" descr="C:\Documents and Settings\HP_Administrator\My Documents\TFM Per 1-10\BPWCS Backup Info\Photos of MB Wear Debris\IMG_24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8482" y="1890271"/>
            <a:ext cx="5507037" cy="412952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1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365125"/>
            <a:ext cx="91440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Competitive Advantages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6700" y="14478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Global patent coverage  (CBPModule)</a:t>
            </a:r>
          </a:p>
          <a:p>
            <a:pPr marL="342900" indent="-3429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State Legislatures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requires action from OEMs and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suppliers</a:t>
            </a:r>
          </a:p>
          <a:p>
            <a:pPr marL="342900" indent="-3429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 initial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practical competition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342900" indent="-3429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First practical,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economically-feasible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debris collection system</a:t>
            </a:r>
          </a:p>
          <a:p>
            <a:pPr marL="342900" indent="-3429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Team well-versed and respected in the automotive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industry</a:t>
            </a:r>
          </a:p>
          <a:p>
            <a:pPr marL="342900" indent="-3429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Self Expanding Filter (SEF): Extremely large additional profit streams possible ($6.7 Billion U.S. Market)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spcAft>
                <a:spcPts val="1200"/>
              </a:spcAft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fad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873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Sales Potential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033" y="2100835"/>
            <a:ext cx="3581400" cy="3461191"/>
          </a:xfrm>
          <a:prstGeom prst="rect">
            <a:avLst/>
          </a:prstGeom>
          <a:noFill/>
          <a:ln>
            <a:noFill/>
          </a:ln>
          <a:effectLst>
            <a:outerShdw blurRad="190500" dist="35921" dir="2700000" algn="ctr" rotWithShape="0">
              <a:schemeClr val="tx1">
                <a:lumMod val="65000"/>
                <a:lumOff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09" y="1905000"/>
            <a:ext cx="4618299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89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fad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33114" cy="6969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Contact Information</a:t>
            </a:r>
          </a:p>
        </p:txBody>
      </p:sp>
      <p:sp>
        <p:nvSpPr>
          <p:cNvPr id="23555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If you are interested in learning more about these technologies and 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exciting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new opportunities, please feel free to contact one of the following:</a:t>
            </a:r>
          </a:p>
          <a:p>
            <a:pPr eaLnBrk="1" hangingPunct="1">
              <a:buClrTx/>
              <a:buFont typeface="Arial" charset="0"/>
              <a:buChar char="•"/>
            </a:pPr>
            <a:endParaRPr lang="en-US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buClrTx/>
              <a:buFont typeface="Arial" charset="0"/>
              <a:buChar char="•"/>
            </a:pPr>
            <a:endParaRPr lang="en-US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buClrTx/>
              <a:buFont typeface="Arial" charset="0"/>
              <a:buChar char="•"/>
            </a:pPr>
            <a:endParaRPr lang="en-US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214" y="30480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Richard Albano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	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	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ralbano@brakepadwastecollection.com</a:t>
            </a:r>
          </a:p>
          <a:p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Co-Founder &amp; Secretary Treasurer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Dr. Timothy Merkel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		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tfmerkel@brakepadwastecollection.com</a:t>
            </a:r>
          </a:p>
          <a:p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Chief Technology Officer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619616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22818 Wild Geranium Lane	   Moreno Valley, CA 92557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www.cleanbrakeperformance.com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0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8" grpId="0"/>
    </p:bldLst>
  </p:timing>
  <p:extLst mod="1">
    <p:ext uri="{E180D4A7-C9FB-4DFB-919C-405C955672EB}">
      <p14:showEvtLst xmlns:p14="http://schemas.microsoft.com/office/powerpoint/2010/main">
        <p14:playEvt time="2705" objId="2"/>
        <p14:stopEvt time="27828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21254" cy="1143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road to a cleaner global environment is the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en-US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657" y="49341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Thank You!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6" descr="Gree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762" y="3184525"/>
            <a:ext cx="24431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5497" y="2133600"/>
            <a:ext cx="35076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CBPMODULE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6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676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Problem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is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Brake Wear Debris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(Brake Dust)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3340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Polluting waterways and oceans, i.e. destroying coral reefs in Hawaii 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Copper pollution preventing salmon from returning to their natural habitat to spawn.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OEM/Brake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manufacturers/Warranty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costs 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State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Legislatures control raw materials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Brake Dust unsightly and damaging to aluminum wheels 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Dirty wheels require dangerous chemicals to keep clean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>
        <p:fade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Who does this affect?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4568" y="4100156"/>
            <a:ext cx="2991745" cy="2325555"/>
            <a:chOff x="484568" y="4100156"/>
            <a:chExt cx="2991745" cy="2325555"/>
          </a:xfrm>
        </p:grpSpPr>
        <p:sp>
          <p:nvSpPr>
            <p:cNvPr id="6" name="TextBox 5"/>
            <p:cNvSpPr txBox="1"/>
            <p:nvPr/>
          </p:nvSpPr>
          <p:spPr>
            <a:xfrm>
              <a:off x="1051854" y="4100156"/>
              <a:ext cx="2060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State Legislatures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6148" name="Picture 4" descr="http://media.komonews.com/images/120301_xgr_wash_state_capitol_4_660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68" y="4438710"/>
              <a:ext cx="2991745" cy="19870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112346" y="1066800"/>
            <a:ext cx="7384454" cy="2504708"/>
            <a:chOff x="5112346" y="1066800"/>
            <a:chExt cx="7384454" cy="2504708"/>
          </a:xfrm>
        </p:grpSpPr>
        <p:sp>
          <p:nvSpPr>
            <p:cNvPr id="3" name="TextBox 2"/>
            <p:cNvSpPr txBox="1"/>
            <p:nvPr/>
          </p:nvSpPr>
          <p:spPr>
            <a:xfrm>
              <a:off x="5112346" y="1066800"/>
              <a:ext cx="7384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6150" name="Picture 6" descr="http://atyourservice.haascnc.com/wp-content/uploads/2010/06/v5-i16-Braking-with-TF9C9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665" y="1599979"/>
              <a:ext cx="2908813" cy="19715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52400" y="1008417"/>
            <a:ext cx="4631620" cy="2801583"/>
            <a:chOff x="152400" y="1008417"/>
            <a:chExt cx="4631620" cy="2801583"/>
          </a:xfrm>
        </p:grpSpPr>
        <p:sp>
          <p:nvSpPr>
            <p:cNvPr id="13" name="Rounded Rectangle 12"/>
            <p:cNvSpPr/>
            <p:nvPr/>
          </p:nvSpPr>
          <p:spPr>
            <a:xfrm>
              <a:off x="152400" y="1008417"/>
              <a:ext cx="4631620" cy="2801583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655" y="1066800"/>
              <a:ext cx="39061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End Consumers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83573" y="2116412"/>
              <a:ext cx="1667233" cy="15401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12" y="2195933"/>
              <a:ext cx="1841500" cy="13811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65077" y="1531637"/>
              <a:ext cx="17454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Timely Cleaning 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Process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46283" y="1573821"/>
              <a:ext cx="20377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Expensive Cleaning 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Materials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83780" y="3928226"/>
            <a:ext cx="4631620" cy="2801583"/>
            <a:chOff x="4283780" y="3928226"/>
            <a:chExt cx="4631620" cy="2801583"/>
          </a:xfrm>
        </p:grpSpPr>
        <p:sp>
          <p:nvSpPr>
            <p:cNvPr id="20" name="Rounded Rectangle 19"/>
            <p:cNvSpPr/>
            <p:nvPr/>
          </p:nvSpPr>
          <p:spPr>
            <a:xfrm>
              <a:off x="4283780" y="3928226"/>
              <a:ext cx="4631620" cy="2801583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83780" y="4038600"/>
              <a:ext cx="4631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The Environment</a:t>
              </a:r>
            </a:p>
          </p:txBody>
        </p:sp>
        <p:pic>
          <p:nvPicPr>
            <p:cNvPr id="6146" name="Picture 2" descr="http://www.sjrwmd.com/waterbodies/images/whathelp_stormwater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590" y="5078963"/>
              <a:ext cx="2123523" cy="14156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680626" y="4651964"/>
              <a:ext cx="15618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Salmon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65152" y="4494188"/>
              <a:ext cx="21492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Waterways &amp;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Ocean Coral 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R</a:t>
              </a: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eefs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1028" name="Picture 4" descr="http://a.abcnews.com/images/Travel/gty_salmon_mi_130711_16x9_992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61114" y="5078963"/>
              <a:ext cx="1800827" cy="14395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7639778" y="1130039"/>
            <a:ext cx="5085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784020" y="1036022"/>
            <a:ext cx="4512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OEM/Brake Manufacturers/Warranty Costs</a:t>
            </a:r>
          </a:p>
        </p:txBody>
      </p:sp>
    </p:spTree>
    <p:extLst>
      <p:ext uri="{BB962C8B-B14F-4D97-AF65-F5344CB8AC3E}">
        <p14:creationId xmlns:p14="http://schemas.microsoft.com/office/powerpoint/2010/main" val="19912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0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Removing this debris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from the wheels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is not only a difficult task, it requires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toxic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harsh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and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acidic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cleaning materials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14" y="1757243"/>
            <a:ext cx="2785025" cy="24956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4313738"/>
            <a:ext cx="60008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1.2 lbs</a:t>
            </a:r>
            <a:r>
              <a:rPr lang="en-US" sz="20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x 250,000,000 U.S. vehicles</a:t>
            </a:r>
          </a:p>
          <a:p>
            <a:pPr lvl="0"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=</a:t>
            </a:r>
          </a:p>
          <a:p>
            <a:pPr lvl="0"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100,000,000 lbs./year released into the Environment for front brakes only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ctr"/>
            <a:endParaRPr lang="en-US" sz="2000" b="1" dirty="0">
              <a:solidFill>
                <a:srgbClr val="9BBB5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65287" y="1555829"/>
            <a:ext cx="2550786" cy="4046139"/>
            <a:chOff x="6065287" y="1555829"/>
            <a:chExt cx="2550786" cy="404613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287" y="1555829"/>
              <a:ext cx="2550786" cy="171791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817" y="3521047"/>
              <a:ext cx="2149726" cy="208092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352631" y="2813888"/>
            <a:ext cx="2895769" cy="1857389"/>
            <a:chOff x="3352631" y="2813888"/>
            <a:chExt cx="2895769" cy="1857389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352631" y="2813888"/>
              <a:ext cx="2438569" cy="19116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360251" y="2813888"/>
              <a:ext cx="2888149" cy="1857389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0" y="59508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If left un-cleaned, brake dust will eventually destroy the surface of an aluminum wheel.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>
        <p:fade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41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cleaners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used to remove the debris also contain dangerous chemicals which contribute to the problem.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4073"/>
            <a:ext cx="9144000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Brake wear debris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contains many types of pollutants.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4799" y="4769507"/>
            <a:ext cx="2519901" cy="1775620"/>
            <a:chOff x="304799" y="4769507"/>
            <a:chExt cx="2519901" cy="1775620"/>
          </a:xfrm>
        </p:grpSpPr>
        <p:sp>
          <p:nvSpPr>
            <p:cNvPr id="13" name="TextBox 12"/>
            <p:cNvSpPr txBox="1"/>
            <p:nvPr/>
          </p:nvSpPr>
          <p:spPr>
            <a:xfrm>
              <a:off x="591676" y="6206573"/>
              <a:ext cx="1846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Hydrofluoric Acid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7186" name="Picture 18" descr="http://safe.engineering.asu.edu/wp-content/uploads/2012/05/HF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9" y="4769507"/>
              <a:ext cx="2519901" cy="143930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013865" y="4757941"/>
            <a:ext cx="2733895" cy="1810078"/>
            <a:chOff x="6013865" y="4757941"/>
            <a:chExt cx="2733895" cy="1810078"/>
          </a:xfrm>
        </p:grpSpPr>
        <p:sp>
          <p:nvSpPr>
            <p:cNvPr id="12" name="TextBox 11"/>
            <p:cNvSpPr txBox="1"/>
            <p:nvPr/>
          </p:nvSpPr>
          <p:spPr>
            <a:xfrm>
              <a:off x="6702421" y="6229465"/>
              <a:ext cx="12227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Oxalic Acid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7188" name="Picture 20" descr="http://botanistresearchproject7b.wikispaces.com/file/view/oxalic_acid%3Ddeath.png/321221214/653x281/oxalic_acid%3Ddeath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13865" y="4757941"/>
              <a:ext cx="2733895" cy="138799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3657600" y="4680466"/>
            <a:ext cx="1717714" cy="1906488"/>
            <a:chOff x="3657600" y="4680466"/>
            <a:chExt cx="1717714" cy="1906488"/>
          </a:xfrm>
        </p:grpSpPr>
        <p:sp>
          <p:nvSpPr>
            <p:cNvPr id="11" name="TextBox 10"/>
            <p:cNvSpPr txBox="1"/>
            <p:nvPr/>
          </p:nvSpPr>
          <p:spPr>
            <a:xfrm>
              <a:off x="3657600" y="6248400"/>
              <a:ext cx="17177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Phosphoric Acid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7190" name="Picture 22" descr="http://www.mysafetysign.com/img/lg/S/bilingual-phosphoric-acid-sign-s-9994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803" y="4680466"/>
              <a:ext cx="1170865" cy="16154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2590800" y="1353559"/>
            <a:ext cx="1572855" cy="1570161"/>
            <a:chOff x="2590800" y="1353559"/>
            <a:chExt cx="1572855" cy="1570161"/>
          </a:xfrm>
        </p:grpSpPr>
        <p:sp>
          <p:nvSpPr>
            <p:cNvPr id="6" name="TextBox 5"/>
            <p:cNvSpPr txBox="1"/>
            <p:nvPr/>
          </p:nvSpPr>
          <p:spPr>
            <a:xfrm>
              <a:off x="2728216" y="1353559"/>
              <a:ext cx="13518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Iron Powder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7180" name="Picture 12" descr="http://img1.indianyellowpages.com/product_images/bc-small/dir_62/1852329/iron-powder-340299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90800" y="1676400"/>
              <a:ext cx="1572855" cy="12473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973389" y="1353559"/>
            <a:ext cx="1774371" cy="1570161"/>
            <a:chOff x="6973389" y="1353559"/>
            <a:chExt cx="1774371" cy="1570161"/>
          </a:xfrm>
        </p:grpSpPr>
        <p:sp>
          <p:nvSpPr>
            <p:cNvPr id="8" name="TextBox 7"/>
            <p:cNvSpPr txBox="1"/>
            <p:nvPr/>
          </p:nvSpPr>
          <p:spPr>
            <a:xfrm>
              <a:off x="7531938" y="1353559"/>
              <a:ext cx="7085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Brass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7184" name="Picture 16" descr="http://static.wixstatic.com/media/07d63a_bd0661525f954c4a8649d71420dc9de5.png_srz_423_270_85_22_0.50_1.20_0.00_png_srz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73389" y="1676400"/>
              <a:ext cx="1774371" cy="12473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57200" y="1672746"/>
            <a:ext cx="1674998" cy="1603854"/>
            <a:chOff x="457200" y="1672746"/>
            <a:chExt cx="1674998" cy="1603854"/>
          </a:xfrm>
        </p:grpSpPr>
        <p:sp>
          <p:nvSpPr>
            <p:cNvPr id="5" name="TextBox 4"/>
            <p:cNvSpPr txBox="1"/>
            <p:nvPr/>
          </p:nvSpPr>
          <p:spPr>
            <a:xfrm>
              <a:off x="819248" y="1672746"/>
              <a:ext cx="8645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Copper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1026" name="Picture 2" descr="http://i1215.photobucket.com/albums/cc512/ScrapMetalForum/scrap%20metal%20forum%20SR/006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019630"/>
              <a:ext cx="1674998" cy="1256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800600" y="1657741"/>
            <a:ext cx="1770296" cy="1747564"/>
            <a:chOff x="4800600" y="1657741"/>
            <a:chExt cx="1770296" cy="1747564"/>
          </a:xfrm>
        </p:grpSpPr>
        <p:pic>
          <p:nvPicPr>
            <p:cNvPr id="7182" name="Picture 14" descr="http://www.faudi.de/images/user/schlamm_kleiner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707353"/>
              <a:ext cx="1770296" cy="16979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800600" y="1657741"/>
              <a:ext cx="7040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E46C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Steel</a:t>
              </a:r>
            </a:p>
            <a:p>
              <a:r>
                <a:rPr lang="en-US" sz="1600" b="1" dirty="0" smtClean="0">
                  <a:solidFill>
                    <a:srgbClr val="E46C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Chips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8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>
        <p:fade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810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Solution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3566" y="601980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Brake Pad Waste Collection Systems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5960" y="2209800"/>
            <a:ext cx="4845758" cy="3302010"/>
            <a:chOff x="600075" y="2565390"/>
            <a:chExt cx="4845758" cy="33020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075" y="2672330"/>
              <a:ext cx="4743450" cy="319507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28323" y="2565390"/>
              <a:ext cx="26869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latin typeface="Cambria" pitchFamily="18" charset="0"/>
                </a:rPr>
                <a:t>Outer Pad side configuration assembly</a:t>
              </a:r>
              <a:endParaRPr lang="en-US" sz="11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820830">
              <a:off x="4357073" y="4429121"/>
              <a:ext cx="10887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ambria" pitchFamily="18" charset="0"/>
                </a:rPr>
                <a:t>No Moving Parts</a:t>
              </a:r>
              <a:endParaRPr lang="en-US" sz="1000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362200" y="3048000"/>
              <a:ext cx="2539253" cy="685800"/>
              <a:chOff x="2362200" y="3124200"/>
              <a:chExt cx="2539253" cy="6858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2514600" y="3124200"/>
                <a:ext cx="2386853" cy="52111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2362200" y="3124200"/>
                <a:ext cx="152400" cy="15240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4800600" y="3645310"/>
                <a:ext cx="100853" cy="16469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 rot="737233">
              <a:off x="3295777" y="3260345"/>
              <a:ext cx="6463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Cambria" pitchFamily="18" charset="0"/>
                </a:rPr>
                <a:t>Plenum</a:t>
              </a:r>
              <a:endParaRPr lang="en-US" sz="1100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514266" cy="3581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1460807"/>
            <a:ext cx="351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ambria" pitchFamily="18" charset="0"/>
              </a:rPr>
              <a:t>CBPModule</a:t>
            </a:r>
            <a:endParaRPr lang="en-US" sz="24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960" y="1460806"/>
            <a:ext cx="474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    </a:t>
            </a:r>
            <a:r>
              <a:rPr lang="en-US" sz="2400" b="1" dirty="0" smtClean="0">
                <a:solidFill>
                  <a:srgbClr val="00B050"/>
                </a:solidFill>
                <a:latin typeface="Cambria" pitchFamily="18" charset="0"/>
              </a:rPr>
              <a:t>Clean Brake Performance</a:t>
            </a:r>
            <a:endParaRPr lang="en-US" sz="2400" b="1" dirty="0">
              <a:solidFill>
                <a:srgbClr val="00B05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How it Works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2290" y="1219200"/>
            <a:ext cx="4038600" cy="519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Housing fitted on disc brake.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Cool air enters the housing which pushes debris laden hot air into the plenums from where it exits out through the filters.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Filters cleaned or exchanged during standard brake maintenance.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Tests show:  The 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CBPModule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can improve overall performance  by  collecting debris and cooling  the brake system, resulting in extended  component life. 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0890" y="1752600"/>
            <a:ext cx="4291439" cy="391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9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>
        <p:fade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CBP Photo's\IMG_20140531_153622267 cop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526" y="1909117"/>
            <a:ext cx="4243426" cy="4263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12909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Wheel with </a:t>
            </a: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CBPModule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100" name="Picture 4" descr="D:\CBP Photo's\IMG_20140529_16331351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4"/>
          <a:stretch/>
        </p:blipFill>
        <p:spPr bwMode="auto">
          <a:xfrm>
            <a:off x="159499" y="1859279"/>
            <a:ext cx="4435816" cy="4312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9499" y="1295400"/>
            <a:ext cx="443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Wheel without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CBPModule</a:t>
            </a:r>
            <a:endParaRPr lang="en-US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254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Target Markets 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62240" y="912813"/>
            <a:ext cx="9144000" cy="534987"/>
          </a:xfrm>
        </p:spPr>
        <p:txBody>
          <a:bodyPr rtlCol="0">
            <a:no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Applicable to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all machinery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using disc and/or drum brakes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640080" lvl="1" indent="-201168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239000" y="38100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9326" y="1524000"/>
            <a:ext cx="8001375" cy="4498777"/>
            <a:chOff x="619326" y="1524000"/>
            <a:chExt cx="8001375" cy="4498777"/>
          </a:xfrm>
        </p:grpSpPr>
        <p:grpSp>
          <p:nvGrpSpPr>
            <p:cNvPr id="44" name="Group 43"/>
            <p:cNvGrpSpPr/>
            <p:nvPr/>
          </p:nvGrpSpPr>
          <p:grpSpPr>
            <a:xfrm>
              <a:off x="6629400" y="4800600"/>
              <a:ext cx="1991301" cy="1219200"/>
              <a:chOff x="5181600" y="3733800"/>
              <a:chExt cx="1991301" cy="1219200"/>
            </a:xfrm>
          </p:grpSpPr>
          <p:pic>
            <p:nvPicPr>
              <p:cNvPr id="37910" name="Picture 22" descr="http://www.thedrinksbusiness.com/wordpress/wp-content/uploads/2014/01/PaleoTrucker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3733800"/>
                <a:ext cx="1981200" cy="90569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334000" y="4645223"/>
                <a:ext cx="1838901" cy="307777"/>
              </a:xfrm>
              <a:prstGeom prst="rect">
                <a:avLst/>
              </a:prstGeom>
              <a:noFill/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Heavy Duty Vehicles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19326" y="1600200"/>
              <a:ext cx="1790298" cy="1066800"/>
              <a:chOff x="648102" y="2286000"/>
              <a:chExt cx="1790298" cy="1066800"/>
            </a:xfrm>
          </p:grpSpPr>
          <p:pic>
            <p:nvPicPr>
              <p:cNvPr id="37892" name="Picture 4" descr="http://img.autobytel.com/car-reviews/autobytel/114568-10-of-the-best-8-passenger-vehicles/2012_Toyota_Sequoia32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750" y="2582974"/>
                <a:ext cx="1695450" cy="76982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648102" y="2286000"/>
                <a:ext cx="1790298" cy="307777"/>
              </a:xfrm>
              <a:prstGeom prst="rect">
                <a:avLst/>
              </a:prstGeom>
              <a:noFill/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Cars &amp; Light Trucks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505200" y="4495800"/>
              <a:ext cx="2223977" cy="1474009"/>
              <a:chOff x="5181600" y="2415168"/>
              <a:chExt cx="2223977" cy="1474009"/>
            </a:xfrm>
          </p:grpSpPr>
          <p:pic>
            <p:nvPicPr>
              <p:cNvPr id="37912" name="Picture 24" descr="http://www.woodward.com/uploadedImages/Engine_Systems/Products/Images/Large/Earth_Moving_Trucks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2415168"/>
                <a:ext cx="2223977" cy="11662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5334000" y="3581400"/>
                <a:ext cx="1928733" cy="307777"/>
              </a:xfrm>
              <a:prstGeom prst="rect">
                <a:avLst/>
              </a:prstGeom>
              <a:noFill/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Industrial Machinery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657600" y="3045023"/>
              <a:ext cx="1958228" cy="1069777"/>
              <a:chOff x="2743200" y="2144035"/>
              <a:chExt cx="1958228" cy="1069777"/>
            </a:xfrm>
          </p:grpSpPr>
          <p:pic>
            <p:nvPicPr>
              <p:cNvPr id="37890" name="Picture 2" descr="http://www.ecuadormissions.org/wp-content/uploads/2014/01/airplanes.jpe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200" y="2451812"/>
                <a:ext cx="1958228" cy="762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3276600" y="2144035"/>
                <a:ext cx="873829" cy="307777"/>
              </a:xfrm>
              <a:prstGeom prst="rect">
                <a:avLst/>
              </a:prstGeom>
              <a:noFill/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Aviation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824370" y="1600200"/>
              <a:ext cx="1442830" cy="1333229"/>
              <a:chOff x="685800" y="4838971"/>
              <a:chExt cx="1442830" cy="1333229"/>
            </a:xfrm>
          </p:grpSpPr>
          <p:pic>
            <p:nvPicPr>
              <p:cNvPr id="37900" name="Picture 12" descr="http://autismhomerescue.files.wordpress.com/2012/02/yamaha-motorcycle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5181600"/>
                <a:ext cx="1442830" cy="9906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791652" y="4838971"/>
                <a:ext cx="1178015" cy="307777"/>
              </a:xfrm>
              <a:prstGeom prst="rect">
                <a:avLst/>
              </a:prstGeom>
              <a:noFill/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Motorcycles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066800" y="3200400"/>
              <a:ext cx="1714500" cy="1147997"/>
              <a:chOff x="6781800" y="4800600"/>
              <a:chExt cx="1714500" cy="1147997"/>
            </a:xfrm>
          </p:grpSpPr>
          <p:pic>
            <p:nvPicPr>
              <p:cNvPr id="37908" name="Picture 20" descr="http://akronrrclub.files.wordpress.com/2010/06/coal-trains-2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5105400"/>
                <a:ext cx="1714500" cy="84319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7162800" y="4800600"/>
                <a:ext cx="980333" cy="307777"/>
              </a:xfrm>
              <a:prstGeom prst="rect">
                <a:avLst/>
              </a:prstGeom>
              <a:noFill/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Railroads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867470" y="4724400"/>
              <a:ext cx="1494730" cy="1298377"/>
              <a:chOff x="2743200" y="3810000"/>
              <a:chExt cx="1494730" cy="1298377"/>
            </a:xfrm>
          </p:grpSpPr>
          <p:pic>
            <p:nvPicPr>
              <p:cNvPr id="37904" name="Picture 16" descr="http://blog.journals.cambridge.org/wp-content/uploads/2013/01/Wind-turbines-e1358855575551-664x456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200" y="3810000"/>
                <a:ext cx="1476375" cy="10137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2819400" y="4800600"/>
                <a:ext cx="1418530" cy="307777"/>
              </a:xfrm>
              <a:prstGeom prst="rect">
                <a:avLst/>
              </a:prstGeom>
              <a:noFill/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Wind Turbines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953000" y="1600200"/>
              <a:ext cx="1752600" cy="1338630"/>
              <a:chOff x="533400" y="3487993"/>
              <a:chExt cx="1752600" cy="1338630"/>
            </a:xfrm>
          </p:grpSpPr>
          <p:pic>
            <p:nvPicPr>
              <p:cNvPr id="37906" name="Picture 18" descr="http://ttmg.org/blog/wp-content/uploads/2012/07/NYCS_Kawasaki_7211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3886070"/>
                <a:ext cx="1752600" cy="94055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965315" y="3487993"/>
                <a:ext cx="888769" cy="307777"/>
              </a:xfrm>
              <a:prstGeom prst="rect">
                <a:avLst/>
              </a:prstGeom>
              <a:noFill/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Subways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600215" y="3200400"/>
              <a:ext cx="1447800" cy="1166991"/>
              <a:chOff x="2514600" y="4965358"/>
              <a:chExt cx="1447800" cy="1166991"/>
            </a:xfrm>
          </p:grpSpPr>
          <p:pic>
            <p:nvPicPr>
              <p:cNvPr id="37898" name="Picture 10" descr="http://greenlinebicycles.com/upload/product/original/BC-706M-11-Burgundy_1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5257800"/>
                <a:ext cx="1447800" cy="87454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2870111" y="4965358"/>
                <a:ext cx="849656" cy="307777"/>
              </a:xfrm>
              <a:prstGeom prst="rect">
                <a:avLst/>
              </a:prstGeom>
              <a:noFill/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Bicycles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253287" y="1524000"/>
              <a:ext cx="1190625" cy="1441813"/>
              <a:chOff x="4644148" y="4946110"/>
              <a:chExt cx="1190625" cy="1441813"/>
            </a:xfrm>
          </p:grpSpPr>
          <p:pic>
            <p:nvPicPr>
              <p:cNvPr id="37902" name="Picture 14" descr="http://kidsonroll.com/cservice/images/Mopeds-MC-01-50-Small.gif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148" y="5268735"/>
                <a:ext cx="1190625" cy="111918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4873810" y="4946110"/>
                <a:ext cx="830677" cy="307777"/>
              </a:xfrm>
              <a:prstGeom prst="rect">
                <a:avLst/>
              </a:prstGeom>
              <a:noFill/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Mopeds</a:t>
                </a: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028700" y="6324600"/>
            <a:ext cx="773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3859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Self Expanding Filters (SEF) also applicable to these same markets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5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  <p:bldP spid="3" grpId="0"/>
    </p:bldLst>
  </p:timing>
  <p:extLst mod="1">
    <p:ext uri="{E180D4A7-C9FB-4DFB-919C-405C955672EB}">
      <p14:showEvtLst xmlns:p14="http://schemas.microsoft.com/office/powerpoint/2010/main">
        <p14:playEvt time="3032" objId="2"/>
        <p14:stopEvt time="28389" objId="2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On-screen Show (4:3)</PresentationFormat>
  <Paragraphs>97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The Problem is Brake Wear Debris  (Brake Dust)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Target Markets  </vt:lpstr>
      <vt:lpstr>PowerPoint Presentation</vt:lpstr>
      <vt:lpstr>PowerPoint Presentation</vt:lpstr>
      <vt:lpstr>Contact Information</vt:lpstr>
      <vt:lpstr>The road to a cleaner global environment is the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2014-06-05T01:01:51Z</dcterms:created>
  <dcterms:modified xsi:type="dcterms:W3CDTF">2014-08-29T23:36:45Z</dcterms:modified>
</cp:coreProperties>
</file>