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54" r:id="rId4"/>
  </p:sldMasterIdLst>
  <p:notesMasterIdLst>
    <p:notesMasterId r:id="rId5"/>
  </p:notesMasterIdLst>
  <p:sldIdLst>
    <p:sldId id="256" r:id="rId6"/>
    <p:sldId id="257" r:id="rId7"/>
    <p:sldId id="258" r:id="rId8"/>
    <p:sldId id="259" r:id="rId9"/>
    <p:sldId id="260" r:id="rId10"/>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presProps.xml" Type="http://schemas.openxmlformats.org/officeDocument/2006/relationships/presProps" Id="rId2"/><Relationship Target="theme/theme3.xml" Type="http://schemas.openxmlformats.org/officeDocument/2006/relationships/theme" Id="rId1"/><Relationship Target="slides/slide5.xml" Type="http://schemas.openxmlformats.org/officeDocument/2006/relationships/slide" Id="rId10"/><Relationship Target="slideMasters/slideMaster1.xml" Type="http://schemas.openxmlformats.org/officeDocument/2006/relationships/slideMaster" Id="rId4"/><Relationship Target="tableStyles.xml" Type="http://schemas.openxmlformats.org/officeDocument/2006/relationships/tableStyles" Id="rId3"/><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 name="Shape 38"/>
        <p:cNvGrpSpPr/>
        <p:nvPr/>
      </p:nvGrpSpPr>
      <p:grpSpPr>
        <a:xfrm>
          <a:off y="0" x="0"/>
          <a:ext cy="0" cx="0"/>
          <a:chOff y="0" x="0"/>
          <a:chExt cy="0" cx="0"/>
        </a:xfrm>
      </p:grpSpPr>
      <p:sp>
        <p:nvSpPr>
          <p:cNvPr id="39" name="Shape 3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0" name="Shape 4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lang="en"/>
              <a:t>Introduction to Allstate Roofing and their roofing contractors in Phoenix and Peoria.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5" name="Shape 45"/>
        <p:cNvGrpSpPr/>
        <p:nvPr/>
      </p:nvGrpSpPr>
      <p:grpSpPr>
        <a:xfrm>
          <a:off y="0" x="0"/>
          <a:ext cy="0" cx="0"/>
          <a:chOff y="0" x="0"/>
          <a:chExt cy="0" cx="0"/>
        </a:xfrm>
      </p:grpSpPr>
      <p:sp>
        <p:nvSpPr>
          <p:cNvPr id="46" name="Shape 4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7" name="Shape 4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lang="en"/>
              <a:t>Learn more about Allstate Roofing and their Phoenix roofing contractors.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3" name="Shape 53"/>
        <p:cNvGrpSpPr/>
        <p:nvPr/>
      </p:nvGrpSpPr>
      <p:grpSpPr>
        <a:xfrm>
          <a:off y="0" x="0"/>
          <a:ext cy="0" cx="0"/>
          <a:chOff y="0" x="0"/>
          <a:chExt cy="0" cx="0"/>
        </a:xfrm>
      </p:grpSpPr>
      <p:sp>
        <p:nvSpPr>
          <p:cNvPr id="54" name="Shape 5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5" name="Shape 5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lang="en"/>
              <a:t>Introduction to the Peoria and Phoenix Roof Repair Services by Allstate Roofing.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0" name="Shape 60"/>
        <p:cNvGrpSpPr/>
        <p:nvPr/>
      </p:nvGrpSpPr>
      <p:grpSpPr>
        <a:xfrm>
          <a:off y="0" x="0"/>
          <a:ext cy="0" cx="0"/>
          <a:chOff y="0" x="0"/>
          <a:chExt cy="0" cx="0"/>
        </a:xfrm>
      </p:grpSpPr>
      <p:sp>
        <p:nvSpPr>
          <p:cNvPr id="61" name="Shape 6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2" name="Shape 6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lang="en"/>
              <a:t>Connect with Allstate Roofing on their various social media accounts!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0" name="Shape 70"/>
        <p:cNvGrpSpPr/>
        <p:nvPr/>
      </p:nvGrpSpPr>
      <p:grpSpPr>
        <a:xfrm>
          <a:off y="0" x="0"/>
          <a:ext cy="0" cx="0"/>
          <a:chOff y="0" x="0"/>
          <a:chExt cy="0" cx="0"/>
        </a:xfrm>
      </p:grpSpPr>
      <p:sp>
        <p:nvSpPr>
          <p:cNvPr id="71" name="Shape 7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2" name="Shape 7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Contact Allstate Roofing for all your Phoenix &amp; Peoria Roofing Needs Today!</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y="0" x="0"/>
          <a:ext cy="0" cx="0"/>
          <a:chOff y="0" x="0"/>
          <a:chExt cy="0" cx="0"/>
        </a:xfrm>
      </p:grpSpPr>
      <p:sp>
        <p:nvSpPr>
          <p:cNvPr id="8" name="Shape 8"/>
          <p:cNvSpPr/>
          <p:nvPr/>
        </p:nvSpPr>
        <p:spPr>
          <a:xfrm>
            <a:off y="2914648" x="0"/>
            <a:ext cy="2228999"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9" name="Shape 9"/>
          <p:cNvCxnSpPr/>
          <p:nvPr/>
        </p:nvCxnSpPr>
        <p:spPr>
          <a:xfrm>
            <a:off y="2914649" x="0"/>
            <a:ext cy="0" cx="9144000"/>
          </a:xfrm>
          <a:prstGeom prst="straightConnector1">
            <a:avLst/>
          </a:prstGeom>
          <a:noFill/>
          <a:ln w="28575" cap="flat">
            <a:solidFill>
              <a:schemeClr val="dk1"/>
            </a:solidFill>
            <a:prstDash val="solid"/>
            <a:round/>
            <a:headEnd w="med" len="med" type="none"/>
            <a:tailEnd w="med" len="med" type="none"/>
          </a:ln>
        </p:spPr>
      </p:cxnSp>
      <p:sp>
        <p:nvSpPr>
          <p:cNvPr id="10" name="Shape 10"/>
          <p:cNvSpPr txBox="1"/>
          <p:nvPr>
            <p:ph type="ctrTitle"/>
          </p:nvPr>
        </p:nvSpPr>
        <p:spPr>
          <a:xfrm>
            <a:off y="1618313" x="685800"/>
            <a:ext cy="1238099" cx="7772400"/>
          </a:xfrm>
          <a:prstGeom prst="rect">
            <a:avLst/>
          </a:prstGeom>
        </p:spPr>
        <p:txBody>
          <a:bodyPr bIns="91425" rIns="91425" lIns="91425" tIns="91425" anchor="b" anchorCtr="0"/>
          <a:lstStyle>
            <a:lvl1pPr>
              <a:spcBef>
                <a:spcPts val="0"/>
              </a:spcBef>
              <a:buClr>
                <a:schemeClr val="dk2"/>
              </a:buClr>
              <a:buSzPct val="100000"/>
              <a:defRPr sz="4800">
                <a:solidFill>
                  <a:schemeClr val="dk2"/>
                </a:solidFill>
              </a:defRPr>
            </a:lvl1pPr>
            <a:lvl2pPr>
              <a:spcBef>
                <a:spcPts val="0"/>
              </a:spcBef>
              <a:buClr>
                <a:schemeClr val="dk2"/>
              </a:buClr>
              <a:buSzPct val="100000"/>
              <a:defRPr sz="4800">
                <a:solidFill>
                  <a:schemeClr val="dk2"/>
                </a:solidFill>
              </a:defRPr>
            </a:lvl2pPr>
            <a:lvl3pPr>
              <a:spcBef>
                <a:spcPts val="0"/>
              </a:spcBef>
              <a:buClr>
                <a:schemeClr val="dk2"/>
              </a:buClr>
              <a:buSzPct val="100000"/>
              <a:defRPr sz="4800">
                <a:solidFill>
                  <a:schemeClr val="dk2"/>
                </a:solidFill>
              </a:defRPr>
            </a:lvl3pPr>
            <a:lvl4pPr>
              <a:spcBef>
                <a:spcPts val="0"/>
              </a:spcBef>
              <a:buClr>
                <a:schemeClr val="dk2"/>
              </a:buClr>
              <a:buSzPct val="100000"/>
              <a:defRPr sz="4800">
                <a:solidFill>
                  <a:schemeClr val="dk2"/>
                </a:solidFill>
              </a:defRPr>
            </a:lvl4pPr>
            <a:lvl5pPr>
              <a:spcBef>
                <a:spcPts val="0"/>
              </a:spcBef>
              <a:buClr>
                <a:schemeClr val="dk2"/>
              </a:buClr>
              <a:buSzPct val="100000"/>
              <a:defRPr sz="4800">
                <a:solidFill>
                  <a:schemeClr val="dk2"/>
                </a:solidFill>
              </a:defRPr>
            </a:lvl5pPr>
            <a:lvl6pPr>
              <a:spcBef>
                <a:spcPts val="0"/>
              </a:spcBef>
              <a:buClr>
                <a:schemeClr val="dk2"/>
              </a:buClr>
              <a:buSzPct val="100000"/>
              <a:defRPr sz="4800">
                <a:solidFill>
                  <a:schemeClr val="dk2"/>
                </a:solidFill>
              </a:defRPr>
            </a:lvl6pPr>
            <a:lvl7pPr>
              <a:spcBef>
                <a:spcPts val="0"/>
              </a:spcBef>
              <a:buClr>
                <a:schemeClr val="dk2"/>
              </a:buClr>
              <a:buSzPct val="100000"/>
              <a:defRPr sz="4800">
                <a:solidFill>
                  <a:schemeClr val="dk2"/>
                </a:solidFill>
              </a:defRPr>
            </a:lvl7pPr>
            <a:lvl8pPr>
              <a:spcBef>
                <a:spcPts val="0"/>
              </a:spcBef>
              <a:buClr>
                <a:schemeClr val="dk2"/>
              </a:buClr>
              <a:buSzPct val="100000"/>
              <a:defRPr sz="4800">
                <a:solidFill>
                  <a:schemeClr val="dk2"/>
                </a:solidFill>
              </a:defRPr>
            </a:lvl8pPr>
            <a:lvl9pPr>
              <a:spcBef>
                <a:spcPts val="0"/>
              </a:spcBef>
              <a:buClr>
                <a:schemeClr val="dk2"/>
              </a:buClr>
              <a:buSzPct val="100000"/>
              <a:defRPr sz="4800">
                <a:solidFill>
                  <a:schemeClr val="dk2"/>
                </a:solidFill>
              </a:defRPr>
            </a:lvl9pPr>
          </a:lstStyle>
          <a:p/>
        </p:txBody>
      </p:sp>
      <p:sp>
        <p:nvSpPr>
          <p:cNvPr id="11" name="Shape 11"/>
          <p:cNvSpPr txBox="1"/>
          <p:nvPr>
            <p:ph idx="1" type="subTitle"/>
          </p:nvPr>
        </p:nvSpPr>
        <p:spPr>
          <a:xfrm>
            <a:off y="2964777" x="685800"/>
            <a:ext cy="944700" cx="7772400"/>
          </a:xfrm>
          <a:prstGeom prst="rect">
            <a:avLst/>
          </a:prstGeom>
        </p:spPr>
        <p:txBody>
          <a:bodyPr bIns="91425" rIns="91425" lIns="91425" tIns="91425" anchor="t" anchorCtr="0"/>
          <a:lstStyle>
            <a:lvl1pPr>
              <a:spcBef>
                <a:spcPts val="0"/>
              </a:spcBef>
              <a:buClr>
                <a:schemeClr val="lt2"/>
              </a:buClr>
              <a:buSzPct val="100000"/>
              <a:buNone/>
              <a:defRPr sz="3600">
                <a:solidFill>
                  <a:schemeClr val="lt2"/>
                </a:solidFill>
              </a:defRPr>
            </a:lvl1pPr>
            <a:lvl2pPr>
              <a:spcBef>
                <a:spcPts val="0"/>
              </a:spcBef>
              <a:buClr>
                <a:schemeClr val="lt2"/>
              </a:buClr>
              <a:buSzPct val="100000"/>
              <a:buNone/>
              <a:defRPr sz="3600">
                <a:solidFill>
                  <a:schemeClr val="lt2"/>
                </a:solidFill>
              </a:defRPr>
            </a:lvl2pPr>
            <a:lvl3pPr>
              <a:spcBef>
                <a:spcPts val="0"/>
              </a:spcBef>
              <a:buClr>
                <a:schemeClr val="lt2"/>
              </a:buClr>
              <a:buSzPct val="100000"/>
              <a:buNone/>
              <a:defRPr sz="3600">
                <a:solidFill>
                  <a:schemeClr val="lt2"/>
                </a:solidFill>
              </a:defRPr>
            </a:lvl3pPr>
            <a:lvl4pPr>
              <a:spcBef>
                <a:spcPts val="0"/>
              </a:spcBef>
              <a:buClr>
                <a:schemeClr val="lt2"/>
              </a:buClr>
              <a:buSzPct val="100000"/>
              <a:buNone/>
              <a:defRPr sz="3600">
                <a:solidFill>
                  <a:schemeClr val="lt2"/>
                </a:solidFill>
              </a:defRPr>
            </a:lvl4pPr>
            <a:lvl5pPr>
              <a:spcBef>
                <a:spcPts val="0"/>
              </a:spcBef>
              <a:buClr>
                <a:schemeClr val="lt2"/>
              </a:buClr>
              <a:buSzPct val="100000"/>
              <a:buNone/>
              <a:defRPr sz="3600">
                <a:solidFill>
                  <a:schemeClr val="lt2"/>
                </a:solidFill>
              </a:defRPr>
            </a:lvl5pPr>
            <a:lvl6pPr>
              <a:spcBef>
                <a:spcPts val="0"/>
              </a:spcBef>
              <a:buClr>
                <a:schemeClr val="lt2"/>
              </a:buClr>
              <a:buSzPct val="100000"/>
              <a:buNone/>
              <a:defRPr sz="3600">
                <a:solidFill>
                  <a:schemeClr val="lt2"/>
                </a:solidFill>
              </a:defRPr>
            </a:lvl6pPr>
            <a:lvl7pPr>
              <a:spcBef>
                <a:spcPts val="0"/>
              </a:spcBef>
              <a:buClr>
                <a:schemeClr val="lt2"/>
              </a:buClr>
              <a:buSzPct val="100000"/>
              <a:buNone/>
              <a:defRPr sz="3600">
                <a:solidFill>
                  <a:schemeClr val="lt2"/>
                </a:solidFill>
              </a:defRPr>
            </a:lvl7pPr>
            <a:lvl8pPr>
              <a:spcBef>
                <a:spcPts val="0"/>
              </a:spcBef>
              <a:buClr>
                <a:schemeClr val="lt2"/>
              </a:buClr>
              <a:buSzPct val="100000"/>
              <a:buNone/>
              <a:defRPr sz="3600">
                <a:solidFill>
                  <a:schemeClr val="lt2"/>
                </a:solidFill>
              </a:defRPr>
            </a:lvl8pPr>
            <a:lvl9pPr>
              <a:spcBef>
                <a:spcPts val="0"/>
              </a:spcBef>
              <a:buClr>
                <a:schemeClr val="lt2"/>
              </a:buClr>
              <a:buSzPct val="100000"/>
              <a:buNone/>
              <a:defRPr sz="3600">
                <a:solidFill>
                  <a:schemeClr val="lt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2" name="Shape 12"/>
        <p:cNvGrpSpPr/>
        <p:nvPr/>
      </p:nvGrpSpPr>
      <p:grpSpPr>
        <a:xfrm>
          <a:off y="0" x="0"/>
          <a:ext cy="0" cx="0"/>
          <a:chOff y="0" x="0"/>
          <a:chExt cy="0" cx="0"/>
        </a:xfrm>
      </p:grpSpPr>
      <p:sp>
        <p:nvSpPr>
          <p:cNvPr id="13" name="Shape 13"/>
          <p:cNvSpPr/>
          <p:nvPr/>
        </p:nvSpPr>
        <p:spPr>
          <a:xfrm>
            <a:off y="0" x="0"/>
            <a:ext cy="11277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14" name="Shape 14"/>
          <p:cNvCxnSpPr/>
          <p:nvPr/>
        </p:nvCxnSpPr>
        <p:spPr>
          <a:xfrm>
            <a:off y="1127679" x="0"/>
            <a:ext cy="0" cx="9144000"/>
          </a:xfrm>
          <a:prstGeom prst="straightConnector1">
            <a:avLst/>
          </a:prstGeom>
          <a:noFill/>
          <a:ln w="28575" cap="flat">
            <a:solidFill>
              <a:schemeClr val="dk1"/>
            </a:solidFill>
            <a:prstDash val="solid"/>
            <a:round/>
            <a:headEnd w="med" len="med" type="none"/>
            <a:tailEnd w="med" len="med" type="none"/>
          </a:ln>
        </p:spPr>
      </p:cxnSp>
      <p:sp>
        <p:nvSpPr>
          <p:cNvPr id="15" name="Shape 15"/>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6" name="Shape 16"/>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7" name="Shape 17"/>
        <p:cNvGrpSpPr/>
        <p:nvPr/>
      </p:nvGrpSpPr>
      <p:grpSpPr>
        <a:xfrm>
          <a:off y="0" x="0"/>
          <a:ext cy="0" cx="0"/>
          <a:chOff y="0" x="0"/>
          <a:chExt cy="0" cx="0"/>
        </a:xfrm>
      </p:grpSpPr>
      <p:sp>
        <p:nvSpPr>
          <p:cNvPr id="18" name="Shape 18"/>
          <p:cNvSpPr/>
          <p:nvPr/>
        </p:nvSpPr>
        <p:spPr>
          <a:xfrm>
            <a:off y="0" x="0"/>
            <a:ext cy="11277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19" name="Shape 19"/>
          <p:cNvCxnSpPr/>
          <p:nvPr/>
        </p:nvCxnSpPr>
        <p:spPr>
          <a:xfrm>
            <a:off y="1127679" x="0"/>
            <a:ext cy="0" cx="9144000"/>
          </a:xfrm>
          <a:prstGeom prst="straightConnector1">
            <a:avLst/>
          </a:prstGeom>
          <a:noFill/>
          <a:ln w="28575" cap="flat">
            <a:solidFill>
              <a:schemeClr val="dk1"/>
            </a:solidFill>
            <a:prstDash val="solid"/>
            <a:round/>
            <a:headEnd w="med" len="med" type="none"/>
            <a:tailEnd w="med" len="med" type="none"/>
          </a:ln>
        </p:spPr>
      </p:cxnSp>
      <p:sp>
        <p:nvSpPr>
          <p:cNvPr id="20" name="Shape 20"/>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1" name="Shape 21"/>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2" name="Shape 22"/>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3" name="Shape 23"/>
        <p:cNvGrpSpPr/>
        <p:nvPr/>
      </p:nvGrpSpPr>
      <p:grpSpPr>
        <a:xfrm>
          <a:off y="0" x="0"/>
          <a:ext cy="0" cx="0"/>
          <a:chOff y="0" x="0"/>
          <a:chExt cy="0" cx="0"/>
        </a:xfrm>
      </p:grpSpPr>
      <p:sp>
        <p:nvSpPr>
          <p:cNvPr id="24" name="Shape 24"/>
          <p:cNvSpPr/>
          <p:nvPr/>
        </p:nvSpPr>
        <p:spPr>
          <a:xfrm>
            <a:off y="0" x="0"/>
            <a:ext cy="11277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25" name="Shape 25"/>
          <p:cNvCxnSpPr/>
          <p:nvPr/>
        </p:nvCxnSpPr>
        <p:spPr>
          <a:xfrm>
            <a:off y="1127679" x="0"/>
            <a:ext cy="0" cx="9144000"/>
          </a:xfrm>
          <a:prstGeom prst="straightConnector1">
            <a:avLst/>
          </a:prstGeom>
          <a:noFill/>
          <a:ln w="28575" cap="flat">
            <a:solidFill>
              <a:schemeClr val="dk1"/>
            </a:solidFill>
            <a:prstDash val="solid"/>
            <a:round/>
            <a:headEnd w="med" len="med" type="none"/>
            <a:tailEnd w="med" len="med" type="none"/>
          </a:ln>
        </p:spPr>
      </p:cxnSp>
      <p:sp>
        <p:nvSpPr>
          <p:cNvPr id="26" name="Shape 26"/>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7" name="Shape 27"/>
        <p:cNvGrpSpPr/>
        <p:nvPr/>
      </p:nvGrpSpPr>
      <p:grpSpPr>
        <a:xfrm>
          <a:off y="0" x="0"/>
          <a:ext cy="0" cx="0"/>
          <a:chOff y="0" x="0"/>
          <a:chExt cy="0" cx="0"/>
        </a:xfrm>
      </p:grpSpPr>
      <p:sp>
        <p:nvSpPr>
          <p:cNvPr id="28" name="Shape 28"/>
          <p:cNvSpPr/>
          <p:nvPr/>
        </p:nvSpPr>
        <p:spPr>
          <a:xfrm>
            <a:off y="4225081" x="0"/>
            <a:ext cy="9183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29" name="Shape 29"/>
          <p:cNvCxnSpPr/>
          <p:nvPr/>
        </p:nvCxnSpPr>
        <p:spPr>
          <a:xfrm>
            <a:off y="4225081" x="0"/>
            <a:ext cy="0" cx="9144000"/>
          </a:xfrm>
          <a:prstGeom prst="straightConnector1">
            <a:avLst/>
          </a:prstGeom>
          <a:noFill/>
          <a:ln w="28575" cap="flat">
            <a:solidFill>
              <a:schemeClr val="dk1"/>
            </a:solidFill>
            <a:prstDash val="solid"/>
            <a:round/>
            <a:headEnd w="med" len="med" type="none"/>
            <a:tailEnd w="med" len="med" type="none"/>
          </a:ln>
        </p:spPr>
      </p:cxnSp>
      <p:sp>
        <p:nvSpPr>
          <p:cNvPr id="30" name="Shape 30"/>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Clr>
                <a:schemeClr val="lt1"/>
              </a:buClr>
              <a:buSzPct val="100000"/>
              <a:buNone/>
              <a:defRPr sz="1800">
                <a:solidFill>
                  <a:schemeClr val="lt1"/>
                </a:solidFill>
              </a:defRPr>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1" name="Shape 3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1pPr>
            <a:lvl2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2pPr>
            <a:lvl3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3pPr>
            <a:lvl4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4pPr>
            <a:lvl5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5pPr>
            <a:lvl6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6pPr>
            <a:lvl7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7pPr>
            <a:lvl8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8pPr>
            <a:lvl9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2"/>
              </a:buClr>
              <a:buSzPct val="100000"/>
              <a:buFont typeface="Trebuchet MS"/>
              <a:defRPr sz="3000">
                <a:solidFill>
                  <a:schemeClr val="dk2"/>
                </a:solidFill>
                <a:latin typeface="Trebuchet MS"/>
                <a:ea typeface="Trebuchet MS"/>
                <a:cs typeface="Trebuchet MS"/>
                <a:sym typeface="Trebuchet MS"/>
              </a:defRPr>
            </a:lvl1pPr>
            <a:lvl2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2pPr>
            <a:lvl3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3pPr>
            <a:lvl4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4pPr>
            <a:lvl5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5pPr>
            <a:lvl6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6pPr>
            <a:lvl7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7pPr>
            <a:lvl8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8pPr>
            <a:lvl9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3.xml" Type="http://schemas.openxmlformats.org/officeDocument/2006/relationships/slideLayout" Id="rId1"/><Relationship Target="http://allstateroofingaz.com/peoria" Type="http://schemas.openxmlformats.org/officeDocument/2006/relationships/hyperlink" TargetMode="External" Id="rId4"/><Relationship Target="http://allstateroofingaz.com/phoenix" Type="http://schemas.openxmlformats.org/officeDocument/2006/relationships/hyperlink" TargetMode="External" Id="rId3"/><Relationship Target="../media/image05.png" Type="http://schemas.openxmlformats.org/officeDocument/2006/relationships/image" Id="rId6"/><Relationship Target="../media/image04.png" Type="http://schemas.openxmlformats.org/officeDocument/2006/relationships/image" Id="rId5"/></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 Target="http://allstateroofingaz.com/phoenix" Type="http://schemas.openxmlformats.org/officeDocument/2006/relationships/hyperlink" TargetMode="External" Id="rId4"/><Relationship Target="http://allstateroofingaz.com" Type="http://schemas.openxmlformats.org/officeDocument/2006/relationships/hyperlink" TargetMode="External" Id="rId3"/><Relationship Target="../media/image00.jpg" Type="http://schemas.openxmlformats.org/officeDocument/2006/relationships/image" Id="rId6"/><Relationship Target="http://allstateroofingaz.com/peoria" Type="http://schemas.openxmlformats.org/officeDocument/2006/relationships/hyperlink" TargetMode="External" Id="rId5"/></Relationships>
</file>

<file path=ppt/slides/_rels/slide3.xml.rels><?xml version="1.0" encoding="UTF-8" standalone="yes"?><Relationships xmlns="http://schemas.openxmlformats.org/package/2006/relationships"><Relationship Target="../media/image03.jpg" Type="http://schemas.openxmlformats.org/officeDocument/2006/relationships/image" Id="rId15"/><Relationship Target="http://youtube.com/v/eaJZu1CqOmA" Type="http://schemas.openxmlformats.org/officeDocument/2006/relationships/hyperlink" TargetMode="External" Id="rId14"/><Relationship Target="../notesSlides/notesSlide3.xml" Type="http://schemas.openxmlformats.org/officeDocument/2006/relationships/notesSlide" Id="rId2"/><Relationship Target="../media/image01.jpg" Type="http://schemas.openxmlformats.org/officeDocument/2006/relationships/image" Id="rId12"/><Relationship Target="../slideLayouts/slideLayout2.xml" Type="http://schemas.openxmlformats.org/officeDocument/2006/relationships/slideLayout" Id="rId1"/><Relationship Target="http://allstateroofingaz.com/" Type="http://schemas.openxmlformats.org/officeDocument/2006/relationships/hyperlink" TargetMode="External" Id="rId4"/><Relationship Target="http://allstateroofingaz.com/" Type="http://schemas.openxmlformats.org/officeDocument/2006/relationships/hyperlink" TargetMode="External" Id="rId3"/><Relationship Target="http://youtube.com/v/_5Yo8_wTw-0" Type="http://schemas.openxmlformats.org/officeDocument/2006/relationships/hyperlink" TargetMode="External" Id="rId11"/><Relationship Target="http://allstateroofingaz.com/allstate-roofing-services/" Type="http://schemas.openxmlformats.org/officeDocument/2006/relationships/hyperlink" TargetMode="External" Id="rId9"/><Relationship Target="http://allstateroofingaz.com/phoenix-shingle-roofs/" Type="http://schemas.openxmlformats.org/officeDocument/2006/relationships/hyperlink" TargetMode="External" Id="rId6"/><Relationship Target="http://allstateroofingaz.com/phoenix-roof-repair/" Type="http://schemas.openxmlformats.org/officeDocument/2006/relationships/hyperlink" TargetMode="External" Id="rId5"/><Relationship Target="http://allstateroofingaz.com/phoenix-foam-roofing/" Type="http://schemas.openxmlformats.org/officeDocument/2006/relationships/hyperlink" TargetMode="External" Id="rId8"/><Relationship Target="http://allstateroofingaz.com/phoenix-tile-roofs/" Type="http://schemas.openxmlformats.org/officeDocument/2006/relationships/hyperlink" TargetMode="External" Id="rId7"/></Relationships>
</file>

<file path=ppt/slides/_rels/slide4.xml.rels><?xml version="1.0" encoding="UTF-8" standalone="yes"?><Relationships xmlns="http://schemas.openxmlformats.org/package/2006/relationships"><Relationship Target="../media/image02.png" Type="http://schemas.openxmlformats.org/officeDocument/2006/relationships/image" Id="rId12"/><Relationship Target="../notesSlides/notesSlide4.xml" Type="http://schemas.openxmlformats.org/officeDocument/2006/relationships/notesSlide" Id="rId2"/><Relationship Target="../slideLayouts/slideLayout2.xml" Type="http://schemas.openxmlformats.org/officeDocument/2006/relationships/slideLayout" Id="rId1"/><Relationship Target="http://www.pinterest.com/allstateroofing" Type="http://schemas.openxmlformats.org/officeDocument/2006/relationships/hyperlink" TargetMode="External" Id="rId10"/><Relationship Target="https://plus.google.com/u/0/+AllstateRoofingIncPeoria" Type="http://schemas.openxmlformats.org/officeDocument/2006/relationships/hyperlink" TargetMode="External" Id="rId4"/><Relationship Target="https://twitter.com/Allstate_Roofin" Type="http://schemas.openxmlformats.org/officeDocument/2006/relationships/hyperlink" TargetMode="External" Id="rId11"/><Relationship Target="https://www.facebook.com/allstateroofingaz" Type="http://schemas.openxmlformats.org/officeDocument/2006/relationships/hyperlink" TargetMode="External" Id="rId3"/><Relationship Target="http://www.houzz.com/pro/allstateroofingaz" Type="http://schemas.openxmlformats.org/officeDocument/2006/relationships/hyperlink" TargetMode="External" Id="rId9"/><Relationship Target="https://plus.google.com/u/0/+ChadThomasAllstateroofingaz" Type="http://schemas.openxmlformats.org/officeDocument/2006/relationships/hyperlink" TargetMode="External" Id="rId6"/><Relationship Target="https://plus.google.com/u/0/+Allstateroofingazphoenix" Type="http://schemas.openxmlformats.org/officeDocument/2006/relationships/hyperlink" TargetMode="External" Id="rId5"/><Relationship Target="http://www.youtube.com/user/AllstateRoofingAZ" Type="http://schemas.openxmlformats.org/officeDocument/2006/relationships/hyperlink" TargetMode="External" Id="rId8"/><Relationship Target="http://www.linkedin.com/company/allstate-roofing-inc" Type="http://schemas.openxmlformats.org/officeDocument/2006/relationships/hyperlink" TargetMode="External" Id="rId7"/></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3.xml" Type="http://schemas.openxmlformats.org/officeDocument/2006/relationships/slideLayout" Id="rId1"/><Relationship Target="http://allstateroofingaz.com/peoria" Type="http://schemas.openxmlformats.org/officeDocument/2006/relationships/hyperlink" TargetMode="External" Id="rId4"/><Relationship Target="http://allstateroofingaz.com/phoenix" Type="http://schemas.openxmlformats.org/officeDocument/2006/relationships/hyperlink" TargetMode="External" Id="rId3"/><Relationship Target="../media/image05.png" Type="http://schemas.openxmlformats.org/officeDocument/2006/relationships/image" Id="rId6"/><Relationship Target="../media/image04.png" Type="http://schemas.openxmlformats.org/officeDocument/2006/relationships/image" Id="rId5"/></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 name="Shape 32"/>
        <p:cNvGrpSpPr/>
        <p:nvPr/>
      </p:nvGrpSpPr>
      <p:grpSpPr>
        <a:xfrm>
          <a:off y="0" x="0"/>
          <a:ext cy="0" cx="0"/>
          <a:chOff y="0" x="0"/>
          <a:chExt cy="0" cx="0"/>
        </a:xfrm>
      </p:grpSpPr>
      <p:sp>
        <p:nvSpPr>
          <p:cNvPr id="33" name="Shape 33"/>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lang="en"/>
              <a:t>Introduction To Allstate Roofing</a:t>
            </a:r>
          </a:p>
        </p:txBody>
      </p:sp>
      <p:sp>
        <p:nvSpPr>
          <p:cNvPr id="34" name="Shape 34"/>
          <p:cNvSpPr txBox="1"/>
          <p:nvPr>
            <p:ph idx="1" type="body"/>
          </p:nvPr>
        </p:nvSpPr>
        <p:spPr>
          <a:xfrm>
            <a:off y="1440875" x="457200"/>
            <a:ext cy="3485100" cx="3994500"/>
          </a:xfrm>
          <a:prstGeom prst="rect">
            <a:avLst/>
          </a:prstGeom>
        </p:spPr>
        <p:txBody>
          <a:bodyPr bIns="91425" rIns="91425" lIns="91425" tIns="91425" anchor="t" anchorCtr="0">
            <a:noAutofit/>
          </a:bodyPr>
          <a:lstStyle/>
          <a:p>
            <a:pPr rtl="0">
              <a:lnSpc>
                <a:spcPct val="115000"/>
              </a:lnSpc>
              <a:spcBef>
                <a:spcPts val="0"/>
              </a:spcBef>
              <a:buNone/>
            </a:pPr>
            <a:r>
              <a:rPr sz="1400" lang="en">
                <a:solidFill>
                  <a:srgbClr val="000000"/>
                </a:solidFill>
                <a:latin typeface="Arial"/>
                <a:ea typeface="Arial"/>
                <a:cs typeface="Arial"/>
                <a:sym typeface="Arial"/>
              </a:rPr>
              <a:t>Phoenix Location:</a:t>
            </a:r>
          </a:p>
          <a:p>
            <a:pPr rtl="0">
              <a:lnSpc>
                <a:spcPct val="115000"/>
              </a:lnSpc>
              <a:spcBef>
                <a:spcPts val="0"/>
              </a:spcBef>
              <a:buNone/>
            </a:pPr>
            <a:r>
              <a:rPr sz="1400" lang="en">
                <a:solidFill>
                  <a:srgbClr val="000000"/>
                </a:solidFill>
                <a:latin typeface="Arial"/>
                <a:ea typeface="Arial"/>
                <a:cs typeface="Arial"/>
                <a:sym typeface="Arial"/>
              </a:rPr>
              <a:t>3611 N 36th Avenue</a:t>
            </a:r>
          </a:p>
          <a:p>
            <a:pPr rtl="0">
              <a:lnSpc>
                <a:spcPct val="115000"/>
              </a:lnSpc>
              <a:spcBef>
                <a:spcPts val="0"/>
              </a:spcBef>
              <a:buNone/>
            </a:pPr>
            <a:r>
              <a:rPr sz="1400" lang="en">
                <a:solidFill>
                  <a:srgbClr val="000000"/>
                </a:solidFill>
                <a:latin typeface="Arial"/>
                <a:ea typeface="Arial"/>
                <a:cs typeface="Arial"/>
                <a:sym typeface="Arial"/>
              </a:rPr>
              <a:t>Phoenix, Arizona 85019</a:t>
            </a:r>
          </a:p>
          <a:p>
            <a:pPr rtl="0">
              <a:spcBef>
                <a:spcPts val="0"/>
              </a:spcBef>
              <a:buNone/>
            </a:pPr>
            <a:r>
              <a:rPr sz="1400" lang="en">
                <a:solidFill>
                  <a:srgbClr val="000000"/>
                </a:solidFill>
                <a:latin typeface="Arial"/>
                <a:ea typeface="Arial"/>
                <a:cs typeface="Arial"/>
                <a:sym typeface="Arial"/>
              </a:rPr>
              <a:t>Office: 602-484-7663</a:t>
            </a:r>
          </a:p>
          <a:p>
            <a:pPr rtl="0">
              <a:lnSpc>
                <a:spcPct val="115000"/>
              </a:lnSpc>
              <a:spcBef>
                <a:spcPts val="0"/>
              </a:spcBef>
              <a:buNone/>
            </a:pPr>
            <a:r>
              <a:rPr sz="1400" lang="en">
                <a:solidFill>
                  <a:srgbClr val="000000"/>
                </a:solidFill>
                <a:latin typeface="Arial"/>
                <a:ea typeface="Arial"/>
                <a:cs typeface="Arial"/>
                <a:sym typeface="Arial"/>
              </a:rPr>
              <a:t>Website: </a:t>
            </a:r>
            <a:r>
              <a:rPr u="sng" sz="1400" lang="en">
                <a:solidFill>
                  <a:srgbClr val="000000"/>
                </a:solidFill>
                <a:latin typeface="Arial"/>
                <a:ea typeface="Arial"/>
                <a:cs typeface="Arial"/>
                <a:sym typeface="Arial"/>
                <a:hlinkClick r:id="rId3"/>
              </a:rPr>
              <a:t>http://allstateroofingaz.com/phoenix</a:t>
            </a:r>
          </a:p>
          <a:p>
            <a:pPr>
              <a:spcBef>
                <a:spcPts val="0"/>
              </a:spcBef>
              <a:buNone/>
            </a:pPr>
            <a:r>
              <a:t/>
            </a:r>
            <a:endParaRPr sz="1400">
              <a:solidFill>
                <a:srgbClr val="000000"/>
              </a:solidFill>
              <a:latin typeface="Arial"/>
              <a:ea typeface="Arial"/>
              <a:cs typeface="Arial"/>
              <a:sym typeface="Arial"/>
            </a:endParaRPr>
          </a:p>
        </p:txBody>
      </p:sp>
      <p:sp>
        <p:nvSpPr>
          <p:cNvPr id="35" name="Shape 35"/>
          <p:cNvSpPr txBox="1"/>
          <p:nvPr>
            <p:ph idx="2" type="body"/>
          </p:nvPr>
        </p:nvSpPr>
        <p:spPr>
          <a:xfrm>
            <a:off y="1440800" x="4692275"/>
            <a:ext cy="3485100" cx="3994500"/>
          </a:xfrm>
          <a:prstGeom prst="rect">
            <a:avLst/>
          </a:prstGeom>
        </p:spPr>
        <p:txBody>
          <a:bodyPr bIns="91425" rIns="91425" lIns="91425" tIns="91425" anchor="t" anchorCtr="0">
            <a:noAutofit/>
          </a:bodyPr>
          <a:lstStyle/>
          <a:p>
            <a:pPr rtl="0">
              <a:lnSpc>
                <a:spcPct val="100000"/>
              </a:lnSpc>
              <a:spcBef>
                <a:spcPts val="0"/>
              </a:spcBef>
              <a:buNone/>
            </a:pPr>
            <a:r>
              <a:rPr sz="1400" lang="en">
                <a:solidFill>
                  <a:srgbClr val="000000"/>
                </a:solidFill>
                <a:latin typeface="Arial"/>
                <a:ea typeface="Arial"/>
                <a:cs typeface="Arial"/>
                <a:sym typeface="Arial"/>
              </a:rPr>
              <a:t>Peoria Location:</a:t>
            </a:r>
          </a:p>
          <a:p>
            <a:pPr rtl="0">
              <a:lnSpc>
                <a:spcPct val="100000"/>
              </a:lnSpc>
              <a:spcBef>
                <a:spcPts val="0"/>
              </a:spcBef>
              <a:buNone/>
            </a:pPr>
            <a:r>
              <a:rPr sz="1400" lang="en">
                <a:solidFill>
                  <a:srgbClr val="000000"/>
                </a:solidFill>
                <a:latin typeface="Arial"/>
                <a:ea typeface="Arial"/>
                <a:cs typeface="Arial"/>
                <a:sym typeface="Arial"/>
              </a:rPr>
              <a:t>30521 N 126th Dr</a:t>
            </a:r>
          </a:p>
          <a:p>
            <a:pPr rtl="0">
              <a:lnSpc>
                <a:spcPct val="100000"/>
              </a:lnSpc>
              <a:spcBef>
                <a:spcPts val="0"/>
              </a:spcBef>
              <a:buNone/>
            </a:pPr>
            <a:r>
              <a:rPr sz="1400" lang="en">
                <a:solidFill>
                  <a:srgbClr val="000000"/>
                </a:solidFill>
                <a:latin typeface="Arial"/>
                <a:ea typeface="Arial"/>
                <a:cs typeface="Arial"/>
                <a:sym typeface="Arial"/>
              </a:rPr>
              <a:t>Peoria, Arizona 85383</a:t>
            </a:r>
          </a:p>
          <a:p>
            <a:pPr rtl="0">
              <a:lnSpc>
                <a:spcPct val="100000"/>
              </a:lnSpc>
              <a:spcBef>
                <a:spcPts val="0"/>
              </a:spcBef>
              <a:buNone/>
            </a:pPr>
            <a:r>
              <a:t/>
            </a:r>
            <a:endParaRPr sz="1400">
              <a:solidFill>
                <a:srgbClr val="000000"/>
              </a:solidFill>
              <a:latin typeface="Arial"/>
              <a:ea typeface="Arial"/>
              <a:cs typeface="Arial"/>
              <a:sym typeface="Arial"/>
            </a:endParaRPr>
          </a:p>
          <a:p>
            <a:pPr rtl="0">
              <a:lnSpc>
                <a:spcPct val="100000"/>
              </a:lnSpc>
              <a:spcBef>
                <a:spcPts val="0"/>
              </a:spcBef>
              <a:buNone/>
            </a:pPr>
            <a:r>
              <a:rPr sz="1400" lang="en">
                <a:solidFill>
                  <a:srgbClr val="000000"/>
                </a:solidFill>
                <a:latin typeface="Arial"/>
                <a:ea typeface="Arial"/>
                <a:cs typeface="Arial"/>
                <a:sym typeface="Arial"/>
              </a:rPr>
              <a:t>Office: 602-620-2755 </a:t>
            </a:r>
          </a:p>
          <a:p>
            <a:pPr rtl="0">
              <a:lnSpc>
                <a:spcPct val="100000"/>
              </a:lnSpc>
              <a:spcBef>
                <a:spcPts val="0"/>
              </a:spcBef>
              <a:buNone/>
            </a:pPr>
            <a:r>
              <a:rPr sz="1400" lang="en">
                <a:solidFill>
                  <a:srgbClr val="000000"/>
                </a:solidFill>
                <a:latin typeface="Arial"/>
                <a:ea typeface="Arial"/>
                <a:cs typeface="Arial"/>
                <a:sym typeface="Arial"/>
              </a:rPr>
              <a:t>Website: </a:t>
            </a:r>
            <a:r>
              <a:rPr u="sng" sz="1400" lang="en">
                <a:solidFill>
                  <a:srgbClr val="000000"/>
                </a:solidFill>
                <a:latin typeface="Arial"/>
                <a:ea typeface="Arial"/>
                <a:cs typeface="Arial"/>
                <a:sym typeface="Arial"/>
                <a:hlinkClick r:id="rId4"/>
              </a:rPr>
              <a:t>http://allstateroofingaz.com/peoria</a:t>
            </a:r>
          </a:p>
        </p:txBody>
      </p:sp>
      <p:pic>
        <p:nvPicPr>
          <p:cNvPr id="36" name="Shape 36"/>
          <p:cNvPicPr preferRelativeResize="0"/>
          <p:nvPr/>
        </p:nvPicPr>
        <p:blipFill>
          <a:blip r:embed="rId5">
            <a:alphaModFix/>
          </a:blip>
          <a:stretch>
            <a:fillRect/>
          </a:stretch>
        </p:blipFill>
        <p:spPr>
          <a:xfrm>
            <a:off y="2995300" x="507747"/>
            <a:ext cy="1861075" cx="3666474"/>
          </a:xfrm>
          <a:prstGeom prst="rect">
            <a:avLst/>
          </a:prstGeom>
          <a:noFill/>
          <a:ln>
            <a:noFill/>
          </a:ln>
        </p:spPr>
      </p:pic>
      <p:pic>
        <p:nvPicPr>
          <p:cNvPr id="37" name="Shape 37"/>
          <p:cNvPicPr preferRelativeResize="0"/>
          <p:nvPr/>
        </p:nvPicPr>
        <p:blipFill>
          <a:blip r:embed="rId6">
            <a:alphaModFix/>
          </a:blip>
          <a:stretch>
            <a:fillRect/>
          </a:stretch>
        </p:blipFill>
        <p:spPr>
          <a:xfrm>
            <a:off y="2995300" x="4803680"/>
            <a:ext cy="1861074" cx="3666919"/>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 name="Shape 41"/>
        <p:cNvGrpSpPr/>
        <p:nvPr/>
      </p:nvGrpSpPr>
      <p:grpSpPr>
        <a:xfrm>
          <a:off y="0" x="0"/>
          <a:ext cy="0" cx="0"/>
          <a:chOff y="0" x="0"/>
          <a:chExt cy="0" cx="0"/>
        </a:xfrm>
      </p:grpSpPr>
      <p:sp>
        <p:nvSpPr>
          <p:cNvPr id="42" name="Shape 4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About Us	</a:t>
            </a:r>
          </a:p>
        </p:txBody>
      </p:sp>
      <p:sp>
        <p:nvSpPr>
          <p:cNvPr id="43" name="Shape 43"/>
          <p:cNvSpPr txBox="1"/>
          <p:nvPr>
            <p:ph idx="1" type="body"/>
          </p:nvPr>
        </p:nvSpPr>
        <p:spPr>
          <a:xfrm>
            <a:off y="3117525" x="69850"/>
            <a:ext cy="1808400" cx="9038100"/>
          </a:xfrm>
          <a:prstGeom prst="rect">
            <a:avLst/>
          </a:prstGeom>
        </p:spPr>
        <p:txBody>
          <a:bodyPr bIns="91425" rIns="91425" lIns="91425" tIns="91425" anchor="t" anchorCtr="0">
            <a:noAutofit/>
          </a:bodyPr>
          <a:lstStyle/>
          <a:p>
            <a:pPr>
              <a:spcBef>
                <a:spcPts val="0"/>
              </a:spcBef>
              <a:buNone/>
            </a:pPr>
            <a:r>
              <a:rPr u="sng" sz="1800" lang="en">
                <a:solidFill>
                  <a:srgbClr val="000000"/>
                </a:solidFill>
                <a:latin typeface="Arial"/>
                <a:ea typeface="Arial"/>
                <a:cs typeface="Arial"/>
                <a:sym typeface="Arial"/>
                <a:hlinkClick r:id="rId3"/>
              </a:rPr>
              <a:t>Allstate Roofing</a:t>
            </a:r>
            <a:r>
              <a:rPr sz="1800" lang="en">
                <a:solidFill>
                  <a:srgbClr val="000000"/>
                </a:solidFill>
                <a:latin typeface="Arial"/>
                <a:ea typeface="Arial"/>
                <a:cs typeface="Arial"/>
                <a:sym typeface="Arial"/>
              </a:rPr>
              <a:t> is a family owned and operated roofing company with locations in </a:t>
            </a:r>
            <a:r>
              <a:rPr u="sng" sz="1800" lang="en">
                <a:solidFill>
                  <a:srgbClr val="000000"/>
                </a:solidFill>
                <a:latin typeface="Arial"/>
                <a:ea typeface="Arial"/>
                <a:cs typeface="Arial"/>
                <a:sym typeface="Arial"/>
                <a:hlinkClick r:id="rId4"/>
              </a:rPr>
              <a:t>Phoenix</a:t>
            </a:r>
            <a:r>
              <a:rPr sz="1800" lang="en">
                <a:solidFill>
                  <a:srgbClr val="000000"/>
                </a:solidFill>
                <a:latin typeface="Arial"/>
                <a:ea typeface="Arial"/>
                <a:cs typeface="Arial"/>
                <a:sym typeface="Arial"/>
              </a:rPr>
              <a:t> and </a:t>
            </a:r>
            <a:r>
              <a:rPr u="sng" sz="1800" lang="en">
                <a:solidFill>
                  <a:srgbClr val="000000"/>
                </a:solidFill>
                <a:latin typeface="Arial"/>
                <a:ea typeface="Arial"/>
                <a:cs typeface="Arial"/>
                <a:sym typeface="Arial"/>
                <a:hlinkClick r:id="rId5"/>
              </a:rPr>
              <a:t>Peoria</a:t>
            </a:r>
            <a:r>
              <a:rPr sz="1800" lang="en">
                <a:solidFill>
                  <a:srgbClr val="000000"/>
                </a:solidFill>
                <a:latin typeface="Arial"/>
                <a:ea typeface="Arial"/>
                <a:cs typeface="Arial"/>
                <a:sym typeface="Arial"/>
              </a:rPr>
              <a:t>. Our Arizona roofing company was started by husband and wife, Chad and Kathy Thomas in 2001. Chad was born and raised in Arizona and started working in the roofing industry with his father at the age of 15. Chad's experience and knowledge in the roofing industry is what makes Allstate Roofing the best in the business! Allstate Roofing is a roofing company you can trust and rely on!</a:t>
            </a:r>
          </a:p>
        </p:txBody>
      </p:sp>
      <p:pic>
        <p:nvPicPr>
          <p:cNvPr id="44" name="Shape 44"/>
          <p:cNvPicPr preferRelativeResize="0"/>
          <p:nvPr/>
        </p:nvPicPr>
        <p:blipFill>
          <a:blip r:embed="rId6">
            <a:alphaModFix/>
          </a:blip>
          <a:stretch>
            <a:fillRect/>
          </a:stretch>
        </p:blipFill>
        <p:spPr>
          <a:xfrm>
            <a:off y="1298283" x="0"/>
            <a:ext cy="1708632" cx="9143999"/>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 name="Shape 48"/>
        <p:cNvGrpSpPr/>
        <p:nvPr/>
      </p:nvGrpSpPr>
      <p:grpSpPr>
        <a:xfrm>
          <a:off y="0" x="0"/>
          <a:ext cy="0" cx="0"/>
          <a:chOff y="0" x="0"/>
          <a:chExt cy="0" cx="0"/>
        </a:xfrm>
      </p:grpSpPr>
      <p:sp>
        <p:nvSpPr>
          <p:cNvPr id="49" name="Shape 49"/>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Our Roofing Services	</a:t>
            </a:r>
          </a:p>
        </p:txBody>
      </p:sp>
      <p:sp>
        <p:nvSpPr>
          <p:cNvPr id="50" name="Shape 50"/>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sz="1800" lang="en">
                <a:latin typeface="Arial"/>
                <a:ea typeface="Arial"/>
                <a:cs typeface="Arial"/>
                <a:sym typeface="Arial"/>
              </a:rPr>
              <a:t>Allstate Roofing provides commercial and residential services in the Phoenix metro area including: </a:t>
            </a:r>
          </a:p>
          <a:p>
            <a:pPr rtl="0"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3"/>
              </a:rPr>
              <a:t>Re-Roofing</a:t>
            </a:r>
          </a:p>
          <a:p>
            <a:pPr rtl="0"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4"/>
              </a:rPr>
              <a:t>New-Roofs</a:t>
            </a:r>
          </a:p>
          <a:p>
            <a:pPr rtl="0"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5"/>
              </a:rPr>
              <a:t>Roof Repair</a:t>
            </a:r>
          </a:p>
          <a:p>
            <a:pPr rtl="0"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6"/>
              </a:rPr>
              <a:t>Shingle Roofing</a:t>
            </a:r>
          </a:p>
          <a:p>
            <a:pPr rtl="0"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7"/>
              </a:rPr>
              <a:t>Tile Roofing</a:t>
            </a:r>
          </a:p>
          <a:p>
            <a:pPr rtl="0"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8"/>
              </a:rPr>
              <a:t>Foam Roofing</a:t>
            </a:r>
          </a:p>
          <a:p>
            <a:pPr lvl="0" indent="-342900" marL="457200">
              <a:spcBef>
                <a:spcPts val="0"/>
              </a:spcBef>
              <a:buClr>
                <a:schemeClr val="dk2"/>
              </a:buClr>
              <a:buSzPct val="100000"/>
              <a:buFont typeface="Arial"/>
              <a:buChar char="●"/>
            </a:pPr>
            <a:r>
              <a:rPr u="sng" sz="1800" lang="en">
                <a:solidFill>
                  <a:schemeClr val="hlink"/>
                </a:solidFill>
                <a:latin typeface="Arial"/>
                <a:ea typeface="Arial"/>
                <a:cs typeface="Arial"/>
                <a:sym typeface="Arial"/>
                <a:hlinkClick r:id="rId9"/>
              </a:rPr>
              <a:t>And More!</a:t>
            </a:r>
          </a:p>
        </p:txBody>
      </p:sp>
      <p:sp>
        <p:nvSpPr>
          <p:cNvPr id="51" name="Shape 51">
            <a:hlinkClick r:id="rId11"/>
          </p:cNvPr>
          <p:cNvSpPr/>
          <p:nvPr/>
        </p:nvSpPr>
        <p:spPr>
          <a:xfrm>
            <a:off y="2125700" x="3429975"/>
            <a:ext cy="1874600" cx="2499475"/>
          </a:xfrm>
          <a:prstGeom prst="rect">
            <a:avLst/>
          </a:prstGeom>
          <a:blipFill>
            <a:blip r:embed="rId12">
              <a:alphaModFix/>
            </a:blip>
            <a:stretch>
              <a:fillRect/>
            </a:stretch>
          </a:blipFill>
          <a:ln>
            <a:noFill/>
          </a:ln>
        </p:spPr>
      </p:sp>
      <p:sp>
        <p:nvSpPr>
          <p:cNvPr id="52" name="Shape 52">
            <a:hlinkClick r:id="rId14"/>
          </p:cNvPr>
          <p:cNvSpPr/>
          <p:nvPr/>
        </p:nvSpPr>
        <p:spPr>
          <a:xfrm>
            <a:off y="2125700" x="6349250"/>
            <a:ext cy="1874600" cx="2499473"/>
          </a:xfrm>
          <a:prstGeom prst="rect">
            <a:avLst/>
          </a:prstGeom>
          <a:blipFill>
            <a:blip r:embed="rId15">
              <a:alphaModFix/>
            </a:blip>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 name="Shape 56"/>
        <p:cNvGrpSpPr/>
        <p:nvPr/>
      </p:nvGrpSpPr>
      <p:grpSpPr>
        <a:xfrm>
          <a:off y="0" x="0"/>
          <a:ext cy="0" cx="0"/>
          <a:chOff y="0" x="0"/>
          <a:chExt cy="0" cx="0"/>
        </a:xfrm>
      </p:grpSpPr>
      <p:sp>
        <p:nvSpPr>
          <p:cNvPr id="57" name="Shape 57"/>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Connect With Us	</a:t>
            </a:r>
          </a:p>
        </p:txBody>
      </p:sp>
      <p:sp>
        <p:nvSpPr>
          <p:cNvPr id="58" name="Shape 58"/>
          <p:cNvSpPr txBox="1"/>
          <p:nvPr>
            <p:ph idx="1" type="body"/>
          </p:nvPr>
        </p:nvSpPr>
        <p:spPr>
          <a:xfrm>
            <a:off y="1505950" x="3807425"/>
            <a:ext cy="3419999" cx="5126099"/>
          </a:xfrm>
          <a:prstGeom prst="rect">
            <a:avLst/>
          </a:prstGeom>
        </p:spPr>
        <p:txBody>
          <a:bodyPr bIns="91425" rIns="91425" lIns="91425" tIns="91425" anchor="t" anchorCtr="0">
            <a:noAutofit/>
          </a:bodyPr>
          <a:lstStyle/>
          <a:p>
            <a:pPr rtl="0">
              <a:spcBef>
                <a:spcPts val="0"/>
              </a:spcBef>
              <a:buNone/>
            </a:pPr>
            <a:r>
              <a:rPr u="sng" sz="1400" lang="en">
                <a:solidFill>
                  <a:srgbClr val="000000"/>
                </a:solidFill>
                <a:latin typeface="Arial"/>
                <a:ea typeface="Arial"/>
                <a:cs typeface="Arial"/>
                <a:sym typeface="Arial"/>
                <a:hlinkClick r:id="rId3"/>
              </a:rPr>
              <a:t>https://www.facebook.com/allstateroofingaz</a:t>
            </a:r>
            <a:r>
              <a:rPr sz="1400" lang="en">
                <a:solidFill>
                  <a:srgbClr val="000000"/>
                </a:solidFill>
                <a:latin typeface="Arial"/>
                <a:ea typeface="Arial"/>
                <a:cs typeface="Arial"/>
                <a:sym typeface="Arial"/>
              </a:rPr>
              <a:t> </a:t>
            </a:r>
          </a:p>
          <a:p>
            <a:pPr rtl="0">
              <a:spcBef>
                <a:spcPts val="0"/>
              </a:spcBef>
              <a:buNone/>
            </a:pPr>
            <a:r>
              <a:rPr u="sng" sz="1400" lang="en">
                <a:solidFill>
                  <a:srgbClr val="000000"/>
                </a:solidFill>
                <a:latin typeface="Arial"/>
                <a:ea typeface="Arial"/>
                <a:cs typeface="Arial"/>
                <a:sym typeface="Arial"/>
                <a:hlinkClick r:id="rId4"/>
              </a:rPr>
              <a:t>https://plus.google.com/u/0/+AllstateRoofingIncPeoria</a:t>
            </a:r>
            <a:r>
              <a:rPr sz="1400" lang="en">
                <a:solidFill>
                  <a:srgbClr val="000000"/>
                </a:solidFill>
                <a:latin typeface="Arial"/>
                <a:ea typeface="Arial"/>
                <a:cs typeface="Arial"/>
                <a:sym typeface="Arial"/>
              </a:rPr>
              <a:t> </a:t>
            </a:r>
          </a:p>
          <a:p>
            <a:pPr rtl="0">
              <a:spcBef>
                <a:spcPts val="0"/>
              </a:spcBef>
              <a:buNone/>
            </a:pPr>
            <a:r>
              <a:rPr u="sng" sz="1400" lang="en">
                <a:solidFill>
                  <a:srgbClr val="000000"/>
                </a:solidFill>
                <a:latin typeface="Arial"/>
                <a:ea typeface="Arial"/>
                <a:cs typeface="Arial"/>
                <a:sym typeface="Arial"/>
                <a:hlinkClick r:id="rId5"/>
              </a:rPr>
              <a:t>https://plus.google.com/u/0/+Allstateroofingazphoenix</a:t>
            </a:r>
            <a:r>
              <a:rPr sz="1400" lang="en">
                <a:solidFill>
                  <a:srgbClr val="000000"/>
                </a:solidFill>
                <a:latin typeface="Arial"/>
                <a:ea typeface="Arial"/>
                <a:cs typeface="Arial"/>
                <a:sym typeface="Arial"/>
              </a:rPr>
              <a:t> </a:t>
            </a:r>
          </a:p>
          <a:p>
            <a:pPr rtl="0">
              <a:spcBef>
                <a:spcPts val="0"/>
              </a:spcBef>
              <a:buNone/>
            </a:pPr>
            <a:r>
              <a:rPr u="sng" sz="1400" lang="en">
                <a:solidFill>
                  <a:srgbClr val="000000"/>
                </a:solidFill>
                <a:latin typeface="Arial"/>
                <a:ea typeface="Arial"/>
                <a:cs typeface="Arial"/>
                <a:sym typeface="Arial"/>
                <a:hlinkClick r:id="rId6"/>
              </a:rPr>
              <a:t>https://plus.google.com/u/0/+ChadThomasAllstateroofingaz</a:t>
            </a:r>
            <a:r>
              <a:rPr sz="1400" lang="en">
                <a:solidFill>
                  <a:srgbClr val="000000"/>
                </a:solidFill>
                <a:latin typeface="Arial"/>
                <a:ea typeface="Arial"/>
                <a:cs typeface="Arial"/>
                <a:sym typeface="Arial"/>
              </a:rPr>
              <a:t> </a:t>
            </a:r>
          </a:p>
          <a:p>
            <a:pPr rtl="0">
              <a:spcBef>
                <a:spcPts val="0"/>
              </a:spcBef>
              <a:buNone/>
            </a:pPr>
            <a:r>
              <a:rPr u="sng" sz="1400" lang="en">
                <a:solidFill>
                  <a:srgbClr val="000000"/>
                </a:solidFill>
                <a:latin typeface="Arial"/>
                <a:ea typeface="Arial"/>
                <a:cs typeface="Arial"/>
                <a:sym typeface="Arial"/>
                <a:hlinkClick r:id="rId7"/>
              </a:rPr>
              <a:t>http://www.linkedin.com/company/allstate-roofing-inc</a:t>
            </a:r>
            <a:r>
              <a:rPr sz="1400" lang="en">
                <a:solidFill>
                  <a:srgbClr val="000000"/>
                </a:solidFill>
                <a:latin typeface="Arial"/>
                <a:ea typeface="Arial"/>
                <a:cs typeface="Arial"/>
                <a:sym typeface="Arial"/>
              </a:rPr>
              <a:t> </a:t>
            </a:r>
          </a:p>
          <a:p>
            <a:pPr rtl="0">
              <a:spcBef>
                <a:spcPts val="0"/>
              </a:spcBef>
              <a:buNone/>
            </a:pPr>
            <a:r>
              <a:rPr u="sng" sz="1400" lang="en">
                <a:solidFill>
                  <a:srgbClr val="000000"/>
                </a:solidFill>
                <a:latin typeface="Arial"/>
                <a:ea typeface="Arial"/>
                <a:cs typeface="Arial"/>
                <a:sym typeface="Arial"/>
                <a:hlinkClick r:id="rId8"/>
              </a:rPr>
              <a:t>http://www.youtube.com/user/AllstateRoofingAZ</a:t>
            </a:r>
            <a:r>
              <a:rPr sz="1400" lang="en">
                <a:solidFill>
                  <a:srgbClr val="000000"/>
                </a:solidFill>
                <a:latin typeface="Arial"/>
                <a:ea typeface="Arial"/>
                <a:cs typeface="Arial"/>
                <a:sym typeface="Arial"/>
              </a:rPr>
              <a:t> </a:t>
            </a:r>
          </a:p>
          <a:p>
            <a:pPr rtl="0">
              <a:spcBef>
                <a:spcPts val="0"/>
              </a:spcBef>
              <a:buNone/>
            </a:pPr>
            <a:r>
              <a:rPr u="sng" sz="1400" lang="en">
                <a:solidFill>
                  <a:srgbClr val="000000"/>
                </a:solidFill>
                <a:latin typeface="Arial"/>
                <a:ea typeface="Arial"/>
                <a:cs typeface="Arial"/>
                <a:sym typeface="Arial"/>
                <a:hlinkClick r:id="rId9"/>
              </a:rPr>
              <a:t>http://www.houzz.com/pro/allstateroofingaz</a:t>
            </a:r>
          </a:p>
          <a:p>
            <a:pPr rtl="0">
              <a:spcBef>
                <a:spcPts val="0"/>
              </a:spcBef>
              <a:buNone/>
            </a:pPr>
            <a:r>
              <a:rPr u="sng" sz="1400" lang="en">
                <a:solidFill>
                  <a:srgbClr val="000000"/>
                </a:solidFill>
                <a:latin typeface="Arial"/>
                <a:ea typeface="Arial"/>
                <a:cs typeface="Arial"/>
                <a:sym typeface="Arial"/>
                <a:hlinkClick r:id="rId10"/>
              </a:rPr>
              <a:t>http://www.pinterest.com/allstateroofing</a:t>
            </a:r>
          </a:p>
          <a:p>
            <a:pPr rtl="0">
              <a:spcBef>
                <a:spcPts val="0"/>
              </a:spcBef>
              <a:buNone/>
            </a:pPr>
            <a:r>
              <a:rPr u="sng" sz="1400" lang="en">
                <a:solidFill>
                  <a:srgbClr val="000000"/>
                </a:solidFill>
                <a:latin typeface="Arial"/>
                <a:ea typeface="Arial"/>
                <a:cs typeface="Arial"/>
                <a:sym typeface="Arial"/>
                <a:hlinkClick r:id="rId11"/>
              </a:rPr>
              <a:t>https://twitter.com/Allstate_Roofin</a:t>
            </a:r>
            <a:r>
              <a:rPr sz="1400" lang="en">
                <a:solidFill>
                  <a:srgbClr val="000000"/>
                </a:solidFill>
                <a:latin typeface="Arial"/>
                <a:ea typeface="Arial"/>
                <a:cs typeface="Arial"/>
                <a:sym typeface="Arial"/>
              </a:rPr>
              <a:t> </a:t>
            </a:r>
          </a:p>
          <a:p>
            <a:pPr>
              <a:spcBef>
                <a:spcPts val="0"/>
              </a:spcBef>
              <a:buNone/>
            </a:pPr>
            <a:r>
              <a:t/>
            </a:r>
            <a:endParaRPr sz="1400">
              <a:solidFill>
                <a:srgbClr val="000000"/>
              </a:solidFill>
              <a:latin typeface="Arial"/>
              <a:ea typeface="Arial"/>
              <a:cs typeface="Arial"/>
              <a:sym typeface="Arial"/>
            </a:endParaRPr>
          </a:p>
        </p:txBody>
      </p:sp>
      <p:pic>
        <p:nvPicPr>
          <p:cNvPr id="59" name="Shape 59"/>
          <p:cNvPicPr preferRelativeResize="0"/>
          <p:nvPr/>
        </p:nvPicPr>
        <p:blipFill>
          <a:blip r:embed="rId12">
            <a:alphaModFix/>
          </a:blip>
          <a:stretch>
            <a:fillRect/>
          </a:stretch>
        </p:blipFill>
        <p:spPr>
          <a:xfrm>
            <a:off y="1505950" x="667600"/>
            <a:ext cy="2857500" cx="285750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y="0" x="0"/>
          <a:ext cy="0" cx="0"/>
          <a:chOff y="0" x="0"/>
          <a:chExt cy="0" cx="0"/>
        </a:xfrm>
      </p:grpSpPr>
      <p:sp>
        <p:nvSpPr>
          <p:cNvPr id="64" name="Shape 6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Contact Us</a:t>
            </a:r>
          </a:p>
        </p:txBody>
      </p:sp>
      <p:sp>
        <p:nvSpPr>
          <p:cNvPr id="65" name="Shape 65"/>
          <p:cNvSpPr txBox="1"/>
          <p:nvPr>
            <p:ph idx="1" type="body"/>
          </p:nvPr>
        </p:nvSpPr>
        <p:spPr>
          <a:xfrm>
            <a:off y="1669775" x="457200"/>
            <a:ext cy="3256199" cx="3994500"/>
          </a:xfrm>
          <a:prstGeom prst="rect">
            <a:avLst/>
          </a:prstGeom>
        </p:spPr>
        <p:txBody>
          <a:bodyPr bIns="91425" rIns="91425" lIns="91425" tIns="91425" anchor="t" anchorCtr="0">
            <a:noAutofit/>
          </a:bodyPr>
          <a:lstStyle/>
          <a:p>
            <a:pPr rtl="0" lvl="0">
              <a:lnSpc>
                <a:spcPct val="115000"/>
              </a:lnSpc>
              <a:spcBef>
                <a:spcPts val="0"/>
              </a:spcBef>
              <a:buNone/>
            </a:pPr>
            <a:r>
              <a:rPr sz="1400" lang="en">
                <a:solidFill>
                  <a:srgbClr val="000000"/>
                </a:solidFill>
                <a:latin typeface="Arial"/>
                <a:ea typeface="Arial"/>
                <a:cs typeface="Arial"/>
                <a:sym typeface="Arial"/>
              </a:rPr>
              <a:t>Phoenix Location:</a:t>
            </a:r>
          </a:p>
          <a:p>
            <a:pPr rtl="0" lvl="0">
              <a:lnSpc>
                <a:spcPct val="115000"/>
              </a:lnSpc>
              <a:spcBef>
                <a:spcPts val="0"/>
              </a:spcBef>
              <a:buNone/>
            </a:pPr>
            <a:r>
              <a:rPr sz="1400" lang="en">
                <a:solidFill>
                  <a:srgbClr val="000000"/>
                </a:solidFill>
                <a:latin typeface="Arial"/>
                <a:ea typeface="Arial"/>
                <a:cs typeface="Arial"/>
                <a:sym typeface="Arial"/>
              </a:rPr>
              <a:t>3611 N 36th Avenue</a:t>
            </a:r>
          </a:p>
          <a:p>
            <a:pPr rtl="0" lvl="0">
              <a:lnSpc>
                <a:spcPct val="115000"/>
              </a:lnSpc>
              <a:spcBef>
                <a:spcPts val="0"/>
              </a:spcBef>
              <a:buNone/>
            </a:pPr>
            <a:r>
              <a:rPr sz="1400" lang="en">
                <a:solidFill>
                  <a:srgbClr val="000000"/>
                </a:solidFill>
                <a:latin typeface="Arial"/>
                <a:ea typeface="Arial"/>
                <a:cs typeface="Arial"/>
                <a:sym typeface="Arial"/>
              </a:rPr>
              <a:t>Phoenix, Arizona 85019</a:t>
            </a:r>
          </a:p>
          <a:p>
            <a:pPr rtl="0" lvl="0">
              <a:spcBef>
                <a:spcPts val="0"/>
              </a:spcBef>
              <a:buNone/>
            </a:pPr>
            <a:r>
              <a:rPr sz="1400" lang="en">
                <a:solidFill>
                  <a:srgbClr val="000000"/>
                </a:solidFill>
                <a:latin typeface="Arial"/>
                <a:ea typeface="Arial"/>
                <a:cs typeface="Arial"/>
                <a:sym typeface="Arial"/>
              </a:rPr>
              <a:t>Office: 602-484-7663</a:t>
            </a:r>
          </a:p>
          <a:p>
            <a:pPr rtl="0" lvl="0">
              <a:lnSpc>
                <a:spcPct val="115000"/>
              </a:lnSpc>
              <a:spcBef>
                <a:spcPts val="0"/>
              </a:spcBef>
              <a:buNone/>
            </a:pPr>
            <a:r>
              <a:rPr sz="1400" lang="en">
                <a:solidFill>
                  <a:srgbClr val="000000"/>
                </a:solidFill>
                <a:latin typeface="Arial"/>
                <a:ea typeface="Arial"/>
                <a:cs typeface="Arial"/>
                <a:sym typeface="Arial"/>
              </a:rPr>
              <a:t>Website: </a:t>
            </a:r>
            <a:r>
              <a:rPr u="sng" sz="1400" lang="en">
                <a:solidFill>
                  <a:srgbClr val="000000"/>
                </a:solidFill>
                <a:latin typeface="Arial"/>
                <a:ea typeface="Arial"/>
                <a:cs typeface="Arial"/>
                <a:sym typeface="Arial"/>
                <a:hlinkClick r:id="rId3"/>
              </a:rPr>
              <a:t>http://allstateroofingaz.com/phoenix</a:t>
            </a:r>
          </a:p>
          <a:p>
            <a:pPr rtl="0" lvl="0">
              <a:spcBef>
                <a:spcPts val="0"/>
              </a:spcBef>
              <a:buNone/>
            </a:pPr>
            <a:r>
              <a:t/>
            </a:r>
            <a:endParaRPr sz="1400">
              <a:solidFill>
                <a:srgbClr val="000000"/>
              </a:solidFill>
              <a:latin typeface="Arial"/>
              <a:ea typeface="Arial"/>
              <a:cs typeface="Arial"/>
              <a:sym typeface="Arial"/>
            </a:endParaRPr>
          </a:p>
        </p:txBody>
      </p:sp>
      <p:sp>
        <p:nvSpPr>
          <p:cNvPr id="66" name="Shape 66"/>
          <p:cNvSpPr txBox="1"/>
          <p:nvPr>
            <p:ph idx="2" type="body"/>
          </p:nvPr>
        </p:nvSpPr>
        <p:spPr>
          <a:xfrm>
            <a:off y="1669700" x="4692275"/>
            <a:ext cy="3256199" cx="3994500"/>
          </a:xfrm>
          <a:prstGeom prst="rect">
            <a:avLst/>
          </a:prstGeom>
        </p:spPr>
        <p:txBody>
          <a:bodyPr bIns="91425" rIns="91425" lIns="91425" tIns="91425" anchor="t" anchorCtr="0">
            <a:noAutofit/>
          </a:bodyPr>
          <a:lstStyle/>
          <a:p>
            <a:pPr rtl="0" lvl="0">
              <a:lnSpc>
                <a:spcPct val="100000"/>
              </a:lnSpc>
              <a:spcBef>
                <a:spcPts val="0"/>
              </a:spcBef>
              <a:buNone/>
            </a:pPr>
            <a:r>
              <a:rPr sz="1400" lang="en">
                <a:solidFill>
                  <a:srgbClr val="000000"/>
                </a:solidFill>
                <a:latin typeface="Arial"/>
                <a:ea typeface="Arial"/>
                <a:cs typeface="Arial"/>
                <a:sym typeface="Arial"/>
              </a:rPr>
              <a:t>Peoria Location:</a:t>
            </a:r>
          </a:p>
          <a:p>
            <a:pPr rtl="0" lvl="0">
              <a:lnSpc>
                <a:spcPct val="100000"/>
              </a:lnSpc>
              <a:spcBef>
                <a:spcPts val="0"/>
              </a:spcBef>
              <a:buNone/>
            </a:pPr>
            <a:r>
              <a:rPr sz="1400" lang="en">
                <a:solidFill>
                  <a:srgbClr val="000000"/>
                </a:solidFill>
                <a:latin typeface="Arial"/>
                <a:ea typeface="Arial"/>
                <a:cs typeface="Arial"/>
                <a:sym typeface="Arial"/>
              </a:rPr>
              <a:t>30521 N 126th Dr</a:t>
            </a:r>
          </a:p>
          <a:p>
            <a:pPr rtl="0" lvl="0">
              <a:lnSpc>
                <a:spcPct val="100000"/>
              </a:lnSpc>
              <a:spcBef>
                <a:spcPts val="0"/>
              </a:spcBef>
              <a:buNone/>
            </a:pPr>
            <a:r>
              <a:rPr sz="1400" lang="en">
                <a:solidFill>
                  <a:srgbClr val="000000"/>
                </a:solidFill>
                <a:latin typeface="Arial"/>
                <a:ea typeface="Arial"/>
                <a:cs typeface="Arial"/>
                <a:sym typeface="Arial"/>
              </a:rPr>
              <a:t>Peoria, Arizona 85383</a:t>
            </a:r>
          </a:p>
          <a:p>
            <a:pPr rtl="0" lvl="0">
              <a:lnSpc>
                <a:spcPct val="100000"/>
              </a:lnSpc>
              <a:spcBef>
                <a:spcPts val="0"/>
              </a:spcBef>
              <a:buNone/>
            </a:pPr>
            <a:r>
              <a:t/>
            </a:r>
            <a:endParaRPr sz="1400">
              <a:solidFill>
                <a:srgbClr val="000000"/>
              </a:solidFill>
              <a:latin typeface="Arial"/>
              <a:ea typeface="Arial"/>
              <a:cs typeface="Arial"/>
              <a:sym typeface="Arial"/>
            </a:endParaRPr>
          </a:p>
          <a:p>
            <a:pPr rtl="0" lvl="0">
              <a:lnSpc>
                <a:spcPct val="100000"/>
              </a:lnSpc>
              <a:spcBef>
                <a:spcPts val="0"/>
              </a:spcBef>
              <a:buNone/>
            </a:pPr>
            <a:r>
              <a:rPr sz="1400" lang="en">
                <a:solidFill>
                  <a:srgbClr val="000000"/>
                </a:solidFill>
                <a:latin typeface="Arial"/>
                <a:ea typeface="Arial"/>
                <a:cs typeface="Arial"/>
                <a:sym typeface="Arial"/>
              </a:rPr>
              <a:t>Office: 602-620-2755 </a:t>
            </a:r>
          </a:p>
          <a:p>
            <a:pPr rtl="0" lvl="0">
              <a:lnSpc>
                <a:spcPct val="100000"/>
              </a:lnSpc>
              <a:spcBef>
                <a:spcPts val="0"/>
              </a:spcBef>
              <a:buNone/>
            </a:pPr>
            <a:r>
              <a:rPr sz="1400" lang="en">
                <a:solidFill>
                  <a:srgbClr val="000000"/>
                </a:solidFill>
                <a:latin typeface="Arial"/>
                <a:ea typeface="Arial"/>
                <a:cs typeface="Arial"/>
                <a:sym typeface="Arial"/>
              </a:rPr>
              <a:t>Website: </a:t>
            </a:r>
            <a:r>
              <a:rPr u="sng" sz="1400" lang="en">
                <a:solidFill>
                  <a:srgbClr val="000000"/>
                </a:solidFill>
                <a:latin typeface="Arial"/>
                <a:ea typeface="Arial"/>
                <a:cs typeface="Arial"/>
                <a:sym typeface="Arial"/>
                <a:hlinkClick r:id="rId4"/>
              </a:rPr>
              <a:t>http://allstateroofingaz.com/peoria</a:t>
            </a:r>
          </a:p>
        </p:txBody>
      </p:sp>
      <p:pic>
        <p:nvPicPr>
          <p:cNvPr id="67" name="Shape 67"/>
          <p:cNvPicPr preferRelativeResize="0"/>
          <p:nvPr/>
        </p:nvPicPr>
        <p:blipFill>
          <a:blip r:embed="rId5">
            <a:alphaModFix/>
          </a:blip>
          <a:stretch>
            <a:fillRect/>
          </a:stretch>
        </p:blipFill>
        <p:spPr>
          <a:xfrm>
            <a:off y="2995300" x="507747"/>
            <a:ext cy="1861075" cx="3666474"/>
          </a:xfrm>
          <a:prstGeom prst="rect">
            <a:avLst/>
          </a:prstGeom>
          <a:noFill/>
          <a:ln>
            <a:noFill/>
          </a:ln>
        </p:spPr>
      </p:pic>
      <p:pic>
        <p:nvPicPr>
          <p:cNvPr id="68" name="Shape 68"/>
          <p:cNvPicPr preferRelativeResize="0"/>
          <p:nvPr/>
        </p:nvPicPr>
        <p:blipFill>
          <a:blip r:embed="rId6">
            <a:alphaModFix/>
          </a:blip>
          <a:stretch>
            <a:fillRect/>
          </a:stretch>
        </p:blipFill>
        <p:spPr>
          <a:xfrm>
            <a:off y="2995300" x="4803680"/>
            <a:ext cy="1861074" cx="3666919"/>
          </a:xfrm>
          <a:prstGeom prst="rect">
            <a:avLst/>
          </a:prstGeom>
          <a:noFill/>
          <a:ln>
            <a:noFill/>
          </a:ln>
        </p:spPr>
      </p:pic>
      <p:sp>
        <p:nvSpPr>
          <p:cNvPr id="69" name="Shape 69"/>
          <p:cNvSpPr txBox="1"/>
          <p:nvPr/>
        </p:nvSpPr>
        <p:spPr>
          <a:xfrm>
            <a:off y="1187625" x="270700"/>
            <a:ext cy="357900" cx="8873399"/>
          </a:xfrm>
          <a:prstGeom prst="rect">
            <a:avLst/>
          </a:prstGeom>
          <a:noFill/>
          <a:ln>
            <a:noFill/>
          </a:ln>
        </p:spPr>
        <p:txBody>
          <a:bodyPr bIns="91425" rIns="91425" lIns="91425" tIns="91425" anchor="t" anchorCtr="0">
            <a:noAutofit/>
          </a:bodyPr>
          <a:lstStyle/>
          <a:p>
            <a:pPr algn="ctr">
              <a:spcBef>
                <a:spcPts val="0"/>
              </a:spcBef>
              <a:buNone/>
            </a:pPr>
            <a:r>
              <a:rPr b="1" sz="1800" lang="en"/>
              <a:t>Contact us today with any questions or to schedule your free roofing estimate!</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khaki">
  <a:themeElements>
    <a:clrScheme name="Custom 349">
      <a:dk1>
        <a:srgbClr val="262626"/>
      </a:dk1>
      <a:lt1>
        <a:srgbClr val="E6D6BD"/>
      </a:lt1>
      <a:dk2>
        <a:srgbClr val="535353"/>
      </a:dk2>
      <a:lt2>
        <a:srgbClr val="B4AD9E"/>
      </a:lt2>
      <a:accent1>
        <a:srgbClr val="ADB48E"/>
      </a:accent1>
      <a:accent2>
        <a:srgbClr val="867961"/>
      </a:accent2>
      <a:accent3>
        <a:srgbClr val="CBB680"/>
      </a:accent3>
      <a:accent4>
        <a:srgbClr val="78A3C0"/>
      </a:accent4>
      <a:accent5>
        <a:srgbClr val="C0AE91"/>
      </a:accent5>
      <a:accent6>
        <a:srgbClr val="668874"/>
      </a:accent6>
      <a:hlink>
        <a:srgbClr val="4B94B3"/>
      </a:hlink>
      <a:folHlink>
        <a:srgbClr val="414141"/>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