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380" r:id="rId2"/>
    <p:sldId id="394" r:id="rId3"/>
    <p:sldId id="459" r:id="rId4"/>
    <p:sldId id="460" r:id="rId5"/>
    <p:sldId id="461" r:id="rId6"/>
    <p:sldId id="408" r:id="rId7"/>
    <p:sldId id="462" r:id="rId8"/>
    <p:sldId id="439" r:id="rId9"/>
    <p:sldId id="451" r:id="rId10"/>
    <p:sldId id="440" r:id="rId11"/>
    <p:sldId id="452" r:id="rId12"/>
    <p:sldId id="454" r:id="rId13"/>
    <p:sldId id="453" r:id="rId14"/>
    <p:sldId id="441" r:id="rId15"/>
    <p:sldId id="445" r:id="rId16"/>
    <p:sldId id="455" r:id="rId17"/>
    <p:sldId id="456" r:id="rId18"/>
    <p:sldId id="457" r:id="rId19"/>
    <p:sldId id="458" r:id="rId20"/>
    <p:sldId id="447" r:id="rId21"/>
    <p:sldId id="448" r:id="rId22"/>
    <p:sldId id="379" r:id="rId23"/>
    <p:sldId id="438" r:id="rId24"/>
  </p:sldIdLst>
  <p:sldSz cx="9144000" cy="6858000" type="screen4x3"/>
  <p:notesSz cx="6877050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1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CC00"/>
    <a:srgbClr val="2E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6" d="100"/>
          <a:sy n="86" d="100"/>
        </p:scale>
        <p:origin x="-420" y="282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B7CA8222-7426-4F77-9290-12039C4AC2A7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C6E4FE91-1422-4A49-AC6E-C6E4D62093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17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403E4C31-7EBD-4938-B34D-43FD5ADA815A}" type="datetimeFigureOut">
              <a:rPr lang="en-GB" smtClean="0"/>
              <a:pPr/>
              <a:t>13/10/2014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FAF4A9C8-8B8A-43A2-8259-3D8FCC1645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2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introduce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6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lead</a:t>
            </a:r>
            <a:r>
              <a:rPr lang="en-US" baseline="0" dirty="0" smtClean="0"/>
              <a:t> – will invite MB to introduce himself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7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lead</a:t>
            </a:r>
            <a:r>
              <a:rPr lang="en-US" baseline="0" dirty="0" smtClean="0"/>
              <a:t> – will invite MB to introduce himself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1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lead</a:t>
            </a:r>
            <a:r>
              <a:rPr lang="en-US" baseline="0" dirty="0" smtClean="0"/>
              <a:t> – will invite MB to introduce himself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25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lead</a:t>
            </a:r>
            <a:r>
              <a:rPr lang="en-US" baseline="0" dirty="0" smtClean="0"/>
              <a:t> – will invite MB to introduce himself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476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</a:t>
            </a:r>
            <a:r>
              <a:rPr lang="en-US" dirty="0" err="1" smtClean="0"/>
              <a:t>summarise</a:t>
            </a:r>
            <a:r>
              <a:rPr lang="en-US" baseline="0" dirty="0" smtClean="0"/>
              <a:t> agenda for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41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57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invite and deal with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9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 to introduce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A9C8-8B8A-43A2-8259-3D8FCC1645E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55576" y="3422274"/>
            <a:ext cx="7315200" cy="1230862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>
            <a:lvl1pPr algn="l">
              <a:defRPr sz="3400" b="1" i="0" kern="1200" spc="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mk-MK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5229200"/>
            <a:ext cx="756084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2E4088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k-MK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55650" y="5929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E4088"/>
                </a:solidFill>
              </a:defRPr>
            </a:lvl1pPr>
          </a:lstStyle>
          <a:p>
            <a:fld id="{722C358B-A6DC-4265-B1D4-5F7B3CE552E6}" type="datetimeFigureOut">
              <a:rPr lang="en-GB" smtClean="0"/>
              <a:pPr/>
              <a:t>13/10/2014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8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143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b="1" i="0" baseline="0">
                <a:solidFill>
                  <a:srgbClr val="2E408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mk-MK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205064"/>
          </a:xfrm>
          <a:prstGeom prst="rect">
            <a:avLst/>
          </a:prstGeom>
        </p:spPr>
        <p:txBody>
          <a:bodyPr/>
          <a:lstStyle>
            <a:lvl1pPr>
              <a:buClr>
                <a:srgbClr val="2E4088"/>
              </a:buClr>
              <a:defRPr sz="3000"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56144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00" b="1" i="0" baseline="0">
                <a:solidFill>
                  <a:srgbClr val="2E4088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mk-MK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205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72"/>
              </a:spcBef>
              <a:buNone/>
              <a:defRPr sz="2800" baseline="0">
                <a:solidFill>
                  <a:srgbClr val="2E4088"/>
                </a:solidFill>
                <a:effectLst/>
              </a:defRPr>
            </a:lvl1pPr>
            <a:lvl2pPr>
              <a:defRPr>
                <a:solidFill>
                  <a:srgbClr val="2E4088"/>
                </a:solidFill>
                <a:effectLst/>
              </a:defRPr>
            </a:lvl2pPr>
            <a:lvl3pPr>
              <a:defRPr>
                <a:solidFill>
                  <a:srgbClr val="2E4088"/>
                </a:solidFill>
                <a:effectLst/>
              </a:defRPr>
            </a:lvl3pPr>
            <a:lvl4pPr>
              <a:defRPr>
                <a:solidFill>
                  <a:srgbClr val="2E4088"/>
                </a:solidFill>
                <a:effectLst/>
              </a:defRPr>
            </a:lvl4pPr>
            <a:lvl5pPr>
              <a:defRPr>
                <a:solidFill>
                  <a:srgbClr val="2E4088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996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s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55650" y="274638"/>
            <a:ext cx="793115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700" b="1" i="0" kern="1200" baseline="0">
                <a:solidFill>
                  <a:srgbClr val="2E408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page title goes here</a:t>
            </a:r>
            <a:endParaRPr lang="mk-M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3279" y="1323058"/>
            <a:ext cx="2852036" cy="2540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156493" y="1352026"/>
            <a:ext cx="4184363" cy="216710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72"/>
              </a:spcBef>
              <a:buNone/>
              <a:defRPr sz="2000" baseline="0">
                <a:solidFill>
                  <a:srgbClr val="2E4088"/>
                </a:solidFill>
                <a:effectLst/>
              </a:defRPr>
            </a:lvl1pPr>
            <a:lvl2pPr>
              <a:defRPr>
                <a:solidFill>
                  <a:srgbClr val="2E4088"/>
                </a:solidFill>
                <a:effectLst/>
              </a:defRPr>
            </a:lvl2pPr>
            <a:lvl3pPr>
              <a:defRPr>
                <a:solidFill>
                  <a:srgbClr val="2E4088"/>
                </a:solidFill>
                <a:effectLst/>
              </a:defRPr>
            </a:lvl3pPr>
            <a:lvl4pPr>
              <a:defRPr>
                <a:solidFill>
                  <a:srgbClr val="2E4088"/>
                </a:solidFill>
                <a:effectLst/>
              </a:defRPr>
            </a:lvl4pPr>
            <a:lvl5pPr>
              <a:defRPr>
                <a:solidFill>
                  <a:srgbClr val="2E4088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156493" y="3660769"/>
            <a:ext cx="4184363" cy="3568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72"/>
              </a:spcBef>
              <a:buNone/>
              <a:defRPr sz="1600" baseline="0">
                <a:solidFill>
                  <a:srgbClr val="2E4088"/>
                </a:solidFill>
                <a:effectLst/>
              </a:defRPr>
            </a:lvl1pPr>
            <a:lvl2pPr>
              <a:defRPr>
                <a:solidFill>
                  <a:srgbClr val="2E4088"/>
                </a:solidFill>
                <a:effectLst/>
              </a:defRPr>
            </a:lvl2pPr>
            <a:lvl3pPr>
              <a:defRPr>
                <a:solidFill>
                  <a:srgbClr val="2E4088"/>
                </a:solidFill>
                <a:effectLst/>
              </a:defRPr>
            </a:lvl3pPr>
            <a:lvl4pPr>
              <a:defRPr>
                <a:solidFill>
                  <a:srgbClr val="2E4088"/>
                </a:solidFill>
                <a:effectLst/>
              </a:defRPr>
            </a:lvl4pPr>
            <a:lvl5pPr>
              <a:defRPr>
                <a:solidFill>
                  <a:srgbClr val="2E4088"/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893279" y="4207890"/>
            <a:ext cx="2120192" cy="133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3596366" y="4207890"/>
            <a:ext cx="2120192" cy="133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6220664" y="4207890"/>
            <a:ext cx="2120192" cy="1334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793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5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 Detai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5650" y="904875"/>
            <a:ext cx="7931150" cy="1655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700" b="1" i="0" kern="1200" baseline="0">
                <a:solidFill>
                  <a:srgbClr val="2E408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Contact Details</a:t>
            </a:r>
            <a:endParaRPr lang="mk-M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5577" y="1954213"/>
            <a:ext cx="7748662" cy="31813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2E4088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9379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gniacomm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nsigniacomms.com/resource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6000750" cy="1581150"/>
          </a:xfrm>
        </p:spPr>
      </p:pic>
      <p:sp>
        <p:nvSpPr>
          <p:cNvPr id="5" name="TextBox 4"/>
          <p:cNvSpPr txBox="1"/>
          <p:nvPr/>
        </p:nvSpPr>
        <p:spPr>
          <a:xfrm>
            <a:off x="467544" y="2007999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pPr algn="r"/>
            <a:r>
              <a:rPr lang="en-GB" sz="3200" b="1" dirty="0" smtClean="0">
                <a:solidFill>
                  <a:srgbClr val="2E4088"/>
                </a:solidFill>
                <a:ea typeface="MS PGothic" pitchFamily="34" charset="-128"/>
                <a:cs typeface="ＭＳ Ｐゴシック" charset="0"/>
              </a:rPr>
              <a:t>The effect of social media on breaking news: </a:t>
            </a:r>
          </a:p>
          <a:p>
            <a:pPr algn="r"/>
            <a:r>
              <a:rPr lang="en-GB" sz="3200" b="1" dirty="0" smtClean="0">
                <a:solidFill>
                  <a:srgbClr val="2E4088"/>
                </a:solidFill>
                <a:ea typeface="MS PGothic" pitchFamily="34" charset="-128"/>
                <a:cs typeface="ＭＳ Ｐゴシック" charset="0"/>
              </a:rPr>
              <a:t>A media perspective</a:t>
            </a:r>
          </a:p>
          <a:p>
            <a:endParaRPr lang="en-GB" sz="3600" b="1" dirty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pPr fontAlgn="ctr"/>
            <a:endParaRPr lang="en-GB" sz="1600" dirty="0" smtClean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pPr fontAlgn="ctr"/>
            <a:endParaRPr lang="en-GB" sz="1600" dirty="0" smtClean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endParaRPr lang="en-GB" sz="3600" b="1" dirty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76853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ea typeface="MS PGothic" pitchFamily="34" charset="-128"/>
                <a:cs typeface="ＭＳ Ｐゴシック" charset="0"/>
              </a:rPr>
              <a:t>October 2014</a:t>
            </a:r>
            <a:endParaRPr lang="en-GB" sz="2400" b="1" dirty="0"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Crisis communication implications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 smtClean="0"/>
              <a:t>Identify and build </a:t>
            </a:r>
            <a:r>
              <a:rPr lang="en-GB" sz="2400" dirty="0"/>
              <a:t>relationships </a:t>
            </a:r>
            <a:r>
              <a:rPr lang="en-GB" sz="2400" dirty="0" smtClean="0"/>
              <a:t>with key influencers ahead </a:t>
            </a:r>
            <a:r>
              <a:rPr lang="en-GB" sz="2400" dirty="0"/>
              <a:t>of a </a:t>
            </a:r>
            <a:r>
              <a:rPr lang="en-GB" sz="2400" dirty="0" smtClean="0"/>
              <a:t>crisis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In a crisis, differentiate </a:t>
            </a:r>
            <a:r>
              <a:rPr lang="en-GB" sz="2400" dirty="0"/>
              <a:t>influential commentators from the “noise” and the extremists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Monitor </a:t>
            </a:r>
            <a:r>
              <a:rPr lang="en-GB" sz="2400" dirty="0"/>
              <a:t>key influencers </a:t>
            </a:r>
            <a:r>
              <a:rPr lang="en-GB" sz="2400" dirty="0" smtClean="0"/>
              <a:t>to </a:t>
            </a:r>
            <a:r>
              <a:rPr lang="en-GB" sz="2400" dirty="0"/>
              <a:t>understand and </a:t>
            </a:r>
            <a:r>
              <a:rPr lang="en-GB" sz="2400" dirty="0" smtClean="0"/>
              <a:t>shape how </a:t>
            </a:r>
            <a:r>
              <a:rPr lang="en-GB" sz="2400" dirty="0"/>
              <a:t>they are driving the </a:t>
            </a:r>
            <a:r>
              <a:rPr lang="en-GB" sz="2400" dirty="0" smtClean="0"/>
              <a:t>crisis narrative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Pay special attention to opinion forming journalists with high credibility, influence and reach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32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is affecting accuracy and quality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9" y="1518093"/>
            <a:ext cx="3777685" cy="4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is affecting accuracy and quality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971600" y="1988840"/>
            <a:ext cx="7200800" cy="1800200"/>
          </a:xfrm>
          <a:prstGeom prst="wedgeRoundRectCallout">
            <a:avLst>
              <a:gd name="adj1" fmla="val 35015"/>
              <a:gd name="adj2" fmla="val 85196"/>
              <a:gd name="adj3" fmla="val 16667"/>
            </a:avLst>
          </a:prstGeom>
          <a:solidFill>
            <a:srgbClr val="CCCC00"/>
          </a:solidFill>
          <a:ln w="317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 smtClean="0">
                <a:solidFill>
                  <a:schemeClr val="tx1"/>
                </a:solidFill>
              </a:rPr>
              <a:t>“</a:t>
            </a:r>
            <a:r>
              <a:rPr lang="en-US" sz="2200" b="1" i="1" dirty="0">
                <a:solidFill>
                  <a:schemeClr val="tx1"/>
                </a:solidFill>
              </a:rPr>
              <a:t>There is a danger that our trigger happy fingers are tweeting too quickly: we need to stop and remember that it’s important to process information and give the proper perspective and context”.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3057" y="4499828"/>
            <a:ext cx="543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US TV news presenter, Roop Raj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277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Crisis communication implications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06104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 smtClean="0"/>
              <a:t>Monitor social media closely in a crisis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Identify important inaccuracies, especially from trusted media channels and influential commentators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Connect directly with the originator to rectify the error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Communicate accurate information quickly and prolifically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Respond actively to further inaccuracies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Establish yourself </a:t>
            </a:r>
            <a:r>
              <a:rPr lang="en-GB" sz="2400" dirty="0"/>
              <a:t>as a key </a:t>
            </a:r>
            <a:r>
              <a:rPr lang="en-GB" sz="2400" dirty="0" smtClean="0"/>
              <a:t>source of </a:t>
            </a:r>
            <a:r>
              <a:rPr lang="en-GB" sz="2400" dirty="0"/>
              <a:t>authoritative </a:t>
            </a:r>
            <a:r>
              <a:rPr lang="en-GB" sz="2400" dirty="0" smtClean="0"/>
              <a:t>information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650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has changed the role of</a:t>
            </a:r>
            <a:br>
              <a:rPr lang="en-GB" dirty="0" smtClean="0"/>
            </a:br>
            <a:r>
              <a:rPr lang="en-GB" dirty="0" smtClean="0"/>
              <a:t>traditional media in breaking news stories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816424" cy="40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b="7913"/>
          <a:stretch/>
        </p:blipFill>
        <p:spPr>
          <a:xfrm>
            <a:off x="611560" y="1412776"/>
            <a:ext cx="7924426" cy="4392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has changed the role of</a:t>
            </a:r>
            <a:br>
              <a:rPr lang="en-GB" dirty="0"/>
            </a:br>
            <a:r>
              <a:rPr lang="en-GB" dirty="0"/>
              <a:t>traditional media in breaking news stories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6245" y="2492896"/>
            <a:ext cx="1901619" cy="3024336"/>
          </a:xfrm>
          <a:prstGeom prst="roundRect">
            <a:avLst/>
          </a:prstGeom>
          <a:noFill/>
          <a:ln w="3175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has changed the role of</a:t>
            </a:r>
            <a:br>
              <a:rPr lang="en-GB" dirty="0" smtClean="0"/>
            </a:br>
            <a:r>
              <a:rPr lang="en-GB" dirty="0" smtClean="0"/>
              <a:t>traditional media in breaking news stories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733057" y="3851756"/>
            <a:ext cx="543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UK TV correspondent</a:t>
            </a:r>
            <a:endParaRPr lang="en-GB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71600" y="2060848"/>
            <a:ext cx="7128792" cy="1152128"/>
          </a:xfrm>
          <a:prstGeom prst="wedgeRoundRectCallout">
            <a:avLst>
              <a:gd name="adj1" fmla="val 35145"/>
              <a:gd name="adj2" fmla="val 99773"/>
              <a:gd name="adj3" fmla="val 16667"/>
            </a:avLst>
          </a:prstGeom>
          <a:solidFill>
            <a:srgbClr val="CCCC00"/>
          </a:solidFill>
          <a:ln w="317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b="1" i="1" dirty="0" smtClean="0">
              <a:solidFill>
                <a:schemeClr val="tx1"/>
              </a:solidFill>
            </a:endParaRPr>
          </a:p>
          <a:p>
            <a:pPr marL="93663"/>
            <a:r>
              <a:rPr lang="en-US" sz="2200" b="1" i="1" dirty="0" smtClean="0">
                <a:solidFill>
                  <a:schemeClr val="tx1"/>
                </a:solidFill>
              </a:rPr>
              <a:t>“Twitter </a:t>
            </a:r>
            <a:r>
              <a:rPr lang="en-US" sz="2200" b="1" i="1" dirty="0">
                <a:solidFill>
                  <a:schemeClr val="tx1"/>
                </a:solidFill>
              </a:rPr>
              <a:t>is increasingly seen as the place to break news </a:t>
            </a:r>
            <a:r>
              <a:rPr lang="en-US" sz="2200" b="1" i="1" dirty="0" smtClean="0">
                <a:solidFill>
                  <a:schemeClr val="tx1"/>
                </a:solidFill>
              </a:rPr>
              <a:t>stories.”</a:t>
            </a:r>
            <a:endParaRPr lang="en-US" sz="2200" b="1" i="1" dirty="0">
              <a:solidFill>
                <a:schemeClr val="tx1"/>
              </a:solidFill>
            </a:endParaRPr>
          </a:p>
          <a:p>
            <a:endParaRPr lang="en-US" sz="2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 has changed the role of</a:t>
            </a:r>
            <a:br>
              <a:rPr lang="en-GB" dirty="0"/>
            </a:br>
            <a:r>
              <a:rPr lang="en-GB" dirty="0"/>
              <a:t>traditional media in breaking news stories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" b="7913"/>
          <a:stretch/>
        </p:blipFill>
        <p:spPr>
          <a:xfrm>
            <a:off x="611560" y="1412776"/>
            <a:ext cx="7924426" cy="439248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68351" y="2492896"/>
            <a:ext cx="4804049" cy="3024336"/>
          </a:xfrm>
          <a:prstGeom prst="roundRect">
            <a:avLst/>
          </a:prstGeom>
          <a:noFill/>
          <a:ln w="3175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has changed the role of</a:t>
            </a:r>
            <a:br>
              <a:rPr lang="en-GB" dirty="0" smtClean="0"/>
            </a:br>
            <a:r>
              <a:rPr lang="en-GB" dirty="0" smtClean="0"/>
              <a:t>traditional media in breaking news stories</a:t>
            </a:r>
            <a:endParaRPr lang="en-GB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971600" y="1556792"/>
            <a:ext cx="7200800" cy="3312368"/>
          </a:xfrm>
          <a:prstGeom prst="wedgeRoundRectCallout">
            <a:avLst>
              <a:gd name="adj1" fmla="val 35274"/>
              <a:gd name="adj2" fmla="val 60771"/>
              <a:gd name="adj3" fmla="val 16667"/>
            </a:avLst>
          </a:prstGeom>
          <a:solidFill>
            <a:srgbClr val="CCCC00"/>
          </a:solidFill>
          <a:ln w="317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“Social </a:t>
            </a:r>
            <a:r>
              <a:rPr lang="en-US" sz="2000" b="1" i="1" dirty="0">
                <a:solidFill>
                  <a:schemeClr val="tx1"/>
                </a:solidFill>
              </a:rPr>
              <a:t>media can be useful in bypassing official channels for information.</a:t>
            </a:r>
          </a:p>
          <a:p>
            <a:endParaRPr lang="en-US" sz="1100" b="1" i="1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“I mostly use Twitter to trawl for eyewitnesses to a major event so that we can interview them ourselves.  We are very wary of mentioning Tweets without checking first.</a:t>
            </a:r>
          </a:p>
          <a:p>
            <a:endParaRPr lang="en-US" sz="1100" b="1" i="1" dirty="0">
              <a:solidFill>
                <a:schemeClr val="tx1"/>
              </a:solidFill>
            </a:endParaRPr>
          </a:p>
          <a:p>
            <a:r>
              <a:rPr lang="en-US" sz="2000" b="1" i="1" dirty="0">
                <a:solidFill>
                  <a:schemeClr val="tx1"/>
                </a:solidFill>
              </a:rPr>
              <a:t>“We wouldn’t use an image or video without knowing the provenance of it. Trust is one of the BBC’s core values and we can only retain this if we verify our sources</a:t>
            </a:r>
            <a:r>
              <a:rPr lang="en-US" sz="2000" b="1" i="1" dirty="0" smtClean="0">
                <a:solidFill>
                  <a:schemeClr val="tx1"/>
                </a:solidFill>
              </a:rPr>
              <a:t>.”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3057" y="5229200"/>
            <a:ext cx="543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BBC TV correspondent, Ben Ando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6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has changed the role of</a:t>
            </a:r>
            <a:br>
              <a:rPr lang="en-GB" dirty="0" smtClean="0"/>
            </a:br>
            <a:r>
              <a:rPr lang="en-GB" dirty="0" smtClean="0"/>
              <a:t>traditional media in breaking news stories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71600" y="1988840"/>
            <a:ext cx="7200800" cy="1800200"/>
          </a:xfrm>
          <a:prstGeom prst="wedgeRoundRectCallout">
            <a:avLst>
              <a:gd name="adj1" fmla="val 35015"/>
              <a:gd name="adj2" fmla="val 85196"/>
              <a:gd name="adj3" fmla="val 16667"/>
            </a:avLst>
          </a:prstGeom>
          <a:solidFill>
            <a:srgbClr val="CCCC00"/>
          </a:solidFill>
          <a:ln w="317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b="1" i="1" dirty="0" smtClean="0">
              <a:solidFill>
                <a:schemeClr val="tx1"/>
              </a:solidFill>
            </a:endParaRPr>
          </a:p>
          <a:p>
            <a:r>
              <a:rPr lang="en-US" sz="2200" b="1" i="1" dirty="0" smtClean="0">
                <a:solidFill>
                  <a:schemeClr val="tx1"/>
                </a:solidFill>
              </a:rPr>
              <a:t>“Media </a:t>
            </a:r>
            <a:r>
              <a:rPr lang="en-US" sz="2200" b="1" i="1" dirty="0">
                <a:solidFill>
                  <a:schemeClr val="tx1"/>
                </a:solidFill>
              </a:rPr>
              <a:t>are increasingly seeing social media as a quicker and more direct route through to </a:t>
            </a:r>
            <a:r>
              <a:rPr lang="en-US" sz="2200" b="1" i="1" dirty="0" err="1">
                <a:solidFill>
                  <a:schemeClr val="tx1"/>
                </a:solidFill>
              </a:rPr>
              <a:t>organisations</a:t>
            </a:r>
            <a:r>
              <a:rPr lang="en-US" sz="2200" b="1" i="1" dirty="0">
                <a:solidFill>
                  <a:schemeClr val="tx1"/>
                </a:solidFill>
              </a:rPr>
              <a:t> compared with calling corporate communications. The difference is that those interactions are visible to everyone else</a:t>
            </a:r>
            <a:r>
              <a:rPr lang="en-US" sz="2200" b="1" i="1" dirty="0" smtClean="0">
                <a:solidFill>
                  <a:schemeClr val="tx1"/>
                </a:solidFill>
              </a:rPr>
              <a:t>.”</a:t>
            </a:r>
            <a:endParaRPr lang="en-GB" sz="2200" dirty="0">
              <a:solidFill>
                <a:schemeClr val="tx1"/>
              </a:solidFill>
            </a:endParaRPr>
          </a:p>
          <a:p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057" y="4499828"/>
            <a:ext cx="543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US TV news presenter, Roop Raj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6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1869" r="28750" b="31956"/>
          <a:stretch/>
        </p:blipFill>
        <p:spPr>
          <a:xfrm>
            <a:off x="539552" y="1700808"/>
            <a:ext cx="2260625" cy="2260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4" y="4180360"/>
            <a:ext cx="2404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Jonathan Hemus</a:t>
            </a:r>
          </a:p>
          <a:p>
            <a:pPr algn="ctr"/>
            <a:r>
              <a:rPr lang="en-GB" sz="1600" b="1" i="1" dirty="0" smtClean="0"/>
              <a:t>Managing director, Insignia Communications</a:t>
            </a:r>
            <a:endParaRPr lang="en-GB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21500" y="4180360"/>
            <a:ext cx="2780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Richard </a:t>
            </a:r>
            <a:r>
              <a:rPr lang="en-GB" b="1" dirty="0" err="1" smtClean="0"/>
              <a:t>Gaisford</a:t>
            </a:r>
            <a:endParaRPr lang="en-GB" b="1" dirty="0" smtClean="0"/>
          </a:p>
          <a:p>
            <a:pPr algn="ctr"/>
            <a:r>
              <a:rPr lang="en-GB" sz="1600" b="1" i="1" dirty="0" smtClean="0"/>
              <a:t>Chief Correspondent for </a:t>
            </a:r>
          </a:p>
          <a:p>
            <a:pPr algn="ctr"/>
            <a:r>
              <a:rPr lang="en-GB" sz="1600" b="1" i="1" dirty="0" smtClean="0"/>
              <a:t>Good </a:t>
            </a:r>
            <a:r>
              <a:rPr lang="en-GB" sz="1600" b="1" i="1" dirty="0"/>
              <a:t>Morning Britain, </a:t>
            </a:r>
            <a:r>
              <a:rPr lang="en-GB" sz="1600" b="1" i="1" dirty="0" smtClean="0"/>
              <a:t>ITV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 and welcome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4180360"/>
            <a:ext cx="2658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Ann Bird</a:t>
            </a:r>
          </a:p>
          <a:p>
            <a:pPr algn="ctr"/>
            <a:r>
              <a:rPr lang="en-GB" sz="1600" b="1" i="1" dirty="0" smtClean="0"/>
              <a:t>Former</a:t>
            </a:r>
            <a:r>
              <a:rPr lang="en-GB" sz="1600" b="1" i="1" dirty="0"/>
              <a:t> Executive Features Editor and Health Editor on </a:t>
            </a:r>
            <a:r>
              <a:rPr lang="en-GB" sz="1600" b="1" i="1" dirty="0" smtClean="0"/>
              <a:t>the Daily </a:t>
            </a:r>
            <a:r>
              <a:rPr lang="en-GB" sz="1600" b="1" i="1" dirty="0"/>
              <a:t>and Sunday </a:t>
            </a:r>
            <a:r>
              <a:rPr lang="en-GB" sz="1600" b="1" i="1" dirty="0" smtClean="0"/>
              <a:t>Express</a:t>
            </a:r>
            <a:endParaRPr lang="en-GB" sz="1600" b="1" i="1" dirty="0"/>
          </a:p>
        </p:txBody>
      </p:sp>
      <p:pic>
        <p:nvPicPr>
          <p:cNvPr id="1028" name="Picture 4" descr="Richard Gaisfo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21801"/>
          <a:stretch/>
        </p:blipFill>
        <p:spPr bwMode="auto">
          <a:xfrm>
            <a:off x="3347864" y="1704257"/>
            <a:ext cx="2376263" cy="22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n Bir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7591" r="8486" b="11771"/>
          <a:stretch/>
        </p:blipFill>
        <p:spPr bwMode="auto">
          <a:xfrm>
            <a:off x="6438573" y="1729186"/>
            <a:ext cx="1953216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Communications </a:t>
            </a:r>
            <a:r>
              <a:rPr lang="en-GB" dirty="0"/>
              <a:t>implications </a:t>
            </a:r>
            <a:r>
              <a:rPr lang="en-GB" dirty="0" smtClean="0"/>
              <a:t>for organisations </a:t>
            </a:r>
            <a:r>
              <a:rPr lang="en-GB" dirty="0"/>
              <a:t>handling a crisis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" b="3509"/>
          <a:stretch/>
        </p:blipFill>
        <p:spPr>
          <a:xfrm>
            <a:off x="1115616" y="1484783"/>
            <a:ext cx="7071588" cy="41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Crisis communications </a:t>
            </a:r>
            <a:r>
              <a:rPr lang="en-GB" dirty="0"/>
              <a:t>implications </a:t>
            </a:r>
            <a:r>
              <a:rPr lang="en-GB" dirty="0" smtClean="0"/>
              <a:t>–</a:t>
            </a:r>
            <a:br>
              <a:rPr lang="en-GB" dirty="0" smtClean="0"/>
            </a:br>
            <a:r>
              <a:rPr lang="en-GB" dirty="0" smtClean="0"/>
              <a:t>preparation and planning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72208"/>
            <a:ext cx="8219256" cy="413305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000" dirty="0" smtClean="0"/>
              <a:t>Comprehensive social media monitoring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Engage actively via social media channels when the going is good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Identify and build relationships with key influencers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Plan where </a:t>
            </a:r>
            <a:r>
              <a:rPr lang="en-GB" sz="2000" dirty="0"/>
              <a:t>you will host </a:t>
            </a:r>
            <a:r>
              <a:rPr lang="en-GB" sz="2000" dirty="0" smtClean="0"/>
              <a:t>your online </a:t>
            </a:r>
            <a:r>
              <a:rPr lang="en-GB" sz="2000" dirty="0"/>
              <a:t>information hub </a:t>
            </a:r>
            <a:endParaRPr lang="en-GB" sz="2000" dirty="0" smtClean="0"/>
          </a:p>
          <a:p>
            <a:pPr>
              <a:spcBef>
                <a:spcPts val="600"/>
              </a:spcBef>
            </a:pPr>
            <a:r>
              <a:rPr lang="en-GB" sz="2000" dirty="0" smtClean="0"/>
              <a:t>Integrate social media channels into your crisis communication plan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I</a:t>
            </a:r>
            <a:r>
              <a:rPr lang="en-GB" sz="2000" dirty="0" smtClean="0"/>
              <a:t>dentify and prepare human and technical resource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Create materials beforehand - images of people, products and places, maps, graphics, </a:t>
            </a:r>
            <a:r>
              <a:rPr lang="en-GB" sz="2000" dirty="0"/>
              <a:t>corporate facts and figures </a:t>
            </a:r>
            <a:r>
              <a:rPr lang="en-GB" sz="2000" dirty="0" smtClean="0"/>
              <a:t>etc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Know how to produce new materials (e.g. </a:t>
            </a:r>
            <a:r>
              <a:rPr lang="en-GB" sz="2000" dirty="0"/>
              <a:t>YouTube </a:t>
            </a:r>
            <a:r>
              <a:rPr lang="en-GB" sz="2000" dirty="0" smtClean="0"/>
              <a:t>message) in a crisis</a:t>
            </a:r>
          </a:p>
          <a:p>
            <a:pPr>
              <a:spcBef>
                <a:spcPts val="600"/>
              </a:spcBef>
            </a:pPr>
            <a:r>
              <a:rPr lang="en-GB" sz="2000" b="1" dirty="0" smtClean="0"/>
              <a:t>REHEARSE</a:t>
            </a:r>
            <a:r>
              <a:rPr lang="en-GB" sz="2000" dirty="0" smtClean="0"/>
              <a:t> – conventional crisis exercises and social media simulations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08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/>
              <a:t>Crisis management materials and insights</a:t>
            </a:r>
            <a:endParaRPr lang="en-GB" sz="3600" dirty="0"/>
          </a:p>
        </p:txBody>
      </p:sp>
      <p:sp>
        <p:nvSpPr>
          <p:cNvPr id="8194" name="Text Placeholder 1"/>
          <p:cNvSpPr>
            <a:spLocks noGrp="1"/>
          </p:cNvSpPr>
          <p:nvPr>
            <p:ph idx="1"/>
          </p:nvPr>
        </p:nvSpPr>
        <p:spPr bwMode="auto">
          <a:xfrm>
            <a:off x="539552" y="1124744"/>
            <a:ext cx="7931224" cy="4205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To request a complimentary crisis management audit </a:t>
            </a:r>
          </a:p>
          <a:p>
            <a:pPr marL="0" indent="0" eaLnBrk="1" hangingPunct="1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Email</a:t>
            </a:r>
            <a:r>
              <a:rPr lang="en-US" sz="2600" dirty="0" smtClean="0">
                <a:solidFill>
                  <a:schemeClr val="tx1"/>
                </a:solidFill>
              </a:rPr>
              <a:t>: info@insigniacomms.com</a:t>
            </a:r>
          </a:p>
          <a:p>
            <a:pPr marL="0" indent="0" eaLnBrk="1" hangingPunct="1">
              <a:buNone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Email: </a:t>
            </a:r>
            <a:r>
              <a:rPr lang="en-US" sz="2600" dirty="0" smtClean="0">
                <a:solidFill>
                  <a:schemeClr val="tx1"/>
                </a:solidFill>
              </a:rPr>
              <a:t>jonathanhemus@insigniacomms.com</a:t>
            </a:r>
          </a:p>
          <a:p>
            <a:pPr marL="0" indent="0" eaLnBrk="1" hangingPunct="1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Phone</a:t>
            </a:r>
            <a:r>
              <a:rPr lang="en-US" sz="2600" dirty="0" smtClean="0">
                <a:solidFill>
                  <a:schemeClr val="tx1"/>
                </a:solidFill>
              </a:rPr>
              <a:t>: +44 (0)786 832 9102</a:t>
            </a:r>
          </a:p>
          <a:p>
            <a:pPr marL="0" indent="0">
              <a:buNone/>
            </a:pPr>
            <a:r>
              <a:rPr lang="en-US" sz="2600" b="1" dirty="0" smtClean="0"/>
              <a:t>Twitter</a:t>
            </a:r>
            <a:r>
              <a:rPr lang="en-US" sz="2600" dirty="0"/>
              <a:t>: @</a:t>
            </a:r>
            <a:r>
              <a:rPr lang="en-US" sz="2600" dirty="0" smtClean="0"/>
              <a:t>jhemusinsignia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 smtClean="0"/>
              <a:t>Website</a:t>
            </a:r>
            <a:r>
              <a:rPr lang="en-US" sz="2600" dirty="0"/>
              <a:t>: </a:t>
            </a:r>
            <a:r>
              <a:rPr lang="en-US" sz="2600" dirty="0">
                <a:hlinkClick r:id="rId3"/>
              </a:rPr>
              <a:t>www.insigniacomms.com</a:t>
            </a: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/>
              <a:t>Download our report and previous webinars here:</a:t>
            </a:r>
          </a:p>
          <a:p>
            <a:pPr marL="0" indent="0">
              <a:buNone/>
            </a:pPr>
            <a:r>
              <a:rPr lang="en-GB" sz="2600" dirty="0">
                <a:hlinkClick r:id="rId4"/>
              </a:rPr>
              <a:t>http://insigniacomms.com/resource/</a:t>
            </a:r>
            <a:endParaRPr lang="en-GB" sz="2600" dirty="0"/>
          </a:p>
          <a:p>
            <a:pPr marL="0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85" y="2636912"/>
            <a:ext cx="1226169" cy="13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8640"/>
            <a:ext cx="6000750" cy="1581150"/>
          </a:xfrm>
        </p:spPr>
      </p:pic>
      <p:sp>
        <p:nvSpPr>
          <p:cNvPr id="5" name="TextBox 4"/>
          <p:cNvSpPr txBox="1"/>
          <p:nvPr/>
        </p:nvSpPr>
        <p:spPr>
          <a:xfrm>
            <a:off x="467544" y="2007999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b="1" dirty="0" smtClean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pPr algn="r"/>
            <a:r>
              <a:rPr lang="en-GB" sz="3200" b="1" dirty="0" smtClean="0">
                <a:solidFill>
                  <a:srgbClr val="2E4088"/>
                </a:solidFill>
                <a:ea typeface="MS PGothic" pitchFamily="34" charset="-128"/>
                <a:cs typeface="ＭＳ Ｐゴシック" charset="0"/>
              </a:rPr>
              <a:t>The effect of social media on breaking news: </a:t>
            </a:r>
          </a:p>
          <a:p>
            <a:pPr algn="r"/>
            <a:r>
              <a:rPr lang="en-GB" sz="3200" b="1" dirty="0" smtClean="0">
                <a:solidFill>
                  <a:srgbClr val="2E4088"/>
                </a:solidFill>
                <a:ea typeface="MS PGothic" pitchFamily="34" charset="-128"/>
                <a:cs typeface="ＭＳ Ｐゴシック" charset="0"/>
              </a:rPr>
              <a:t>A media perspective</a:t>
            </a:r>
          </a:p>
          <a:p>
            <a:endParaRPr lang="en-GB" sz="3600" b="1" dirty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pPr fontAlgn="ctr"/>
            <a:endParaRPr lang="en-GB" sz="1600" dirty="0" smtClean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pPr fontAlgn="ctr"/>
            <a:endParaRPr lang="en-GB" sz="1600" dirty="0" smtClean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  <a:p>
            <a:endParaRPr lang="en-GB" sz="3600" b="1" dirty="0">
              <a:solidFill>
                <a:srgbClr val="2E4088"/>
              </a:solidFill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76853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ea typeface="MS PGothic" pitchFamily="34" charset="-128"/>
                <a:cs typeface="ＭＳ Ｐゴシック" charset="0"/>
              </a:rPr>
              <a:t>October 2014</a:t>
            </a:r>
            <a:endParaRPr lang="en-GB" sz="2400" b="1" dirty="0">
              <a:ea typeface="MS PGothic" pitchFamily="34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1869" r="28750" b="31956"/>
          <a:stretch/>
        </p:blipFill>
        <p:spPr>
          <a:xfrm>
            <a:off x="1889667" y="1700808"/>
            <a:ext cx="2260625" cy="2260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7319" y="4180360"/>
            <a:ext cx="2404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Jonathan Hemus</a:t>
            </a:r>
          </a:p>
          <a:p>
            <a:pPr algn="ctr"/>
            <a:r>
              <a:rPr lang="en-GB" sz="1600" b="1" i="1" dirty="0" smtClean="0"/>
              <a:t>Managing director, Insignia Communications</a:t>
            </a:r>
            <a:endParaRPr lang="en-GB" sz="16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43671" y="4180360"/>
            <a:ext cx="27806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Richard </a:t>
            </a:r>
            <a:r>
              <a:rPr lang="en-GB" b="1" dirty="0" err="1" smtClean="0"/>
              <a:t>Gaisford</a:t>
            </a:r>
            <a:endParaRPr lang="en-GB" b="1" dirty="0" smtClean="0"/>
          </a:p>
          <a:p>
            <a:pPr algn="ctr"/>
            <a:r>
              <a:rPr lang="en-GB" sz="1600" b="1" i="1" dirty="0" smtClean="0"/>
              <a:t>Chief Correspondent for </a:t>
            </a:r>
          </a:p>
          <a:p>
            <a:pPr algn="ctr"/>
            <a:r>
              <a:rPr lang="en-GB" sz="1600" b="1" i="1" dirty="0" smtClean="0"/>
              <a:t>Good </a:t>
            </a:r>
            <a:r>
              <a:rPr lang="en-GB" sz="1600" b="1" i="1" dirty="0"/>
              <a:t>Morning Britain, </a:t>
            </a:r>
            <a:r>
              <a:rPr lang="en-GB" sz="1600" b="1" i="1" dirty="0" smtClean="0"/>
              <a:t>ITV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 and welcome</a:t>
            </a:r>
            <a:endParaRPr lang="en-GB" dirty="0"/>
          </a:p>
        </p:txBody>
      </p:sp>
      <p:pic>
        <p:nvPicPr>
          <p:cNvPr id="1028" name="Picture 4" descr="Richard Gaisfo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r="21801"/>
          <a:stretch/>
        </p:blipFill>
        <p:spPr bwMode="auto">
          <a:xfrm>
            <a:off x="4970035" y="1704257"/>
            <a:ext cx="2376263" cy="22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1869" r="28750" b="31956"/>
          <a:stretch/>
        </p:blipFill>
        <p:spPr>
          <a:xfrm>
            <a:off x="1990052" y="1700808"/>
            <a:ext cx="2260625" cy="22606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704" y="4180360"/>
            <a:ext cx="24046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Jonathan Hemus</a:t>
            </a:r>
          </a:p>
          <a:p>
            <a:pPr algn="ctr"/>
            <a:r>
              <a:rPr lang="en-GB" sz="1600" b="1" i="1" dirty="0" smtClean="0"/>
              <a:t>Managing director, Insignia Communications</a:t>
            </a:r>
            <a:endParaRPr lang="en-GB" sz="1600" b="1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 and welcome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93660" y="4180360"/>
            <a:ext cx="26586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Ann Bird</a:t>
            </a:r>
          </a:p>
          <a:p>
            <a:pPr algn="ctr"/>
            <a:r>
              <a:rPr lang="en-GB" sz="1600" b="1" i="1" dirty="0" smtClean="0"/>
              <a:t>Former</a:t>
            </a:r>
            <a:r>
              <a:rPr lang="en-GB" sz="1600" b="1" i="1" dirty="0"/>
              <a:t> Executive Features Editor and Health Editor on </a:t>
            </a:r>
            <a:r>
              <a:rPr lang="en-GB" sz="1600" b="1" i="1" dirty="0" smtClean="0"/>
              <a:t>the Daily </a:t>
            </a:r>
            <a:r>
              <a:rPr lang="en-GB" sz="1600" b="1" i="1" dirty="0"/>
              <a:t>and Sunday </a:t>
            </a:r>
            <a:r>
              <a:rPr lang="en-GB" sz="1600" b="1" i="1" dirty="0" smtClean="0"/>
              <a:t>Express</a:t>
            </a:r>
            <a:endParaRPr lang="en-GB" sz="1600" b="1" i="1" dirty="0"/>
          </a:p>
        </p:txBody>
      </p:sp>
      <p:pic>
        <p:nvPicPr>
          <p:cNvPr id="1030" name="Picture 6" descr="Ann Bi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t="7591" r="8486" b="11771"/>
          <a:stretch/>
        </p:blipFill>
        <p:spPr bwMode="auto">
          <a:xfrm>
            <a:off x="5148064" y="1700807"/>
            <a:ext cx="1978047" cy="2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1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1" t="11869" r="28750" b="31956"/>
          <a:stretch/>
        </p:blipFill>
        <p:spPr>
          <a:xfrm>
            <a:off x="3059834" y="1496479"/>
            <a:ext cx="3024336" cy="3024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4" y="4685655"/>
            <a:ext cx="82295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Jonathan Hemus</a:t>
            </a:r>
          </a:p>
          <a:p>
            <a:pPr algn="ctr"/>
            <a:r>
              <a:rPr lang="en-GB" sz="1600" b="1" i="1" dirty="0" smtClean="0"/>
              <a:t>Managing director, Insignia Communications</a:t>
            </a:r>
            <a:endParaRPr lang="en-GB" sz="1600" b="1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 and 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7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webinar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 smtClean="0"/>
              <a:t>The effect of social media on traditional journalism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Implications for how the media reports breaking news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Impact on how businesses must communicate in a crisis to protect reputation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9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864096"/>
          </a:xfrm>
        </p:spPr>
        <p:txBody>
          <a:bodyPr/>
          <a:lstStyle/>
          <a:p>
            <a:r>
              <a:rPr lang="en-GB" dirty="0" smtClean="0"/>
              <a:t>Concerns about risks confronting boards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980728"/>
            <a:ext cx="5410153" cy="4393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752" y="5445224"/>
            <a:ext cx="756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Taken from </a:t>
            </a:r>
            <a:r>
              <a:rPr lang="en-GB" sz="1200" b="1" dirty="0" err="1" smtClean="0"/>
              <a:t>EisnerAmper’s</a:t>
            </a:r>
            <a:r>
              <a:rPr lang="en-GB" sz="1200" dirty="0" smtClean="0"/>
              <a:t> </a:t>
            </a:r>
            <a:r>
              <a:rPr lang="en-US" sz="1200" b="1" dirty="0" smtClean="0"/>
              <a:t>‘</a:t>
            </a:r>
            <a:r>
              <a:rPr lang="en-GB" sz="1200" b="1" dirty="0" smtClean="0"/>
              <a:t>Concerns About Risks Confronting Boards’, Fifth Annual Board of Directors Survey </a:t>
            </a:r>
            <a:r>
              <a:rPr lang="en-GB" sz="1200" dirty="0" smtClean="0"/>
              <a:t>| </a:t>
            </a:r>
            <a:r>
              <a:rPr lang="en-GB" sz="1200" b="1" dirty="0" smtClean="0"/>
              <a:t>2014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9754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Traditional media </a:t>
            </a:r>
            <a:r>
              <a:rPr lang="en-GB" dirty="0"/>
              <a:t>r</a:t>
            </a:r>
            <a:r>
              <a:rPr lang="en-GB" dirty="0" smtClean="0"/>
              <a:t>etains </a:t>
            </a:r>
            <a:r>
              <a:rPr lang="en-GB" dirty="0"/>
              <a:t>s</a:t>
            </a:r>
            <a:r>
              <a:rPr lang="en-GB" dirty="0" smtClean="0"/>
              <a:t>ignificant </a:t>
            </a:r>
            <a:r>
              <a:rPr lang="en-GB" dirty="0"/>
              <a:t>i</a:t>
            </a:r>
            <a:r>
              <a:rPr lang="en-GB" dirty="0" smtClean="0"/>
              <a:t>nfluence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80505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6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Traditional media </a:t>
            </a:r>
            <a:r>
              <a:rPr lang="en-GB" dirty="0"/>
              <a:t>r</a:t>
            </a:r>
            <a:r>
              <a:rPr lang="en-GB" dirty="0" smtClean="0"/>
              <a:t>etains </a:t>
            </a:r>
            <a:r>
              <a:rPr lang="en-GB" dirty="0"/>
              <a:t>s</a:t>
            </a:r>
            <a:r>
              <a:rPr lang="en-GB" dirty="0" smtClean="0"/>
              <a:t>ignificant </a:t>
            </a:r>
            <a:r>
              <a:rPr lang="en-GB" dirty="0"/>
              <a:t>i</a:t>
            </a:r>
            <a:r>
              <a:rPr lang="en-GB" dirty="0" smtClean="0"/>
              <a:t>nfluence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483769" y="423123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European </a:t>
            </a:r>
            <a:r>
              <a:rPr lang="en-US" b="1" dirty="0"/>
              <a:t>broadcast and print </a:t>
            </a:r>
            <a:r>
              <a:rPr lang="en-US" b="1" dirty="0" smtClean="0"/>
              <a:t>journalist, </a:t>
            </a:r>
            <a:r>
              <a:rPr lang="en-US" b="1" dirty="0"/>
              <a:t>Martin </a:t>
            </a:r>
            <a:r>
              <a:rPr lang="en-US" b="1" dirty="0" smtClean="0"/>
              <a:t>Roberts</a:t>
            </a:r>
            <a:endParaRPr lang="en-GB" b="1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71600" y="1988840"/>
            <a:ext cx="7200800" cy="1584176"/>
          </a:xfrm>
          <a:prstGeom prst="wedgeRoundRectCallout">
            <a:avLst>
              <a:gd name="adj1" fmla="val 35015"/>
              <a:gd name="adj2" fmla="val 85196"/>
              <a:gd name="adj3" fmla="val 16667"/>
            </a:avLst>
          </a:prstGeom>
          <a:solidFill>
            <a:srgbClr val="CCCC00"/>
          </a:solidFill>
          <a:ln w="317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i="1" dirty="0">
                <a:solidFill>
                  <a:schemeClr val="tx1"/>
                </a:solidFill>
              </a:rPr>
              <a:t>“Journalism is a profession like any other and needs to be </a:t>
            </a:r>
            <a:r>
              <a:rPr lang="en-US" sz="2200" b="1" i="1" dirty="0" err="1">
                <a:solidFill>
                  <a:schemeClr val="tx1"/>
                </a:solidFill>
              </a:rPr>
              <a:t>practised</a:t>
            </a:r>
            <a:r>
              <a:rPr lang="en-US" sz="2200" b="1" i="1" dirty="0">
                <a:solidFill>
                  <a:schemeClr val="tx1"/>
                </a:solidFill>
              </a:rPr>
              <a:t> by qualified individuals. Citizen journalism is an oxymoron, just like citizen </a:t>
            </a:r>
            <a:r>
              <a:rPr lang="en-US" sz="2200" b="1" i="1" dirty="0" smtClean="0">
                <a:solidFill>
                  <a:schemeClr val="tx1"/>
                </a:solidFill>
              </a:rPr>
              <a:t>dentistry.” </a:t>
            </a:r>
            <a:endParaRPr lang="en-US" sz="2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igni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Insignia Template</Template>
  <TotalTime>12495</TotalTime>
  <Words>759</Words>
  <Application>Microsoft Office PowerPoint</Application>
  <PresentationFormat>On-screen Show (4:3)</PresentationFormat>
  <Paragraphs>118</Paragraphs>
  <Slides>23</Slides>
  <Notes>9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Insignia Template</vt:lpstr>
      <vt:lpstr>PowerPoint Presentation</vt:lpstr>
      <vt:lpstr>Introductions and welcome</vt:lpstr>
      <vt:lpstr>Introductions and welcome</vt:lpstr>
      <vt:lpstr>Introductions and welcome</vt:lpstr>
      <vt:lpstr>Introductions and welcome</vt:lpstr>
      <vt:lpstr>Today’s webinar</vt:lpstr>
      <vt:lpstr>Concerns about risks confronting boards</vt:lpstr>
      <vt:lpstr>Traditional media retains significant influence</vt:lpstr>
      <vt:lpstr>Traditional media retains significant influence</vt:lpstr>
      <vt:lpstr>Crisis communication implications</vt:lpstr>
      <vt:lpstr>Social media is affecting accuracy and quality</vt:lpstr>
      <vt:lpstr>Social media is affecting accuracy and quality</vt:lpstr>
      <vt:lpstr>Crisis communication implications</vt:lpstr>
      <vt:lpstr>Social media has changed the role of traditional media in breaking news stories</vt:lpstr>
      <vt:lpstr>Social media has changed the role of traditional media in breaking news stories</vt:lpstr>
      <vt:lpstr>Social media has changed the role of traditional media in breaking news stories</vt:lpstr>
      <vt:lpstr>Social media has changed the role of traditional media in breaking news stories</vt:lpstr>
      <vt:lpstr>Social media has changed the role of traditional media in breaking news stories</vt:lpstr>
      <vt:lpstr>Social media has changed the role of traditional media in breaking news stories</vt:lpstr>
      <vt:lpstr>Communications implications for organisations handling a crisis</vt:lpstr>
      <vt:lpstr>Crisis communications implications – preparation and planning</vt:lpstr>
      <vt:lpstr>Crisis management materials and insights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the media  in a crisis</dc:title>
  <dc:creator>jhemus</dc:creator>
  <cp:lastModifiedBy>jhemus</cp:lastModifiedBy>
  <cp:revision>163</cp:revision>
  <cp:lastPrinted>2014-10-13T16:53:15Z</cp:lastPrinted>
  <dcterms:created xsi:type="dcterms:W3CDTF">2010-09-14T07:39:23Z</dcterms:created>
  <dcterms:modified xsi:type="dcterms:W3CDTF">2014-10-14T09:58:29Z</dcterms:modified>
</cp:coreProperties>
</file>