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8" r:id="rId3"/>
    <p:sldMasterId id="2147483701" r:id="rId4"/>
  </p:sldMasterIdLst>
  <p:notesMasterIdLst>
    <p:notesMasterId r:id="rId16"/>
  </p:notesMasterIdLst>
  <p:handoutMasterIdLst>
    <p:handoutMasterId r:id="rId17"/>
  </p:handoutMasterIdLst>
  <p:sldIdLst>
    <p:sldId id="284" r:id="rId5"/>
    <p:sldId id="316" r:id="rId6"/>
    <p:sldId id="317" r:id="rId7"/>
    <p:sldId id="334" r:id="rId8"/>
    <p:sldId id="285" r:id="rId9"/>
    <p:sldId id="313" r:id="rId10"/>
    <p:sldId id="312" r:id="rId11"/>
    <p:sldId id="335" r:id="rId12"/>
    <p:sldId id="327" r:id="rId13"/>
    <p:sldId id="318" r:id="rId14"/>
    <p:sldId id="283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MO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0" autoAdjust="0"/>
    <p:restoredTop sz="94660"/>
  </p:normalViewPr>
  <p:slideViewPr>
    <p:cSldViewPr>
      <p:cViewPr varScale="1">
        <p:scale>
          <a:sx n="79" d="100"/>
          <a:sy n="79" d="100"/>
        </p:scale>
        <p:origin x="-101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5897D-8848-5C48-9D95-853C6A2145B8}" type="datetimeFigureOut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D3707-89C4-104D-947D-35561D7A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53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45BB4BF-A795-453F-A21D-401ECE013415}" type="datetimeFigureOut">
              <a:rPr lang="en-US" smtClean="0"/>
              <a:pPr/>
              <a:t>11/13/14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6B9A1E-876B-4E14-9B2B-0FEB6AF2D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978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8F386-0B6C-4D9F-8BF9-70CDC92F8E56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B9A1E-876B-4E14-9B2B-0FEB6AF2DD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6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914400" y="6477000"/>
            <a:ext cx="2133600" cy="365125"/>
          </a:xfrm>
        </p:spPr>
        <p:txBody>
          <a:bodyPr/>
          <a:lstStyle/>
          <a:p>
            <a:fld id="{E2D02B72-9353-5E4F-9252-A59FC64F39C3}" type="datetime1">
              <a:rPr lang="en-US" smtClean="0"/>
              <a:t>11/13/14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2318657" y="6477000"/>
            <a:ext cx="45066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28600" y="6477000"/>
            <a:ext cx="685800" cy="365125"/>
          </a:xfrm>
        </p:spPr>
        <p:txBody>
          <a:bodyPr/>
          <a:lstStyle/>
          <a:p>
            <a:fld id="{318CF610-F90F-49CA-BEC4-76EB6FE7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D87F-3B2C-164D-A55C-DF81FD7931B3}" type="datetime1">
              <a:rPr lang="en-US" smtClean="0"/>
              <a:t>11/13/14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F610-F90F-49CA-BEC4-76EB6FE7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ED93-A4CE-E144-AB61-C253D9813E0C}" type="datetime1">
              <a:rPr lang="en-US" smtClean="0"/>
              <a:t>11/13/14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F610-F90F-49CA-BEC4-76EB6FE7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32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EB4B-EBE0-294D-A15D-7AA5B546545E}" type="datetime1">
              <a:rPr lang="en-US" smtClean="0"/>
              <a:t>11/13/14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F610-F90F-49CA-BEC4-76EB6FE7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67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91CF3-81C2-D24B-925C-424ED7553D65}" type="datetime1">
              <a:rPr lang="en-US" smtClean="0"/>
              <a:t>11/13/14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ACF5-D281-4EDB-A581-9517F02FE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F558E-252F-FF48-ADDF-6EFFAE218588}" type="datetime1">
              <a:rPr lang="en-US" smtClean="0"/>
              <a:t>11/13/14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2051B-DF72-431A-AFB1-AE7E55C6F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18595-3AB9-C74B-AE8F-3AC064EABDC9}" type="datetime1">
              <a:rPr lang="en-US" smtClean="0"/>
              <a:t>11/13/14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19319-D813-4E84-AA88-507B76754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39343-CCB1-0240-91CD-69861E52CD46}" type="datetime1">
              <a:rPr lang="en-US" smtClean="0"/>
              <a:t>11/13/14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4B88-9134-434F-A7AE-9E43FCE85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5D303-0FB5-A148-A490-233B220A163E}" type="datetime1">
              <a:rPr lang="en-US" smtClean="0"/>
              <a:t>11/13/14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FA2D7-7930-4291-84C0-CEC66EC5C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52A1-402A-D04A-BECF-2FAB38228BAF}" type="datetime1">
              <a:rPr lang="en-US" smtClean="0"/>
              <a:t>11/13/14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550D4-E232-4ABC-A374-42BB88DEB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92569-4401-144A-98A8-ED72E028CC92}" type="datetime1">
              <a:rPr lang="en-US" smtClean="0"/>
              <a:t>11/13/14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938DE-21C0-4894-ACEA-252AD140D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C0EA-7328-EC44-A4E8-DA00087BBA7E}" type="datetime1">
              <a:rPr lang="en-US" smtClean="0"/>
              <a:t>11/13/14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F610-F90F-49CA-BEC4-76EB6FE7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96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178D2-D752-474B-B519-3410164C7CF4}" type="datetime1">
              <a:rPr lang="en-US" smtClean="0"/>
              <a:t>11/13/14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ACF5-D281-4EDB-A581-9517F02FE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858000"/>
          </a:xfrm>
          <a:prstGeom prst="rect">
            <a:avLst/>
          </a:prstGeom>
        </p:spPr>
      </p:pic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4B02E-3170-A844-AA5B-888778CD6EDD}" type="datetime1">
              <a:rPr lang="en-US" smtClean="0"/>
              <a:t>11/13/14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ACF5-D281-4EDB-A581-9517F02FE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44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95F6DE-6E54-2D4D-8A5E-02CD4FBC82B3}" type="datetime1">
              <a:rPr lang="en-US" smtClean="0"/>
              <a:t>11/13/14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7E371-2E07-450C-B93E-CC3298EB6F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31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FC649-83D5-DC4E-A4F6-1435448C1FB1}" type="datetime1">
              <a:rPr lang="en-US" smtClean="0"/>
              <a:t>11/13/14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AFBB4-4393-489B-986A-9F7801E05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52E3B-19EA-8D44-86AC-A92143251D20}" type="datetime1">
              <a:rPr lang="en-US" smtClean="0"/>
              <a:t>11/13/14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9DAB1-912E-4D78-9314-D2C8D57F7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61F50-88D1-EE4D-B763-C48960B66564}" type="datetime1">
              <a:rPr lang="en-US" smtClean="0"/>
              <a:t>11/13/14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02F48-6093-4DD4-A8A3-19F2F056D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E7376-043E-5447-B9BE-D3982CA92503}" type="datetime1">
              <a:rPr lang="en-US" smtClean="0"/>
              <a:t>11/13/14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3D88D-254A-4015-A8DA-8F085E9BE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45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71888"/>
            <a:ext cx="4038600" cy="245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F7B7-5555-124D-8AA6-0D2B500C5207}" type="datetime1">
              <a:rPr lang="en-US" smtClean="0"/>
              <a:t>11/13/14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AACB8-6886-4489-9841-AD574F97D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E511-29C6-A242-A676-6B1CD3276EE9}" type="datetime1">
              <a:rPr lang="en-US" smtClean="0"/>
              <a:t>11/13/14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2051B-DF72-431A-AFB1-AE7E55C6F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09E29-04CF-7043-9254-B0D87DDCF24D}" type="datetime1">
              <a:rPr lang="en-US" smtClean="0"/>
              <a:t>11/13/14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19319-D813-4E84-AA88-507B76754D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1C24-0F74-DD41-B533-DF00476EA94D}" type="datetime1">
              <a:rPr lang="en-US" smtClean="0"/>
              <a:t>11/13/14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F610-F90F-49CA-BEC4-76EB6FE7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70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8FDFF-E1E1-5346-BA8A-C8B9175FA59C}" type="datetime1">
              <a:rPr lang="en-US" smtClean="0"/>
              <a:t>11/13/14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4B88-9134-434F-A7AE-9E43FCE85F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6BFA1-4DDF-FE4B-AA90-2053E0E88450}" type="datetime1">
              <a:rPr lang="en-US" smtClean="0"/>
              <a:t>11/13/14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FA2D7-7930-4291-84C0-CEC66EC5CB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C7005-732B-7C48-841F-85FBC3C55BA8}" type="datetime1">
              <a:rPr lang="en-US" smtClean="0"/>
              <a:t>11/13/14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7E371-2E07-450C-B93E-CC3298EB6F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845C5-CC43-304E-822E-B591FE5C857C}" type="datetime1">
              <a:rPr lang="en-US" smtClean="0"/>
              <a:t>11/13/14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938DE-21C0-4894-ACEA-252AD140DA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E4B85-443A-9840-8136-7C8A39270549}" type="datetime1">
              <a:rPr lang="en-US" smtClean="0"/>
              <a:t>11/13/14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ACF5-D281-4EDB-A581-9517F02FEC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CA3DF-4001-334A-964D-1C5E6F4A857F}" type="datetime1">
              <a:rPr lang="en-US" smtClean="0"/>
              <a:t>11/13/14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AFBB4-4393-489B-986A-9F7801E057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212A-13EF-AE45-A3AF-280F92B61CA1}" type="datetime1">
              <a:rPr lang="en-US" smtClean="0"/>
              <a:t>11/13/14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9DAB1-912E-4D78-9314-D2C8D57F7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15836-4492-4949-AD6E-19A166E80DC4}" type="datetime1">
              <a:rPr lang="en-US" smtClean="0"/>
              <a:t>11/13/14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7E371-2E07-450C-B93E-CC3298EB6F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5A956-926A-B84E-84D9-9CD864429B5C}" type="datetime1">
              <a:rPr lang="en-US" smtClean="0"/>
              <a:t>11/13/14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7E371-2E07-450C-B93E-CC3298EB6F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452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71888"/>
            <a:ext cx="4038600" cy="245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1DD98-AAEA-CE43-9956-797937ABBACF}" type="datetime1">
              <a:rPr lang="en-US" smtClean="0"/>
              <a:t>11/13/14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AACB8-6886-4489-9841-AD574F97D0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4AFE-125C-DF49-BC2F-9597777C8922}" type="datetime1">
              <a:rPr lang="en-US" smtClean="0"/>
              <a:t>11/13/14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F610-F90F-49CA-BEC4-76EB6FE7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94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858E1-B38A-D94A-9F44-39E0A8B28E4B}" type="datetime1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C9C-F68B-496C-AB4D-494EFE345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43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ADB7-2A9D-F34C-8CD6-DB76E6E95C13}" type="datetime1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C9C-F68B-496C-AB4D-494EFE345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578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DB0F4-4C0A-2F4C-A56E-E04BF6745A2E}" type="datetime1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C9C-F68B-496C-AB4D-494EFE345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73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B193A-E78A-3C4A-9653-73A4083299B0}" type="datetime1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C9C-F68B-496C-AB4D-494EFE345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93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F237-3C0B-764D-9CF6-B6F81DE6395B}" type="datetime1">
              <a:rPr lang="en-US" smtClean="0"/>
              <a:t>11/13/14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C9C-F68B-496C-AB4D-494EFE345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37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A350D-DD89-5440-9239-72860B7FF1E9}" type="datetime1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C9C-F68B-496C-AB4D-494EFE345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73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123D-69FC-C942-8A4C-8FA1B0222853}" type="datetime1">
              <a:rPr lang="en-US" smtClean="0"/>
              <a:t>11/13/14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C9C-F68B-496C-AB4D-494EFE345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61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7B8B-60E8-9E41-A2F5-A9895385AA99}" type="datetime1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C9C-F68B-496C-AB4D-494EFE345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5003-EFEC-EC4D-87FC-BBDB01B450D1}" type="datetime1">
              <a:rPr lang="en-US" smtClean="0"/>
              <a:t>11/13/14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C9C-F68B-496C-AB4D-494EFE345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224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47A-CA9F-8841-844B-874A4A0FBA3C}" type="datetime1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C9C-F68B-496C-AB4D-494EFE345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9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20955-92C7-9244-917D-286D2E6D1627}" type="datetime1">
              <a:rPr lang="en-US" smtClean="0"/>
              <a:t>11/13/14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F610-F90F-49CA-BEC4-76EB6FE7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34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BAA4D-2538-F04B-B71C-A2814688CC48}" type="datetime1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2C9C-F68B-496C-AB4D-494EFE345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9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CE6C3-4809-0945-8355-D55BFF85704D}" type="datetime1">
              <a:rPr lang="en-US" smtClean="0"/>
              <a:t>11/13/14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F610-F90F-49CA-BEC4-76EB6FE7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7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BF18A-5502-6040-ADC6-1F67EC446494}" type="datetime1">
              <a:rPr lang="en-US" smtClean="0"/>
              <a:t>11/13/14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F610-F90F-49CA-BEC4-76EB6FE7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7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990600" y="6492875"/>
            <a:ext cx="1143000" cy="365125"/>
          </a:xfrm>
        </p:spPr>
        <p:txBody>
          <a:bodyPr/>
          <a:lstStyle/>
          <a:p>
            <a:fld id="{B2B1257A-7E7E-7E4A-8E0C-13E2D5468D38}" type="datetime1">
              <a:rPr lang="en-US" smtClean="0"/>
              <a:t>11/13/14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038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228600" y="6492875"/>
            <a:ext cx="990600" cy="365125"/>
          </a:xfrm>
        </p:spPr>
        <p:txBody>
          <a:bodyPr/>
          <a:lstStyle/>
          <a:p>
            <a:fld id="{318CF610-F90F-49CA-BEC4-76EB6FE70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4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7FA8-8CC6-7646-8A7A-92C7EF53A1D1}" type="datetime1">
              <a:rPr lang="en-US" smtClean="0"/>
              <a:t>11/13/14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F610-F90F-49CA-BEC4-76EB6FE7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5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7.xml"/><Relationship Id="rId15" Type="http://schemas.openxmlformats.org/officeDocument/2006/relationships/theme" Target="../theme/theme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 smtClean="0"/>
              <a:t>Click here to modify text style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9C9CE7-8BCD-8C4E-8CBB-29952A475748}" type="datetime1">
              <a:rPr lang="en-US" smtClean="0"/>
              <a:t>11/13/14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590800" y="6356351"/>
            <a:ext cx="3592286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219378" y="6356351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18CF610-F90F-49CA-BEC4-76EB6FE70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7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13" r:id="rId13"/>
  </p:sldLayoutIdLst>
  <p:hf hdr="0" ftr="0" dt="0"/>
  <p:txStyles>
    <p:titleStyle>
      <a:lvl1pPr algn="ctr" defTabSz="457146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6999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2161E629-12D2-064F-8D1F-7D92D97E68DD}" type="datetime1">
              <a:rPr lang="en-US" smtClean="0"/>
              <a:t>11/13/14</a:t>
            </a:fld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477000"/>
            <a:ext cx="3962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477000"/>
            <a:ext cx="1600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7027E371-2E07-450C-B93E-CC3298EB6F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0">
          <a:solidFill>
            <a:schemeClr val="tx1"/>
          </a:solidFill>
          <a:latin typeface="Helvetica Neue"/>
          <a:ea typeface="+mj-ea"/>
          <a:cs typeface="Helvetica Neue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6999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4C5BBA71-E7A6-9E42-97F8-0856B0CC5884}" type="datetime1">
              <a:rPr lang="en-US" smtClean="0"/>
              <a:t>11/13/14</a:t>
            </a:fld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477000"/>
            <a:ext cx="3962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477000"/>
            <a:ext cx="1600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7027E371-2E07-450C-B93E-CC3298EB6F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0">
          <a:solidFill>
            <a:srgbClr val="800000"/>
          </a:solidFill>
          <a:latin typeface="Helvetica Neue"/>
          <a:ea typeface="+mj-ea"/>
          <a:cs typeface="Helvetica Neue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0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BECC-0664-6E45-ACC2-EC8E0F2C3C8C}" type="datetime1">
              <a:rPr lang="en-US" smtClean="0"/>
              <a:t>11/13/14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2C9C-F68B-496C-AB4D-494EFE345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2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jain@abaqus.net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geotracking.com/sign-up-freetrial-mobile-workforce-fleet-tracki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mygeotracking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ygeotracking.com/solutions/audits-compliance-reports-for-mobile-workforce-field-service-management" TargetMode="External"/><Relationship Id="rId3" Type="http://schemas.openxmlformats.org/officeDocument/2006/relationships/hyperlink" Target="http://www.mygeotracking.com/introduces-automatic-time-clocking-featur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28600" y="5715000"/>
            <a:ext cx="6400800" cy="1447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1400" dirty="0" smtClean="0"/>
              <a:t>Shailendra Jain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/>
              <a:t>sjain@abaq.us</a:t>
            </a:r>
          </a:p>
          <a:p>
            <a:pPr algn="l">
              <a:lnSpc>
                <a:spcPct val="80000"/>
              </a:lnSpc>
            </a:pPr>
            <a:fld id="{C5AC1D36-C0BB-4803-B38D-6A63C8B77D52}" type="datetime2">
              <a:rPr lang="en-US" sz="1400" smtClean="0"/>
              <a:pPr algn="l">
                <a:lnSpc>
                  <a:spcPct val="80000"/>
                </a:lnSpc>
              </a:pPr>
              <a:t>Thursday, November 13, 14</a:t>
            </a:fld>
            <a:endParaRPr lang="en-US" sz="1400" dirty="0" smtClean="0"/>
          </a:p>
        </p:txBody>
      </p:sp>
      <p:sp>
        <p:nvSpPr>
          <p:cNvPr id="7" name="Flowchart: Delay 6"/>
          <p:cNvSpPr/>
          <p:nvPr/>
        </p:nvSpPr>
        <p:spPr>
          <a:xfrm>
            <a:off x="-152400" y="-457200"/>
            <a:ext cx="5257800" cy="7772400"/>
          </a:xfrm>
          <a:prstGeom prst="flowChartDelay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Delay 7"/>
          <p:cNvSpPr/>
          <p:nvPr/>
        </p:nvSpPr>
        <p:spPr>
          <a:xfrm>
            <a:off x="2133600" y="-8382000"/>
            <a:ext cx="5257800" cy="7848600"/>
          </a:xfrm>
          <a:prstGeom prst="flowChartDelay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52400" y="2057400"/>
            <a:ext cx="533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myGeoTracking for </a:t>
            </a:r>
            <a:r>
              <a:rPr lang="en-US" sz="3600" b="1" dirty="0" smtClean="0"/>
              <a:t>Mobile Employee Time Clocking </a:t>
            </a:r>
            <a:r>
              <a:rPr lang="en-US" sz="3600" b="1" dirty="0" smtClean="0">
                <a:latin typeface="+mn-lt"/>
              </a:rPr>
              <a:t>and  Optimization Solutions</a:t>
            </a:r>
          </a:p>
          <a:p>
            <a:pPr eaLnBrk="1" hangingPunct="1"/>
            <a:endParaRPr lang="en-US" sz="2400" b="1" dirty="0" smtClean="0"/>
          </a:p>
          <a:p>
            <a:pPr algn="ctr" eaLnBrk="1" hangingPunct="1"/>
            <a:r>
              <a:rPr lang="en-US" sz="2000" b="1" dirty="0" err="1" smtClean="0">
                <a:latin typeface="Bradley Hand ITC" pitchFamily="66" charset="0"/>
              </a:rPr>
              <a:t>Locate.Message.Manage</a:t>
            </a:r>
            <a:endParaRPr lang="en-US" sz="1100" b="1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676400" y="-2590800"/>
            <a:ext cx="30411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n-US" sz="1400" dirty="0" err="1" smtClean="0"/>
              <a:t>Shailendra</a:t>
            </a:r>
            <a:r>
              <a:rPr lang="en-US" sz="1400" dirty="0" smtClean="0"/>
              <a:t> Jain</a:t>
            </a:r>
          </a:p>
          <a:p>
            <a:pPr algn="l">
              <a:lnSpc>
                <a:spcPct val="80000"/>
              </a:lnSpc>
            </a:pPr>
            <a:r>
              <a:rPr lang="en-US" sz="1400" dirty="0" smtClean="0">
                <a:hlinkClick r:id="rId3"/>
              </a:rPr>
              <a:t>sjain@abaqus.net</a:t>
            </a:r>
            <a:endParaRPr lang="en-US" sz="1400" dirty="0" smtClean="0"/>
          </a:p>
          <a:p>
            <a:pPr algn="l">
              <a:lnSpc>
                <a:spcPct val="80000"/>
              </a:lnSpc>
            </a:pPr>
            <a:endParaRPr lang="en-US" sz="1400" dirty="0" smtClean="0"/>
          </a:p>
        </p:txBody>
      </p:sp>
      <p:sp>
        <p:nvSpPr>
          <p:cNvPr id="11" name="Footer Placeholder 3"/>
          <p:cNvSpPr txBox="1">
            <a:spLocks/>
          </p:cNvSpPr>
          <p:nvPr/>
        </p:nvSpPr>
        <p:spPr bwMode="auto">
          <a:xfrm>
            <a:off x="235476" y="6172200"/>
            <a:ext cx="34221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Copyright 2013-2014 Abaqus, Inc.  All Rights Reserved. Confidential.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12" name="Picture 11" descr="mygeotrackinglogo_abaqu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33400"/>
            <a:ext cx="3733800" cy="1905000"/>
          </a:xfrm>
          <a:prstGeom prst="rect">
            <a:avLst/>
          </a:prstGeom>
          <a:solidFill>
            <a:srgbClr val="C4BD97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3939164" cy="3352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F610-F90F-49CA-BEC4-76EB6FE7069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7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Zero-touch time clocking eliminates time cards completely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dirty="0"/>
              <a:t>Improves payroll management by providing highly accurate payroll data 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Frees up employees to focus on the job in the field rather than make time card </a:t>
            </a:r>
            <a:r>
              <a:rPr lang="en-US" dirty="0" smtClean="0"/>
              <a:t>entries</a:t>
            </a:r>
          </a:p>
          <a:p>
            <a:pPr marL="0" indent="0">
              <a:buNone/>
            </a:pPr>
            <a:endParaRPr lang="en-IN" sz="1600" dirty="0" smtClean="0"/>
          </a:p>
          <a:p>
            <a:pPr marL="0" indent="0" algn="ctr">
              <a:buNone/>
            </a:pPr>
            <a:r>
              <a:rPr lang="en-IN" dirty="0" smtClean="0"/>
              <a:t>To Experience myGeoTracking Service, </a:t>
            </a:r>
          </a:p>
          <a:p>
            <a:pPr marL="0" indent="0" algn="ctr">
              <a:buNone/>
            </a:pPr>
            <a:r>
              <a:rPr lang="en-IN" dirty="0" smtClean="0">
                <a:hlinkClick r:id="rId2"/>
              </a:rPr>
              <a:t>Try our 15 day Free Trial Today.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04800" y="6324600"/>
            <a:ext cx="2133600" cy="365125"/>
          </a:xfrm>
        </p:spPr>
        <p:txBody>
          <a:bodyPr/>
          <a:lstStyle/>
          <a:p>
            <a:fld id="{318CF610-F90F-49CA-BEC4-76EB6FE7069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3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20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 More Information </a:t>
            </a:r>
            <a:r>
              <a:rPr lang="en-US" dirty="0"/>
              <a:t>p</a:t>
            </a:r>
            <a:r>
              <a:rPr lang="en-US" dirty="0" smtClean="0"/>
              <a:t>lease contact</a:t>
            </a:r>
          </a:p>
          <a:p>
            <a:r>
              <a:rPr lang="en-US" sz="2600" dirty="0" smtClean="0"/>
              <a:t>Tel </a:t>
            </a:r>
            <a:r>
              <a:rPr lang="en-US" sz="2600" dirty="0"/>
              <a:t>+1-415-49-MYGEO</a:t>
            </a:r>
          </a:p>
          <a:p>
            <a:r>
              <a:rPr lang="en-US" sz="2600" dirty="0"/>
              <a:t>       (+1-415-496-9436</a:t>
            </a:r>
            <a:r>
              <a:rPr lang="en-US" sz="2600" dirty="0" smtClean="0"/>
              <a:t>)</a:t>
            </a:r>
          </a:p>
          <a:p>
            <a:r>
              <a:rPr lang="en-US" sz="2600" dirty="0" smtClean="0"/>
              <a:t>Email – </a:t>
            </a:r>
            <a:r>
              <a:rPr lang="en-US" sz="2600" dirty="0" err="1" smtClean="0"/>
              <a:t>info@abaqus.net</a:t>
            </a:r>
            <a:endParaRPr lang="en-US" sz="2600" dirty="0" smtClean="0"/>
          </a:p>
          <a:p>
            <a:r>
              <a:rPr lang="en-US" sz="2600" dirty="0" smtClean="0"/>
              <a:t>Website -  </a:t>
            </a:r>
            <a:r>
              <a:rPr lang="en-US" sz="2600" dirty="0" err="1" smtClean="0"/>
              <a:t>www.</a:t>
            </a:r>
            <a:r>
              <a:rPr lang="en-US" sz="2600" dirty="0" err="1" smtClean="0">
                <a:hlinkClick r:id="rId2"/>
              </a:rPr>
              <a:t>mygeotracking.com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F610-F90F-49CA-BEC4-76EB6FE7069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myGeoTracking</a:t>
            </a:r>
            <a:r>
              <a:rPr lang="en-US" dirty="0" smtClean="0"/>
              <a:t> for Mobile Employee Time Clocking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224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3000" dirty="0">
                <a:solidFill>
                  <a:srgbClr val="3366FF"/>
                </a:solidFill>
              </a:rPr>
              <a:t>Industry Challenge:</a:t>
            </a:r>
          </a:p>
          <a:p>
            <a:endParaRPr lang="en-US" dirty="0"/>
          </a:p>
          <a:p>
            <a:r>
              <a:rPr lang="en-US" dirty="0"/>
              <a:t>Improve payroll &amp; operations management of the mobile workforce by eliminating time cards thereby cutting payroll slippage and verifying job site </a:t>
            </a:r>
            <a:r>
              <a:rPr lang="en-US" dirty="0" smtClean="0"/>
              <a:t>attendance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 smtClean="0">
                <a:solidFill>
                  <a:srgbClr val="3366FF"/>
                </a:solidFill>
              </a:rPr>
              <a:t>myGeoTracking Solution:</a:t>
            </a:r>
            <a:endParaRPr lang="en-US" sz="3000" dirty="0">
              <a:solidFill>
                <a:srgbClr val="3366FF"/>
              </a:solidFill>
            </a:endParaRPr>
          </a:p>
          <a:p>
            <a:endParaRPr lang="en-US" dirty="0"/>
          </a:p>
          <a:p>
            <a:r>
              <a:rPr lang="en-US" dirty="0"/>
              <a:t>Easy to deploy solution where all time clocking is done automatically (eliminating manual entry for time cards) using employees phones and enabling the data to be imported into a payroll management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4800" y="6324600"/>
            <a:ext cx="533400" cy="381000"/>
          </a:xfrm>
        </p:spPr>
        <p:txBody>
          <a:bodyPr/>
          <a:lstStyle/>
          <a:p>
            <a:fld id="{318CF610-F90F-49CA-BEC4-76EB6FE706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3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8763000" cy="4724400"/>
          </a:xfrm>
        </p:spPr>
        <p:txBody>
          <a:bodyPr>
            <a:noAutofit/>
          </a:bodyPr>
          <a:lstStyle/>
          <a:p>
            <a:r>
              <a:rPr lang="en-US" sz="1800" dirty="0"/>
              <a:t>Utilizes drivers cell phone - works with normal phone or smart phone by leveraging location information from the cellular networks</a:t>
            </a:r>
          </a:p>
          <a:p>
            <a:endParaRPr lang="en-US" sz="800" dirty="0"/>
          </a:p>
          <a:p>
            <a:r>
              <a:rPr lang="en-US" sz="1800" dirty="0"/>
              <a:t>Does not require any additional devices</a:t>
            </a:r>
          </a:p>
          <a:p>
            <a:endParaRPr lang="en-US" sz="800" dirty="0"/>
          </a:p>
          <a:p>
            <a:r>
              <a:rPr lang="en-US" sz="1800" dirty="0"/>
              <a:t>Supports app based and non-app based solution</a:t>
            </a:r>
          </a:p>
          <a:p>
            <a:endParaRPr lang="en-US" sz="800" dirty="0"/>
          </a:p>
          <a:p>
            <a:r>
              <a:rPr lang="en-US" sz="1800" dirty="0"/>
              <a:t>No entries required from employee except tapping on the "on duty" or "off duty" button on the app - how is this managed for non-app solution?</a:t>
            </a:r>
          </a:p>
          <a:p>
            <a:endParaRPr lang="en-US" sz="800" dirty="0"/>
          </a:p>
          <a:p>
            <a:r>
              <a:rPr lang="en-US" sz="1800" dirty="0"/>
              <a:t>Zero-touch time clocking automatically clocks in and clocks out employee as they visit job sites in the field</a:t>
            </a:r>
          </a:p>
          <a:p>
            <a:endParaRPr lang="en-US" sz="800" dirty="0"/>
          </a:p>
          <a:p>
            <a:r>
              <a:rPr lang="en-US" sz="1800" dirty="0"/>
              <a:t>Most advanced solution in the industry - supports GPS/Telematics, App based smartphones and Cloud based technology</a:t>
            </a:r>
          </a:p>
          <a:p>
            <a:endParaRPr lang="en-US" sz="800" dirty="0"/>
          </a:p>
          <a:p>
            <a:r>
              <a:rPr lang="en-US" sz="1800" dirty="0"/>
              <a:t>Provides solution for compliance with DoT </a:t>
            </a:r>
            <a:r>
              <a:rPr lang="en-US" sz="1800" dirty="0" err="1"/>
              <a:t>HoS</a:t>
            </a:r>
            <a:r>
              <a:rPr lang="en-US" sz="1800" dirty="0"/>
              <a:t> and USPS regulations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791200"/>
            <a:ext cx="8305800" cy="52322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Automatic time </a:t>
            </a:r>
            <a:r>
              <a:rPr lang="en-US" sz="2800" dirty="0" smtClean="0">
                <a:solidFill>
                  <a:schemeClr val="bg1"/>
                </a:solidFill>
              </a:rPr>
              <a:t>clocking </a:t>
            </a:r>
            <a:r>
              <a:rPr lang="en-US" sz="2800" dirty="0">
                <a:solidFill>
                  <a:schemeClr val="bg1"/>
                </a:solidFill>
              </a:rPr>
              <a:t>eliminates time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600" y="6483564"/>
            <a:ext cx="2133600" cy="365125"/>
          </a:xfrm>
        </p:spPr>
        <p:txBody>
          <a:bodyPr/>
          <a:lstStyle/>
          <a:p>
            <a:fld id="{318CF610-F90F-49CA-BEC4-76EB6FE706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7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myGeoTracking</a:t>
            </a:r>
            <a:r>
              <a:rPr lang="en-US" dirty="0" smtClean="0"/>
              <a:t> 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124200" y="1447800"/>
            <a:ext cx="5867400" cy="3886200"/>
          </a:xfrm>
        </p:spPr>
        <p:txBody>
          <a:bodyPr vert="horz" lIns="91429" tIns="45714" rIns="91429" bIns="45714" rtlCol="0">
            <a:noAutofit/>
          </a:bodyPr>
          <a:lstStyle/>
          <a:p>
            <a:pPr marL="577850" lvl="1" indent="-342900">
              <a:buChar char="•"/>
            </a:pPr>
            <a:r>
              <a:rPr lang="en-US" sz="1800" b="1" dirty="0" smtClean="0">
                <a:solidFill>
                  <a:srgbClr val="484848"/>
                </a:solidFill>
              </a:rPr>
              <a:t>Cover over 95% phones in the US</a:t>
            </a:r>
          </a:p>
          <a:p>
            <a:pPr marL="577850" lvl="1" indent="-342900">
              <a:buFont typeface="Arial"/>
              <a:buChar char="•"/>
            </a:pPr>
            <a:r>
              <a:rPr lang="en-US" sz="1800" dirty="0">
                <a:solidFill>
                  <a:srgbClr val="484848"/>
                </a:solidFill>
              </a:rPr>
              <a:t>No Apps, No Data Plan, No Special </a:t>
            </a:r>
            <a:r>
              <a:rPr lang="en-US" sz="1800" dirty="0" smtClean="0">
                <a:solidFill>
                  <a:srgbClr val="484848"/>
                </a:solidFill>
              </a:rPr>
              <a:t>Devices</a:t>
            </a:r>
            <a:endParaRPr lang="en-US" sz="1800" b="1" dirty="0">
              <a:solidFill>
                <a:srgbClr val="484848"/>
              </a:solidFill>
            </a:endParaRPr>
          </a:p>
          <a:p>
            <a:pPr marL="577850" lvl="1" indent="-342900">
              <a:buChar char="•"/>
            </a:pPr>
            <a:r>
              <a:rPr lang="en-US" sz="1800" dirty="0">
                <a:solidFill>
                  <a:srgbClr val="484848"/>
                </a:solidFill>
              </a:rPr>
              <a:t>Works on *any device* on all major carriers in the </a:t>
            </a:r>
            <a:r>
              <a:rPr lang="en-US" sz="1800" dirty="0" smtClean="0">
                <a:solidFill>
                  <a:srgbClr val="484848"/>
                </a:solidFill>
              </a:rPr>
              <a:t>US</a:t>
            </a:r>
          </a:p>
          <a:p>
            <a:pPr marL="577850" lvl="1" indent="-342900">
              <a:buChar char="•"/>
            </a:pPr>
            <a:r>
              <a:rPr lang="en-US" sz="1800" dirty="0" smtClean="0">
                <a:solidFill>
                  <a:srgbClr val="484848"/>
                </a:solidFill>
              </a:rPr>
              <a:t>Fine</a:t>
            </a:r>
            <a:r>
              <a:rPr lang="en-US" sz="1800" dirty="0">
                <a:solidFill>
                  <a:srgbClr val="484848"/>
                </a:solidFill>
              </a:rPr>
              <a:t>-grain Privacy Control</a:t>
            </a:r>
          </a:p>
          <a:p>
            <a:pPr marL="577850" lvl="1" indent="-342900">
              <a:buChar char="•"/>
            </a:pPr>
            <a:r>
              <a:rPr lang="en-US" sz="1800" dirty="0">
                <a:solidFill>
                  <a:srgbClr val="484848"/>
                </a:solidFill>
              </a:rPr>
              <a:t>Geo-</a:t>
            </a:r>
            <a:r>
              <a:rPr lang="en-US" sz="1800" dirty="0" smtClean="0">
                <a:solidFill>
                  <a:srgbClr val="484848"/>
                </a:solidFill>
              </a:rPr>
              <a:t>Tagged Enterprise Text Messaging &amp; </a:t>
            </a:r>
            <a:r>
              <a:rPr lang="en-US" sz="1800" dirty="0">
                <a:solidFill>
                  <a:srgbClr val="484848"/>
                </a:solidFill>
              </a:rPr>
              <a:t>IVR </a:t>
            </a:r>
            <a:endParaRPr lang="en-US" sz="1800" dirty="0" smtClean="0">
              <a:solidFill>
                <a:srgbClr val="484848"/>
              </a:solidFill>
            </a:endParaRPr>
          </a:p>
          <a:p>
            <a:pPr marL="577850" lvl="1" indent="-342900">
              <a:buChar char="•"/>
            </a:pPr>
            <a:r>
              <a:rPr lang="en-US" sz="1800" dirty="0" smtClean="0">
                <a:solidFill>
                  <a:srgbClr val="484848"/>
                </a:solidFill>
              </a:rPr>
              <a:t>USPS Service Compliant</a:t>
            </a:r>
          </a:p>
          <a:p>
            <a:pPr marL="577850" lvl="1" indent="-342900">
              <a:buChar char="•"/>
            </a:pPr>
            <a:r>
              <a:rPr lang="en-US" sz="1800" dirty="0" smtClean="0">
                <a:solidFill>
                  <a:srgbClr val="484848"/>
                </a:solidFill>
              </a:rPr>
              <a:t>Location</a:t>
            </a:r>
            <a:r>
              <a:rPr lang="en-US" sz="1800" dirty="0">
                <a:solidFill>
                  <a:srgbClr val="484848"/>
                </a:solidFill>
              </a:rPr>
              <a:t>-enhanced Rules Engine</a:t>
            </a:r>
          </a:p>
          <a:p>
            <a:pPr marL="577850" lvl="1" indent="-342900">
              <a:buChar char="•"/>
            </a:pPr>
            <a:r>
              <a:rPr lang="en-US" sz="1800" dirty="0">
                <a:solidFill>
                  <a:srgbClr val="484848"/>
                </a:solidFill>
              </a:rPr>
              <a:t>Analytics &amp; Reports</a:t>
            </a:r>
          </a:p>
          <a:p>
            <a:pPr marL="577850" lvl="1" indent="-342900">
              <a:buChar char="•"/>
            </a:pPr>
            <a:r>
              <a:rPr lang="en-US" sz="1800" dirty="0">
                <a:solidFill>
                  <a:srgbClr val="484848"/>
                </a:solidFill>
              </a:rPr>
              <a:t>Rich Web API to integrate with </a:t>
            </a:r>
            <a:r>
              <a:rPr lang="en-US" sz="1800" dirty="0" smtClean="0">
                <a:solidFill>
                  <a:srgbClr val="484848"/>
                </a:solidFill>
              </a:rPr>
              <a:t>Custom Backoffice Systems</a:t>
            </a:r>
            <a:endParaRPr lang="en-US" sz="1800" dirty="0">
              <a:solidFill>
                <a:srgbClr val="484848"/>
              </a:solidFill>
            </a:endParaRPr>
          </a:p>
          <a:p>
            <a:pPr marL="577850" lvl="1" indent="-342900">
              <a:buChar char="•"/>
            </a:pPr>
            <a:r>
              <a:rPr lang="en-US" sz="1800" dirty="0">
                <a:solidFill>
                  <a:srgbClr val="484848"/>
                </a:solidFill>
              </a:rPr>
              <a:t>Carrier Grade </a:t>
            </a:r>
            <a:r>
              <a:rPr lang="en-US" sz="1800" dirty="0" smtClean="0">
                <a:solidFill>
                  <a:srgbClr val="484848"/>
                </a:solidFill>
              </a:rPr>
              <a:t>Scalable; Hosted on Amazon</a:t>
            </a:r>
          </a:p>
          <a:p>
            <a:pPr marL="577850" lvl="1" indent="-342900">
              <a:buChar char="•"/>
            </a:pPr>
            <a:r>
              <a:rPr lang="en-US" sz="1800" dirty="0" smtClean="0">
                <a:solidFill>
                  <a:srgbClr val="484848"/>
                </a:solidFill>
              </a:rPr>
              <a:t>Additional International Telco Support (e.g. Canada)</a:t>
            </a:r>
          </a:p>
          <a:p>
            <a:pPr marL="577850" lvl="1" indent="-342900">
              <a:buChar char="•"/>
            </a:pPr>
            <a:r>
              <a:rPr lang="en-US" sz="1800" dirty="0" err="1" smtClean="0">
                <a:solidFill>
                  <a:srgbClr val="484848"/>
                </a:solidFill>
              </a:rPr>
              <a:t>WiFi</a:t>
            </a:r>
            <a:r>
              <a:rPr lang="en-US" sz="1800" dirty="0" smtClean="0">
                <a:solidFill>
                  <a:srgbClr val="484848"/>
                </a:solidFill>
              </a:rPr>
              <a:t> / GPS Apps for iOS and Android</a:t>
            </a:r>
          </a:p>
          <a:p>
            <a:pPr marL="577850" lvl="1" indent="-342900">
              <a:buChar char="•"/>
            </a:pPr>
            <a:r>
              <a:rPr lang="en-US" sz="1800" dirty="0" smtClean="0">
                <a:solidFill>
                  <a:srgbClr val="484848"/>
                </a:solidFill>
              </a:rPr>
              <a:t>Supports Telematics Devices (e.g. </a:t>
            </a:r>
            <a:r>
              <a:rPr lang="en-US" sz="1800" dirty="0" err="1" smtClean="0">
                <a:solidFill>
                  <a:srgbClr val="484848"/>
                </a:solidFill>
              </a:rPr>
              <a:t>Calamp</a:t>
            </a:r>
            <a:r>
              <a:rPr lang="en-US" sz="1800" dirty="0" smtClean="0">
                <a:solidFill>
                  <a:srgbClr val="484848"/>
                </a:solidFill>
              </a:rPr>
              <a:t>, </a:t>
            </a:r>
            <a:r>
              <a:rPr lang="en-US" sz="1800" dirty="0" err="1" smtClean="0">
                <a:solidFill>
                  <a:srgbClr val="484848"/>
                </a:solidFill>
              </a:rPr>
              <a:t>Teltonika</a:t>
            </a:r>
            <a:r>
              <a:rPr lang="en-US" sz="1800" dirty="0" smtClean="0">
                <a:solidFill>
                  <a:srgbClr val="484848"/>
                </a:solidFill>
              </a:rPr>
              <a:t>)</a:t>
            </a:r>
            <a:endParaRPr lang="en-US" sz="1800" dirty="0">
              <a:solidFill>
                <a:srgbClr val="484848"/>
              </a:solidFill>
            </a:endParaRPr>
          </a:p>
          <a:p>
            <a:pPr marL="577850" lvl="1" indent="-342900">
              <a:buChar char="•"/>
            </a:pPr>
            <a:r>
              <a:rPr lang="en-US" sz="1800" dirty="0">
                <a:solidFill>
                  <a:srgbClr val="484848"/>
                </a:solidFill>
              </a:rPr>
              <a:t>*Patent </a:t>
            </a:r>
            <a:r>
              <a:rPr lang="en-US" sz="1800" dirty="0" smtClean="0">
                <a:solidFill>
                  <a:srgbClr val="484848"/>
                </a:solidFill>
              </a:rPr>
              <a:t>Pending</a:t>
            </a:r>
            <a:endParaRPr lang="en-US" sz="1600" dirty="0">
              <a:solidFill>
                <a:srgbClr val="484848"/>
              </a:solidFill>
            </a:endParaRPr>
          </a:p>
          <a:p>
            <a:pPr marL="342900" indent="-342900"/>
            <a:endParaRPr lang="en-US" sz="1600" b="1" dirty="0">
              <a:solidFill>
                <a:srgbClr val="484848"/>
              </a:solidFill>
            </a:endParaRPr>
          </a:p>
          <a:p>
            <a:pPr marL="342900" indent="-342900"/>
            <a:endParaRPr lang="en-US" sz="1600" b="1" dirty="0">
              <a:solidFill>
                <a:srgbClr val="48484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791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*Not compatible with pre-paid phone services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33600"/>
            <a:ext cx="990600" cy="99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47800"/>
            <a:ext cx="1371600" cy="672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3276600"/>
            <a:ext cx="1371600" cy="80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352800"/>
            <a:ext cx="1296458" cy="53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914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66FF"/>
                </a:solidFill>
              </a:rPr>
              <a:t>A 100 % Cloud </a:t>
            </a:r>
            <a:r>
              <a:rPr lang="en-US" sz="2400" b="1" dirty="0">
                <a:solidFill>
                  <a:srgbClr val="3366FF"/>
                </a:solidFill>
              </a:rPr>
              <a:t>based </a:t>
            </a:r>
            <a:r>
              <a:rPr lang="en-US" sz="2400" b="1" dirty="0" smtClean="0">
                <a:solidFill>
                  <a:srgbClr val="3366FF"/>
                </a:solidFill>
              </a:rPr>
              <a:t>Location &amp; Messaging Platform</a:t>
            </a:r>
            <a:endParaRPr lang="en-US" sz="2400" b="1" dirty="0">
              <a:solidFill>
                <a:srgbClr val="3366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5029200"/>
            <a:ext cx="1409699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4207476"/>
            <a:ext cx="1371600" cy="593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" y="4191000"/>
            <a:ext cx="14097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2133600"/>
            <a:ext cx="1524000" cy="914400"/>
          </a:xfrm>
          <a:prstGeom prst="rect">
            <a:avLst/>
          </a:prstGeom>
        </p:spPr>
      </p:pic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29200"/>
            <a:ext cx="1371600" cy="696686"/>
          </a:xfrm>
          <a:prstGeom prst="rect">
            <a:avLst/>
          </a:prstGeom>
        </p:spPr>
      </p:pic>
      <p:pic>
        <p:nvPicPr>
          <p:cNvPr id="18" name="Picture 17" descr="Unknown.jpe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40" y="1600200"/>
            <a:ext cx="1319260" cy="333504"/>
          </a:xfrm>
          <a:prstGeom prst="rect">
            <a:avLst/>
          </a:prstGeo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2133600" cy="365125"/>
          </a:xfrm>
        </p:spPr>
        <p:txBody>
          <a:bodyPr/>
          <a:lstStyle/>
          <a:p>
            <a:fld id="{318CF610-F90F-49CA-BEC4-76EB6FE7069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4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Zero Touch Time Clocking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  <a:ln>
            <a:solidFill>
              <a:srgbClr val="1F497D"/>
            </a:solidFill>
          </a:ln>
        </p:spPr>
        <p:txBody>
          <a:bodyPr>
            <a:noAutofit/>
          </a:bodyPr>
          <a:lstStyle/>
          <a:p>
            <a:r>
              <a:rPr lang="en-US" sz="2400" b="1" dirty="0"/>
              <a:t>Accurate time clocking lets you verify job site attendance and cut down on payroll '</a:t>
            </a:r>
            <a:r>
              <a:rPr lang="en-US" sz="2400" b="1" dirty="0" smtClean="0"/>
              <a:t>slippage’</a:t>
            </a:r>
          </a:p>
          <a:p>
            <a:endParaRPr lang="en-US" sz="800" b="1" dirty="0"/>
          </a:p>
          <a:p>
            <a:r>
              <a:rPr lang="en-US" sz="2400" b="1" dirty="0"/>
              <a:t>Automatically calculate billable hours with Hours-of-Service (HoS) breakdown. No more hand written time </a:t>
            </a:r>
            <a:r>
              <a:rPr lang="en-US" sz="2400" b="1" dirty="0" smtClean="0"/>
              <a:t>cards</a:t>
            </a:r>
          </a:p>
          <a:p>
            <a:endParaRPr lang="en-US" sz="800" b="1" dirty="0"/>
          </a:p>
          <a:p>
            <a:r>
              <a:rPr lang="en-US" sz="2400" b="1" dirty="0"/>
              <a:t>Generate daily activity time and attendance reports with a single click integration into Quickbooks and other payroll </a:t>
            </a:r>
            <a:r>
              <a:rPr lang="en-US" sz="2400" b="1" dirty="0" smtClean="0"/>
              <a:t>systems</a:t>
            </a:r>
            <a:endParaRPr lang="en-US" sz="2400" b="1" dirty="0" smtClean="0">
              <a:hlinkClick r:id="rId2"/>
            </a:endParaRPr>
          </a:p>
          <a:p>
            <a:pPr marL="0" indent="0">
              <a:buNone/>
            </a:pPr>
            <a:endParaRPr lang="en-US" sz="800" b="1" dirty="0">
              <a:hlinkClick r:id="rId2"/>
            </a:endParaRPr>
          </a:p>
          <a:p>
            <a:r>
              <a:rPr lang="en-US" sz="2400" b="1" dirty="0"/>
              <a:t>No training or learning curve hassles for the end-user. </a:t>
            </a:r>
            <a:r>
              <a:rPr lang="en-US" sz="2400" b="1" dirty="0" err="1"/>
              <a:t>myGeoTracking</a:t>
            </a:r>
            <a:r>
              <a:rPr lang="en-US" sz="2400" b="1" dirty="0"/>
              <a:t> is the only service to feature a complete </a:t>
            </a:r>
            <a:r>
              <a:rPr lang="en-US" sz="2400" b="1" dirty="0">
                <a:solidFill>
                  <a:srgbClr val="3366FF"/>
                </a:solidFill>
              </a:rPr>
              <a:t>'ZERO-TOUCH' </a:t>
            </a:r>
            <a:r>
              <a:rPr lang="en-US" sz="2400" b="1" dirty="0"/>
              <a:t>GPS time clocking </a:t>
            </a:r>
            <a:r>
              <a:rPr lang="en-US" sz="2400" b="1" dirty="0" smtClean="0"/>
              <a:t>solution</a:t>
            </a:r>
            <a:endParaRPr lang="en-US" sz="2400" b="1" dirty="0" smtClean="0">
              <a:hlinkClick r:id="rId3"/>
            </a:endParaRPr>
          </a:p>
          <a:p>
            <a:endParaRPr lang="en-US" sz="800" b="1" dirty="0">
              <a:hlinkClick r:id="rId3"/>
            </a:endParaRPr>
          </a:p>
          <a:p>
            <a:r>
              <a:rPr lang="en-US" sz="2400" b="1" dirty="0"/>
              <a:t>Works on all phones with or without an app. Supports BYOD and Contract worker scenarios</a:t>
            </a:r>
            <a:endParaRPr lang="en-US" sz="2400" b="1" dirty="0" smtClean="0"/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324601"/>
            <a:ext cx="381000" cy="304800"/>
          </a:xfrm>
        </p:spPr>
        <p:txBody>
          <a:bodyPr/>
          <a:lstStyle/>
          <a:p>
            <a:fld id="{318CF610-F90F-49CA-BEC4-76EB6FE7069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2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066800"/>
            <a:ext cx="4546600" cy="466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Geofencing, Location Rules &amp; Alerts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4" y="1066800"/>
            <a:ext cx="4087905" cy="4303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30" y="2895600"/>
            <a:ext cx="303306" cy="304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25" y="4114800"/>
            <a:ext cx="303306" cy="304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800600"/>
            <a:ext cx="303306" cy="304800"/>
          </a:xfrm>
          <a:prstGeom prst="rect">
            <a:avLst/>
          </a:prstGeom>
        </p:spPr>
      </p:pic>
      <p:sp>
        <p:nvSpPr>
          <p:cNvPr id="17" name="Line Callout 2 16"/>
          <p:cNvSpPr/>
          <p:nvPr/>
        </p:nvSpPr>
        <p:spPr>
          <a:xfrm>
            <a:off x="1447800" y="5638800"/>
            <a:ext cx="2286000" cy="76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3383"/>
              <a:gd name="adj6" fmla="val -1096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rgbClr val="000000"/>
                </a:solidFill>
              </a:rPr>
              <a:t>Automatically clocks in when employee reached field destination</a:t>
            </a:r>
          </a:p>
        </p:txBody>
      </p:sp>
      <p:sp>
        <p:nvSpPr>
          <p:cNvPr id="18" name="Line Callout 2 17"/>
          <p:cNvSpPr/>
          <p:nvPr/>
        </p:nvSpPr>
        <p:spPr>
          <a:xfrm>
            <a:off x="7010400" y="4114800"/>
            <a:ext cx="1905000" cy="7620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1630"/>
              <a:gd name="adj6" fmla="val -3197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rgbClr val="000000"/>
                </a:solidFill>
              </a:rPr>
              <a:t>Stop Tracking Once </a:t>
            </a:r>
            <a:r>
              <a:rPr lang="en-US" sz="1400" i="1" dirty="0" smtClean="0">
                <a:solidFill>
                  <a:srgbClr val="000000"/>
                </a:solidFill>
              </a:rPr>
              <a:t>employee Reaches </a:t>
            </a:r>
            <a:r>
              <a:rPr lang="en-US" sz="1400" i="1" dirty="0">
                <a:solidFill>
                  <a:srgbClr val="000000"/>
                </a:solidFill>
              </a:rPr>
              <a:t>Distribution Center</a:t>
            </a:r>
          </a:p>
        </p:txBody>
      </p:sp>
      <p:sp>
        <p:nvSpPr>
          <p:cNvPr id="19" name="Line Callout 2 18"/>
          <p:cNvSpPr/>
          <p:nvPr/>
        </p:nvSpPr>
        <p:spPr>
          <a:xfrm>
            <a:off x="4800600" y="5334000"/>
            <a:ext cx="2286000" cy="6858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39696"/>
              <a:gd name="adj6" fmla="val -11201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rgbClr val="000000"/>
                </a:solidFill>
              </a:rPr>
              <a:t>Automatically clocks in when employee leaves port </a:t>
            </a:r>
            <a:r>
              <a:rPr lang="en-US" sz="1400" i="1" dirty="0" err="1">
                <a:solidFill>
                  <a:srgbClr val="000000"/>
                </a:solidFill>
              </a:rPr>
              <a:t>geozone</a:t>
            </a:r>
            <a:endParaRPr lang="en-US" sz="1400" i="1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600" y="6465923"/>
            <a:ext cx="2133600" cy="365125"/>
          </a:xfrm>
        </p:spPr>
        <p:txBody>
          <a:bodyPr/>
          <a:lstStyle/>
          <a:p>
            <a:fld id="{318CF610-F90F-49CA-BEC4-76EB6FE706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Hours of Service</a:t>
            </a:r>
            <a:endParaRPr lang="en-US" dirty="0"/>
          </a:p>
        </p:txBody>
      </p:sp>
      <p:pic>
        <p:nvPicPr>
          <p:cNvPr id="4" name="Picture 3" descr="iOS Simulator Screen shot Nov 18, 2013 5.13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914400"/>
            <a:ext cx="2819401" cy="42722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09600" y="1219200"/>
            <a:ext cx="2743200" cy="3352800"/>
            <a:chOff x="4944533" y="1693949"/>
            <a:chExt cx="3356187" cy="4145280"/>
          </a:xfrm>
        </p:grpSpPr>
        <p:sp>
          <p:nvSpPr>
            <p:cNvPr id="9" name="Rectangle 8"/>
            <p:cNvSpPr/>
            <p:nvPr/>
          </p:nvSpPr>
          <p:spPr>
            <a:xfrm>
              <a:off x="4944533" y="1693949"/>
              <a:ext cx="3356187" cy="4145280"/>
            </a:xfrm>
            <a:prstGeom prst="rect">
              <a:avLst/>
            </a:prstGeom>
            <a:solidFill>
              <a:srgbClr val="DCE6F2"/>
            </a:solidFill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069840" y="2032000"/>
              <a:ext cx="1452880" cy="135128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Driving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140960" y="3962400"/>
              <a:ext cx="1381760" cy="139192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Off Duty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766560" y="2032000"/>
              <a:ext cx="1452880" cy="135128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On Duty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766560" y="3962400"/>
              <a:ext cx="1452880" cy="135128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4F81B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Sleeper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894398"/>
            <a:ext cx="4988551" cy="45158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48006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Driver </a:t>
            </a:r>
            <a:r>
              <a:rPr lang="en-US" dirty="0"/>
              <a:t>taps the "on duty" button to provide permission to track them in the field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Driver </a:t>
            </a:r>
            <a:r>
              <a:rPr lang="en-US" dirty="0"/>
              <a:t>taps "off duty" button to stop tracking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2133600" cy="365125"/>
          </a:xfrm>
        </p:spPr>
        <p:txBody>
          <a:bodyPr/>
          <a:lstStyle/>
          <a:p>
            <a:fld id="{318CF610-F90F-49CA-BEC4-76EB6FE706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8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myGeoTracking Solution Advantages</a:t>
            </a:r>
            <a:endParaRPr lang="en-US" sz="3600" dirty="0"/>
          </a:p>
        </p:txBody>
      </p:sp>
      <p:pic>
        <p:nvPicPr>
          <p:cNvPr id="8" name="Picture 7" descr="f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79170"/>
            <a:ext cx="7924800" cy="54454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2133600" cy="365125"/>
          </a:xfrm>
        </p:spPr>
        <p:txBody>
          <a:bodyPr/>
          <a:lstStyle/>
          <a:p>
            <a:fld id="{318CF610-F90F-49CA-BEC4-76EB6FE706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7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1752600" y="990600"/>
            <a:ext cx="7162800" cy="1447800"/>
          </a:xfrm>
          <a:prstGeom prst="rect">
            <a:avLst/>
          </a:prstGeom>
          <a:ln w="12700">
            <a:noFill/>
          </a:ln>
        </p:spPr>
        <p:txBody>
          <a:bodyPr vert="horz" lIns="91429" tIns="45714" rIns="91429" bIns="45714" rtlCol="0">
            <a:noAutofit/>
          </a:bodyPr>
          <a:lstStyle>
            <a:lvl1pPr marL="342860" indent="-342860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457146" rtl="0" eaLnBrk="1" latinLnBrk="0" hangingPunct="1">
              <a:spcBef>
                <a:spcPct val="20000"/>
              </a:spcBef>
              <a:buFont typeface="Arial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45714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Who: </a:t>
            </a:r>
            <a:r>
              <a:rPr lang="en-US" sz="1400" dirty="0" err="1"/>
              <a:t>McDal</a:t>
            </a:r>
            <a:r>
              <a:rPr lang="en-US" sz="1400" dirty="0"/>
              <a:t> Corporation </a:t>
            </a:r>
            <a:r>
              <a:rPr lang="en-US" sz="1400" dirty="0" smtClean="0"/>
              <a:t>provides</a:t>
            </a:r>
            <a:r>
              <a:rPr lang="en-US" sz="1400" dirty="0"/>
              <a:t>  comprehensive </a:t>
            </a:r>
            <a:r>
              <a:rPr lang="en-US" sz="1400" dirty="0" smtClean="0"/>
              <a:t>Sales </a:t>
            </a:r>
            <a:r>
              <a:rPr lang="en-US" sz="1400" dirty="0"/>
              <a:t>and Service for </a:t>
            </a:r>
            <a:r>
              <a:rPr lang="en-US" sz="1400" dirty="0" smtClean="0"/>
              <a:t>Overhead </a:t>
            </a:r>
            <a:r>
              <a:rPr lang="en-US" sz="1400" dirty="0"/>
              <a:t>Hoist and Crane Systems. A distributor for most of </a:t>
            </a:r>
            <a:r>
              <a:rPr lang="en-US" sz="1400" dirty="0" smtClean="0"/>
              <a:t>the </a:t>
            </a:r>
            <a:r>
              <a:rPr lang="en-US" sz="1400" dirty="0"/>
              <a:t>major manufacturers in the USA </a:t>
            </a:r>
            <a:r>
              <a:rPr lang="en-US" sz="1400" dirty="0" err="1"/>
              <a:t>McDal</a:t>
            </a:r>
            <a:r>
              <a:rPr lang="en-US" sz="1400" dirty="0"/>
              <a:t> serves the Eastern portion of PA, NJ, MD and DE</a:t>
            </a:r>
            <a:r>
              <a:rPr lang="en-US" sz="1400" dirty="0" smtClean="0"/>
              <a:t>.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Solution: </a:t>
            </a:r>
            <a:r>
              <a:rPr lang="en-US" sz="1400" dirty="0" err="1"/>
              <a:t>myGeotracking's</a:t>
            </a:r>
            <a:r>
              <a:rPr lang="en-US" sz="1400" dirty="0"/>
              <a:t> Automatic time clocking solution.</a:t>
            </a:r>
            <a:endParaRPr lang="en-US" sz="1400" dirty="0" smtClean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Benefit: </a:t>
            </a:r>
            <a:r>
              <a:rPr lang="en-US" sz="1400" dirty="0"/>
              <a:t>Improved employee accountability, productivity and payroll management with significant reductions in payroll costs.</a:t>
            </a:r>
            <a:endParaRPr lang="en-US" sz="1400" dirty="0" smtClean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n-US" sz="1400" dirty="0" smtClean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119270"/>
            <a:ext cx="5426499" cy="71893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tx1"/>
                </a:solidFill>
                <a:latin typeface="Helvetica Neue"/>
                <a:ea typeface="+mj-ea"/>
                <a:cs typeface="Helvetica Neue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mtClean="0">
                <a:solidFill>
                  <a:prstClr val="black"/>
                </a:solidFill>
                <a:latin typeface="+mj-lt"/>
              </a:rPr>
              <a:t>Customer </a:t>
            </a:r>
            <a:r>
              <a:rPr lang="en-US" dirty="0" smtClean="0">
                <a:solidFill>
                  <a:prstClr val="black"/>
                </a:solidFill>
                <a:latin typeface="+mj-lt"/>
              </a:rPr>
              <a:t>Examples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428388" y="66294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2913851" y="6629400"/>
            <a:ext cx="3592286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prstClr val="black"/>
                </a:solidFill>
              </a:rPr>
              <a:t>Copyright © 2013-2014, </a:t>
            </a:r>
            <a:r>
              <a:rPr lang="en-US" dirty="0" err="1" smtClean="0">
                <a:solidFill>
                  <a:prstClr val="black"/>
                </a:solidFill>
              </a:rPr>
              <a:t>Abaq.us</a:t>
            </a:r>
            <a:r>
              <a:rPr lang="en-US" dirty="0" smtClean="0">
                <a:solidFill>
                  <a:prstClr val="black"/>
                </a:solidFill>
              </a:rPr>
              <a:t>, All rights reserved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81000" y="6324600"/>
            <a:ext cx="2133600" cy="365125"/>
          </a:xfrm>
        </p:spPr>
        <p:txBody>
          <a:bodyPr/>
          <a:lstStyle/>
          <a:p>
            <a:pPr>
              <a:defRPr/>
            </a:pPr>
            <a:fld id="{9AB3ACF5-D281-4EDB-A581-9517F02FEC2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1066799" cy="829731"/>
          </a:xfrm>
          <a:prstGeom prst="rect">
            <a:avLst/>
          </a:prstGeom>
        </p:spPr>
      </p:pic>
      <p:pic>
        <p:nvPicPr>
          <p:cNvPr id="18" name="Picture 17" descr="60348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4648200"/>
            <a:ext cx="1117600" cy="381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63811"/>
            <a:ext cx="1371600" cy="3365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52600" y="4495800"/>
            <a:ext cx="708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Who: RHW </a:t>
            </a:r>
            <a:r>
              <a:rPr lang="en-US" sz="1400" dirty="0" err="1"/>
              <a:t>Inc</a:t>
            </a:r>
            <a:r>
              <a:rPr lang="en-US" sz="1400" dirty="0"/>
              <a:t> has been providing expert commercial painting &amp; wall covering services to customers based in Hollywood, Florida and its surrounding area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Solution; </a:t>
            </a:r>
            <a:r>
              <a:rPr lang="en-US" sz="1400" dirty="0" err="1"/>
              <a:t>myGeoTracking's</a:t>
            </a:r>
            <a:r>
              <a:rPr lang="en-US" sz="1400" dirty="0"/>
              <a:t> zero touch time clocking solution. </a:t>
            </a:r>
          </a:p>
          <a:p>
            <a:r>
              <a:rPr lang="en-US" sz="1400" dirty="0"/>
              <a:t>Benefits: Improved employee </a:t>
            </a:r>
            <a:r>
              <a:rPr lang="en-US" sz="1400" dirty="0" err="1"/>
              <a:t>accountability,productivity</a:t>
            </a:r>
            <a:r>
              <a:rPr lang="en-US" sz="1400" dirty="0"/>
              <a:t>, and payroll management without any manual interaction by the crew members to clock-in &amp; out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2600" y="2743200"/>
            <a:ext cx="70668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Who: Sterling Medical provides comprehensive healthcare services, including healthcare staffing, healthcare departmental operation, and healthcare clinic operation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Solution; </a:t>
            </a:r>
            <a:r>
              <a:rPr lang="en-US" sz="1400" dirty="0" err="1"/>
              <a:t>myGeoTracking's</a:t>
            </a:r>
            <a:r>
              <a:rPr lang="en-US" sz="1400" dirty="0"/>
              <a:t> GPS Time clocking solution - employee punch in and punch out using an </a:t>
            </a:r>
            <a:r>
              <a:rPr lang="en-US" sz="1400" dirty="0" smtClean="0"/>
              <a:t>app</a:t>
            </a:r>
            <a:endParaRPr lang="en-US" sz="1400" dirty="0"/>
          </a:p>
          <a:p>
            <a:r>
              <a:rPr lang="en-US" sz="1400" dirty="0"/>
              <a:t>Benefits: Employees manually punch in and out during work shift,  the systems reports punch-in location, shift duration and billable hours.  Improved employee accountability and payroll management. </a:t>
            </a:r>
          </a:p>
        </p:txBody>
      </p:sp>
    </p:spTree>
    <p:extLst>
      <p:ext uri="{BB962C8B-B14F-4D97-AF65-F5344CB8AC3E}">
        <p14:creationId xmlns:p14="http://schemas.microsoft.com/office/powerpoint/2010/main" val="3793006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baqus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baqus Fitnes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baqus Fitnes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Abaqus 2013.potx</Template>
  <TotalTime>2956</TotalTime>
  <Words>698</Words>
  <Application>Microsoft Macintosh PowerPoint</Application>
  <PresentationFormat>On-screen Show (4:3)</PresentationFormat>
  <Paragraphs>114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Abaqus 2013</vt:lpstr>
      <vt:lpstr>Abaqus Fitness</vt:lpstr>
      <vt:lpstr>1_Abaqus Fitness</vt:lpstr>
      <vt:lpstr>Custom Design</vt:lpstr>
      <vt:lpstr>PowerPoint Presentation</vt:lpstr>
      <vt:lpstr>myGeoTracking for Mobile Employee Time Clocking</vt:lpstr>
      <vt:lpstr>How?</vt:lpstr>
      <vt:lpstr>Why myGeoTracking ?</vt:lpstr>
      <vt:lpstr>Zero Touch Time Clocking Features</vt:lpstr>
      <vt:lpstr>Geofencing, Location Rules &amp; Alerts</vt:lpstr>
      <vt:lpstr>Hours of Service</vt:lpstr>
      <vt:lpstr>myGeoTracking Solution Advantages</vt:lpstr>
      <vt:lpstr>PowerPoint Presentation</vt:lpstr>
      <vt:lpstr>Summary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AT&amp;T Case Studies</dc:title>
  <dc:creator>Shaili</dc:creator>
  <cp:lastModifiedBy>Microsoft Office User</cp:lastModifiedBy>
  <cp:revision>284</cp:revision>
  <dcterms:created xsi:type="dcterms:W3CDTF">2012-11-11T17:50:12Z</dcterms:created>
  <dcterms:modified xsi:type="dcterms:W3CDTF">2014-11-13T13:03:59Z</dcterms:modified>
</cp:coreProperties>
</file>