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21" r:id="rId2"/>
    <p:sldId id="322" r:id="rId3"/>
    <p:sldId id="348" r:id="rId4"/>
    <p:sldId id="324" r:id="rId5"/>
    <p:sldId id="323" r:id="rId6"/>
    <p:sldId id="354" r:id="rId7"/>
    <p:sldId id="355" r:id="rId8"/>
    <p:sldId id="306" r:id="rId9"/>
    <p:sldId id="353" r:id="rId10"/>
    <p:sldId id="352" r:id="rId11"/>
    <p:sldId id="307" r:id="rId12"/>
    <p:sldId id="303" r:id="rId13"/>
    <p:sldId id="301" r:id="rId14"/>
    <p:sldId id="302" r:id="rId15"/>
    <p:sldId id="347" r:id="rId16"/>
    <p:sldId id="311" r:id="rId17"/>
    <p:sldId id="312" r:id="rId18"/>
    <p:sldId id="313" r:id="rId19"/>
    <p:sldId id="314" r:id="rId20"/>
    <p:sldId id="319" r:id="rId21"/>
    <p:sldId id="320" r:id="rId22"/>
    <p:sldId id="351" r:id="rId23"/>
    <p:sldId id="356" r:id="rId24"/>
    <p:sldId id="357" r:id="rId25"/>
    <p:sldId id="304" r:id="rId26"/>
    <p:sldId id="32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E717CF-286B-7241-BD7A-52949F8FF895}">
          <p14:sldIdLst>
            <p14:sldId id="321"/>
            <p14:sldId id="322"/>
            <p14:sldId id="348"/>
            <p14:sldId id="324"/>
            <p14:sldId id="323"/>
            <p14:sldId id="354"/>
            <p14:sldId id="355"/>
            <p14:sldId id="306"/>
            <p14:sldId id="353"/>
            <p14:sldId id="352"/>
            <p14:sldId id="307"/>
            <p14:sldId id="303"/>
            <p14:sldId id="301"/>
            <p14:sldId id="302"/>
            <p14:sldId id="347"/>
            <p14:sldId id="311"/>
            <p14:sldId id="312"/>
            <p14:sldId id="313"/>
            <p14:sldId id="314"/>
            <p14:sldId id="319"/>
            <p14:sldId id="320"/>
            <p14:sldId id="351"/>
            <p14:sldId id="356"/>
            <p14:sldId id="357"/>
            <p14:sldId id="304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41" autoAdjust="0"/>
    <p:restoredTop sz="94605" autoAdjust="0"/>
  </p:normalViewPr>
  <p:slideViewPr>
    <p:cSldViewPr snapToGrid="0">
      <p:cViewPr varScale="1">
        <p:scale>
          <a:sx n="70" d="100"/>
          <a:sy n="70" d="100"/>
        </p:scale>
        <p:origin x="-168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90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41D8-643E-F44C-8839-87CEC1D1DE1C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B085C-B969-5748-B439-8C3107131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14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A3CB6-E727-344F-8D0C-9D3EF755514F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53D3F-A9ED-7445-86FE-0C7F16C9F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3D3F-A9ED-7445-86FE-0C7F16C9F6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8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3D3F-A9ED-7445-86FE-0C7F16C9F6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8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3D3F-A9ED-7445-86FE-0C7F16C9F6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8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3D3F-A9ED-7445-86FE-0C7F16C9F6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3D3F-A9ED-7445-86FE-0C7F16C9F6F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8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457218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19" y="251165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0292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73" y="495317"/>
            <a:ext cx="4862454" cy="15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457218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19" y="2501071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0292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73" y="495317"/>
            <a:ext cx="4862454" cy="158748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A6B2A-4511-024B-81A0-5171B8638F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3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1132417"/>
            <a:ext cx="7772400" cy="51964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7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5" y="6360956"/>
            <a:ext cx="1307147" cy="4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3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110"/>
            <a:ext cx="9142076" cy="8187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199509"/>
            <a:ext cx="7772400" cy="76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1090083"/>
            <a:ext cx="7772400" cy="523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5" y="6360956"/>
            <a:ext cx="1307147" cy="4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25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7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wamp@continuousassurance.org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507709"/>
            <a:ext cx="8603674" cy="1739347"/>
          </a:xfrm>
          <a:ln>
            <a:noFill/>
          </a:ln>
        </p:spPr>
        <p:txBody>
          <a:bodyPr/>
          <a:lstStyle/>
          <a:p>
            <a:r>
              <a:rPr lang="en-US" dirty="0" smtClean="0"/>
              <a:t>Introducing the </a:t>
            </a:r>
            <a:r>
              <a:rPr lang="en-US" b="1" dirty="0" smtClean="0"/>
              <a:t>S</a:t>
            </a:r>
            <a:r>
              <a:rPr lang="en-US" dirty="0" smtClean="0"/>
              <a:t>oft</a:t>
            </a:r>
            <a:r>
              <a:rPr lang="en-US" b="1" dirty="0" smtClean="0"/>
              <a:t>W</a:t>
            </a:r>
            <a:r>
              <a:rPr lang="en-US" dirty="0" smtClean="0"/>
              <a:t>are </a:t>
            </a:r>
            <a:r>
              <a:rPr lang="en-US" b="1" dirty="0" smtClean="0"/>
              <a:t>A</a:t>
            </a:r>
            <a:r>
              <a:rPr lang="en-US" dirty="0" smtClean="0"/>
              <a:t>ssurance </a:t>
            </a:r>
            <a:r>
              <a:rPr lang="en-US" b="1" dirty="0" smtClean="0"/>
              <a:t>M</a:t>
            </a:r>
            <a:r>
              <a:rPr lang="en-US" dirty="0" smtClean="0"/>
              <a:t>arket</a:t>
            </a:r>
            <a:r>
              <a:rPr lang="en-US" b="1" dirty="0" smtClean="0"/>
              <a:t>P</a:t>
            </a:r>
            <a:r>
              <a:rPr lang="en-US" dirty="0" smtClean="0"/>
              <a:t>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29705"/>
            <a:ext cx="9144000" cy="23282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How to Survive &amp; Thrive In Today’s </a:t>
            </a:r>
            <a:endParaRPr lang="en-US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SWAMP </a:t>
            </a:r>
            <a:r>
              <a:rPr lang="en-US" sz="2400" b="1" dirty="0"/>
              <a:t>of Poorly Designed Software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Reduces </a:t>
            </a:r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o</a:t>
            </a:r>
            <a:r>
              <a:rPr lang="en-US" dirty="0" smtClean="0"/>
              <a:t>bstacles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emonstrably improve </a:t>
            </a:r>
            <a:r>
              <a:rPr lang="en-US" dirty="0"/>
              <a:t>s</a:t>
            </a:r>
            <a:r>
              <a:rPr lang="en-US" dirty="0" smtClean="0"/>
              <a:t>ecurity assessment tools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Significantly reduces administrative burden on testers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Simplifies software security testing at no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509"/>
            <a:ext cx="9144000" cy="7635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security testing tools must  be improved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SWAMP addresses </a:t>
            </a:r>
            <a:r>
              <a:rPr lang="en-US" sz="2400" dirty="0"/>
              <a:t>the growing realization of the power of using multiple tools to create a comprehensive view of an application’s </a:t>
            </a:r>
            <a:r>
              <a:rPr lang="en-US" sz="2400" dirty="0" smtClean="0"/>
              <a:t>vulnerabilities.</a:t>
            </a:r>
          </a:p>
          <a:p>
            <a:r>
              <a:rPr lang="en-US" sz="2400" dirty="0" smtClean="0"/>
              <a:t>According to the National </a:t>
            </a:r>
            <a:r>
              <a:rPr lang="en-US" sz="2400" dirty="0"/>
              <a:t>Institute of Standards and Technology (NIST) </a:t>
            </a:r>
            <a:r>
              <a:rPr lang="en-US" sz="2400" dirty="0" smtClean="0"/>
              <a:t>research, </a:t>
            </a:r>
            <a:r>
              <a:rPr lang="en-US" sz="2400" dirty="0"/>
              <a:t>tools </a:t>
            </a:r>
            <a:r>
              <a:rPr lang="en-US" sz="2400" dirty="0" smtClean="0"/>
              <a:t>find </a:t>
            </a:r>
            <a:r>
              <a:rPr lang="en-US" sz="2400" dirty="0"/>
              <a:t>different </a:t>
            </a:r>
            <a:r>
              <a:rPr lang="en-US" sz="2400" dirty="0" smtClean="0"/>
              <a:t>weaknesses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/>
              <a:t>over </a:t>
            </a:r>
            <a:r>
              <a:rPr lang="en-US" sz="2400" dirty="0" smtClean="0"/>
              <a:t>2/3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s of </a:t>
            </a:r>
            <a:r>
              <a:rPr lang="en-US" sz="2400" dirty="0"/>
              <a:t>detected software defects can be discovered by only one tool. </a:t>
            </a:r>
            <a:endParaRPr lang="en-US" sz="2400" dirty="0" smtClean="0"/>
          </a:p>
          <a:p>
            <a:r>
              <a:rPr lang="en-US" sz="2400" dirty="0" smtClean="0"/>
              <a:t>NSA </a:t>
            </a:r>
            <a:r>
              <a:rPr lang="en-US" sz="2400" dirty="0"/>
              <a:t>Center for Assured Software </a:t>
            </a:r>
            <a:r>
              <a:rPr lang="en-US" sz="2400" dirty="0" smtClean="0"/>
              <a:t>studied over </a:t>
            </a:r>
            <a:r>
              <a:rPr lang="en-US" sz="2400" dirty="0"/>
              <a:t>60,000 test cases with several million lines of source </a:t>
            </a:r>
            <a:r>
              <a:rPr lang="en-US" sz="2400" dirty="0" smtClean="0"/>
              <a:t>code to reveal that </a:t>
            </a:r>
            <a:r>
              <a:rPr lang="en-US" sz="2400" dirty="0"/>
              <a:t>only 14 percent of the known software defects were able to be detected, </a:t>
            </a:r>
            <a:r>
              <a:rPr lang="en-US" sz="2400" u="sng" dirty="0"/>
              <a:t>even when using multiple tools. </a:t>
            </a:r>
            <a:endParaRPr lang="en-US" sz="2400" u="sng" dirty="0" smtClean="0"/>
          </a:p>
          <a:p>
            <a:r>
              <a:rPr lang="en-US" sz="2400" dirty="0" smtClean="0"/>
              <a:t>The security analysis  tools </a:t>
            </a:r>
            <a:r>
              <a:rPr lang="en-US" sz="2400" b="1" dirty="0" smtClean="0">
                <a:solidFill>
                  <a:srgbClr val="FFFF00"/>
                </a:solidFill>
              </a:rPr>
              <a:t>must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/>
              <a:t>be improved to improve software assurance as a whole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cs typeface="Tahoma" pitchFamily="34" charset="0"/>
              </a:rPr>
              <a:t>Help for Both the Novice and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1725" cy="4629150"/>
          </a:xfrm>
        </p:spPr>
        <p:txBody>
          <a:bodyPr rtlCol="0">
            <a:normAutofit fontScale="92500" lnSpcReduction="20000"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The newbie can start using assurance tools with little effort or preparation.</a:t>
            </a:r>
          </a:p>
          <a:p>
            <a:pPr lvl="1">
              <a:spcAft>
                <a:spcPts val="0"/>
              </a:spcAft>
              <a:defRPr/>
            </a:pPr>
            <a:endParaRPr lang="en-US" sz="2400" dirty="0" smtClean="0">
              <a:solidFill>
                <a:srgbClr val="FFFF00"/>
              </a:solidFill>
              <a:ea typeface="+mn-ea"/>
            </a:endParaRPr>
          </a:p>
          <a:p>
            <a:pPr lvl="1">
              <a:spcAft>
                <a:spcPts val="0"/>
              </a:spcAft>
              <a:defRPr/>
            </a:pPr>
            <a:endParaRPr lang="en-US" sz="800" dirty="0" smtClean="0">
              <a:solidFill>
                <a:srgbClr val="0070C0"/>
              </a:solidFill>
              <a:ea typeface="+mn-ea"/>
            </a:endParaRPr>
          </a:p>
          <a:p>
            <a:pPr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The expert does familiar tasks, but with less effort and more precision.</a:t>
            </a:r>
          </a:p>
          <a:p>
            <a:pPr>
              <a:spcAft>
                <a:spcPts val="0"/>
              </a:spcAft>
              <a:defRPr/>
            </a:pPr>
            <a:endParaRPr lang="en-US" sz="2800" dirty="0"/>
          </a:p>
          <a:p>
            <a:pPr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A comprehensive viewer brings multiple results into a single cohesive view</a:t>
            </a:r>
          </a:p>
          <a:p>
            <a:pPr>
              <a:spcAft>
                <a:spcPts val="0"/>
              </a:spcAft>
              <a:defRPr/>
            </a:pPr>
            <a:endParaRPr lang="en-US" sz="2800" dirty="0"/>
          </a:p>
          <a:p>
            <a:pPr>
              <a:spcAft>
                <a:spcPts val="0"/>
              </a:spcAft>
              <a:defRPr/>
            </a:pPr>
            <a:r>
              <a:rPr lang="en-US" sz="2800" dirty="0" smtClean="0"/>
              <a:t>Because software security is new to many professionals, </a:t>
            </a:r>
            <a:r>
              <a:rPr lang="en-US" sz="2800" dirty="0" err="1" smtClean="0">
                <a:ea typeface="+mn-ea"/>
              </a:rPr>
              <a:t>ndividual</a:t>
            </a:r>
            <a:r>
              <a:rPr lang="en-US" sz="2800" dirty="0" smtClean="0">
                <a:ea typeface="+mn-ea"/>
              </a:rPr>
              <a:t> SWAMP team members actually provide hands-on support when needed</a:t>
            </a:r>
          </a:p>
          <a:p>
            <a:pPr>
              <a:spcAft>
                <a:spcPts val="0"/>
              </a:spcAft>
              <a:defRPr/>
            </a:pPr>
            <a:endParaRPr lang="en-US" sz="2800" dirty="0" smtClean="0"/>
          </a:p>
          <a:p>
            <a:pPr>
              <a:spcAft>
                <a:spcPts val="0"/>
              </a:spcAft>
              <a:defRPr/>
            </a:pPr>
            <a:endParaRPr lang="en-US" sz="28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solidFill>
                <a:srgbClr val="FFFF00"/>
              </a:solidFill>
              <a:ea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b="1" dirty="0" smtClean="0">
                <a:cs typeface="Tahoma" pitchFamily="34" charset="0"/>
              </a:rPr>
              <a:t>But Clean Code Is The First Line of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1725" cy="4629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ea typeface="+mn-ea"/>
              </a:rPr>
              <a:t>We need to teach our programmers to write code with security in mind.</a:t>
            </a:r>
          </a:p>
          <a:p>
            <a:pPr lvl="1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600" b="1" dirty="0" smtClean="0">
                <a:solidFill>
                  <a:srgbClr val="92D050"/>
                </a:solidFill>
                <a:ea typeface="+mn-ea"/>
              </a:rPr>
              <a:t>… and …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ea typeface="+mn-ea"/>
              </a:rPr>
              <a:t>We need to equip them with the tools to do so: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Software assurance tools are our first line of defense: source code analysis, binary analysis, dynamic analysis and domain specific (mobile, web)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600" b="1" dirty="0" smtClean="0">
                <a:solidFill>
                  <a:srgbClr val="92D050"/>
                </a:solidFill>
              </a:rPr>
              <a:t>… </a:t>
            </a:r>
            <a:r>
              <a:rPr lang="en-US" sz="2600" b="1" dirty="0">
                <a:solidFill>
                  <a:srgbClr val="92D050"/>
                </a:solidFill>
              </a:rPr>
              <a:t>and …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/>
              <a:t>We need to make it easy to run these tools:</a:t>
            </a:r>
            <a:endParaRPr lang="en-US" sz="3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The SWAMP provides that needed key asset to enable continuous assurance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TW" b="1" dirty="0" smtClean="0">
                <a:cs typeface="Tahoma" pitchFamily="34" charset="0"/>
              </a:rPr>
              <a:t>A Bit of Motivating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48674"/>
            <a:ext cx="8331200" cy="4866376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/>
              <a:t>In November 1988, Robert Morris Jr. released the first Internet worm that shut down the entire Internet (literally)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code problem that made this exploit possible was 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92D050"/>
                </a:solidFill>
              </a:rPr>
              <a:t>buffer overflow caused by not checking the </a:t>
            </a:r>
            <a:r>
              <a:rPr lang="en-US" sz="2000" dirty="0">
                <a:solidFill>
                  <a:srgbClr val="92D050"/>
                </a:solidFill>
              </a:rPr>
              <a:t>C </a:t>
            </a:r>
            <a:r>
              <a:rPr lang="en-US" sz="2000" dirty="0" smtClean="0">
                <a:solidFill>
                  <a:srgbClr val="92D050"/>
                </a:solidFill>
              </a:rPr>
              <a:t>character-buffer bounds</a:t>
            </a:r>
            <a:r>
              <a:rPr lang="en-US" sz="2000" b="1" dirty="0" smtClean="0">
                <a:solidFill>
                  <a:srgbClr val="92D050"/>
                </a:solidFill>
              </a:rPr>
              <a:t>.</a:t>
            </a:r>
            <a:endParaRPr lang="en-US" sz="2000" dirty="0" smtClean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/>
              <a:t>The following year</a:t>
            </a:r>
            <a:r>
              <a:rPr lang="en-US" sz="2000" dirty="0"/>
              <a:t>, SWAMP’s </a:t>
            </a:r>
            <a:r>
              <a:rPr lang="en-US" sz="2000" dirty="0" smtClean="0"/>
              <a:t>own Bart </a:t>
            </a:r>
            <a:r>
              <a:rPr lang="en-US" sz="2000" dirty="0"/>
              <a:t>Miller </a:t>
            </a:r>
            <a:r>
              <a:rPr lang="en-US" sz="2000" dirty="0" smtClean="0"/>
              <a:t>introduced </a:t>
            </a:r>
            <a:r>
              <a:rPr lang="en-US" sz="2000" i="1" dirty="0" smtClean="0">
                <a:solidFill>
                  <a:srgbClr val="FFFF00"/>
                </a:solidFill>
              </a:rPr>
              <a:t>fuzz testing</a:t>
            </a:r>
            <a:r>
              <a:rPr lang="en-US" sz="2000" dirty="0" smtClean="0"/>
              <a:t> to test for these kinds of weaknesses in software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/>
              <a:t>I</a:t>
            </a:r>
            <a:r>
              <a:rPr lang="en-US" sz="2000" dirty="0" smtClean="0"/>
              <a:t>nitial tests conducted on a wide variety of UNIX implementations crashed 25-40% of the software on these systems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#1 source of software defects then was  unchecked bounds on strings.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/>
              <a:t>25 years later, the third most common error on </a:t>
            </a:r>
            <a:r>
              <a:rPr lang="en-US" sz="2000" dirty="0" err="1" smtClean="0"/>
              <a:t>Mitre’s</a:t>
            </a:r>
            <a:r>
              <a:rPr lang="en-US" sz="2000" dirty="0" smtClean="0"/>
              <a:t>  CWE/SANS </a:t>
            </a:r>
            <a:r>
              <a:rPr lang="en-US" sz="2000" i="1" dirty="0" smtClean="0"/>
              <a:t>Top 25 Most Dangerous Software Errors </a:t>
            </a:r>
            <a:r>
              <a:rPr lang="en-US" sz="2000" dirty="0" smtClean="0"/>
              <a:t>is still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unchecked bounds on strings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Heartbleed is a recent example of this same coding error (weakness)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TW" b="1" dirty="0" smtClean="0">
                <a:cs typeface="Tahoma" pitchFamily="34" charset="0"/>
              </a:rPr>
              <a:t>And Plenty of New Sources of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87532"/>
            <a:ext cx="8721725" cy="50418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ea typeface="+mn-ea"/>
              </a:rPr>
              <a:t>Since then, we also have to worry about: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Injections (SQL, command line, code)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Numeric attacks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Exception attacks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Race attacks (TOCTOU)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File path name manipulations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Privilege escalations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Sandbox escapes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VM escapes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DNS spoofing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Web attacks (cross site scripting, cross site forgeries, session hijacking, open redirect)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Mobile app attacks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ea typeface="+mn-ea"/>
              </a:rPr>
              <a:t>… just to mention a few.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509"/>
            <a:ext cx="9144000" cy="76357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Big Goal:  Effecting Change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325" y="1179154"/>
            <a:ext cx="8496299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Today’s Software Assurance (SwA) ecosystem is a collection of enterprise and open source professionals who typically work in isolation.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ea typeface="ＭＳ Ｐゴシック" pitchFamily="34" charset="-128"/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SWAMP provides a hub for members of this ecosystem to collaborate and share SwA products and methodologies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ea typeface="ＭＳ Ｐゴシック" pitchFamily="34" charset="-128"/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This ecosystem includes tool 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developers, software developers, facility managers, </a:t>
            </a: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IT executives, researchers 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and educators. </a:t>
            </a:r>
            <a:endParaRPr lang="en-US" altLang="zh-TW" sz="2000" dirty="0" smtClean="0">
              <a:ea typeface="ＭＳ Ｐゴシック" pitchFamily="34" charset="-128"/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ea typeface="ＭＳ Ｐゴシック" pitchFamily="34" charset="-128"/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SWAMP helps members of this ecosystem to: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zh-TW" sz="800" dirty="0">
              <a:ea typeface="ＭＳ Ｐゴシック" pitchFamily="34" charset="-128"/>
              <a:cs typeface="Tahoma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TW" sz="2000" b="1" dirty="0">
                <a:ea typeface="ＭＳ Ｐゴシック" pitchFamily="34" charset="-128"/>
                <a:cs typeface="Tahoma" pitchFamily="34" charset="0"/>
              </a:rPr>
              <a:t>Identify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 new (possible) defects in </a:t>
            </a: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software each time  a change is made</a:t>
            </a:r>
            <a:endParaRPr lang="en-US" altLang="zh-TW" sz="2000" dirty="0">
              <a:ea typeface="ＭＳ Ｐゴシック" pitchFamily="34" charset="-128"/>
              <a:cs typeface="Tahoma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TW" sz="2000" b="1" dirty="0">
                <a:ea typeface="ＭＳ Ｐゴシック" pitchFamily="34" charset="-128"/>
                <a:cs typeface="Tahoma" pitchFamily="34" charset="0"/>
              </a:rPr>
              <a:t>Identify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 new (possible) defects in a software/library/module </a:t>
            </a:r>
            <a:r>
              <a:rPr lang="en-US" altLang="zh-TW" sz="2000" b="1" dirty="0" smtClean="0">
                <a:ea typeface="ＭＳ Ｐゴシック" pitchFamily="34" charset="-128"/>
                <a:cs typeface="Tahoma" pitchFamily="34" charset="0"/>
              </a:rPr>
              <a:t>t</a:t>
            </a: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hat is being used for new version releases 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TW" sz="2000" b="1" dirty="0" smtClean="0">
                <a:ea typeface="ＭＳ Ｐゴシック" pitchFamily="34" charset="-128"/>
                <a:cs typeface="Tahoma" pitchFamily="34" charset="0"/>
              </a:rPr>
              <a:t>Profile</a:t>
            </a: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the ability of </a:t>
            </a: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SwA tools 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to identify (possible) software defects </a:t>
            </a: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for every change in the software</a:t>
            </a:r>
            <a:endParaRPr lang="en-US" altLang="zh-TW" sz="2000" dirty="0">
              <a:ea typeface="ＭＳ Ｐゴシック" pitchFamily="34" charset="-128"/>
              <a:cs typeface="Tahoma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TW" sz="2000" b="1" dirty="0">
                <a:ea typeface="ＭＳ Ｐゴシック" pitchFamily="34" charset="-128"/>
                <a:cs typeface="Tahoma" pitchFamily="34" charset="0"/>
              </a:rPr>
              <a:t>Expose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new 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tools </a:t>
            </a:r>
            <a:r>
              <a:rPr lang="en-US" altLang="zh-TW" sz="2000" dirty="0" smtClean="0">
                <a:ea typeface="ＭＳ Ｐゴシック" pitchFamily="34" charset="-128"/>
                <a:cs typeface="Tahoma" pitchFamily="34" charset="0"/>
              </a:rPr>
              <a:t>, software and software security best practices to </a:t>
            </a:r>
            <a:r>
              <a:rPr lang="en-US" altLang="zh-TW" sz="2000" dirty="0">
                <a:ea typeface="ＭＳ Ｐゴシック" pitchFamily="34" charset="-128"/>
                <a:cs typeface="Tahoma" pitchFamily="34" charset="0"/>
              </a:rPr>
              <a:t>the SwA community</a:t>
            </a:r>
          </a:p>
        </p:txBody>
      </p:sp>
    </p:spTree>
    <p:extLst>
      <p:ext uri="{BB962C8B-B14F-4D97-AF65-F5344CB8AC3E}">
        <p14:creationId xmlns:p14="http://schemas.microsoft.com/office/powerpoint/2010/main" val="24813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algn="ctr"/>
            <a:r>
              <a:rPr lang="en-US" altLang="en-US" b="1" dirty="0" smtClean="0">
                <a:cs typeface="Tahoma" pitchFamily="34" charset="0"/>
              </a:rPr>
              <a:t>A Software Developer’s Goals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019" y="1524000"/>
            <a:ext cx="7772400" cy="4805249"/>
          </a:xfrm>
        </p:spPr>
        <p:txBody>
          <a:bodyPr/>
          <a:lstStyle/>
          <a:p>
            <a:r>
              <a:rPr lang="en-US" altLang="en-US" sz="2800" dirty="0" smtClean="0">
                <a:cs typeface="Tahoma" pitchFamily="34" charset="0"/>
              </a:rPr>
              <a:t>Improve the security and quality of their software</a:t>
            </a:r>
          </a:p>
          <a:p>
            <a:pPr lvl="1"/>
            <a:r>
              <a:rPr lang="en-US" altLang="en-US" sz="2400" dirty="0" smtClean="0">
                <a:cs typeface="Tahoma" pitchFamily="34" charset="0"/>
              </a:rPr>
              <a:t>Do it easily: automated application of SwA tools</a:t>
            </a:r>
          </a:p>
          <a:p>
            <a:pPr lvl="1"/>
            <a:r>
              <a:rPr lang="en-US" altLang="en-US" sz="2400" dirty="0" smtClean="0">
                <a:cs typeface="Tahoma" pitchFamily="34" charset="0"/>
              </a:rPr>
              <a:t>Do it early: incorporate SwA </a:t>
            </a:r>
            <a:r>
              <a:rPr lang="en-US" altLang="en-US" sz="2400" dirty="0">
                <a:cs typeface="Tahoma" pitchFamily="34" charset="0"/>
              </a:rPr>
              <a:t>tools throughout the software development lifecycle</a:t>
            </a:r>
          </a:p>
          <a:p>
            <a:pPr lvl="1"/>
            <a:r>
              <a:rPr lang="en-US" altLang="en-US" sz="2400" dirty="0" smtClean="0">
                <a:cs typeface="Tahoma" pitchFamily="34" charset="0"/>
              </a:rPr>
              <a:t>Do it often: Continuous Assurance</a:t>
            </a:r>
          </a:p>
          <a:p>
            <a:pPr lvl="1"/>
            <a:endParaRPr lang="en-US" altLang="en-US" sz="800" dirty="0" smtClean="0">
              <a:cs typeface="Tahoma" pitchFamily="34" charset="0"/>
            </a:endParaRPr>
          </a:p>
          <a:p>
            <a:r>
              <a:rPr lang="en-US" altLang="en-US" sz="2800" dirty="0" smtClean="0">
                <a:cs typeface="Tahoma" pitchFamily="34" charset="0"/>
              </a:rPr>
              <a:t>Develop code that is </a:t>
            </a:r>
            <a:r>
              <a:rPr lang="en-US" sz="2800" dirty="0" smtClean="0"/>
              <a:t>consistent</a:t>
            </a:r>
            <a:r>
              <a:rPr lang="en-US" sz="2800" dirty="0"/>
              <a:t>, </a:t>
            </a:r>
            <a:r>
              <a:rPr lang="en-US" sz="2800" dirty="0" smtClean="0"/>
              <a:t>stable</a:t>
            </a:r>
            <a:r>
              <a:rPr lang="en-US" sz="2800" dirty="0"/>
              <a:t>, </a:t>
            </a:r>
            <a:r>
              <a:rPr lang="en-US" sz="2800" dirty="0" smtClean="0"/>
              <a:t>reliable and maintainable.</a:t>
            </a:r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algn="ctr"/>
            <a:r>
              <a:rPr lang="en-US" altLang="en-US" b="1" dirty="0" smtClean="0">
                <a:cs typeface="Tahoma" pitchFamily="34" charset="0"/>
              </a:rPr>
              <a:t>What SWAMP Can Do for Developers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32913" y="1154590"/>
            <a:ext cx="8566030" cy="51746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300" dirty="0" smtClean="0">
                <a:cs typeface="Tahoma" pitchFamily="34" charset="0"/>
              </a:rPr>
              <a:t>Automate building packages on SWAMP platforms</a:t>
            </a:r>
          </a:p>
          <a:p>
            <a:pPr>
              <a:lnSpc>
                <a:spcPct val="80000"/>
              </a:lnSpc>
            </a:pPr>
            <a:r>
              <a:rPr lang="en-US" altLang="en-US" sz="2300" dirty="0" smtClean="0">
                <a:cs typeface="Tahoma" pitchFamily="34" charset="0"/>
              </a:rPr>
              <a:t>Automate assessing software packages in C, C++ or Java with tools in the SWAMP repository (Python is next, and more to follow soon)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cs typeface="Tahoma" pitchFamily="34" charset="0"/>
              </a:rPr>
              <a:t>SWAMP-managed SwA tools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cs typeface="Tahoma" pitchFamily="34" charset="0"/>
              </a:rPr>
              <a:t>SwA tool from SWAMP user</a:t>
            </a:r>
          </a:p>
          <a:p>
            <a:pPr>
              <a:lnSpc>
                <a:spcPct val="80000"/>
              </a:lnSpc>
            </a:pPr>
            <a:r>
              <a:rPr lang="en-US" altLang="en-US" sz="2300" dirty="0" smtClean="0">
                <a:cs typeface="Tahoma" pitchFamily="34" charset="0"/>
              </a:rPr>
              <a:t>Analyze Results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cs typeface="Tahoma" pitchFamily="34" charset="0"/>
              </a:rPr>
              <a:t>View weakness results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cs typeface="Tahoma" pitchFamily="34" charset="0"/>
              </a:rPr>
              <a:t>View integrated multi-tool results from same version of package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cs typeface="Tahoma" pitchFamily="34" charset="0"/>
              </a:rPr>
              <a:t>Compare results between package versions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cs typeface="Tahoma" pitchFamily="34" charset="0"/>
              </a:rPr>
              <a:t>Inter-tool result viewing</a:t>
            </a:r>
          </a:p>
          <a:p>
            <a:pPr>
              <a:lnSpc>
                <a:spcPct val="80000"/>
              </a:lnSpc>
            </a:pPr>
            <a:r>
              <a:rPr lang="en-US" altLang="en-US" sz="2300" dirty="0" smtClean="0">
                <a:cs typeface="Tahoma" pitchFamily="34" charset="0"/>
              </a:rPr>
              <a:t>Data analytics for software engineering uses</a:t>
            </a:r>
          </a:p>
          <a:p>
            <a:pPr>
              <a:lnSpc>
                <a:spcPct val="80000"/>
              </a:lnSpc>
            </a:pPr>
            <a:r>
              <a:rPr lang="en-US" altLang="en-US" sz="2300" dirty="0" smtClean="0">
                <a:cs typeface="Tahoma" pitchFamily="34" charset="0"/>
              </a:rPr>
              <a:t>Protect privacy of results</a:t>
            </a:r>
          </a:p>
          <a:p>
            <a:pPr>
              <a:lnSpc>
                <a:spcPct val="80000"/>
              </a:lnSpc>
            </a:pPr>
            <a:r>
              <a:rPr lang="en-US" altLang="en-US" sz="2300" dirty="0" smtClean="0">
                <a:cs typeface="Tahoma" pitchFamily="34" charset="0"/>
              </a:rPr>
              <a:t>New SwA tool types</a:t>
            </a:r>
          </a:p>
          <a:p>
            <a:pPr>
              <a:lnSpc>
                <a:spcPct val="80000"/>
              </a:lnSpc>
            </a:pPr>
            <a:endParaRPr lang="en-US" altLang="en-US" sz="2200" dirty="0" smtClean="0"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algn="ctr"/>
            <a:r>
              <a:rPr lang="en-US" altLang="en-US" b="1" dirty="0" smtClean="0">
                <a:cs typeface="Tahoma" pitchFamily="34" charset="0"/>
              </a:rPr>
              <a:t>SwA Tool Developer’s Goals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019" y="1337094"/>
            <a:ext cx="7772400" cy="499215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cs typeface="Tahoma" pitchFamily="34" charset="0"/>
              </a:rPr>
              <a:t>Improve quality of the SwA tool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Find more weaknesses (increase true positives)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Reduce incorrect reports (decrease false positives)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Enable Continuous Assurance</a:t>
            </a:r>
          </a:p>
          <a:p>
            <a:pPr marL="0" indent="0">
              <a:buNone/>
            </a:pPr>
            <a:r>
              <a:rPr lang="en-US" altLang="en-US" sz="2800" dirty="0" smtClean="0">
                <a:cs typeface="Tahoma" pitchFamily="34" charset="0"/>
              </a:rPr>
              <a:t>Increase user base for the tool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Easy-to-use and powerful interfaces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Easy integration with user's software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cs typeface="Tahoma" pitchFamily="34" charset="0"/>
              </a:rPr>
              <a:t>Building packages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cs typeface="Tahoma" pitchFamily="34" charset="0"/>
              </a:rPr>
              <a:t>Running tools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Powerful results viewer</a:t>
            </a:r>
          </a:p>
          <a:p>
            <a:pPr marL="0" indent="0">
              <a:buNone/>
            </a:pPr>
            <a:r>
              <a:rPr lang="en-US" altLang="en-US" sz="2800" dirty="0" smtClean="0">
                <a:cs typeface="Tahoma" pitchFamily="34" charset="0"/>
              </a:rPr>
              <a:t>Showcase the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algn="ctr"/>
            <a:r>
              <a:rPr lang="en-US" altLang="en-US" b="1" dirty="0" smtClean="0">
                <a:cs typeface="Tahoma" pitchFamily="34" charset="0"/>
              </a:rPr>
              <a:t>Capabilities for SwA Tool Developers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A SwA Tool Developer is a </a:t>
            </a:r>
            <a:r>
              <a:rPr lang="en-US" i="1" dirty="0" smtClean="0">
                <a:ea typeface="ＭＳ Ｐゴシック" pitchFamily="-1" charset="-128"/>
                <a:cs typeface="ＭＳ Ｐゴシック" pitchFamily="-1" charset="-128"/>
              </a:rPr>
              <a:t>Software Developer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Automates building tools on SWAMP platforms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Automates testing against software packages in SWAMP repository</a:t>
            </a:r>
          </a:p>
          <a:p>
            <a:pPr lvl="1">
              <a:defRPr/>
            </a:pPr>
            <a:r>
              <a:rPr lang="en-US" dirty="0" smtClean="0"/>
              <a:t>Real world packages</a:t>
            </a:r>
          </a:p>
          <a:p>
            <a:pPr lvl="1">
              <a:defRPr/>
            </a:pPr>
            <a:r>
              <a:rPr lang="en-US" dirty="0" smtClean="0"/>
              <a:t>Synthetic test cases (NIST SRD)</a:t>
            </a:r>
          </a:p>
          <a:p>
            <a:pPr lvl="1">
              <a:defRPr/>
            </a:pPr>
            <a:r>
              <a:rPr lang="en-US" dirty="0" smtClean="0"/>
              <a:t>Developer-provided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Analyzes results</a:t>
            </a:r>
          </a:p>
          <a:p>
            <a:pPr lvl="1">
              <a:defRPr/>
            </a:pPr>
            <a:r>
              <a:rPr lang="en-US" dirty="0" smtClean="0"/>
              <a:t>View weaknesses</a:t>
            </a:r>
          </a:p>
          <a:p>
            <a:pPr lvl="1">
              <a:defRPr/>
            </a:pPr>
            <a:r>
              <a:rPr lang="en-US" dirty="0" smtClean="0"/>
              <a:t>Compare results to previous runs</a:t>
            </a:r>
          </a:p>
          <a:p>
            <a:pPr lvl="1">
              <a:defRPr/>
            </a:pPr>
            <a:r>
              <a:rPr lang="en-US" dirty="0" smtClean="0"/>
              <a:t>Compare results to other SwA tools</a:t>
            </a:r>
          </a:p>
          <a:p>
            <a:pPr lvl="1">
              <a:defRPr/>
            </a:pPr>
            <a:r>
              <a:rPr lang="en-US" dirty="0" smtClean="0"/>
              <a:t>A repository for results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Makes tool available to other SWAMP users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5" y="6360956"/>
            <a:ext cx="1307147" cy="433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9334"/>
            <a:ext cx="9143999" cy="816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019" y="284176"/>
            <a:ext cx="7772400" cy="616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019" y="284176"/>
            <a:ext cx="7772400" cy="606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cap="none" dirty="0" smtClean="0">
                <a:ea typeface="ＭＳ Ｐゴシック" pitchFamily="34" charset="-128"/>
                <a:cs typeface="Tahoma" pitchFamily="34" charset="0"/>
              </a:rPr>
              <a:t>What is the SWAMP?</a:t>
            </a:r>
            <a:endParaRPr lang="en-US" b="1" cap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53583"/>
            <a:ext cx="9143999" cy="511658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 </a:t>
            </a:r>
            <a:r>
              <a:rPr lang="en-US" sz="1800" dirty="0" smtClean="0"/>
              <a:t>high-performance computing </a:t>
            </a:r>
            <a:r>
              <a:rPr lang="en-US" sz="1800" dirty="0"/>
              <a:t>p</a:t>
            </a:r>
            <a:r>
              <a:rPr lang="en-US" sz="1800" dirty="0" smtClean="0"/>
              <a:t>latform  </a:t>
            </a:r>
            <a:r>
              <a:rPr lang="en-US" sz="1800" dirty="0"/>
              <a:t>t</a:t>
            </a:r>
            <a:r>
              <a:rPr lang="en-US" sz="1800" dirty="0" smtClean="0"/>
              <a:t>hat offers </a:t>
            </a: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v</a:t>
            </a:r>
            <a:r>
              <a:rPr lang="en-US" sz="1800" dirty="0" smtClean="0"/>
              <a:t>ariety of software security </a:t>
            </a:r>
            <a:r>
              <a:rPr lang="en-US" sz="1800" dirty="0"/>
              <a:t>t</a:t>
            </a:r>
            <a:r>
              <a:rPr lang="en-US" sz="1800" dirty="0" smtClean="0"/>
              <a:t>esting tools </a:t>
            </a:r>
            <a:r>
              <a:rPr lang="en-US" sz="1800" dirty="0"/>
              <a:t>n</a:t>
            </a:r>
            <a:r>
              <a:rPr lang="en-US" sz="1800" dirty="0" smtClean="0"/>
              <a:t>eeded  to </a:t>
            </a:r>
            <a:r>
              <a:rPr lang="en-US" sz="1800" dirty="0"/>
              <a:t>i</a:t>
            </a:r>
            <a:r>
              <a:rPr lang="en-US" sz="1800" dirty="0" smtClean="0"/>
              <a:t>mprove </a:t>
            </a:r>
            <a:r>
              <a:rPr lang="en-US" sz="1800" dirty="0"/>
              <a:t>Software Assurance </a:t>
            </a:r>
            <a:r>
              <a:rPr lang="en-US" sz="1800" dirty="0" smtClean="0"/>
              <a:t>practices </a:t>
            </a:r>
          </a:p>
          <a:p>
            <a:pPr marL="165100" indent="-165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Supports 4  languages now : </a:t>
            </a:r>
            <a:r>
              <a:rPr lang="en-US" sz="1800" b="1" dirty="0"/>
              <a:t>C/C++, Java source, Java bytecode</a:t>
            </a:r>
            <a:r>
              <a:rPr lang="en-US" sz="1800" b="1" dirty="0" smtClean="0"/>
              <a:t>, and now </a:t>
            </a:r>
            <a:r>
              <a:rPr lang="en-US" sz="1800" b="1" u="sng" dirty="0">
                <a:solidFill>
                  <a:srgbClr val="FFFF00"/>
                </a:solidFill>
              </a:rPr>
              <a:t>Python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Supports 10 </a:t>
            </a:r>
            <a:r>
              <a:rPr lang="en-US" sz="1800" b="1" dirty="0"/>
              <a:t>platforms: 9 varieties of Linux plus </a:t>
            </a:r>
            <a:r>
              <a:rPr lang="en-US" sz="1800" b="1" dirty="0" smtClean="0"/>
              <a:t>Android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12 </a:t>
            </a:r>
            <a:r>
              <a:rPr lang="en-US" sz="1800" b="1" dirty="0"/>
              <a:t>static software analysis tools </a:t>
            </a:r>
            <a:r>
              <a:rPr lang="en-US" sz="1800" b="1" dirty="0" smtClean="0"/>
              <a:t>available </a:t>
            </a:r>
            <a:r>
              <a:rPr lang="en-US" sz="1800" b="1" dirty="0"/>
              <a:t>for public use:</a:t>
            </a:r>
          </a:p>
          <a:p>
            <a:pPr marL="5143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C/C++: Clang Static Analyzer, </a:t>
            </a:r>
            <a:r>
              <a:rPr lang="en-US" sz="1600" dirty="0" err="1"/>
              <a:t>CppCheck</a:t>
            </a:r>
            <a:r>
              <a:rPr lang="en-US" sz="1600" dirty="0"/>
              <a:t>, GCC warnings, Parasoft C/C++test</a:t>
            </a:r>
          </a:p>
          <a:p>
            <a:pPr marL="5143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Java: </a:t>
            </a:r>
            <a:r>
              <a:rPr lang="en-US" sz="1600" dirty="0" err="1"/>
              <a:t>FindBugs</a:t>
            </a:r>
            <a:r>
              <a:rPr lang="en-US" sz="1600" dirty="0"/>
              <a:t> with Find Security Bugs, PMD, </a:t>
            </a:r>
            <a:r>
              <a:rPr lang="en-US" sz="1600" dirty="0" err="1"/>
              <a:t>Checkstyle</a:t>
            </a:r>
            <a:r>
              <a:rPr lang="en-US" sz="1600" dirty="0"/>
              <a:t>, error-prone, Parasoft </a:t>
            </a:r>
            <a:r>
              <a:rPr lang="en-US" sz="1600" dirty="0" err="1"/>
              <a:t>Jtest</a:t>
            </a:r>
            <a:endParaRPr lang="en-US" sz="1600" dirty="0"/>
          </a:p>
          <a:p>
            <a:pPr marL="5143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Python: </a:t>
            </a:r>
            <a:r>
              <a:rPr lang="en-US" sz="1600" dirty="0" err="1"/>
              <a:t>Pylint</a:t>
            </a:r>
            <a:r>
              <a:rPr lang="en-US" sz="1600" dirty="0"/>
              <a:t>, Bandit</a:t>
            </a:r>
          </a:p>
          <a:p>
            <a:pPr marL="5143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Android Lint</a:t>
            </a:r>
          </a:p>
          <a:p>
            <a:pPr marL="182563" indent="-182563">
              <a:lnSpc>
                <a:spcPct val="100000"/>
              </a:lnSpc>
            </a:pPr>
            <a:r>
              <a:rPr lang="en-US" sz="1800" b="1" dirty="0"/>
              <a:t>Agreements with 4 commercial tool vendors to add their </a:t>
            </a:r>
            <a:r>
              <a:rPr lang="en-US" sz="1800" b="1" dirty="0" smtClean="0"/>
              <a:t>tools to SWAMP</a:t>
            </a:r>
            <a:r>
              <a:rPr lang="en-US" sz="1800" dirty="0" smtClean="0"/>
              <a:t>:</a:t>
            </a:r>
            <a:endParaRPr lang="en-US" sz="1800" dirty="0"/>
          </a:p>
          <a:p>
            <a:pPr marL="5143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C/C++test and </a:t>
            </a:r>
            <a:r>
              <a:rPr lang="en-US" sz="1600" dirty="0" err="1"/>
              <a:t>Jtest</a:t>
            </a:r>
            <a:r>
              <a:rPr lang="en-US" sz="1600" dirty="0"/>
              <a:t> (Parasoft) </a:t>
            </a:r>
            <a:r>
              <a:rPr lang="en-US" sz="1600" dirty="0" smtClean="0"/>
              <a:t>available </a:t>
            </a:r>
            <a:r>
              <a:rPr lang="en-US" sz="1600" dirty="0"/>
              <a:t>now</a:t>
            </a:r>
          </a:p>
          <a:p>
            <a:pPr marL="5143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Code Sonar (GrammaTech), Goanna (Red Lizard), and SAST (Veracode) </a:t>
            </a:r>
            <a:r>
              <a:rPr lang="en-US" sz="1600" dirty="0" smtClean="0"/>
              <a:t>in 2015</a:t>
            </a:r>
          </a:p>
          <a:p>
            <a:pPr marL="182563" indent="-182563">
              <a:lnSpc>
                <a:spcPct val="100000"/>
              </a:lnSpc>
            </a:pPr>
            <a:r>
              <a:rPr lang="en-US" sz="1800" b="1" dirty="0"/>
              <a:t>400+ software packages are available for public use:</a:t>
            </a:r>
          </a:p>
          <a:p>
            <a:pPr marL="5143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NIST Juliet and SATE test suites for C/C++ and Java</a:t>
            </a:r>
          </a:p>
          <a:p>
            <a:pPr marL="5143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SWAMP curated packages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lang="en-US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539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21167"/>
            <a:ext cx="9144000" cy="1077913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cs typeface="Tahoma" pitchFamily="34" charset="0"/>
              </a:rPr>
              <a:t>Security Team Goals: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 smtClean="0">
                <a:cs typeface="Tahoma" pitchFamily="34" charset="0"/>
              </a:rPr>
              <a:t>Solve supply change problems</a:t>
            </a:r>
          </a:p>
          <a:p>
            <a:pPr marL="0" indent="0">
              <a:buNone/>
            </a:pPr>
            <a:r>
              <a:rPr lang="en-US" altLang="en-US" dirty="0" smtClean="0">
                <a:cs typeface="Tahoma" pitchFamily="34" charset="0"/>
              </a:rPr>
              <a:t>Different skills from other communities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Did not write software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Probably not a software developer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May not have source code</a:t>
            </a:r>
          </a:p>
          <a:p>
            <a:pPr marL="0" indent="0">
              <a:buNone/>
            </a:pPr>
            <a:r>
              <a:rPr lang="en-US" altLang="en-US" dirty="0" smtClean="0">
                <a:cs typeface="Tahoma" pitchFamily="34" charset="0"/>
              </a:rPr>
              <a:t>Assurance that software meets the requirements of acquirer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Security and quality weaknesses limit</a:t>
            </a:r>
          </a:p>
          <a:p>
            <a:pPr lvl="1"/>
            <a:r>
              <a:rPr lang="en-US" altLang="en-US" dirty="0" smtClean="0">
                <a:cs typeface="Tahoma" pitchFamily="34" charset="0"/>
              </a:rPr>
              <a:t>Accidental or malicious introduction</a:t>
            </a:r>
          </a:p>
          <a:p>
            <a:pPr marL="0" indent="0">
              <a:buNone/>
            </a:pPr>
            <a:r>
              <a:rPr lang="en-US" altLang="en-US" dirty="0" smtClean="0">
                <a:cs typeface="Tahoma" pitchFamily="34" charset="0"/>
              </a:rPr>
              <a:t>Needs to apply to the entire chain of software suppliers whenever an element of that chain is updated</a:t>
            </a:r>
          </a:p>
          <a:p>
            <a:pPr marL="0" indent="0">
              <a:buNone/>
            </a:pPr>
            <a:r>
              <a:rPr lang="en-US" altLang="en-US" dirty="0" smtClean="0">
                <a:cs typeface="Tahoma" pitchFamily="34" charset="0"/>
              </a:rPr>
              <a:t>Allows the software supplier to share their software assurance process</a:t>
            </a:r>
          </a:p>
          <a:p>
            <a:pPr marL="0" indent="0">
              <a:buNone/>
            </a:pPr>
            <a:r>
              <a:rPr lang="en-US" altLang="en-US" dirty="0" smtClean="0">
                <a:cs typeface="Tahoma" pitchFamily="34" charset="0"/>
              </a:rPr>
              <a:t>Requires a high degree of automation and record-keeping in the assessment process.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cs typeface="Tahoma" pitchFamily="34" charset="0"/>
              </a:rPr>
              <a:t>Capabilities for Security Professionals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01881" y="1460665"/>
            <a:ext cx="8728363" cy="4952010"/>
          </a:xfrm>
        </p:spPr>
        <p:txBody>
          <a:bodyPr/>
          <a:lstStyle/>
          <a:p>
            <a:r>
              <a:rPr lang="en-US" altLang="en-US" sz="2800" dirty="0" smtClean="0">
                <a:cs typeface="Tahoma" pitchFamily="34" charset="0"/>
              </a:rPr>
              <a:t>Supports third-party assessments, so SWAMP can provide assurance evidence to acquirer</a:t>
            </a:r>
          </a:p>
          <a:p>
            <a:r>
              <a:rPr lang="en-US" altLang="en-US" sz="2800" dirty="0" smtClean="0">
                <a:cs typeface="Tahoma" pitchFamily="34" charset="0"/>
              </a:rPr>
              <a:t>Subscriptions to continuous package assessments</a:t>
            </a:r>
          </a:p>
          <a:p>
            <a:r>
              <a:rPr lang="en-US" altLang="en-US" sz="2800" dirty="0" smtClean="0">
                <a:cs typeface="Tahoma" pitchFamily="34" charset="0"/>
              </a:rPr>
              <a:t>Result presentation geared towards security team members and the executive decision maker, not just the developer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9509"/>
            <a:ext cx="9144000" cy="76357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Today’s SWAMP News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32417"/>
            <a:ext cx="9143999" cy="5196416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Added Python functionality to the SWAMP which has been used to conduct over 50,000 assessments in less than a year.</a:t>
            </a:r>
          </a:p>
          <a:p>
            <a:r>
              <a:rPr lang="en-US" sz="3800" dirty="0" smtClean="0"/>
              <a:t>Python has become a very popular programming language because it offers</a:t>
            </a:r>
          </a:p>
          <a:p>
            <a:pPr marL="576263" lvl="1" indent="-395288">
              <a:buFont typeface="Wingdings" panose="05000000000000000000" pitchFamily="2" charset="2"/>
              <a:buChar char="Ø"/>
            </a:pPr>
            <a:r>
              <a:rPr lang="en-US" sz="3800" dirty="0" smtClean="0"/>
              <a:t>a </a:t>
            </a:r>
            <a:r>
              <a:rPr lang="en-US" sz="3800" dirty="0"/>
              <a:t>wide range of software development </a:t>
            </a:r>
            <a:r>
              <a:rPr lang="en-US" sz="3800" dirty="0" smtClean="0"/>
              <a:t>tasks</a:t>
            </a:r>
          </a:p>
          <a:p>
            <a:pPr marL="576263" lvl="1" indent="-395288">
              <a:buFont typeface="Wingdings" panose="05000000000000000000" pitchFamily="2" charset="2"/>
              <a:buChar char="Ø"/>
            </a:pPr>
            <a:r>
              <a:rPr lang="en-US" sz="3800" dirty="0" smtClean="0"/>
              <a:t>The ability to enable programmers </a:t>
            </a:r>
            <a:r>
              <a:rPr lang="en-US" sz="3800" dirty="0"/>
              <a:t>to use natural language elements which are </a:t>
            </a:r>
            <a:r>
              <a:rPr lang="en-US" sz="3800" dirty="0" smtClean="0"/>
              <a:t>easier </a:t>
            </a:r>
            <a:r>
              <a:rPr lang="en-US" sz="3800" dirty="0"/>
              <a:t>to use and can automate or entirely hide significant areas of computing </a:t>
            </a:r>
            <a:r>
              <a:rPr lang="en-US" sz="3800" dirty="0" smtClean="0"/>
              <a:t>systems</a:t>
            </a:r>
          </a:p>
          <a:p>
            <a:pPr marL="225425" lvl="1" indent="-225425"/>
            <a:r>
              <a:rPr lang="en-US" sz="3800" dirty="0" smtClean="0"/>
              <a:t>Python is already used  as the basis </a:t>
            </a:r>
            <a:r>
              <a:rPr lang="en-US" sz="3800" dirty="0"/>
              <a:t>of </a:t>
            </a:r>
            <a:r>
              <a:rPr lang="en-US" sz="3800" dirty="0" smtClean="0"/>
              <a:t>Google</a:t>
            </a:r>
            <a:r>
              <a:rPr lang="en-US" sz="3800" dirty="0"/>
              <a:t>, The </a:t>
            </a:r>
            <a:r>
              <a:rPr lang="en-US" sz="3800" dirty="0" smtClean="0"/>
              <a:t>N.Y. Stock </a:t>
            </a:r>
            <a:r>
              <a:rPr lang="en-US" sz="3800" dirty="0"/>
              <a:t>Exchange, </a:t>
            </a:r>
            <a:r>
              <a:rPr lang="en-US" sz="3800" dirty="0" smtClean="0"/>
              <a:t>HP, </a:t>
            </a:r>
            <a:r>
              <a:rPr lang="en-US" sz="3800" dirty="0"/>
              <a:t>CERN, Mozilla, YouTube, and Disney, according to the Python Foundation.</a:t>
            </a:r>
            <a:endParaRPr lang="en-US" sz="3800" dirty="0" smtClean="0"/>
          </a:p>
          <a:p>
            <a:r>
              <a:rPr lang="en-US" sz="3800" dirty="0" smtClean="0"/>
              <a:t>The SWAMP also  incorporated three Python-focused security testing tools:</a:t>
            </a:r>
          </a:p>
          <a:p>
            <a:pPr lvl="1"/>
            <a:r>
              <a:rPr lang="en-US" sz="3800" dirty="0" err="1" smtClean="0"/>
              <a:t>Pylint</a:t>
            </a:r>
            <a:r>
              <a:rPr lang="en-US" sz="3800" dirty="0" smtClean="0"/>
              <a:t>, Bandit</a:t>
            </a:r>
            <a:r>
              <a:rPr lang="en-US" sz="3800" dirty="0"/>
              <a:t> </a:t>
            </a:r>
            <a:r>
              <a:rPr lang="en-US" sz="3800" dirty="0" smtClean="0"/>
              <a:t>and </a:t>
            </a:r>
            <a:r>
              <a:rPr lang="en-US" sz="3800" dirty="0" smtClean="0"/>
              <a:t>Flake8</a:t>
            </a:r>
            <a:endParaRPr lang="en-US" sz="3800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882"/>
            <a:ext cx="9144000" cy="79447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SWAMP News </a:t>
            </a:r>
            <a:r>
              <a:rPr lang="en-US" b="1" dirty="0"/>
              <a:t>(</a:t>
            </a:r>
            <a:r>
              <a:rPr lang="en-US" b="1" dirty="0" smtClean="0"/>
              <a:t>No </a:t>
            </a:r>
            <a:r>
              <a:rPr lang="en-US" b="1" dirty="0" smtClean="0"/>
              <a:t>Build </a:t>
            </a:r>
            <a:r>
              <a:rPr lang="en-US" b="1" dirty="0" smtClean="0"/>
              <a:t>Option) </a:t>
            </a:r>
            <a:r>
              <a:rPr lang="en-US" b="1" dirty="0" smtClean="0"/>
              <a:t>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417"/>
            <a:ext cx="9144000" cy="519641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SWAMP </a:t>
            </a:r>
            <a:r>
              <a:rPr lang="en-US" sz="2400" dirty="0"/>
              <a:t>also removed the need to compile software prior to testing.</a:t>
            </a:r>
          </a:p>
          <a:p>
            <a:r>
              <a:rPr lang="en-US" sz="2400" dirty="0" smtClean="0"/>
              <a:t>Allows </a:t>
            </a:r>
            <a:r>
              <a:rPr lang="en-US" sz="2400" dirty="0"/>
              <a:t>developers to test smaller snippets of software.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ecurity can now be integrated </a:t>
            </a:r>
            <a:r>
              <a:rPr lang="en-US" sz="2400" dirty="0"/>
              <a:t>throughout the building of the software (called the Software Development Life Cycle (SDLC)  </a:t>
            </a:r>
          </a:p>
          <a:p>
            <a:r>
              <a:rPr lang="en-US" sz="2400" dirty="0"/>
              <a:t>As a result, the security of a program is built into the software development process instead of being bolted on after the fact.</a:t>
            </a:r>
          </a:p>
          <a:p>
            <a:r>
              <a:rPr lang="en-US" sz="2400" dirty="0" smtClean="0"/>
              <a:t>SWAMP </a:t>
            </a:r>
            <a:r>
              <a:rPr lang="en-US" sz="2400" dirty="0"/>
              <a:t>can </a:t>
            </a:r>
            <a:r>
              <a:rPr lang="en-US" sz="2400" dirty="0" smtClean="0"/>
              <a:t>then be </a:t>
            </a:r>
            <a:r>
              <a:rPr lang="en-US" sz="2400" dirty="0"/>
              <a:t>used to provide vulnerability data as the application is being built, enabling developers to assess and fix code continuously throughout the SDLC. </a:t>
            </a:r>
            <a:endParaRPr lang="en-US" sz="2400" dirty="0" smtClean="0"/>
          </a:p>
          <a:p>
            <a:r>
              <a:rPr lang="en-US" sz="2400" dirty="0" smtClean="0"/>
              <a:t>Performing </a:t>
            </a:r>
            <a:r>
              <a:rPr lang="en-US" sz="2400" dirty="0"/>
              <a:t>continuous Software Assurance in this manner is critical to match the increasingly fast pace of development resulting from new Agile development methodologies which deliver smaller and more rapid code changes.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509"/>
            <a:ext cx="9144000" cy="763574"/>
          </a:xfrm>
        </p:spPr>
        <p:txBody>
          <a:bodyPr/>
          <a:lstStyle/>
          <a:p>
            <a:pPr algn="ctr"/>
            <a:r>
              <a:rPr lang="en-US" b="1" dirty="0" smtClean="0"/>
              <a:t>Top-Notch Resource for Educators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417"/>
            <a:ext cx="9143999" cy="51964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new  also makes </a:t>
            </a:r>
            <a:r>
              <a:rPr lang="en-US" dirty="0"/>
              <a:t>the SWAMP an excellent resource for today’s educators to be able to teach their students secure coding </a:t>
            </a:r>
            <a:r>
              <a:rPr lang="en-US" dirty="0" smtClean="0"/>
              <a:t>practices</a:t>
            </a:r>
            <a:endParaRPr lang="en-US" dirty="0"/>
          </a:p>
          <a:p>
            <a:r>
              <a:rPr lang="en-US" dirty="0" smtClean="0"/>
              <a:t>Unfortunately, most </a:t>
            </a:r>
            <a:r>
              <a:rPr lang="en-US" dirty="0"/>
              <a:t>computer science graduates never learn this skill, but as application attacks increase in number and severity, all computer science graduates will need to learn how to design secure software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Providing today’s educators with the resources to teach their students the skills needed to navigate in a software-driven society is another step forward in fulfilling the SWAMP’s vision to transform the software ecosystem through better software assurance.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learning how to write more secure code to discovering and mitigating software application vulnerabilities, the SWAMP is a no-cost resource that both high school and college educators are starting to use to help today’s students learn more about software security.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SWAMP has a dedicated team created specifically to work with educators.  Educators are encouraged to contact SWAMP staff at </a:t>
            </a:r>
            <a:r>
              <a:rPr lang="en-US" u="sng" dirty="0">
                <a:hlinkClick r:id="rId2"/>
              </a:rPr>
              <a:t>swamp@continuousassurance.org</a:t>
            </a:r>
            <a:r>
              <a:rPr lang="en-US" dirty="0"/>
              <a:t> for specific guidance on how to incorporate the SWAMP into their curricula.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cs typeface="Tahoma" pitchFamily="34" charset="0"/>
              </a:rPr>
              <a:t>Run the Tools Early, Run Them Often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41425"/>
            <a:ext cx="8721725" cy="1077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</a:rPr>
              <a:t>Build in assurance from day one, or the task becomes overwhelming for the programmer :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116013" y="2139512"/>
            <a:ext cx="64008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dthread.h: In constructor ‘ScopeLock::ScopeLock(Mutex&amp;)’: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dthread.h:132: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dthread.h: In constructor ‘ScopeLock::ScopeLock(CondVar&amp;)’: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dthread.h:140: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 In member function ‘void int_iRPC::setState(int_iRPC::State)’: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src/irpc.C:118: warning: unused variable ‘old_state’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src/irpc.C:119: warning: unused variable ‘new_state’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 In member function ‘bool int_iRPC::saveRPCState()’: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src/irpc.C:714: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src/irpc.C:723: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src/irpc.C:736: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src/irpc.C:1030: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src/irpc.C:1041: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src/irpc.C:1081: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dyninst/proccontrol/src/response.h:35,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dyninst/proccontrol/src/int_process.h:39,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dyninst/proccontrol/src/mailbox.C:33: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dthread.h: In constructor ‘ScopeLock::ScopeLock(Mutex&amp;)’: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dthread.h:132: warning: unused variable ‘result’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dthread.h: In constructor ‘ScopeLock::ScopeLock(CondVar&amp;)’: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urier New" pitchFamily="49" charset="0"/>
                <a:ea typeface="PMingLiU" pitchFamily="18" charset="-120"/>
                <a:cs typeface="Courier New" pitchFamily="49" charset="0"/>
              </a:rPr>
              <a:t>dthread.h:140: warning: unused variable ‘result’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5" y="6360956"/>
            <a:ext cx="1307147" cy="43399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019" y="284176"/>
            <a:ext cx="7772400" cy="616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633" y="1140019"/>
            <a:ext cx="8490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Continuous Assurance: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Do it Early and Do it Often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509"/>
            <a:ext cx="9144000" cy="763574"/>
          </a:xfrm>
        </p:spPr>
        <p:txBody>
          <a:bodyPr/>
          <a:lstStyle/>
          <a:p>
            <a:pPr algn="ctr"/>
            <a:r>
              <a:rPr lang="en-US" b="1" dirty="0" smtClean="0"/>
              <a:t>Funded by Homeland Security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50" y="1466849"/>
            <a:ext cx="2066925" cy="2066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257300"/>
            <a:ext cx="7607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SWAMP was funded in October 2012 in response to DHS’s Cybersecurity Research and Development Broad Agency Announcement (BAA)  11-02 published January 26, 2011.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Focuses </a:t>
            </a:r>
            <a:r>
              <a:rPr lang="en-US" sz="2000" dirty="0"/>
              <a:t>on the research infrastructure necessary </a:t>
            </a:r>
            <a:br>
              <a:rPr lang="en-US" sz="2000" dirty="0"/>
            </a:br>
            <a:r>
              <a:rPr lang="en-US" sz="2000" dirty="0" smtClean="0"/>
              <a:t>to enable advances and adoption of </a:t>
            </a:r>
            <a:r>
              <a:rPr lang="en-US" sz="2000" dirty="0"/>
              <a:t>software </a:t>
            </a:r>
            <a:r>
              <a:rPr lang="en-US" sz="2000" dirty="0" smtClean="0"/>
              <a:t>assurance</a:t>
            </a:r>
            <a:br>
              <a:rPr lang="en-US" sz="2000" dirty="0" smtClean="0"/>
            </a:br>
            <a:r>
              <a:rPr lang="en-US" sz="2000" dirty="0" smtClean="0"/>
              <a:t>and related activities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Comprised of a </a:t>
            </a:r>
            <a:r>
              <a:rPr lang="en-US" sz="2000" dirty="0"/>
              <a:t>software assurance facility and the </a:t>
            </a:r>
            <a:r>
              <a:rPr lang="en-US" sz="2000" dirty="0" smtClean="0"/>
              <a:t>                                 associated </a:t>
            </a:r>
            <a:r>
              <a:rPr lang="en-US" sz="2000" dirty="0"/>
              <a:t>research infrastructure services </a:t>
            </a:r>
            <a:r>
              <a:rPr lang="en-US" sz="2000" dirty="0" smtClean="0"/>
              <a:t>to </a:t>
            </a:r>
            <a:r>
              <a:rPr lang="en-US" sz="2000" dirty="0"/>
              <a:t>be </a:t>
            </a:r>
            <a:r>
              <a:rPr lang="en-US" sz="2000" dirty="0" smtClean="0"/>
              <a:t>made available </a:t>
            </a:r>
            <a:r>
              <a:rPr lang="en-US" sz="2000" dirty="0"/>
              <a:t>to both software analysis researchers </a:t>
            </a:r>
            <a:r>
              <a:rPr lang="en-US" sz="2000" dirty="0" smtClean="0"/>
              <a:t>and software </a:t>
            </a:r>
            <a:r>
              <a:rPr lang="en-US" sz="2000" dirty="0"/>
              <a:t>developers, both open source and </a:t>
            </a:r>
            <a:r>
              <a:rPr lang="en-US" sz="2000" dirty="0" smtClean="0"/>
              <a:t>proprietary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ositioned as a worldwide R&amp;D </a:t>
            </a:r>
            <a:r>
              <a:rPr lang="en-US" sz="2000" dirty="0"/>
              <a:t>resource </a:t>
            </a:r>
            <a:r>
              <a:rPr lang="en-US" sz="2000" dirty="0" smtClean="0"/>
              <a:t>for </a:t>
            </a:r>
            <a:r>
              <a:rPr lang="en-US" sz="2000" dirty="0"/>
              <a:t>software </a:t>
            </a:r>
            <a:r>
              <a:rPr lang="en-US" sz="2000" dirty="0" smtClean="0"/>
              <a:t>assurance.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5" y="6360956"/>
            <a:ext cx="1307147" cy="433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9334"/>
            <a:ext cx="9143999" cy="816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019" y="284176"/>
            <a:ext cx="7772400" cy="616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84176"/>
            <a:ext cx="9143999" cy="606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none" dirty="0" smtClean="0"/>
              <a:t>The SWAMP Is A Team Effort</a:t>
            </a:r>
            <a:endParaRPr lang="en-US" b="1" cap="non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019" y="1137274"/>
            <a:ext cx="7772400" cy="522198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>
                <a:solidFill>
                  <a:srgbClr val="FFFF00"/>
                </a:solidFill>
                <a:ea typeface="ＭＳ Ｐゴシック" pitchFamily="34" charset="-128"/>
                <a:cs typeface="Tahoma" pitchFamily="34" charset="0"/>
              </a:rPr>
              <a:t>A joint effort of four research institutions :</a:t>
            </a:r>
            <a:r>
              <a:rPr lang="en-US" altLang="zh-TW" sz="2400" dirty="0" smtClean="0">
                <a:ea typeface="ＭＳ Ｐゴシック" pitchFamily="34" charset="-128"/>
                <a:cs typeface="Tahoma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err="1" smtClean="0">
                <a:ea typeface="ＭＳ Ｐゴシック" pitchFamily="34" charset="-128"/>
                <a:cs typeface="Tahoma" pitchFamily="34" charset="0"/>
              </a:rPr>
              <a:t>Morgridge</a:t>
            </a:r>
            <a:r>
              <a:rPr lang="en-US" altLang="zh-TW" sz="2400" dirty="0" smtClean="0">
                <a:ea typeface="ＭＳ Ｐゴシック" pitchFamily="34" charset="-128"/>
                <a:cs typeface="Tahoma" pitchFamily="34" charset="0"/>
              </a:rPr>
              <a:t> Institute for Research (lead)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>
                <a:ea typeface="ＭＳ Ｐゴシック" pitchFamily="34" charset="-128"/>
                <a:cs typeface="Tahoma" pitchFamily="34" charset="0"/>
              </a:rPr>
              <a:t>University of Illinois Urbana Champaign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>
                <a:ea typeface="ＭＳ Ｐゴシック" pitchFamily="34" charset="-128"/>
                <a:cs typeface="Tahoma" pitchFamily="34" charset="0"/>
              </a:rPr>
              <a:t>University of Wisconsin – Madison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>
                <a:ea typeface="ＭＳ Ｐゴシック" pitchFamily="34" charset="-128"/>
                <a:cs typeface="Tahoma" pitchFamily="34" charset="0"/>
              </a:rPr>
              <a:t>Indiana University</a:t>
            </a:r>
            <a:endParaRPr lang="en-US" sz="2400" dirty="0" smtClean="0"/>
          </a:p>
          <a:p>
            <a:pPr marL="228600" lvl="1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273161" y="4524114"/>
            <a:ext cx="1408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Miron Livny, MIR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4778111" y="4484426"/>
            <a:ext cx="1487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Jim Basney, UIUC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3389049" y="6400539"/>
            <a:ext cx="1271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Bart Miller, UW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4898761" y="6413239"/>
            <a:ext cx="1198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Von Welch, IU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4" b="12165"/>
          <a:stretch/>
        </p:blipFill>
        <p:spPr bwMode="auto">
          <a:xfrm>
            <a:off x="4893734" y="3063482"/>
            <a:ext cx="1208616" cy="144760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56"/>
          <a:stretch/>
        </p:blipFill>
        <p:spPr bwMode="auto">
          <a:xfrm>
            <a:off x="3352807" y="4887074"/>
            <a:ext cx="1193800" cy="14721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r="9091"/>
          <a:stretch/>
        </p:blipFill>
        <p:spPr bwMode="auto">
          <a:xfrm>
            <a:off x="4902038" y="4915956"/>
            <a:ext cx="1239634" cy="1414420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" b="6855"/>
          <a:stretch/>
        </p:blipFill>
        <p:spPr>
          <a:xfrm flipH="1">
            <a:off x="3389048" y="3066334"/>
            <a:ext cx="116396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11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5" y="6360956"/>
            <a:ext cx="1307147" cy="433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9334"/>
            <a:ext cx="9143999" cy="816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019" y="284176"/>
            <a:ext cx="7772400" cy="616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018" y="284176"/>
            <a:ext cx="8312677" cy="606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none" dirty="0" smtClean="0"/>
              <a:t>Why We Need the SWAMP</a:t>
            </a:r>
            <a:endParaRPr lang="en-US" b="1" cap="non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8130" y="1137274"/>
            <a:ext cx="8819565" cy="522198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Today’s world is more software-centric than ever</a:t>
            </a:r>
            <a:r>
              <a:rPr lang="en-US" dirty="0"/>
              <a:t>, </a:t>
            </a:r>
            <a:r>
              <a:rPr lang="en-US" dirty="0" smtClean="0"/>
              <a:t>creating numerous </a:t>
            </a:r>
            <a:r>
              <a:rPr lang="en-US" dirty="0"/>
              <a:t>entry points for a variety of attacks against confidential data and physical resources.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Any internet-based technology that is customer-facing such as a </a:t>
            </a:r>
            <a:r>
              <a:rPr lang="en-US" dirty="0">
                <a:solidFill>
                  <a:srgbClr val="FFFF00"/>
                </a:solidFill>
              </a:rPr>
              <a:t>web service, application service or cloud resource, is </a:t>
            </a:r>
            <a:r>
              <a:rPr lang="en-US" dirty="0" smtClean="0">
                <a:solidFill>
                  <a:srgbClr val="FFFF00"/>
                </a:solidFill>
              </a:rPr>
              <a:t>an </a:t>
            </a:r>
            <a:r>
              <a:rPr lang="en-US" dirty="0">
                <a:solidFill>
                  <a:srgbClr val="FFFF00"/>
                </a:solidFill>
              </a:rPr>
              <a:t>entry point for an attack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en-US" dirty="0" smtClean="0"/>
              <a:t>The hacker  landscape has also become dramatically more sophisticated with deep pockets that are financing professionalized criminal operations.</a:t>
            </a:r>
            <a:endParaRPr lang="en-US" dirty="0"/>
          </a:p>
          <a:p>
            <a:pPr lvl="1"/>
            <a:r>
              <a:rPr lang="en-US" dirty="0" smtClean="0"/>
              <a:t>As a result, software security is quickly </a:t>
            </a:r>
            <a:r>
              <a:rPr lang="en-US" dirty="0"/>
              <a:t>becoming a mission-critical issue as more applications leave the protected enterprise network environment and move onto the web. </a:t>
            </a:r>
            <a:endParaRPr lang="en-US" dirty="0" smtClean="0"/>
          </a:p>
          <a:p>
            <a:pPr lvl="1"/>
            <a:r>
              <a:rPr lang="en-US" dirty="0" smtClean="0"/>
              <a:t>The problem is that </a:t>
            </a:r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/>
              <a:t>security is the first  security </a:t>
            </a:r>
            <a:r>
              <a:rPr lang="en-US" dirty="0" smtClean="0"/>
              <a:t>problem  security professionals CANNOT fix by themselves because all software security solutions require a developer to write secure code.</a:t>
            </a:r>
          </a:p>
          <a:p>
            <a:pPr lvl="1"/>
            <a:r>
              <a:rPr lang="en-US" dirty="0" smtClean="0"/>
              <a:t>However, until now,  developers have not considered security to be their responsibility AND very few developers  are trained to build secure code</a:t>
            </a:r>
          </a:p>
          <a:p>
            <a:pPr lvl="1"/>
            <a:r>
              <a:rPr lang="en-US" dirty="0" smtClean="0"/>
              <a:t>The Software Assurance Marketplace (SWAMP) provides a </a:t>
            </a:r>
            <a:r>
              <a:rPr lang="en-US" dirty="0"/>
              <a:t>high-performance computing platform  </a:t>
            </a:r>
            <a:r>
              <a:rPr lang="en-US" dirty="0" smtClean="0"/>
              <a:t>with the </a:t>
            </a:r>
            <a:r>
              <a:rPr lang="en-US" dirty="0"/>
              <a:t>variety of software security testing tools needed  to improve Software Assurance </a:t>
            </a:r>
            <a:r>
              <a:rPr lang="en-US" dirty="0" smtClean="0"/>
              <a:t>practices across the industry at </a:t>
            </a:r>
            <a:r>
              <a:rPr lang="en-US" dirty="0"/>
              <a:t>no-cost 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9509"/>
            <a:ext cx="9144000" cy="763574"/>
          </a:xfrm>
        </p:spPr>
        <p:txBody>
          <a:bodyPr/>
          <a:lstStyle/>
          <a:p>
            <a:pPr algn="ctr"/>
            <a:r>
              <a:rPr lang="en-US" b="1" dirty="0" smtClean="0"/>
              <a:t>The SWAMP’s Goals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Simplify and automate the task of applying a broad spectrum of software analysis tools to software packages throughout the development lifecycle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Deliver assessment results to the user in a way that is easy to understand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Lower the obstacles to performing software security assessments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Provide a resource for organizations and open-source developers to institute software assurance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Improve software security assessment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Promote continuous software assurance: “Do it early, and do it often.”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Foster more secure deployed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Integrate secure software coding practices into the classroom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Allow users to collaborate and share SwA products and methodologies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ＭＳ Ｐゴシック" pitchFamily="34" charset="-128"/>
                <a:cs typeface="Tahoma" pitchFamily="34" charset="0"/>
              </a:rPr>
              <a:t>Serve as a testing and evaluation ground for new and mature software assurance tools and technologies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509"/>
            <a:ext cx="9144000" cy="763574"/>
          </a:xfrm>
        </p:spPr>
        <p:txBody>
          <a:bodyPr/>
          <a:lstStyle/>
          <a:p>
            <a:pPr algn="ctr"/>
            <a:r>
              <a:rPr lang="en-US" b="1" dirty="0" smtClean="0"/>
              <a:t>Key Attributes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dirty="0"/>
              <a:t>Highly automated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If you can compile your tool in the SWAMP, all else is </a:t>
            </a:r>
            <a:r>
              <a:rPr lang="en-US" sz="1800" dirty="0" smtClean="0"/>
              <a:t>automated although, </a:t>
            </a:r>
            <a:r>
              <a:rPr lang="en-US" sz="1800" dirty="0" err="1" smtClean="0"/>
              <a:t>na</a:t>
            </a:r>
            <a:r>
              <a:rPr lang="en-US" sz="1800" dirty="0" smtClean="0"/>
              <a:t> no-build option for those that just want to test their code is now  available.  </a:t>
            </a:r>
            <a:endParaRPr lang="en-US" sz="18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dirty="0"/>
              <a:t>Secure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Strong sandboxing: all executions in single-use virtual machines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dirty="0"/>
              <a:t>Private (if you wish)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Share your tool, app, or data if and when you choose.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dirty="0"/>
              <a:t>Open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Lots of tools, lots of apps, lots of anonymized assessment data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dirty="0"/>
              <a:t>A resource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Software to help make your job easier; people to advise </a:t>
            </a:r>
            <a:r>
              <a:rPr lang="en-US" sz="1800" dirty="0" smtClean="0"/>
              <a:t>you including expert programmers that can walk you through setting up a test</a:t>
            </a:r>
            <a:endParaRPr lang="en-US" sz="18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dirty="0"/>
              <a:t>A community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Join and leverage other like-minded users online and in person.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cs typeface="Tahoma" pitchFamily="34" charset="0"/>
              </a:rPr>
              <a:t>Automation Is Critical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209675"/>
            <a:ext cx="8410575" cy="50577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</a:rPr>
              <a:t>The SWAMP offers: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The automation to run tools easily</a:t>
            </a:r>
          </a:p>
          <a:p>
            <a:pPr marL="630238" indent="-344488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600" dirty="0" smtClean="0"/>
              <a:t>A</a:t>
            </a:r>
            <a:r>
              <a:rPr lang="en-US" sz="2600" dirty="0" smtClean="0">
                <a:ea typeface="+mn-ea"/>
              </a:rPr>
              <a:t>pplying a tool to a new software package takes little effort</a:t>
            </a:r>
          </a:p>
          <a:p>
            <a:pPr marL="630238" indent="-344488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600" dirty="0" smtClean="0"/>
              <a:t>Users received </a:t>
            </a:r>
            <a:r>
              <a:rPr lang="en-US" sz="2800" dirty="0" smtClean="0"/>
              <a:t>feedback after </a:t>
            </a:r>
            <a:r>
              <a:rPr lang="en-US" sz="2800" i="1" dirty="0" smtClean="0"/>
              <a:t>each</a:t>
            </a:r>
            <a:r>
              <a:rPr lang="en-US" sz="2800" dirty="0" smtClean="0"/>
              <a:t> </a:t>
            </a:r>
            <a:r>
              <a:rPr lang="en-US" sz="2800" dirty="0"/>
              <a:t>code update </a:t>
            </a:r>
            <a:r>
              <a:rPr lang="en-US" sz="2800" dirty="0" smtClean="0"/>
              <a:t>or commit.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The smarts to automatically combine results in a unified report.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The ability to track progress and trends over time.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 smtClean="0"/>
              <a:t>A resource for organizations to institute a continuous assurance methodology to meet the needs of a continuous integration world.</a:t>
            </a:r>
            <a:endParaRPr lang="en-US" sz="2800" dirty="0" smtClean="0">
              <a:ea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509"/>
            <a:ext cx="9144000" cy="76357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Pain Points The SWAMP Solves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1104281"/>
            <a:ext cx="8848578" cy="5196416"/>
          </a:xfrm>
        </p:spPr>
        <p:txBody>
          <a:bodyPr>
            <a:normAutofit/>
          </a:bodyPr>
          <a:lstStyle/>
          <a:p>
            <a:pPr marL="404813" indent="-404813"/>
            <a:r>
              <a:rPr lang="en-US" sz="2000" dirty="0" smtClean="0"/>
              <a:t>Provides software </a:t>
            </a:r>
            <a:r>
              <a:rPr lang="en-US" sz="2000" dirty="0"/>
              <a:t>developers </a:t>
            </a:r>
            <a:r>
              <a:rPr lang="en-US" sz="2000" dirty="0" smtClean="0"/>
              <a:t>with </a:t>
            </a:r>
            <a:r>
              <a:rPr lang="en-US" sz="2000" dirty="0"/>
              <a:t>effective continuous software assurance capabilities </a:t>
            </a:r>
            <a:r>
              <a:rPr lang="en-US" sz="2000" dirty="0" smtClean="0"/>
              <a:t>that an be easily integrated </a:t>
            </a:r>
            <a:r>
              <a:rPr lang="en-US" sz="2000" dirty="0"/>
              <a:t>into their development </a:t>
            </a:r>
            <a:r>
              <a:rPr lang="en-US" sz="2000" dirty="0" smtClean="0"/>
              <a:t>workflows (the SDLC)</a:t>
            </a:r>
            <a:endParaRPr lang="en-US" sz="2000" dirty="0"/>
          </a:p>
          <a:p>
            <a:pPr marL="404813" indent="-404813"/>
            <a:r>
              <a:rPr lang="en-US" sz="2000" dirty="0" smtClean="0"/>
              <a:t>Allows software component consumers with services that can easily evaluate </a:t>
            </a:r>
            <a:r>
              <a:rPr lang="en-US" sz="2000" dirty="0"/>
              <a:t>the quality of the components they deploy or integrate into their software stack</a:t>
            </a:r>
            <a:r>
              <a:rPr lang="en-US" sz="2000" dirty="0" smtClean="0"/>
              <a:t>.</a:t>
            </a:r>
            <a:endParaRPr lang="en-US" dirty="0" smtClean="0"/>
          </a:p>
          <a:p>
            <a:pPr marL="404813" lvl="1" indent="-404813">
              <a:spcBef>
                <a:spcPts val="1200"/>
              </a:spcBef>
              <a:spcAft>
                <a:spcPts val="200"/>
              </a:spcAft>
            </a:pPr>
            <a:r>
              <a:rPr lang="en-US" dirty="0"/>
              <a:t>E</a:t>
            </a:r>
            <a:r>
              <a:rPr lang="en-US" dirty="0" smtClean="0"/>
              <a:t>mpowers educators with a powerful platform </a:t>
            </a:r>
            <a:r>
              <a:rPr lang="en-US" dirty="0"/>
              <a:t>to expose students to software assurance technology best </a:t>
            </a:r>
            <a:r>
              <a:rPr lang="en-US" dirty="0" smtClean="0"/>
              <a:t>practices when most universities  do not offer any secure code training to their software developer students</a:t>
            </a:r>
            <a:endParaRPr lang="en-US" dirty="0"/>
          </a:p>
          <a:p>
            <a:pPr marL="404813" indent="-404813"/>
            <a:r>
              <a:rPr lang="en-US" sz="2000" dirty="0" smtClean="0"/>
              <a:t>Enables commercial </a:t>
            </a:r>
            <a:r>
              <a:rPr lang="en-US" sz="2000" dirty="0"/>
              <a:t>and open-source tool developers </a:t>
            </a:r>
            <a:r>
              <a:rPr lang="en-US" sz="2000" dirty="0" smtClean="0"/>
              <a:t>to </a:t>
            </a:r>
            <a:r>
              <a:rPr lang="en-US" sz="2000" dirty="0"/>
              <a:t>improve the efficacy of their Software Assurance tools which is </a:t>
            </a:r>
            <a:r>
              <a:rPr lang="en-US" sz="2000" dirty="0" smtClean="0"/>
              <a:t>a critical step to </a:t>
            </a:r>
            <a:r>
              <a:rPr lang="en-US" sz="2000" dirty="0"/>
              <a:t>improve software security as a whole </a:t>
            </a:r>
            <a:r>
              <a:rPr lang="en-US" sz="2000" dirty="0" smtClean="0"/>
              <a:t>and solve today’s tool challenges:</a:t>
            </a:r>
          </a:p>
          <a:p>
            <a:pPr marL="857250" lvl="2" indent="-404813">
              <a:buFont typeface="Wingdings" panose="05000000000000000000" pitchFamily="2" charset="2"/>
              <a:buChar char="ü"/>
            </a:pPr>
            <a:r>
              <a:rPr lang="en-US" dirty="0" smtClean="0"/>
              <a:t>Each </a:t>
            </a:r>
            <a:r>
              <a:rPr lang="en-US" dirty="0"/>
              <a:t>tool has its strengths, but no single </a:t>
            </a:r>
            <a:r>
              <a:rPr lang="en-US" dirty="0" smtClean="0"/>
              <a:t>tool </a:t>
            </a:r>
            <a:r>
              <a:rPr lang="en-US" dirty="0"/>
              <a:t>is good at everything.</a:t>
            </a:r>
          </a:p>
          <a:p>
            <a:pPr marL="857250" lvl="2" indent="-404813">
              <a:buFont typeface="Wingdings" panose="05000000000000000000" pitchFamily="2" charset="2"/>
              <a:buChar char="ü"/>
            </a:pPr>
            <a:r>
              <a:rPr lang="en-US" dirty="0"/>
              <a:t>Configuring, maintaining, and using </a:t>
            </a:r>
            <a:r>
              <a:rPr lang="en-US" dirty="0" smtClean="0"/>
              <a:t>each tool separately </a:t>
            </a:r>
            <a:r>
              <a:rPr lang="en-US" dirty="0"/>
              <a:t>is cumbersome and </a:t>
            </a:r>
            <a:r>
              <a:rPr lang="en-US" dirty="0" smtClean="0"/>
              <a:t>time consuming</a:t>
            </a:r>
          </a:p>
          <a:p>
            <a:pPr marL="404813" lvl="1" indent="-404813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CC7B04"/>
      </a:hlink>
      <a:folHlink>
        <a:srgbClr val="E19825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7751</TotalTime>
  <Words>2594</Words>
  <Application>Microsoft Office PowerPoint</Application>
  <PresentationFormat>On-screen Show (4:3)</PresentationFormat>
  <Paragraphs>291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Banded</vt:lpstr>
      <vt:lpstr>Introducing the SoftWare Assurance MarketPlace</vt:lpstr>
      <vt:lpstr>PowerPoint Presentation</vt:lpstr>
      <vt:lpstr>Funded by Homeland Security</vt:lpstr>
      <vt:lpstr>PowerPoint Presentation</vt:lpstr>
      <vt:lpstr>PowerPoint Presentation</vt:lpstr>
      <vt:lpstr>The SWAMP’s Goals</vt:lpstr>
      <vt:lpstr>Key Attributes</vt:lpstr>
      <vt:lpstr>Automation Is Critical</vt:lpstr>
      <vt:lpstr>The Pain Points The SWAMP Solves</vt:lpstr>
      <vt:lpstr>The security testing tools must  be improved</vt:lpstr>
      <vt:lpstr>Help for Both the Novice and Expert</vt:lpstr>
      <vt:lpstr>But Clean Code Is The First Line of Defense</vt:lpstr>
      <vt:lpstr>A Bit of Motivating History</vt:lpstr>
      <vt:lpstr>And Plenty of New Sources of Defects</vt:lpstr>
      <vt:lpstr>The Big Goal:  Effecting Change </vt:lpstr>
      <vt:lpstr>A Software Developer’s Goals</vt:lpstr>
      <vt:lpstr>What SWAMP Can Do for Developers</vt:lpstr>
      <vt:lpstr>SwA Tool Developer’s Goals</vt:lpstr>
      <vt:lpstr>Capabilities for SwA Tool Developers</vt:lpstr>
      <vt:lpstr>Security Team Goals:</vt:lpstr>
      <vt:lpstr>Capabilities for Security Professionals</vt:lpstr>
      <vt:lpstr>Today’s SWAMP News</vt:lpstr>
      <vt:lpstr>SWAMP News (No Build Option) (cont.)</vt:lpstr>
      <vt:lpstr>Top-Notch Resource for Educators</vt:lpstr>
      <vt:lpstr>Run the Tools Early, Run Them Often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ANYONE</dc:creator>
  <cp:lastModifiedBy>ANYONE</cp:lastModifiedBy>
  <cp:revision>158</cp:revision>
  <dcterms:created xsi:type="dcterms:W3CDTF">2014-04-16T19:27:26Z</dcterms:created>
  <dcterms:modified xsi:type="dcterms:W3CDTF">2015-02-24T18:01:20Z</dcterms:modified>
</cp:coreProperties>
</file>