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68" r:id="rId4"/>
    <p:sldId id="257" r:id="rId5"/>
    <p:sldId id="271" r:id="rId6"/>
    <p:sldId id="283" r:id="rId7"/>
    <p:sldId id="286" r:id="rId8"/>
    <p:sldId id="270" r:id="rId9"/>
    <p:sldId id="275" r:id="rId10"/>
    <p:sldId id="280" r:id="rId11"/>
    <p:sldId id="306" r:id="rId12"/>
    <p:sldId id="258" r:id="rId13"/>
    <p:sldId id="288" r:id="rId14"/>
    <p:sldId id="307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1" autoAdjust="0"/>
    <p:restoredTop sz="94387" autoAdjust="0"/>
  </p:normalViewPr>
  <p:slideViewPr>
    <p:cSldViewPr>
      <p:cViewPr varScale="1">
        <p:scale>
          <a:sx n="116" d="100"/>
          <a:sy n="116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230</c:v>
                </c:pt>
                <c:pt idx="2">
                  <c:v>276</c:v>
                </c:pt>
                <c:pt idx="3">
                  <c:v>395</c:v>
                </c:pt>
                <c:pt idx="4">
                  <c:v>1005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0769456"/>
        <c:axId val="1330766192"/>
      </c:barChart>
      <c:catAx>
        <c:axId val="133076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766192"/>
        <c:crosses val="autoZero"/>
        <c:auto val="1"/>
        <c:lblAlgn val="ctr"/>
        <c:lblOffset val="100"/>
        <c:noMultiLvlLbl val="0"/>
      </c:catAx>
      <c:valAx>
        <c:axId val="1330766192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769456"/>
        <c:crosses val="autoZero"/>
        <c:crossBetween val="between"/>
        <c:majorUnit val="100"/>
        <c:minorUnit val="1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470694048868237"/>
                  <c:y val="-0.130756544292013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34949782641284"/>
                      <c:h val="0.100165594627416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US</c:v>
                </c:pt>
                <c:pt idx="1">
                  <c:v>UK</c:v>
                </c:pt>
                <c:pt idx="2">
                  <c:v>CA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12</c:v>
                </c:pt>
                <c:pt idx="2">
                  <c:v>9.6999999999999993</c:v>
                </c:pt>
                <c:pt idx="3">
                  <c:v>38.299999999999997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Android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3221956819612638"/>
                  <c:y val="-4.4092323075213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760184053623674"/>
                      <c:h val="0.1480700376725818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US</c:v>
                </c:pt>
                <c:pt idx="1">
                  <c:v>UK</c:v>
                </c:pt>
                <c:pt idx="2">
                  <c:v>CA+DE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Amazon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3503388882115236"/>
                  <c:y val="-4.2328352405288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665919145823169"/>
                      <c:h val="0.1373564048439062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US</c:v>
                </c:pt>
                <c:pt idx="1">
                  <c:v>UK</c:v>
                </c:pt>
                <c:pt idx="2">
                  <c:v>DE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Win8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975820219452484E-2"/>
                  <c:y val="-0.144971266302283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79206762580334"/>
                      <c:h val="0.1224447146328484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US</c:v>
                </c:pt>
                <c:pt idx="1">
                  <c:v>DE</c:v>
                </c:pt>
                <c:pt idx="2">
                  <c:v>FR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Traffic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2"/>
              <c:layout>
                <c:manualLayout>
                  <c:x val="8.5914372459775634E-3"/>
                  <c:y val="-1.82450992035367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78593114943958E-2"/>
                  <c:y val="6.08169973451225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028012144368609"/>
                  <c:y val="-6.08169973451225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iOS</c:v>
                </c:pt>
                <c:pt idx="1">
                  <c:v>Android</c:v>
                </c:pt>
                <c:pt idx="2">
                  <c:v>Amazon</c:v>
                </c:pt>
                <c:pt idx="3">
                  <c:v>Win8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78.2</c:v>
                </c:pt>
                <c:pt idx="1">
                  <c:v>4.3</c:v>
                </c:pt>
                <c:pt idx="2">
                  <c:v>7.3</c:v>
                </c:pt>
                <c:pt idx="3">
                  <c:v>5</c:v>
                </c:pt>
                <c:pt idx="4">
                  <c:v>5.2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C7FBFD-0C6A-4937-99B6-F8AFE496A0F2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119881-9B58-442C-97B4-D2F28462F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98195-7E92-45F7-B3C7-42B822DE5CE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873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73C5-1342-4525-BC16-B714C992E829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F09B-D48B-4286-8E2D-C737FB8F8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7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5B48-5A8B-454D-98C6-89CC8E1396A3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1ACB-2C7C-45B6-A566-60AB922BB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2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3F21-31AE-421E-A142-10BFB4FA945C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0043-80BE-4CE4-8FE5-EC0FFEE96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8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DEC7-137F-48E0-BB4C-446CBAE247CA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B8A3-C3B3-4DA2-A6AE-FE5DC7FD4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8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F434-CA71-4DCB-A03D-788A22E9284F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2F290-A18B-4C0C-96A5-14FF11942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0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7037-578A-4F14-BDC9-D11CB6FA31C6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E6B50-1BEB-47CD-AFCC-9D6BF6C1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3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9D45-FF48-4CFB-B806-6D58212FD216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81ED-6CC3-4B62-853A-CAC7E238E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6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79A4-2AED-4E12-9D6B-8B3975901408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1602-77D8-46DC-87C9-01A56E041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383A-D896-4BCC-8F51-DD9522967F01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DA2E-4108-4C25-BC99-8FA5AF72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7012-72F8-443E-A4C1-46E3F8C205EB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605C-DE23-4546-B16A-32C0DD1CD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0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B32B-B05E-491E-933B-B70A9F13BC62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8F52-CD5C-4C84-BFAB-035B854BE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9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3E586-C674-4F72-BD62-70009EF2E633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2012 XIMAD INC - CONFIDENTIAL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8CF93-69B9-46BD-A11B-BEFE8D3CD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6003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itle 3"/>
          <p:cNvSpPr>
            <a:spLocks noGrp="1"/>
          </p:cNvSpPr>
          <p:nvPr>
            <p:ph type="title"/>
          </p:nvPr>
        </p:nvSpPr>
        <p:spPr>
          <a:xfrm>
            <a:off x="539750" y="27082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/>
              <a:t>XiMAD</a:t>
            </a:r>
            <a:r>
              <a:rPr lang="en-US" dirty="0"/>
              <a:t> Portfolio and Traffic Presentation</a:t>
            </a:r>
            <a:endParaRPr lang="ru-R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XiMAD Traffic Portfolio</a:t>
            </a: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F50D0-583E-4324-A6CC-C141D452720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74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  <p:graphicFrame>
        <p:nvGraphicFramePr>
          <p:cNvPr id="10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406356"/>
              </p:ext>
            </p:extLst>
          </p:nvPr>
        </p:nvGraphicFramePr>
        <p:xfrm>
          <a:off x="4443843" y="2276872"/>
          <a:ext cx="424815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7375" y="2060848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Average monthly impressions: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2010 – </a:t>
            </a:r>
            <a:r>
              <a:rPr lang="en-US" sz="2000" b="1" dirty="0" smtClean="0">
                <a:solidFill>
                  <a:schemeClr val="tx1"/>
                </a:solidFill>
              </a:rPr>
              <a:t>50 M/M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2011 – </a:t>
            </a:r>
            <a:r>
              <a:rPr lang="en-US" sz="2000" b="1" dirty="0" smtClean="0">
                <a:solidFill>
                  <a:schemeClr val="tx1"/>
                </a:solidFill>
              </a:rPr>
              <a:t>230 M/M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2012 </a:t>
            </a:r>
            <a:r>
              <a:rPr lang="en-US" sz="2000" b="1" dirty="0" smtClean="0">
                <a:solidFill>
                  <a:schemeClr val="tx1"/>
                </a:solidFill>
              </a:rPr>
              <a:t>– 276 M/M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2013 – 395 M/M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2014 – 1005 </a:t>
            </a:r>
            <a:r>
              <a:rPr lang="en-US" sz="2000" b="1" dirty="0" smtClean="0">
                <a:solidFill>
                  <a:schemeClr val="tx1"/>
                </a:solidFill>
              </a:rPr>
              <a:t>M/M*</a:t>
            </a:r>
            <a:endParaRPr lang="en-US" sz="2000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75" y="5340732"/>
            <a:ext cx="373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*December </a:t>
            </a:r>
            <a:r>
              <a:rPr lang="en-US" i="1" dirty="0" smtClean="0"/>
              <a:t>2014 – </a:t>
            </a:r>
            <a:r>
              <a:rPr lang="en-US" i="1" dirty="0" smtClean="0"/>
              <a:t>1,54 </a:t>
            </a:r>
            <a:r>
              <a:rPr lang="en-US" i="1" dirty="0" smtClean="0"/>
              <a:t>B impressions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XiMAD</a:t>
            </a:r>
            <a:r>
              <a:rPr lang="en-US" dirty="0" smtClean="0"/>
              <a:t> Traffic Breakdown</a:t>
            </a: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9B062-F3CB-4347-8DD4-D469914C2D5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3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20441" y="1576711"/>
            <a:ext cx="746462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en-US" b="1" dirty="0" smtClean="0"/>
              <a:t>Top Geo Location:</a:t>
            </a:r>
          </a:p>
          <a:p>
            <a:endParaRPr lang="en-US" b="1" dirty="0" smtClean="0"/>
          </a:p>
          <a:p>
            <a:r>
              <a:rPr lang="en-US" b="1" dirty="0" smtClean="0"/>
              <a:t>iOS </a:t>
            </a:r>
            <a:r>
              <a:rPr lang="en-US" dirty="0" smtClean="0"/>
              <a:t>- (US 40%,UK 12%</a:t>
            </a:r>
            <a:r>
              <a:rPr lang="ru-RU" dirty="0" smtClean="0"/>
              <a:t>, </a:t>
            </a:r>
            <a:r>
              <a:rPr lang="en-US" dirty="0" smtClean="0"/>
              <a:t>CA 10%) 		</a:t>
            </a:r>
            <a:r>
              <a:rPr lang="en-US" b="1" dirty="0" smtClean="0"/>
              <a:t>Android</a:t>
            </a:r>
            <a:r>
              <a:rPr lang="en-US" dirty="0" smtClean="0"/>
              <a:t> - (US 50%, UK 25%, CA+DE 10%) </a:t>
            </a:r>
          </a:p>
          <a:p>
            <a:r>
              <a:rPr lang="en-US" b="1" dirty="0" smtClean="0"/>
              <a:t>Amazon</a:t>
            </a:r>
            <a:r>
              <a:rPr lang="en-US" dirty="0" smtClean="0"/>
              <a:t> - (US 80% , UK 10%, DE 5%) 	</a:t>
            </a:r>
            <a:r>
              <a:rPr lang="en-US" b="1" dirty="0" smtClean="0"/>
              <a:t>Win8 (desktop) </a:t>
            </a:r>
            <a:r>
              <a:rPr lang="en-US" dirty="0" smtClean="0"/>
              <a:t>– (US 40%, DE 10%, FR 10%)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931466401"/>
              </p:ext>
            </p:extLst>
          </p:nvPr>
        </p:nvGraphicFramePr>
        <p:xfrm>
          <a:off x="69448" y="3304903"/>
          <a:ext cx="2486328" cy="156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04989023"/>
              </p:ext>
            </p:extLst>
          </p:nvPr>
        </p:nvGraphicFramePr>
        <p:xfrm>
          <a:off x="2411760" y="3284984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41386454"/>
              </p:ext>
            </p:extLst>
          </p:nvPr>
        </p:nvGraphicFramePr>
        <p:xfrm>
          <a:off x="4716016" y="3284984"/>
          <a:ext cx="183718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67299371"/>
              </p:ext>
            </p:extLst>
          </p:nvPr>
        </p:nvGraphicFramePr>
        <p:xfrm>
          <a:off x="7020272" y="3304903"/>
          <a:ext cx="1979836" cy="170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018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XiMAD</a:t>
            </a:r>
            <a:r>
              <a:rPr lang="en-US" dirty="0" smtClean="0"/>
              <a:t> Traffic Breakdown</a:t>
            </a: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9B062-F3CB-4347-8DD4-D469914C2D5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3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03648" y="1417638"/>
            <a:ext cx="6245846" cy="159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en-US" b="1" dirty="0" smtClean="0"/>
              <a:t>Platform Breakdown:</a:t>
            </a:r>
          </a:p>
          <a:p>
            <a:endParaRPr lang="en-US" b="1" dirty="0" smtClean="0"/>
          </a:p>
          <a:p>
            <a:r>
              <a:rPr lang="en-US" b="1" dirty="0" smtClean="0"/>
              <a:t>iOS </a:t>
            </a:r>
            <a:r>
              <a:rPr lang="en-US" dirty="0" smtClean="0"/>
              <a:t>- (78,2%)			</a:t>
            </a:r>
            <a:r>
              <a:rPr lang="en-US" b="1" dirty="0" smtClean="0"/>
              <a:t>Android</a:t>
            </a:r>
            <a:r>
              <a:rPr lang="en-US" dirty="0" smtClean="0"/>
              <a:t> - (4,3%)</a:t>
            </a:r>
          </a:p>
          <a:p>
            <a:r>
              <a:rPr lang="en-US" b="1" dirty="0" smtClean="0"/>
              <a:t>Amazon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(7,3%)		</a:t>
            </a:r>
            <a:r>
              <a:rPr lang="en-US" b="1" dirty="0"/>
              <a:t>Win8 (desktop)</a:t>
            </a:r>
            <a:r>
              <a:rPr lang="en-US" dirty="0" smtClean="0"/>
              <a:t> - (5%)</a:t>
            </a:r>
          </a:p>
          <a:p>
            <a:r>
              <a:rPr lang="en-US" b="1" dirty="0" smtClean="0"/>
              <a:t>Others</a:t>
            </a:r>
            <a:r>
              <a:rPr lang="en-US" dirty="0" smtClean="0"/>
              <a:t> - (5,2</a:t>
            </a:r>
            <a:r>
              <a:rPr lang="en-US" dirty="0"/>
              <a:t>%)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551042585"/>
              </p:ext>
            </p:extLst>
          </p:nvPr>
        </p:nvGraphicFramePr>
        <p:xfrm>
          <a:off x="2771800" y="3501008"/>
          <a:ext cx="29564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 Size Traffic Breakdown</a:t>
            </a: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3FC66-6C74-48E2-AE28-01196500F562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1439788" y="2409666"/>
            <a:ext cx="6264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iOS </a:t>
            </a:r>
            <a:r>
              <a:rPr lang="en-US" dirty="0"/>
              <a:t>- </a:t>
            </a:r>
            <a:r>
              <a:rPr lang="en-US" dirty="0" smtClean="0"/>
              <a:t>(728x90, 320x50, interstitials*, video)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Android</a:t>
            </a:r>
            <a:r>
              <a:rPr lang="en-US" dirty="0" smtClean="0"/>
              <a:t> </a:t>
            </a:r>
            <a:r>
              <a:rPr lang="en-US" dirty="0"/>
              <a:t>- (728x90, 320x50, interstitials*, video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Amazon</a:t>
            </a:r>
            <a:r>
              <a:rPr lang="en-US" dirty="0" smtClean="0"/>
              <a:t> </a:t>
            </a:r>
            <a:r>
              <a:rPr lang="en-US" dirty="0"/>
              <a:t>- (728x90, </a:t>
            </a:r>
            <a:r>
              <a:rPr lang="en-US" dirty="0" smtClean="0"/>
              <a:t>interstitials</a:t>
            </a:r>
            <a:r>
              <a:rPr lang="en-US" dirty="0"/>
              <a:t>*, video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Win8 (</a:t>
            </a:r>
            <a:r>
              <a:rPr lang="en-US" b="1" dirty="0"/>
              <a:t>desktop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(</a:t>
            </a:r>
            <a:r>
              <a:rPr lang="en-US" dirty="0"/>
              <a:t>728x90, </a:t>
            </a:r>
            <a:r>
              <a:rPr lang="en-US" dirty="0" smtClean="0"/>
              <a:t>160x600</a:t>
            </a:r>
            <a:r>
              <a:rPr lang="en-US" dirty="0"/>
              <a:t>, interstitials*, </a:t>
            </a:r>
            <a:r>
              <a:rPr lang="en-US" dirty="0" smtClean="0"/>
              <a:t>video)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Others</a:t>
            </a:r>
            <a:r>
              <a:rPr lang="en-US" dirty="0"/>
              <a:t> - </a:t>
            </a:r>
            <a:r>
              <a:rPr lang="en-US" dirty="0" smtClean="0"/>
              <a:t>(</a:t>
            </a:r>
            <a:r>
              <a:rPr lang="en-US" dirty="0"/>
              <a:t>320x50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301208"/>
            <a:ext cx="4233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*all interstitial banners </a:t>
            </a:r>
            <a:r>
              <a:rPr lang="en-US" sz="1400" i="1" dirty="0"/>
              <a:t>within device </a:t>
            </a:r>
            <a:r>
              <a:rPr lang="en-US" sz="1400" i="1" dirty="0" smtClean="0"/>
              <a:t>screen dimensions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259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XiMAD</a:t>
            </a:r>
            <a:r>
              <a:rPr lang="en-US" dirty="0" smtClean="0"/>
              <a:t> Top Partners</a:t>
            </a: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3FC66-6C74-48E2-AE28-01196500F562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1439788" y="2409666"/>
            <a:ext cx="626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iOS </a:t>
            </a:r>
            <a:r>
              <a:rPr lang="en-US" dirty="0"/>
              <a:t>- </a:t>
            </a:r>
            <a:r>
              <a:rPr lang="en-US" dirty="0" smtClean="0"/>
              <a:t>(</a:t>
            </a:r>
            <a:r>
              <a:rPr lang="en-US" dirty="0" err="1" smtClean="0"/>
              <a:t>InMobi</a:t>
            </a:r>
            <a:r>
              <a:rPr lang="en-US" dirty="0" smtClean="0"/>
              <a:t>, </a:t>
            </a:r>
            <a:r>
              <a:rPr lang="en-US" dirty="0" err="1" smtClean="0"/>
              <a:t>Smaato</a:t>
            </a:r>
            <a:r>
              <a:rPr lang="en-US" dirty="0" smtClean="0"/>
              <a:t>, </a:t>
            </a:r>
            <a:r>
              <a:rPr lang="en-US" dirty="0" err="1" smtClean="0"/>
              <a:t>Mmedia</a:t>
            </a:r>
            <a:r>
              <a:rPr lang="en-US" dirty="0" smtClean="0"/>
              <a:t>, </a:t>
            </a:r>
            <a:r>
              <a:rPr lang="en-US" dirty="0" err="1" smtClean="0"/>
              <a:t>Applovin</a:t>
            </a:r>
            <a:r>
              <a:rPr lang="en-US" dirty="0" smtClean="0"/>
              <a:t>, </a:t>
            </a:r>
            <a:r>
              <a:rPr lang="en-US" dirty="0" err="1" smtClean="0"/>
              <a:t>Chartboost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Android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(</a:t>
            </a:r>
            <a:r>
              <a:rPr lang="en-US" dirty="0"/>
              <a:t>Amazon, </a:t>
            </a:r>
            <a:r>
              <a:rPr lang="en-US" dirty="0" err="1"/>
              <a:t>Smaato</a:t>
            </a:r>
            <a:r>
              <a:rPr lang="en-US" dirty="0"/>
              <a:t>, </a:t>
            </a:r>
            <a:r>
              <a:rPr lang="en-US" dirty="0" err="1"/>
              <a:t>Tapit</a:t>
            </a:r>
            <a:r>
              <a:rPr lang="en-US" dirty="0" smtClean="0"/>
              <a:t>, </a:t>
            </a:r>
            <a:r>
              <a:rPr lang="en-US" dirty="0" err="1" smtClean="0"/>
              <a:t>Applovin</a:t>
            </a:r>
            <a:r>
              <a:rPr lang="en-US" dirty="0" smtClean="0"/>
              <a:t>, </a:t>
            </a:r>
            <a:r>
              <a:rPr lang="en-US" dirty="0" err="1"/>
              <a:t>Chartboost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Amazon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(Amazon, </a:t>
            </a:r>
            <a:r>
              <a:rPr lang="en-US" dirty="0" err="1" smtClean="0"/>
              <a:t>Smaato</a:t>
            </a:r>
            <a:r>
              <a:rPr lang="en-US" dirty="0" smtClean="0"/>
              <a:t>, </a:t>
            </a:r>
            <a:r>
              <a:rPr lang="en-US" dirty="0" err="1" smtClean="0"/>
              <a:t>Tapit</a:t>
            </a:r>
            <a:r>
              <a:rPr lang="en-US" dirty="0" smtClean="0"/>
              <a:t>, </a:t>
            </a:r>
            <a:r>
              <a:rPr lang="en-US" dirty="0" err="1" smtClean="0"/>
              <a:t>Chartboost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Win8 (</a:t>
            </a:r>
            <a:r>
              <a:rPr lang="en-US" b="1" dirty="0"/>
              <a:t>desktop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(</a:t>
            </a:r>
            <a:r>
              <a:rPr lang="en-US" dirty="0" err="1" smtClean="0"/>
              <a:t>Pubcenter</a:t>
            </a:r>
            <a:r>
              <a:rPr lang="en-US" dirty="0" smtClean="0"/>
              <a:t>, </a:t>
            </a:r>
            <a:r>
              <a:rPr lang="en-US" dirty="0" err="1" smtClean="0"/>
              <a:t>Adduplex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A1469-29CD-4C9F-8F6D-3C0CED3FB5D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981075"/>
            <a:ext cx="2600325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268538" y="2997200"/>
            <a:ext cx="4535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/>
              <a:t>THANK YOU!</a:t>
            </a:r>
            <a:endParaRPr lang="ru-RU" sz="400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XiMAD Portfolio</a:t>
            </a:r>
            <a:endParaRPr lang="ru-RU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3075" y="1557338"/>
            <a:ext cx="8229600" cy="4525962"/>
          </a:xfrm>
        </p:spPr>
        <p:txBody>
          <a:bodyPr/>
          <a:lstStyle/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Founded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in 2009 and based in San Francisco, CA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In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2010 established as California S-Corporation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Managed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by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industry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experts with over 10 years of experience in telecom and mobile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Employs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more than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200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people with 4 R&amp;D offices in Russia and Belarus</a:t>
            </a:r>
          </a:p>
          <a:p>
            <a:pPr marL="0" lvl="0" indent="0" hangingPunct="1">
              <a:spcBef>
                <a:spcPts val="400"/>
              </a:spcBef>
              <a:spcAft>
                <a:spcPts val="0"/>
              </a:spcAft>
              <a:buNone/>
            </a:pPr>
            <a:endParaRPr lang="en-US" sz="1600" b="1" dirty="0">
              <a:latin typeface="Calibri" pitchFamily="34"/>
              <a:ea typeface="Andale Sans UI" pitchFamily="2"/>
              <a:cs typeface="Tahoma" pitchFamily="2"/>
            </a:endParaRPr>
          </a:p>
          <a:p>
            <a:pPr marL="0" lvl="0" indent="0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itchFamily="34"/>
                <a:ea typeface="Andale Sans UI" pitchFamily="2"/>
                <a:cs typeface="Tahoma" pitchFamily="2"/>
              </a:rPr>
              <a:t>Core Businesses: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Mobile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Applications Development and Publishing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Social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Networks Applications Development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eBook Publishing Solution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In-House Mobile Ad Traffic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Mediation</a:t>
            </a:r>
            <a:endParaRPr lang="en-US" sz="1600" b="1" dirty="0" smtClean="0">
              <a:latin typeface="Calibri" pitchFamily="34"/>
              <a:ea typeface="Andale Sans UI" pitchFamily="2"/>
              <a:cs typeface="Tahoma" pitchFamily="2"/>
            </a:endParaRPr>
          </a:p>
          <a:p>
            <a:pPr marL="0" lvl="0" indent="0" hangingPunct="1">
              <a:spcBef>
                <a:spcPts val="400"/>
              </a:spcBef>
              <a:spcAft>
                <a:spcPts val="0"/>
              </a:spcAft>
              <a:buNone/>
            </a:pPr>
            <a:endParaRPr lang="en-US" sz="1600" b="1" dirty="0">
              <a:latin typeface="Calibri" pitchFamily="34"/>
              <a:ea typeface="Andale Sans UI" pitchFamily="2"/>
              <a:cs typeface="Tahoma" pitchFamily="2"/>
            </a:endParaRPr>
          </a:p>
          <a:p>
            <a:pPr marL="0" lvl="0" indent="0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itchFamily="34"/>
                <a:ea typeface="Andale Sans UI" pitchFamily="2"/>
                <a:cs typeface="Tahoma" pitchFamily="2"/>
              </a:rPr>
              <a:t>Financial Overview: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Profitable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since 2010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Current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Revenue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with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3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0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% net profit margin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E9395-B86B-48E0-A8DF-E607E6BF760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XiMAD Portfolio</a:t>
            </a:r>
            <a:endParaRPr lang="ru-RU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640" lvl="0" indent="0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itchFamily="34"/>
                <a:ea typeface="Andale Sans UI" pitchFamily="2"/>
                <a:cs typeface="Tahoma" pitchFamily="2"/>
              </a:rPr>
              <a:t>Competitive </a:t>
            </a: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advantages</a:t>
            </a:r>
          </a:p>
          <a:p>
            <a:pPr marL="107640" lvl="0" indent="0" hangingPunct="1">
              <a:spcBef>
                <a:spcPts val="400"/>
              </a:spcBef>
              <a:spcAft>
                <a:spcPts val="0"/>
              </a:spcAft>
              <a:buNone/>
            </a:pPr>
            <a:endParaRPr lang="en-US" sz="1600" b="1" dirty="0">
              <a:latin typeface="Calibri" pitchFamily="34"/>
              <a:ea typeface="Andale Sans UI" pitchFamily="2"/>
              <a:cs typeface="Tahoma" pitchFamily="2"/>
            </a:endParaRP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Expertise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and established product development, publishing and monetization process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Cost-effective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distribution of engineering, creative, and business management  resources throughout Eastern Europe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Technology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know-how, re-usable code-base and intellectual property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Unique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and sophisticated Ad Traffic Optimization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Platform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Direct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relationship with most major app-stores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Integrated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Cross-Promotion across own and partners properties</a:t>
            </a:r>
          </a:p>
          <a:p>
            <a:pPr marL="0" lvl="0" indent="0" hangingPunct="1">
              <a:spcBef>
                <a:spcPts val="400"/>
              </a:spcBef>
              <a:spcAft>
                <a:spcPts val="0"/>
              </a:spcAft>
              <a:buNone/>
            </a:pPr>
            <a:endParaRPr lang="en-US" sz="1600" b="1" dirty="0">
              <a:latin typeface="Calibri" pitchFamily="34"/>
              <a:ea typeface="Andale Sans UI" pitchFamily="2"/>
              <a:cs typeface="Tahoma" pitchFamily="2"/>
            </a:endParaRPr>
          </a:p>
          <a:p>
            <a:pPr marL="107640" lvl="0" indent="0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itchFamily="34"/>
                <a:ea typeface="Andale Sans UI" pitchFamily="2"/>
                <a:cs typeface="Tahoma" pitchFamily="2"/>
              </a:rPr>
              <a:t>Sources of </a:t>
            </a: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Revenue</a:t>
            </a:r>
          </a:p>
          <a:p>
            <a:pPr marL="107640" lvl="0" indent="0" hangingPunct="1">
              <a:spcBef>
                <a:spcPts val="400"/>
              </a:spcBef>
              <a:spcAft>
                <a:spcPts val="0"/>
              </a:spcAft>
              <a:buNone/>
            </a:pPr>
            <a:endParaRPr lang="en-US" sz="1600" b="1" dirty="0">
              <a:latin typeface="Calibri" pitchFamily="34"/>
              <a:ea typeface="Andale Sans UI" pitchFamily="2"/>
              <a:cs typeface="Tahoma" pitchFamily="2"/>
            </a:endParaRP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Direct sales via app stores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and IAP: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30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%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Advertisement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: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70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68C09-7C50-4B52-AC38-7EBE17264159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XiMAD Apps Portfolio</a:t>
            </a:r>
            <a:endParaRPr lang="ru-RU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Over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8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0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product titles ported on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8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major native mobile platforms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Totals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to over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600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stand alone apps in over 50 native and independent app-stores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Products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categories: Games, Social, Utilities, References &amp; eBooks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Apps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are distributed in 200+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countries (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though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most of downloads US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, CA, UK, AU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)</a:t>
            </a:r>
            <a:endParaRPr lang="en-US" sz="1600" b="1" dirty="0">
              <a:latin typeface="Calibri" pitchFamily="34"/>
              <a:ea typeface="Andale Sans UI" pitchFamily="2"/>
              <a:cs typeface="Tahoma" pitchFamily="2"/>
            </a:endParaRP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Apps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are distributed through 50+ app stores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Multiple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placements in “Featured Sections” in all major app stores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Winner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of 5+ contests by operators and OEMs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Prizes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in 5+ contests by operators and OEMs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Direct partnerships </a:t>
            </a:r>
            <a:r>
              <a:rPr lang="en-US" sz="1600" b="1" dirty="0">
                <a:latin typeface="Calibri" pitchFamily="34"/>
                <a:ea typeface="Andale Sans UI" pitchFamily="2"/>
                <a:cs typeface="Tahoma" pitchFamily="2"/>
              </a:rPr>
              <a:t>with Microsoft and RIM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DD92A-742F-4DD6-B61C-9F55F56EAD7F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2013 XIMAD INC - CONFIDENTIAL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XiMAD Apps Portfolio</a:t>
            </a:r>
            <a:endParaRPr lang="ru-R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lvl="0" indent="0" hangingPunct="1">
              <a:spcBef>
                <a:spcPts val="400"/>
              </a:spcBef>
              <a:spcAft>
                <a:spcPts val="0"/>
              </a:spcAft>
              <a:buNone/>
            </a:pPr>
            <a:endParaRPr lang="en-US" sz="1600" b="1" dirty="0" smtClean="0">
              <a:latin typeface="Calibri" pitchFamily="34"/>
              <a:ea typeface="Andale Sans UI" pitchFamily="2"/>
              <a:cs typeface="Tahoma" pitchFamily="2"/>
            </a:endParaRPr>
          </a:p>
          <a:p>
            <a:pPr marL="0" lvl="0" indent="0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XiMAD Apps feature set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endParaRPr lang="en-US" sz="2000" b="1" dirty="0" smtClean="0">
              <a:latin typeface="Calibri" pitchFamily="34"/>
              <a:ea typeface="Andale Sans UI" pitchFamily="2"/>
              <a:cs typeface="Tahoma" pitchFamily="2"/>
            </a:endParaRP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Cross-promotion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Rate </a:t>
            </a: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it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Ad </a:t>
            </a: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module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Analytics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Push </a:t>
            </a: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notifications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Scoreboard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Share </a:t>
            </a: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(FB, Twitter …)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2000" b="1" dirty="0" smtClean="0">
                <a:latin typeface="Calibri" pitchFamily="34"/>
                <a:ea typeface="Andale Sans UI" pitchFamily="2"/>
                <a:cs typeface="Tahoma" pitchFamily="2"/>
              </a:rPr>
              <a:t>IAP </a:t>
            </a:r>
          </a:p>
          <a:p>
            <a:pPr marL="0" lvl="0" indent="0" hangingPunct="1">
              <a:spcBef>
                <a:spcPts val="400"/>
              </a:spcBef>
              <a:spcAft>
                <a:spcPts val="0"/>
              </a:spcAft>
              <a:buNone/>
            </a:pPr>
            <a:endParaRPr lang="en-US" sz="1600" b="1" dirty="0">
              <a:latin typeface="Calibri" pitchFamily="34"/>
              <a:ea typeface="Andale Sans UI" pitchFamily="2"/>
              <a:cs typeface="Tahoma" pitchFamily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489F9-F6E5-4BEC-A456-54D0947DCC2D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XiMAD Apps Portfolio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0B8A3-C3B3-4DA2-A6AE-FE5DC7FD4E3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XiMAD Top App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0B8A3-C3B3-4DA2-A6AE-FE5DC7FD4E3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91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9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XiMAD</a:t>
            </a:r>
            <a:r>
              <a:rPr lang="en-US" dirty="0" smtClean="0"/>
              <a:t> Top Apps</a:t>
            </a: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D31C4-4AF7-4BDB-A030-B02B0536A1A5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1700808"/>
            <a:ext cx="7354888" cy="381642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457200" marR="0" lvl="0" indent="-45720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Arial" panose="020B0604020202020204" pitchFamily="34" charset="0"/>
              <a:buChar char="•"/>
              <a:tabLst/>
            </a:pPr>
            <a:r>
              <a:rPr lang="de-DE" sz="2800" b="1" i="0" u="none" strike="noStrike" kern="1200" dirty="0" smtClean="0">
                <a:ln>
                  <a:noFill/>
                </a:ln>
                <a:latin typeface="Calibri" pitchFamily="34"/>
                <a:ea typeface="Andale Sans UI" pitchFamily="2"/>
                <a:cs typeface="Tahoma" pitchFamily="2"/>
              </a:rPr>
              <a:t>Magic Jigsaw Puzzles</a:t>
            </a:r>
          </a:p>
          <a:p>
            <a:pPr marL="457200" lvl="0" indent="-457200" hangingPunct="0">
              <a:spcBef>
                <a:spcPts val="1191"/>
              </a:spcBef>
              <a:spcAft>
                <a:spcPts val="992"/>
              </a:spcAft>
              <a:buFont typeface="Arial" panose="020B0604020202020204" pitchFamily="34" charset="0"/>
              <a:buChar char="•"/>
            </a:pPr>
            <a:r>
              <a:rPr lang="de-DE" sz="2800" b="1" dirty="0">
                <a:latin typeface="Calibri" pitchFamily="34"/>
                <a:ea typeface="Andale Sans UI" pitchFamily="2"/>
                <a:cs typeface="Tahoma" pitchFamily="2"/>
              </a:rPr>
              <a:t>Bubble </a:t>
            </a:r>
            <a:r>
              <a:rPr lang="de-DE" sz="2800" b="1" dirty="0" smtClean="0">
                <a:latin typeface="Calibri" pitchFamily="34"/>
                <a:ea typeface="Andale Sans UI" pitchFamily="2"/>
                <a:cs typeface="Tahoma" pitchFamily="2"/>
              </a:rPr>
              <a:t>Birds</a:t>
            </a:r>
          </a:p>
          <a:p>
            <a:pPr marL="457200" lvl="0" indent="-457200" hangingPunct="0">
              <a:spcBef>
                <a:spcPts val="1191"/>
              </a:spcBef>
              <a:spcAft>
                <a:spcPts val="992"/>
              </a:spcAft>
              <a:buFont typeface="Arial" panose="020B0604020202020204" pitchFamily="34" charset="0"/>
              <a:buChar char="•"/>
            </a:pPr>
            <a:r>
              <a:rPr lang="de-DE" sz="2800" b="1" dirty="0">
                <a:latin typeface="Calibri" pitchFamily="34"/>
                <a:ea typeface="Andale Sans UI" pitchFamily="2"/>
                <a:cs typeface="Tahoma" pitchFamily="2"/>
              </a:rPr>
              <a:t>Fruit </a:t>
            </a:r>
            <a:r>
              <a:rPr lang="de-DE" sz="2800" b="1" dirty="0" smtClean="0">
                <a:latin typeface="Calibri" pitchFamily="34"/>
                <a:ea typeface="Andale Sans UI" pitchFamily="2"/>
                <a:cs typeface="Tahoma" pitchFamily="2"/>
              </a:rPr>
              <a:t>Quest</a:t>
            </a:r>
          </a:p>
          <a:p>
            <a:pPr marL="457200" lvl="0" indent="-457200" hangingPunct="0">
              <a:spcBef>
                <a:spcPts val="1191"/>
              </a:spcBef>
              <a:spcAft>
                <a:spcPts val="992"/>
              </a:spcAft>
              <a:buFont typeface="Arial" panose="020B0604020202020204" pitchFamily="34" charset="0"/>
              <a:buChar char="•"/>
            </a:pPr>
            <a:r>
              <a:rPr lang="de-DE" sz="2800" b="1" dirty="0">
                <a:latin typeface="Calibri" pitchFamily="34"/>
                <a:ea typeface="Andale Sans UI" pitchFamily="2"/>
                <a:cs typeface="Tahoma" pitchFamily="2"/>
              </a:rPr>
              <a:t>Muffin </a:t>
            </a:r>
            <a:r>
              <a:rPr lang="de-DE" sz="2800" b="1" dirty="0" smtClean="0">
                <a:latin typeface="Calibri" pitchFamily="34"/>
                <a:ea typeface="Andale Sans UI" pitchFamily="2"/>
                <a:cs typeface="Tahoma" pitchFamily="2"/>
              </a:rPr>
              <a:t>Quest</a:t>
            </a:r>
          </a:p>
          <a:p>
            <a:pPr marL="457200" lvl="0" indent="-457200" hangingPunct="0">
              <a:spcBef>
                <a:spcPts val="1191"/>
              </a:spcBef>
              <a:spcAft>
                <a:spcPts val="992"/>
              </a:spcAft>
              <a:buFont typeface="Arial" panose="020B0604020202020204" pitchFamily="34" charset="0"/>
              <a:buChar char="•"/>
            </a:pPr>
            <a:r>
              <a:rPr lang="de-DE" sz="2800" b="1" dirty="0" smtClean="0">
                <a:latin typeface="Calibri" pitchFamily="34"/>
                <a:ea typeface="Andale Sans UI" pitchFamily="2"/>
                <a:cs typeface="Tahoma" pitchFamily="2"/>
              </a:rPr>
              <a:t>Color Quest</a:t>
            </a:r>
            <a:endParaRPr lang="de-DE" sz="2800" b="1" i="0" u="none" strike="noStrike" kern="1200" dirty="0">
              <a:ln>
                <a:noFill/>
              </a:ln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XiMAD In-House Traffic Optimization Tool</a:t>
            </a:r>
            <a:endParaRPr lang="ru-R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 rtlCol="0">
            <a:normAutofit/>
          </a:bodyPr>
          <a:lstStyle/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95% Fill Rates by querying multiple ad-networks with no network latency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err="1" smtClean="0">
                <a:latin typeface="Calibri" pitchFamily="34"/>
                <a:ea typeface="Andale Sans UI" pitchFamily="2"/>
                <a:cs typeface="Tahoma" pitchFamily="2"/>
              </a:rPr>
              <a:t>eCPM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 Traffic Optimization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Supports in-house ads for unfilled requests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Supports custom campaigns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Ad </a:t>
            </a: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targeting 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Real-time performance reports</a:t>
            </a:r>
          </a:p>
          <a:p>
            <a:pPr hangingPunct="1">
              <a:spcBef>
                <a:spcPts val="400"/>
              </a:spcBef>
              <a:spcAft>
                <a:spcPts val="0"/>
              </a:spcAft>
            </a:pPr>
            <a:r>
              <a:rPr lang="en-US" sz="1600" b="1" dirty="0" smtClean="0">
                <a:latin typeface="Calibri" pitchFamily="34"/>
                <a:ea typeface="Andale Sans UI" pitchFamily="2"/>
                <a:cs typeface="Tahoma" pitchFamily="2"/>
              </a:rPr>
              <a:t>CPM/CPC/CPA campaigns support</a:t>
            </a:r>
          </a:p>
          <a:p>
            <a:pPr marL="0" indent="0" hangingPunct="1">
              <a:spcBef>
                <a:spcPts val="400"/>
              </a:spcBef>
              <a:spcAft>
                <a:spcPts val="0"/>
              </a:spcAft>
              <a:buNone/>
            </a:pPr>
            <a:endParaRPr lang="en-US" sz="1600" b="1" dirty="0">
              <a:latin typeface="Calibri" pitchFamily="34"/>
              <a:ea typeface="Andale Sans UI" pitchFamily="2"/>
              <a:cs typeface="Tahoma" pitchFamily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111D2-8C1C-40F2-8CB4-F856CC7E282F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866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2014 XIMAD INC - CONFIDENTIAL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24454</TotalTime>
  <Words>635</Words>
  <Application>Microsoft Office PowerPoint</Application>
  <PresentationFormat>On-screen Show (4:3)</PresentationFormat>
  <Paragraphs>157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Microsoft YaHei</vt:lpstr>
      <vt:lpstr>Andale Sans UI</vt:lpstr>
      <vt:lpstr>Arial</vt:lpstr>
      <vt:lpstr>Calibri</vt:lpstr>
      <vt:lpstr>Tahoma</vt:lpstr>
      <vt:lpstr>Office Theme</vt:lpstr>
      <vt:lpstr>XiMAD Portfolio and Traffic Presentation</vt:lpstr>
      <vt:lpstr>XiMAD Portfolio</vt:lpstr>
      <vt:lpstr>XiMAD Portfolio</vt:lpstr>
      <vt:lpstr>XiMAD Apps Portfolio</vt:lpstr>
      <vt:lpstr>XiMAD Apps Portfolio</vt:lpstr>
      <vt:lpstr>XiMAD Apps Portfolio</vt:lpstr>
      <vt:lpstr>XiMAD Top App</vt:lpstr>
      <vt:lpstr>XiMAD Top Apps</vt:lpstr>
      <vt:lpstr>XiMAD In-House Traffic Optimization Tool</vt:lpstr>
      <vt:lpstr>XiMAD Traffic Portfolio</vt:lpstr>
      <vt:lpstr>XiMAD Traffic Breakdown</vt:lpstr>
      <vt:lpstr>XiMAD Traffic Breakdown</vt:lpstr>
      <vt:lpstr>Ad Size Traffic Breakdown</vt:lpstr>
      <vt:lpstr>XiMAD Top Partners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konstana</dc:creator>
  <cp:lastModifiedBy>konstana</cp:lastModifiedBy>
  <cp:revision>150</cp:revision>
  <dcterms:created xsi:type="dcterms:W3CDTF">2012-08-21T13:21:23Z</dcterms:created>
  <dcterms:modified xsi:type="dcterms:W3CDTF">2015-01-26T12:21:11Z</dcterms:modified>
</cp:coreProperties>
</file>