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3" r:id="rId3"/>
    <p:sldId id="286" r:id="rId4"/>
    <p:sldId id="289" r:id="rId5"/>
    <p:sldId id="284" r:id="rId6"/>
    <p:sldId id="285" r:id="rId7"/>
    <p:sldId id="288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8034" autoAdjust="0"/>
  </p:normalViewPr>
  <p:slideViewPr>
    <p:cSldViewPr>
      <p:cViewPr varScale="1">
        <p:scale>
          <a:sx n="81" d="100"/>
          <a:sy n="81" d="100"/>
        </p:scale>
        <p:origin x="-203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17.02.15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17.02.15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4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267200"/>
            <a:ext cx="6934200" cy="228600"/>
          </a:xfrm>
          <a:noFill/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5181600" y="-1785"/>
            <a:ext cx="3962400" cy="3964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24600"/>
            <a:ext cx="1676400" cy="475200"/>
          </a:xfrm>
          <a:prstGeom prst="rect">
            <a:avLst/>
          </a:prstGeom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5029200" cy="10287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en-US" smtClean="0"/>
              <a:pPr algn="r"/>
              <a:t>17.02.15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fld id="{F17F374F-8F2E-42FC-B8C0-8EDFCA32CD96}" type="datetime1">
              <a:rPr lang="en-US" sz="1100" smtClean="0"/>
              <a:pPr algn="r"/>
              <a:t>17.02.15</a:t>
            </a:fld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24600"/>
            <a:ext cx="1676400" cy="475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317"/>
          <a:stretch/>
        </p:blipFill>
        <p:spPr>
          <a:xfrm>
            <a:off x="5257800" y="0"/>
            <a:ext cx="3886200" cy="3835528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en-US" smtClean="0"/>
              <a:pPr algn="r"/>
              <a:t>17.02.15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24" b="49618"/>
          <a:stretch/>
        </p:blipFill>
        <p:spPr>
          <a:xfrm>
            <a:off x="3352800" y="1519229"/>
            <a:ext cx="5791200" cy="5338771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rgbClr val="FFC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17.02.15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24600"/>
            <a:ext cx="1676400" cy="47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file://localhost/Users/charlynrodriguez/Desktop/Video/video%20files/merchandising%20screen.PNG" TargetMode="External"/><Relationship Id="rId6" Type="http://schemas.openxmlformats.org/officeDocument/2006/relationships/image" Target="../media/image10.png"/><Relationship Id="rId7" Type="http://schemas.openxmlformats.org/officeDocument/2006/relationships/image" Target="file://localhost/Users/charlynrodriguez/Desktop/Screen%20Shot%202014-12-29%20at%203.27.19%20PM.png" TargetMode="External"/><Relationship Id="rId8" Type="http://schemas.openxmlformats.org/officeDocument/2006/relationships/image" Target="../media/image11.png"/><Relationship Id="rId9" Type="http://schemas.openxmlformats.org/officeDocument/2006/relationships/image" Target="file://localhost/Users/charlynrodriguez/Desktop/Screen%20Shot%202014-12-29%20at%203.29.24%20PM.png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file://localhost/Users/charlynrodriguez/Desktop/Screen%20Shot%202014-12-29%20at%203.29.24%20PM.png" TargetMode="External"/><Relationship Id="rId12" Type="http://schemas.openxmlformats.org/officeDocument/2006/relationships/image" Target="../media/image13.png"/><Relationship Id="rId13" Type="http://schemas.openxmlformats.org/officeDocument/2006/relationships/image" Target="file://localhost/Users/charlynrodriguez/Desktop/Screen%20Shot%202014-12-29%20at%204.18.16%20PM.png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file://localhost/Users/charlynrodriguez/Desktop/VB%20Misc/Logos/VisitBasis_roundlogo.png" TargetMode="External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file://localhost/Users/charlynrodriguez/Desktop/Video/video%20files/merchandising%20screen.PNG" TargetMode="External"/><Relationship Id="rId8" Type="http://schemas.openxmlformats.org/officeDocument/2006/relationships/image" Target="../media/image10.png"/><Relationship Id="rId9" Type="http://schemas.openxmlformats.org/officeDocument/2006/relationships/image" Target="file://localhost/Users/charlynrodriguez/Desktop/Screen%20Shot%202014-12-29%20at%203.27.19%20PM.png" TargetMode="External"/><Relationship Id="rId10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basis.com" TargetMode="External"/><Relationship Id="rId4" Type="http://schemas.openxmlformats.org/officeDocument/2006/relationships/hyperlink" Target="http://blog.visitbasis.com" TargetMode="External"/><Relationship Id="rId5" Type="http://schemas.openxmlformats.org/officeDocument/2006/relationships/hyperlink" Target="https://www.hipchat.com/gQr1qiXkE" TargetMode="External"/><Relationship Id="rId6" Type="http://schemas.openxmlformats.org/officeDocument/2006/relationships/hyperlink" Target="mailto:sales@visitbasis.co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3200" dirty="0" err="1" smtClean="0"/>
              <a:t>visitbasis</a:t>
            </a:r>
            <a:endParaRPr lang="en-US" sz="3200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152400" y="4038600"/>
            <a:ext cx="7391400" cy="457200"/>
          </a:xfrm>
        </p:spPr>
        <p:txBody>
          <a:bodyPr>
            <a:noAutofit/>
          </a:bodyPr>
          <a:lstStyle>
            <a:extLst/>
          </a:lstStyle>
          <a:p>
            <a:r>
              <a:rPr lang="en-US" sz="2800" dirty="0" smtClean="0"/>
              <a:t>Introduction and System Overview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09600"/>
          </a:xfrm>
        </p:spPr>
        <p:txBody>
          <a:bodyPr>
            <a:noAutofit/>
          </a:bodyPr>
          <a:lstStyle>
            <a:extLst/>
          </a:lstStyle>
          <a:p>
            <a:r>
              <a:rPr lang="en-US" sz="2800" dirty="0" smtClean="0"/>
              <a:t>About VisitBasis</a:t>
            </a:r>
            <a:endParaRPr lang="en-US" sz="2800" dirty="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01752" y="990600"/>
            <a:ext cx="8074152" cy="1295400"/>
          </a:xfrm>
        </p:spPr>
        <p:txBody>
          <a:bodyPr>
            <a:noAutofit/>
          </a:bodyPr>
          <a:lstStyle>
            <a:extLst/>
          </a:lstStyle>
          <a:p>
            <a:r>
              <a:rPr lang="en-US" sz="2400" dirty="0" smtClean="0"/>
              <a:t>VisitBasis </a:t>
            </a:r>
            <a:r>
              <a:rPr lang="en-US" sz="2400" dirty="0"/>
              <a:t>Retail Execution is </a:t>
            </a:r>
            <a:r>
              <a:rPr lang="en-US" sz="2400" dirty="0" smtClean="0"/>
              <a:t>a cloud-based </a:t>
            </a:r>
            <a:r>
              <a:rPr lang="en-US" sz="2400" dirty="0"/>
              <a:t>complete mobile data collection solution designed to build, schedule and monitor field team activities in real time. </a:t>
            </a:r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6"/>
          </p:nvPr>
        </p:nvSpPr>
        <p:spPr>
          <a:xfrm>
            <a:off x="301752" y="2362200"/>
            <a:ext cx="8080248" cy="457200"/>
          </a:xfrm>
        </p:spPr>
        <p:txBody>
          <a:bodyPr>
            <a:noAutofit/>
          </a:bodyPr>
          <a:lstStyle>
            <a:extLst/>
          </a:lstStyle>
          <a:p>
            <a:r>
              <a:rPr lang="en-US" sz="2400" dirty="0" smtClean="0"/>
              <a:t>Main Structure</a:t>
            </a:r>
            <a:endParaRPr lang="en-US" sz="2400" dirty="0"/>
          </a:p>
        </p:txBody>
      </p:sp>
      <p:pic>
        <p:nvPicPr>
          <p:cNvPr id="10" name="Picture 9" descr="off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2171700" cy="1675694"/>
          </a:xfrm>
          <a:prstGeom prst="rect">
            <a:avLst/>
          </a:prstGeom>
        </p:spPr>
      </p:pic>
      <p:pic>
        <p:nvPicPr>
          <p:cNvPr id="11" name="Picture 10" descr="clou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57600"/>
            <a:ext cx="1776984" cy="92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mobi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505200"/>
            <a:ext cx="2133601" cy="18914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2819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Browser-based Office App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3135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48400" y="27973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Android/iOS Mobile App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3250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• Manage • Assign</a:t>
            </a:r>
          </a:p>
          <a:p>
            <a:pPr algn="ctr"/>
            <a:r>
              <a:rPr lang="en-US" dirty="0" smtClean="0"/>
              <a:t>• Plan • Schedule </a:t>
            </a:r>
          </a:p>
          <a:p>
            <a:pPr algn="ctr"/>
            <a:r>
              <a:rPr lang="en-US" dirty="0" smtClean="0"/>
              <a:t>• Monitor • Report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91200" y="5562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• Perform visits and tasks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9800000">
            <a:off x="3008559" y="4630130"/>
            <a:ext cx="523759" cy="2873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12600000">
            <a:off x="2944680" y="3944329"/>
            <a:ext cx="523759" cy="2873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1800000">
            <a:off x="5434640" y="4607489"/>
            <a:ext cx="523759" cy="2873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 rot="9000000">
            <a:off x="5370761" y="3921688"/>
            <a:ext cx="523759" cy="2873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600" dirty="0" smtClean="0"/>
              <a:t>Uses</a:t>
            </a:r>
            <a:endParaRPr lang="en-US" sz="3600" dirty="0"/>
          </a:p>
        </p:txBody>
      </p:sp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09600"/>
          </a:xfrm>
        </p:spPr>
        <p:txBody>
          <a:bodyPr>
            <a:noAutofit/>
          </a:bodyPr>
          <a:lstStyle>
            <a:extLst/>
          </a:lstStyle>
          <a:p>
            <a:r>
              <a:rPr lang="en-US" sz="2800" dirty="0" smtClean="0"/>
              <a:t>Industries and Applications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1066800"/>
            <a:ext cx="7924800" cy="525780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Merchandising and Field Marketing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CPG and FMCG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Outside Sales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Mystery Shopping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Retail Audits and Inspections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Surveys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POS Asset Management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Training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Other in-store activities: </a:t>
            </a:r>
          </a:p>
          <a:p>
            <a:pPr marL="914400" lvl="1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Product demonstrations</a:t>
            </a:r>
          </a:p>
          <a:p>
            <a:pPr marL="914400" lvl="1" indent="-17145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Sampling, etc.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endParaRPr lang="en-US" sz="2000" dirty="0" smtClean="0"/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3" name="Picture 2" descr="Copy of red-he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2993181" cy="1822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merchandising screen.PNG" descr="/Users/charlynrodriguez/Desktop/Video/video files/merchandising screen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43000"/>
            <a:ext cx="1371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creen Shot 2014-12-29 at 3.27.19 PM.png" descr="/Users/charlynrodriguez/Desktop/Screen Shot 2014-12-29 at 3.27.19 PM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40" y="3115410"/>
            <a:ext cx="3087960" cy="176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creen Shot 2014-12-29 at 3.29.24 PM.png" descr="/Users/charlynrodriguez/Desktop/Screen Shot 2014-12-29 at 3.29.24 PM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08" y="4210353"/>
            <a:ext cx="2858192" cy="249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58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1905000"/>
            <a:ext cx="7924800" cy="434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VisitBasis_roundlogo.png" descr="/Users/charlynrodriguez/Desktop/VB Misc/Logos/VisitBasis_roundlogo.png"/>
          <p:cNvPicPr>
            <a:picLocks noChangeAspect="1"/>
          </p:cNvPicPr>
          <p:nvPr/>
        </p:nvPicPr>
        <p:blipFill>
          <a:blip r:embed="rId3" r:link="rId4" cstate="print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71800"/>
            <a:ext cx="2285794" cy="2286824"/>
          </a:xfrm>
          <a:prstGeom prst="rect">
            <a:avLst/>
          </a:prstGeom>
        </p:spPr>
      </p:pic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600" dirty="0" smtClean="0"/>
              <a:t>Uses</a:t>
            </a:r>
            <a:endParaRPr lang="en-US" sz="3600" dirty="0"/>
          </a:p>
        </p:txBody>
      </p:sp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09600"/>
          </a:xfrm>
        </p:spPr>
        <p:txBody>
          <a:bodyPr>
            <a:noAutofit/>
          </a:bodyPr>
          <a:lstStyle>
            <a:extLst/>
          </a:lstStyle>
          <a:p>
            <a:r>
              <a:rPr lang="en-US" sz="2800" dirty="0" smtClean="0"/>
              <a:t>How Does it Work</a:t>
            </a:r>
            <a:endParaRPr lang="en-US" sz="2800" dirty="0"/>
          </a:p>
        </p:txBody>
      </p:sp>
      <p:pic>
        <p:nvPicPr>
          <p:cNvPr id="3" name="Picture 2" descr="Copy of red-he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00500"/>
            <a:ext cx="1926381" cy="117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merchandising screen.PNG" descr="/Users/charlynrodriguez/Desktop/Video/video files/merchandising screen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81500"/>
            <a:ext cx="9906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creen Shot 2014-12-29 at 3.27.19 PM.png" descr="/Users/charlynrodriguez/Desktop/Screen Shot 2014-12-29 at 3.27.19 PM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14800"/>
            <a:ext cx="2057400" cy="117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creen Shot 2014-12-29 at 3.29.24 PM.png" descr="/Users/charlynrodriguez/Desktop/Screen Shot 2014-12-29 at 3.29.24 PM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14600"/>
            <a:ext cx="1309253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creen Shot 2014-12-29 at 4.18.16 PM.png" descr="/Users/charlynrodriguez/Desktop/Screen Shot 2014-12-29 at 4.18.16 PM.png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327"/>
            <a:ext cx="1769062" cy="10848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1066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2000" dirty="0" smtClean="0"/>
              <a:t>Set-Up: Office creates users, customers, products, task templates,   and assigns territories.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1905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Typical Everyday Workflow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2438400"/>
            <a:ext cx="2133600" cy="92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dirty="0" smtClean="0"/>
              <a:t>1. Office plans visits and schedules them for mobile reps, including any recurring visits.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5318658"/>
            <a:ext cx="2819400" cy="92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600" dirty="0" smtClean="0"/>
              <a:t>2. On their mobile devices, reps follow the visits scheduled for the day and perform the tasks requested by the office.</a:t>
            </a:r>
            <a:endParaRPr lang="en-US" sz="1600" dirty="0"/>
          </a:p>
        </p:txBody>
      </p:sp>
      <p:sp>
        <p:nvSpPr>
          <p:cNvPr id="19" name="Right Arrow 18"/>
          <p:cNvSpPr/>
          <p:nvPr/>
        </p:nvSpPr>
        <p:spPr>
          <a:xfrm rot="4513436">
            <a:off x="6465040" y="3525532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1869184">
            <a:off x="3481742" y="5525047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5334000"/>
            <a:ext cx="2590800" cy="92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dirty="0" smtClean="0"/>
              <a:t>3. At the office, supervisors are able to see where mobile reps are, and which activities are being performed.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2438400"/>
            <a:ext cx="1947638" cy="113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dirty="0" smtClean="0"/>
              <a:t>4. Supervisors can then create and share detailed user and/or customer reports.</a:t>
            </a:r>
            <a:endParaRPr lang="en-US" sz="1600" dirty="0"/>
          </a:p>
        </p:txBody>
      </p:sp>
      <p:sp>
        <p:nvSpPr>
          <p:cNvPr id="25" name="Right Arrow 24"/>
          <p:cNvSpPr/>
          <p:nvPr/>
        </p:nvSpPr>
        <p:spPr>
          <a:xfrm rot="16930465">
            <a:off x="1501474" y="3599507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1345113">
            <a:off x="3878465" y="2571358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600" dirty="0" smtClean="0"/>
              <a:t>System Overview</a:t>
            </a:r>
            <a:endParaRPr lang="en-US" sz="3600" dirty="0"/>
          </a:p>
        </p:txBody>
      </p:sp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09600"/>
          </a:xfrm>
        </p:spPr>
        <p:txBody>
          <a:bodyPr>
            <a:noAutofit/>
          </a:bodyPr>
          <a:lstStyle>
            <a:extLst/>
          </a:lstStyle>
          <a:p>
            <a:r>
              <a:rPr lang="en-US" sz="2800" dirty="0" smtClean="0"/>
              <a:t>VisitBasis Office</a:t>
            </a:r>
            <a:endParaRPr lang="en-US" sz="2800" dirty="0"/>
          </a:p>
        </p:txBody>
      </p:sp>
      <p:pic>
        <p:nvPicPr>
          <p:cNvPr id="10" name="Picture 9" descr="off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33400"/>
            <a:ext cx="2628900" cy="2028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1066800"/>
            <a:ext cx="7924800" cy="5257800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b="1" dirty="0" smtClean="0"/>
              <a:t>Manage</a:t>
            </a:r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Customers – full CRM capabilities</a:t>
            </a:r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Products – electronic catalog</a:t>
            </a:r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Users – multi-division and multi-team 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b="1" dirty="0" smtClean="0"/>
              <a:t>Assign territories</a:t>
            </a:r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Easy to use mapping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b="1" dirty="0" smtClean="0"/>
              <a:t>Plan visits</a:t>
            </a:r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Advanced task template building with multiple action formats: text, numbers, selection, photo, signature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b="1" dirty="0" smtClean="0"/>
              <a:t>Schedule visits and tasks</a:t>
            </a:r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Includes efficient bulk scheduling tool and route optimization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b="1" dirty="0" smtClean="0"/>
              <a:t>Monitor</a:t>
            </a:r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Track user activities live on the map with timestamp and details on GPS locations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b="1" dirty="0" smtClean="0"/>
              <a:t>Report</a:t>
            </a:r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Advanced tools allow to extract data in many forms</a:t>
            </a:r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9460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600" dirty="0" smtClean="0"/>
              <a:t>System Overview</a:t>
            </a:r>
            <a:endParaRPr lang="en-US" sz="3600" dirty="0"/>
          </a:p>
        </p:txBody>
      </p:sp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09600"/>
          </a:xfrm>
        </p:spPr>
        <p:txBody>
          <a:bodyPr>
            <a:noAutofit/>
          </a:bodyPr>
          <a:lstStyle>
            <a:extLst/>
          </a:lstStyle>
          <a:p>
            <a:r>
              <a:rPr lang="en-US" sz="2800" dirty="0" smtClean="0"/>
              <a:t>VisitBasis Mobile App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04800" y="1066800"/>
            <a:ext cx="7924800" cy="5257800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b="1" dirty="0" smtClean="0"/>
              <a:t>Android and iOS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Users can install and use app in </a:t>
            </a:r>
            <a:r>
              <a:rPr lang="en-US" sz="2000" b="1" dirty="0" smtClean="0"/>
              <a:t>as many devices</a:t>
            </a:r>
            <a:br>
              <a:rPr lang="en-US" sz="2000" b="1" dirty="0" smtClean="0"/>
            </a:br>
            <a:r>
              <a:rPr lang="en-US" sz="2000" b="1" dirty="0" smtClean="0"/>
              <a:t>necessary</a:t>
            </a:r>
            <a:r>
              <a:rPr lang="en-US" sz="2000" dirty="0" smtClean="0"/>
              <a:t>, and at the same time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b="1" dirty="0" smtClean="0"/>
              <a:t>Online and offline </a:t>
            </a:r>
            <a:r>
              <a:rPr lang="en-US" sz="2000" dirty="0" smtClean="0"/>
              <a:t>mobile data capturing </a:t>
            </a:r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Users</a:t>
            </a:r>
            <a:r>
              <a:rPr lang="en-US" sz="2000" dirty="0"/>
              <a:t> </a:t>
            </a:r>
            <a:r>
              <a:rPr lang="en-US" sz="2000" dirty="0" smtClean="0"/>
              <a:t>can work offline and then synchronize </a:t>
            </a:r>
            <a:br>
              <a:rPr lang="en-US" sz="2000" dirty="0" smtClean="0"/>
            </a:br>
            <a:r>
              <a:rPr lang="en-US" sz="2000" dirty="0" smtClean="0"/>
              <a:t>once a connection is established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nformation on customers, products and visits is readily available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b="1" dirty="0" smtClean="0"/>
              <a:t>On-the-go </a:t>
            </a:r>
            <a:r>
              <a:rPr lang="en-US" sz="2000" dirty="0" smtClean="0"/>
              <a:t>scheduling and planning, as well as route optimization</a:t>
            </a:r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endParaRPr lang="en-US" sz="2000" dirty="0" smtClean="0"/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endParaRPr lang="en-US" sz="2000" dirty="0"/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endParaRPr lang="en-US" sz="2000" dirty="0" smtClean="0"/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endParaRPr lang="en-US" sz="2000" dirty="0"/>
          </a:p>
          <a:p>
            <a:pPr marL="171450" indent="-171450">
              <a:spcBef>
                <a:spcPts val="0"/>
              </a:spcBef>
              <a:buFont typeface="Arial"/>
              <a:buChar char="•"/>
            </a:pPr>
            <a:r>
              <a:rPr lang="en-US" sz="2000" b="1" dirty="0"/>
              <a:t>VisitBasis</a:t>
            </a:r>
            <a:r>
              <a:rPr lang="en-US" sz="2000" dirty="0"/>
              <a:t> is </a:t>
            </a:r>
            <a:r>
              <a:rPr lang="en-US" sz="2000" dirty="0" smtClean="0"/>
              <a:t>a </a:t>
            </a:r>
            <a:r>
              <a:rPr lang="en-US" sz="2000" b="1" dirty="0"/>
              <a:t>Google Cloud </a:t>
            </a:r>
            <a:r>
              <a:rPr lang="en-US" sz="2000" dirty="0"/>
              <a:t>implementation, </a:t>
            </a:r>
            <a:r>
              <a:rPr lang="en-US" sz="2000" dirty="0" smtClean="0"/>
              <a:t>so </a:t>
            </a:r>
            <a:br>
              <a:rPr lang="en-US" sz="2000" dirty="0" smtClean="0"/>
            </a:br>
            <a:r>
              <a:rPr lang="en-US" sz="2000" dirty="0" smtClean="0"/>
              <a:t>you </a:t>
            </a:r>
            <a:r>
              <a:rPr lang="en-US" sz="2000" dirty="0"/>
              <a:t>can count on the best service availability even if </a:t>
            </a:r>
            <a:r>
              <a:rPr lang="en-US" sz="2000" dirty="0" smtClean="0"/>
              <a:t>your </a:t>
            </a:r>
            <a:br>
              <a:rPr lang="en-US" sz="2000" dirty="0" smtClean="0"/>
            </a:br>
            <a:r>
              <a:rPr lang="en-US" sz="2000" dirty="0" smtClean="0"/>
              <a:t>company </a:t>
            </a:r>
            <a:r>
              <a:rPr lang="en-US" sz="2000" dirty="0"/>
              <a:t>is multinational and runs in different countries and time zones.</a:t>
            </a:r>
            <a:endParaRPr lang="en-US" sz="2000" dirty="0" smtClean="0"/>
          </a:p>
          <a:p>
            <a:pPr marL="914400" lvl="1" indent="-171450">
              <a:spcBef>
                <a:spcPts val="0"/>
              </a:spcBef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6" name="Picture 5" descr="mob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"/>
            <a:ext cx="2133601" cy="1891490"/>
          </a:xfrm>
          <a:prstGeom prst="rect">
            <a:avLst/>
          </a:prstGeom>
        </p:spPr>
      </p:pic>
      <p:sp>
        <p:nvSpPr>
          <p:cNvPr id="9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4114800"/>
            <a:ext cx="8077200" cy="609600"/>
          </a:xfrm>
        </p:spPr>
        <p:txBody>
          <a:bodyPr>
            <a:noAutofit/>
          </a:bodyPr>
          <a:lstStyle>
            <a:extLst/>
          </a:lstStyle>
          <a:p>
            <a:r>
              <a:rPr lang="en-US" sz="2800" dirty="0" smtClean="0"/>
              <a:t>Cloud Environment</a:t>
            </a:r>
            <a:endParaRPr lang="en-US" sz="2800" dirty="0"/>
          </a:p>
        </p:txBody>
      </p:sp>
      <p:pic>
        <p:nvPicPr>
          <p:cNvPr id="7" name="Picture 6" descr="clou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91000"/>
            <a:ext cx="1776984" cy="92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421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7239000" cy="5334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3200" dirty="0" smtClean="0"/>
              <a:t>Contact info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56247" y="3196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876800"/>
            <a:ext cx="8610600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dirty="0" smtClean="0">
                <a:hlinkClick r:id="rId3"/>
              </a:rPr>
              <a:t>www.visitbasis.com</a:t>
            </a:r>
            <a:endParaRPr lang="en-US" sz="2400" dirty="0" smtClean="0"/>
          </a:p>
          <a:p>
            <a:r>
              <a:rPr lang="en-US" sz="2400" dirty="0" err="1" smtClean="0">
                <a:hlinkClick r:id="rId4"/>
              </a:rPr>
              <a:t>blog.visitbasis.com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Live Chat</a:t>
            </a:r>
            <a:endParaRPr lang="en-US" sz="2400" dirty="0" smtClean="0"/>
          </a:p>
          <a:p>
            <a:endParaRPr lang="en-US" sz="2400" dirty="0">
              <a:hlinkClick r:id="rId6"/>
            </a:endParaRPr>
          </a:p>
          <a:p>
            <a:endParaRPr lang="en-US" sz="2400" dirty="0" smtClean="0">
              <a:hlinkClick r:id="rId6"/>
            </a:endParaRPr>
          </a:p>
          <a:p>
            <a:endParaRPr lang="en-US" sz="2400" dirty="0">
              <a:hlinkClick r:id="rId6"/>
            </a:endParaRPr>
          </a:p>
          <a:p>
            <a:pPr algn="r"/>
            <a:r>
              <a:rPr lang="en-US" sz="2400" dirty="0" smtClean="0">
                <a:hlinkClick r:id="rId6"/>
              </a:rPr>
              <a:t>sales@visitbasis.com</a:t>
            </a:r>
            <a:endParaRPr lang="en-US" sz="2400" dirty="0" smtClean="0"/>
          </a:p>
          <a:p>
            <a:pPr algn="r"/>
            <a:r>
              <a:rPr lang="en-US" sz="2400" dirty="0"/>
              <a:t>Toll </a:t>
            </a:r>
            <a:r>
              <a:rPr lang="en-US" sz="2400" dirty="0" smtClean="0"/>
              <a:t>Free: </a:t>
            </a:r>
            <a:r>
              <a:rPr lang="en-US" sz="2400" dirty="0"/>
              <a:t>+1 (800) 497-6293</a:t>
            </a:r>
          </a:p>
          <a:p>
            <a:pPr algn="r"/>
            <a:r>
              <a:rPr lang="en-US" sz="2400" dirty="0" smtClean="0"/>
              <a:t>Phone:     +</a:t>
            </a:r>
            <a:r>
              <a:rPr lang="en-US" sz="2400" dirty="0"/>
              <a:t>1 (954) 505-2059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4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352</Words>
  <Application>Microsoft Macintosh PowerPoint</Application>
  <PresentationFormat>On-screen Show (4:3)</PresentationFormat>
  <Paragraphs>81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Pitchbook</vt:lpstr>
      <vt:lpstr>visitbasis</vt:lpstr>
      <vt:lpstr>Introduction</vt:lpstr>
      <vt:lpstr>Uses</vt:lpstr>
      <vt:lpstr>Uses</vt:lpstr>
      <vt:lpstr>System Overview</vt:lpstr>
      <vt:lpstr>System Overview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2014-05-19T15:45:45Z</dcterms:created>
  <dcterms:modified xsi:type="dcterms:W3CDTF">2015-02-18T02:51:50Z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